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81" r:id="rId5"/>
    <p:sldId id="259" r:id="rId6"/>
    <p:sldId id="282" r:id="rId7"/>
    <p:sldId id="284" r:id="rId8"/>
    <p:sldId id="283" r:id="rId9"/>
    <p:sldId id="261" r:id="rId10"/>
    <p:sldId id="262" r:id="rId11"/>
    <p:sldId id="286" r:id="rId12"/>
    <p:sldId id="287" r:id="rId13"/>
    <p:sldId id="288" r:id="rId14"/>
    <p:sldId id="289" r:id="rId15"/>
    <p:sldId id="340" r:id="rId16"/>
    <p:sldId id="341" r:id="rId17"/>
    <p:sldId id="290" r:id="rId18"/>
    <p:sldId id="285" r:id="rId19"/>
    <p:sldId id="265" r:id="rId20"/>
    <p:sldId id="291" r:id="rId21"/>
    <p:sldId id="336" r:id="rId22"/>
    <p:sldId id="337" r:id="rId23"/>
    <p:sldId id="338" r:id="rId24"/>
    <p:sldId id="339" r:id="rId25"/>
    <p:sldId id="266" r:id="rId26"/>
    <p:sldId id="292" r:id="rId27"/>
    <p:sldId id="267" r:id="rId28"/>
    <p:sldId id="295" r:id="rId29"/>
    <p:sldId id="293" r:id="rId30"/>
    <p:sldId id="260" r:id="rId31"/>
    <p:sldId id="263" r:id="rId32"/>
    <p:sldId id="264" r:id="rId33"/>
    <p:sldId id="296" r:id="rId34"/>
    <p:sldId id="304" r:id="rId35"/>
    <p:sldId id="308" r:id="rId36"/>
    <p:sldId id="297" r:id="rId37"/>
    <p:sldId id="305" r:id="rId38"/>
    <p:sldId id="309" r:id="rId39"/>
    <p:sldId id="311" r:id="rId40"/>
    <p:sldId id="312" r:id="rId41"/>
    <p:sldId id="306" r:id="rId42"/>
    <p:sldId id="313" r:id="rId43"/>
    <p:sldId id="314" r:id="rId44"/>
    <p:sldId id="269" r:id="rId45"/>
    <p:sldId id="315" r:id="rId46"/>
    <p:sldId id="316" r:id="rId47"/>
    <p:sldId id="317" r:id="rId48"/>
    <p:sldId id="310" r:id="rId49"/>
    <p:sldId id="318" r:id="rId50"/>
    <p:sldId id="319" r:id="rId51"/>
    <p:sldId id="270" r:id="rId52"/>
    <p:sldId id="320" r:id="rId53"/>
    <p:sldId id="327" r:id="rId54"/>
    <p:sldId id="294" r:id="rId55"/>
    <p:sldId id="321" r:id="rId56"/>
    <p:sldId id="324" r:id="rId57"/>
    <p:sldId id="325" r:id="rId58"/>
    <p:sldId id="323" r:id="rId59"/>
    <p:sldId id="272" r:id="rId60"/>
    <p:sldId id="328" r:id="rId61"/>
    <p:sldId id="329" r:id="rId62"/>
    <p:sldId id="274" r:id="rId63"/>
    <p:sldId id="301" r:id="rId64"/>
    <p:sldId id="302" r:id="rId65"/>
    <p:sldId id="303" r:id="rId66"/>
    <p:sldId id="276" r:id="rId67"/>
    <p:sldId id="330" r:id="rId68"/>
    <p:sldId id="331" r:id="rId69"/>
    <p:sldId id="277" r:id="rId70"/>
    <p:sldId id="332" r:id="rId71"/>
    <p:sldId id="333" r:id="rId72"/>
    <p:sldId id="278" r:id="rId73"/>
    <p:sldId id="280" r:id="rId74"/>
    <p:sldId id="335" r:id="rId75"/>
    <p:sldId id="300" r:id="rId7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5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1AC6FD-3FCB-488E-BB9F-EA2D8B5A2BF0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59F29D1B-3A4A-4D73-8372-7B46952E3779}">
      <dgm:prSet phldrT="[Texto]"/>
      <dgm:spPr/>
      <dgm:t>
        <a:bodyPr/>
        <a:lstStyle/>
        <a:p>
          <a:r>
            <a:rPr lang="es-ES" dirty="0"/>
            <a:t>Voz conversacional</a:t>
          </a:r>
        </a:p>
      </dgm:t>
    </dgm:pt>
    <dgm:pt modelId="{2C425116-1F07-4253-A332-03BD15EE44CA}" type="parTrans" cxnId="{4DFF5D7F-B578-4FEA-B01A-C12FB1069430}">
      <dgm:prSet/>
      <dgm:spPr/>
      <dgm:t>
        <a:bodyPr/>
        <a:lstStyle/>
        <a:p>
          <a:endParaRPr lang="es-ES"/>
        </a:p>
      </dgm:t>
    </dgm:pt>
    <dgm:pt modelId="{FE0841CB-59C0-4D9E-B51D-3D42DE246D7D}" type="sibTrans" cxnId="{4DFF5D7F-B578-4FEA-B01A-C12FB1069430}">
      <dgm:prSet/>
      <dgm:spPr/>
      <dgm:t>
        <a:bodyPr/>
        <a:lstStyle/>
        <a:p>
          <a:endParaRPr lang="es-ES"/>
        </a:p>
      </dgm:t>
    </dgm:pt>
    <dgm:pt modelId="{8E41FAE2-8FCB-43BF-874A-4AC7BBB82FAA}">
      <dgm:prSet phldrT="[Texto]"/>
      <dgm:spPr/>
      <dgm:t>
        <a:bodyPr/>
        <a:lstStyle/>
        <a:p>
          <a:r>
            <a:rPr lang="es-ES" dirty="0"/>
            <a:t>Voz proyectada</a:t>
          </a:r>
        </a:p>
      </dgm:t>
    </dgm:pt>
    <dgm:pt modelId="{B9A1FEBA-833D-4784-B472-D8D8167FC1F5}" type="parTrans" cxnId="{63886E12-8D15-4CF9-9540-4C005A5295EF}">
      <dgm:prSet/>
      <dgm:spPr/>
      <dgm:t>
        <a:bodyPr/>
        <a:lstStyle/>
        <a:p>
          <a:endParaRPr lang="es-ES"/>
        </a:p>
      </dgm:t>
    </dgm:pt>
    <dgm:pt modelId="{6F8C55F3-AF26-495E-AD9E-CE6E0A0F04FC}" type="sibTrans" cxnId="{63886E12-8D15-4CF9-9540-4C005A5295EF}">
      <dgm:prSet/>
      <dgm:spPr/>
      <dgm:t>
        <a:bodyPr/>
        <a:lstStyle/>
        <a:p>
          <a:endParaRPr lang="es-ES"/>
        </a:p>
      </dgm:t>
    </dgm:pt>
    <dgm:pt modelId="{928F7B7D-D133-4FA7-8E27-93D2633B4D0B}">
      <dgm:prSet phldrT="[Texto]"/>
      <dgm:spPr/>
      <dgm:t>
        <a:bodyPr/>
        <a:lstStyle/>
        <a:p>
          <a:r>
            <a:rPr lang="es-ES" dirty="0"/>
            <a:t>Voz de apremio</a:t>
          </a:r>
        </a:p>
      </dgm:t>
    </dgm:pt>
    <dgm:pt modelId="{5E0E50C1-D56C-41AC-8B25-4D3209A04459}" type="parTrans" cxnId="{8672660D-5794-4D64-A6A9-B4CEDA62ABD9}">
      <dgm:prSet/>
      <dgm:spPr/>
      <dgm:t>
        <a:bodyPr/>
        <a:lstStyle/>
        <a:p>
          <a:endParaRPr lang="es-ES"/>
        </a:p>
      </dgm:t>
    </dgm:pt>
    <dgm:pt modelId="{E3245033-7E6E-47C0-8633-9FD1C65EB385}" type="sibTrans" cxnId="{8672660D-5794-4D64-A6A9-B4CEDA62ABD9}">
      <dgm:prSet/>
      <dgm:spPr/>
      <dgm:t>
        <a:bodyPr/>
        <a:lstStyle/>
        <a:p>
          <a:endParaRPr lang="es-ES"/>
        </a:p>
      </dgm:t>
    </dgm:pt>
    <dgm:pt modelId="{0FEEC5CA-CD63-4954-8451-EA3D3C48A9D1}" type="pres">
      <dgm:prSet presAssocID="{BB1AC6FD-3FCB-488E-BB9F-EA2D8B5A2BF0}" presName="Name0" presStyleCnt="0">
        <dgm:presLayoutVars>
          <dgm:dir/>
          <dgm:resizeHandles val="exact"/>
        </dgm:presLayoutVars>
      </dgm:prSet>
      <dgm:spPr/>
    </dgm:pt>
    <dgm:pt modelId="{BE0DA5FC-8FE5-4C62-8519-639276C8AE3B}" type="pres">
      <dgm:prSet presAssocID="{59F29D1B-3A4A-4D73-8372-7B46952E3779}" presName="node" presStyleLbl="node1" presStyleIdx="0" presStyleCnt="3">
        <dgm:presLayoutVars>
          <dgm:bulletEnabled val="1"/>
        </dgm:presLayoutVars>
      </dgm:prSet>
      <dgm:spPr/>
    </dgm:pt>
    <dgm:pt modelId="{41840752-2D06-49B5-A768-9AAF588BA15A}" type="pres">
      <dgm:prSet presAssocID="{FE0841CB-59C0-4D9E-B51D-3D42DE246D7D}" presName="sibTrans" presStyleLbl="sibTrans2D1" presStyleIdx="0" presStyleCnt="2"/>
      <dgm:spPr/>
    </dgm:pt>
    <dgm:pt modelId="{7C5C9093-E252-4288-9960-BBCBC5D9F59F}" type="pres">
      <dgm:prSet presAssocID="{FE0841CB-59C0-4D9E-B51D-3D42DE246D7D}" presName="connectorText" presStyleLbl="sibTrans2D1" presStyleIdx="0" presStyleCnt="2"/>
      <dgm:spPr/>
    </dgm:pt>
    <dgm:pt modelId="{C10A4192-1CC2-437E-9D5A-7D328888AFEC}" type="pres">
      <dgm:prSet presAssocID="{8E41FAE2-8FCB-43BF-874A-4AC7BBB82FAA}" presName="node" presStyleLbl="node1" presStyleIdx="1" presStyleCnt="3">
        <dgm:presLayoutVars>
          <dgm:bulletEnabled val="1"/>
        </dgm:presLayoutVars>
      </dgm:prSet>
      <dgm:spPr/>
    </dgm:pt>
    <dgm:pt modelId="{46D07861-EF50-4FB2-8C2F-2783B69FAE18}" type="pres">
      <dgm:prSet presAssocID="{6F8C55F3-AF26-495E-AD9E-CE6E0A0F04FC}" presName="sibTrans" presStyleLbl="sibTrans2D1" presStyleIdx="1" presStyleCnt="2"/>
      <dgm:spPr/>
    </dgm:pt>
    <dgm:pt modelId="{FEBBBB4A-9A23-48B1-A818-65D3466A0832}" type="pres">
      <dgm:prSet presAssocID="{6F8C55F3-AF26-495E-AD9E-CE6E0A0F04FC}" presName="connectorText" presStyleLbl="sibTrans2D1" presStyleIdx="1" presStyleCnt="2"/>
      <dgm:spPr/>
    </dgm:pt>
    <dgm:pt modelId="{60566844-DBF1-4A41-B63E-454B5D54B22F}" type="pres">
      <dgm:prSet presAssocID="{928F7B7D-D133-4FA7-8E27-93D2633B4D0B}" presName="node" presStyleLbl="node1" presStyleIdx="2" presStyleCnt="3">
        <dgm:presLayoutVars>
          <dgm:bulletEnabled val="1"/>
        </dgm:presLayoutVars>
      </dgm:prSet>
      <dgm:spPr/>
    </dgm:pt>
  </dgm:ptLst>
  <dgm:cxnLst>
    <dgm:cxn modelId="{16B14608-25B8-4910-B770-82533B44508D}" type="presOf" srcId="{BB1AC6FD-3FCB-488E-BB9F-EA2D8B5A2BF0}" destId="{0FEEC5CA-CD63-4954-8451-EA3D3C48A9D1}" srcOrd="0" destOrd="0" presId="urn:microsoft.com/office/officeart/2005/8/layout/process1"/>
    <dgm:cxn modelId="{8672660D-5794-4D64-A6A9-B4CEDA62ABD9}" srcId="{BB1AC6FD-3FCB-488E-BB9F-EA2D8B5A2BF0}" destId="{928F7B7D-D133-4FA7-8E27-93D2633B4D0B}" srcOrd="2" destOrd="0" parTransId="{5E0E50C1-D56C-41AC-8B25-4D3209A04459}" sibTransId="{E3245033-7E6E-47C0-8633-9FD1C65EB385}"/>
    <dgm:cxn modelId="{63886E12-8D15-4CF9-9540-4C005A5295EF}" srcId="{BB1AC6FD-3FCB-488E-BB9F-EA2D8B5A2BF0}" destId="{8E41FAE2-8FCB-43BF-874A-4AC7BBB82FAA}" srcOrd="1" destOrd="0" parTransId="{B9A1FEBA-833D-4784-B472-D8D8167FC1F5}" sibTransId="{6F8C55F3-AF26-495E-AD9E-CE6E0A0F04FC}"/>
    <dgm:cxn modelId="{09035623-7D21-4E62-9F82-F9B7EA2D6DEE}" type="presOf" srcId="{FE0841CB-59C0-4D9E-B51D-3D42DE246D7D}" destId="{41840752-2D06-49B5-A768-9AAF588BA15A}" srcOrd="0" destOrd="0" presId="urn:microsoft.com/office/officeart/2005/8/layout/process1"/>
    <dgm:cxn modelId="{F5C96328-E168-455D-82A5-60CBAE77212F}" type="presOf" srcId="{FE0841CB-59C0-4D9E-B51D-3D42DE246D7D}" destId="{7C5C9093-E252-4288-9960-BBCBC5D9F59F}" srcOrd="1" destOrd="0" presId="urn:microsoft.com/office/officeart/2005/8/layout/process1"/>
    <dgm:cxn modelId="{820A7C40-E952-4064-9F1F-79B5D8F8CBDB}" type="presOf" srcId="{928F7B7D-D133-4FA7-8E27-93D2633B4D0B}" destId="{60566844-DBF1-4A41-B63E-454B5D54B22F}" srcOrd="0" destOrd="0" presId="urn:microsoft.com/office/officeart/2005/8/layout/process1"/>
    <dgm:cxn modelId="{D1B3B354-E8C0-42B5-9D5B-FC222C2178E5}" type="presOf" srcId="{59F29D1B-3A4A-4D73-8372-7B46952E3779}" destId="{BE0DA5FC-8FE5-4C62-8519-639276C8AE3B}" srcOrd="0" destOrd="0" presId="urn:microsoft.com/office/officeart/2005/8/layout/process1"/>
    <dgm:cxn modelId="{4DFF5D7F-B578-4FEA-B01A-C12FB1069430}" srcId="{BB1AC6FD-3FCB-488E-BB9F-EA2D8B5A2BF0}" destId="{59F29D1B-3A4A-4D73-8372-7B46952E3779}" srcOrd="0" destOrd="0" parTransId="{2C425116-1F07-4253-A332-03BD15EE44CA}" sibTransId="{FE0841CB-59C0-4D9E-B51D-3D42DE246D7D}"/>
    <dgm:cxn modelId="{AEB724B5-2198-4B6A-9E7C-B6A7E1851720}" type="presOf" srcId="{6F8C55F3-AF26-495E-AD9E-CE6E0A0F04FC}" destId="{FEBBBB4A-9A23-48B1-A818-65D3466A0832}" srcOrd="1" destOrd="0" presId="urn:microsoft.com/office/officeart/2005/8/layout/process1"/>
    <dgm:cxn modelId="{A13F78BC-2270-40A4-AB52-83360019039A}" type="presOf" srcId="{8E41FAE2-8FCB-43BF-874A-4AC7BBB82FAA}" destId="{C10A4192-1CC2-437E-9D5A-7D328888AFEC}" srcOrd="0" destOrd="0" presId="urn:microsoft.com/office/officeart/2005/8/layout/process1"/>
    <dgm:cxn modelId="{A61370EF-9B12-4D25-8D66-03D1BE2F975C}" type="presOf" srcId="{6F8C55F3-AF26-495E-AD9E-CE6E0A0F04FC}" destId="{46D07861-EF50-4FB2-8C2F-2783B69FAE18}" srcOrd="0" destOrd="0" presId="urn:microsoft.com/office/officeart/2005/8/layout/process1"/>
    <dgm:cxn modelId="{2063CE11-724B-464E-AB62-29411F62FBFF}" type="presParOf" srcId="{0FEEC5CA-CD63-4954-8451-EA3D3C48A9D1}" destId="{BE0DA5FC-8FE5-4C62-8519-639276C8AE3B}" srcOrd="0" destOrd="0" presId="urn:microsoft.com/office/officeart/2005/8/layout/process1"/>
    <dgm:cxn modelId="{35BE0FC1-91D0-43A1-BEF1-D8C83F328D6C}" type="presParOf" srcId="{0FEEC5CA-CD63-4954-8451-EA3D3C48A9D1}" destId="{41840752-2D06-49B5-A768-9AAF588BA15A}" srcOrd="1" destOrd="0" presId="urn:microsoft.com/office/officeart/2005/8/layout/process1"/>
    <dgm:cxn modelId="{BD72A01C-818F-494C-9F1C-2AF4E725779F}" type="presParOf" srcId="{41840752-2D06-49B5-A768-9AAF588BA15A}" destId="{7C5C9093-E252-4288-9960-BBCBC5D9F59F}" srcOrd="0" destOrd="0" presId="urn:microsoft.com/office/officeart/2005/8/layout/process1"/>
    <dgm:cxn modelId="{84250DAE-EC1C-4DC7-9DA8-B9D851B7B6E6}" type="presParOf" srcId="{0FEEC5CA-CD63-4954-8451-EA3D3C48A9D1}" destId="{C10A4192-1CC2-437E-9D5A-7D328888AFEC}" srcOrd="2" destOrd="0" presId="urn:microsoft.com/office/officeart/2005/8/layout/process1"/>
    <dgm:cxn modelId="{7E1730F6-5634-41BF-B289-591132D334F2}" type="presParOf" srcId="{0FEEC5CA-CD63-4954-8451-EA3D3C48A9D1}" destId="{46D07861-EF50-4FB2-8C2F-2783B69FAE18}" srcOrd="3" destOrd="0" presId="urn:microsoft.com/office/officeart/2005/8/layout/process1"/>
    <dgm:cxn modelId="{16ACCD6A-9ADB-4436-9EA7-D333A5306C07}" type="presParOf" srcId="{46D07861-EF50-4FB2-8C2F-2783B69FAE18}" destId="{FEBBBB4A-9A23-48B1-A818-65D3466A0832}" srcOrd="0" destOrd="0" presId="urn:microsoft.com/office/officeart/2005/8/layout/process1"/>
    <dgm:cxn modelId="{8DF4A4CB-6C9B-49D3-BF55-ADEE8384162B}" type="presParOf" srcId="{0FEEC5CA-CD63-4954-8451-EA3D3C48A9D1}" destId="{60566844-DBF1-4A41-B63E-454B5D54B22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4911B2-C691-4518-A2A3-605981762193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E1AFDFFD-661B-4824-B65F-D621447EF9B0}">
      <dgm:prSet phldrT="[Texto]"/>
      <dgm:spPr/>
      <dgm:t>
        <a:bodyPr/>
        <a:lstStyle/>
        <a:p>
          <a:r>
            <a:rPr lang="es-ES" dirty="0"/>
            <a:t>+Mascarillas</a:t>
          </a:r>
        </a:p>
      </dgm:t>
    </dgm:pt>
    <dgm:pt modelId="{57EBE415-7DDF-407D-95A3-40AC2C636BBE}" type="parTrans" cxnId="{994BFA82-3729-4FD8-BBC1-4F43C87D8543}">
      <dgm:prSet/>
      <dgm:spPr/>
      <dgm:t>
        <a:bodyPr/>
        <a:lstStyle/>
        <a:p>
          <a:endParaRPr lang="es-ES"/>
        </a:p>
      </dgm:t>
    </dgm:pt>
    <dgm:pt modelId="{1937A8FC-3103-4625-B121-E39178088E2E}" type="sibTrans" cxnId="{994BFA82-3729-4FD8-BBC1-4F43C87D8543}">
      <dgm:prSet/>
      <dgm:spPr/>
      <dgm:t>
        <a:bodyPr/>
        <a:lstStyle/>
        <a:p>
          <a:endParaRPr lang="es-ES"/>
        </a:p>
      </dgm:t>
    </dgm:pt>
    <dgm:pt modelId="{42059623-2371-41CA-8D50-B488AA40D51C}">
      <dgm:prSet phldrT="[Texto]"/>
      <dgm:spPr/>
      <dgm:t>
        <a:bodyPr/>
        <a:lstStyle/>
        <a:p>
          <a:r>
            <a:rPr lang="es-ES" dirty="0"/>
            <a:t>+Distancia</a:t>
          </a:r>
        </a:p>
      </dgm:t>
    </dgm:pt>
    <dgm:pt modelId="{E9CC631F-BC7C-4292-8EE0-067FF23D21F8}" type="parTrans" cxnId="{39202ADC-8CBA-4333-BAAB-55BDACB3DAA2}">
      <dgm:prSet/>
      <dgm:spPr/>
      <dgm:t>
        <a:bodyPr/>
        <a:lstStyle/>
        <a:p>
          <a:endParaRPr lang="es-ES"/>
        </a:p>
      </dgm:t>
    </dgm:pt>
    <dgm:pt modelId="{4CB2237E-041D-40CF-A8D5-3913DC2251C8}" type="sibTrans" cxnId="{39202ADC-8CBA-4333-BAAB-55BDACB3DAA2}">
      <dgm:prSet/>
      <dgm:spPr/>
      <dgm:t>
        <a:bodyPr/>
        <a:lstStyle/>
        <a:p>
          <a:endParaRPr lang="es-ES"/>
        </a:p>
      </dgm:t>
    </dgm:pt>
    <dgm:pt modelId="{D49C4D05-B55B-46BA-AB70-E88021BCFEB4}">
      <dgm:prSet phldrT="[Texto]"/>
      <dgm:spPr/>
      <dgm:t>
        <a:bodyPr/>
        <a:lstStyle/>
        <a:p>
          <a:r>
            <a:rPr lang="es-ES" dirty="0"/>
            <a:t>+Estrés</a:t>
          </a:r>
        </a:p>
      </dgm:t>
    </dgm:pt>
    <dgm:pt modelId="{F0563229-F52C-4ECF-B996-26FC096FFD6D}" type="parTrans" cxnId="{627FFF4D-0A0B-40F8-8600-B73433DAAA8F}">
      <dgm:prSet/>
      <dgm:spPr/>
      <dgm:t>
        <a:bodyPr/>
        <a:lstStyle/>
        <a:p>
          <a:endParaRPr lang="es-ES"/>
        </a:p>
      </dgm:t>
    </dgm:pt>
    <dgm:pt modelId="{CD39B149-B559-4BAF-9EA9-215B69E454F8}" type="sibTrans" cxnId="{627FFF4D-0A0B-40F8-8600-B73433DAAA8F}">
      <dgm:prSet/>
      <dgm:spPr/>
      <dgm:t>
        <a:bodyPr/>
        <a:lstStyle/>
        <a:p>
          <a:endParaRPr lang="es-ES"/>
        </a:p>
      </dgm:t>
    </dgm:pt>
    <dgm:pt modelId="{B74ACCCA-3A5E-464E-9688-9FDF72B353EA}">
      <dgm:prSet phldrT="[Texto]"/>
      <dgm:spPr/>
      <dgm:t>
        <a:bodyPr/>
        <a:lstStyle/>
        <a:p>
          <a:r>
            <a:rPr lang="es-ES" dirty="0"/>
            <a:t>- Técnica vocal</a:t>
          </a:r>
        </a:p>
      </dgm:t>
    </dgm:pt>
    <dgm:pt modelId="{6FF7B91A-9BED-448C-937B-91B502EFF059}" type="parTrans" cxnId="{49789E58-C626-4AD2-B8DE-5BAE97EC4537}">
      <dgm:prSet/>
      <dgm:spPr/>
      <dgm:t>
        <a:bodyPr/>
        <a:lstStyle/>
        <a:p>
          <a:endParaRPr lang="es-ES"/>
        </a:p>
      </dgm:t>
    </dgm:pt>
    <dgm:pt modelId="{5BB4F1A5-4E58-4BB9-B631-459EB16931E1}" type="sibTrans" cxnId="{49789E58-C626-4AD2-B8DE-5BAE97EC4537}">
      <dgm:prSet/>
      <dgm:spPr/>
      <dgm:t>
        <a:bodyPr/>
        <a:lstStyle/>
        <a:p>
          <a:endParaRPr lang="es-ES"/>
        </a:p>
      </dgm:t>
    </dgm:pt>
    <dgm:pt modelId="{45310E9B-7885-4AAA-AAD8-6CA5F95BBAB5}" type="pres">
      <dgm:prSet presAssocID="{694911B2-C691-4518-A2A3-605981762193}" presName="Name0" presStyleCnt="0">
        <dgm:presLayoutVars>
          <dgm:dir/>
          <dgm:resizeHandles val="exact"/>
        </dgm:presLayoutVars>
      </dgm:prSet>
      <dgm:spPr/>
    </dgm:pt>
    <dgm:pt modelId="{40B5ADE8-DCA4-498C-938A-07A25CD7CEC8}" type="pres">
      <dgm:prSet presAssocID="{E1AFDFFD-661B-4824-B65F-D621447EF9B0}" presName="parTxOnly" presStyleLbl="node1" presStyleIdx="0" presStyleCnt="4">
        <dgm:presLayoutVars>
          <dgm:bulletEnabled val="1"/>
        </dgm:presLayoutVars>
      </dgm:prSet>
      <dgm:spPr/>
    </dgm:pt>
    <dgm:pt modelId="{6881017C-7406-42D2-8029-34504C06EF32}" type="pres">
      <dgm:prSet presAssocID="{1937A8FC-3103-4625-B121-E39178088E2E}" presName="parSpace" presStyleCnt="0"/>
      <dgm:spPr/>
    </dgm:pt>
    <dgm:pt modelId="{AA3C23D8-384D-4AFC-90A0-9CB8A59845F0}" type="pres">
      <dgm:prSet presAssocID="{42059623-2371-41CA-8D50-B488AA40D51C}" presName="parTxOnly" presStyleLbl="node1" presStyleIdx="1" presStyleCnt="4">
        <dgm:presLayoutVars>
          <dgm:bulletEnabled val="1"/>
        </dgm:presLayoutVars>
      </dgm:prSet>
      <dgm:spPr/>
    </dgm:pt>
    <dgm:pt modelId="{D9371924-CFC3-4B6C-8D98-73502B27F562}" type="pres">
      <dgm:prSet presAssocID="{4CB2237E-041D-40CF-A8D5-3913DC2251C8}" presName="parSpace" presStyleCnt="0"/>
      <dgm:spPr/>
    </dgm:pt>
    <dgm:pt modelId="{6A98EEFC-DFC5-4A01-BF23-E4DC065879A8}" type="pres">
      <dgm:prSet presAssocID="{D49C4D05-B55B-46BA-AB70-E88021BCFEB4}" presName="parTxOnly" presStyleLbl="node1" presStyleIdx="2" presStyleCnt="4">
        <dgm:presLayoutVars>
          <dgm:bulletEnabled val="1"/>
        </dgm:presLayoutVars>
      </dgm:prSet>
      <dgm:spPr/>
    </dgm:pt>
    <dgm:pt modelId="{0AC72580-408F-466F-9A2A-3831AA85AAFF}" type="pres">
      <dgm:prSet presAssocID="{CD39B149-B559-4BAF-9EA9-215B69E454F8}" presName="parSpace" presStyleCnt="0"/>
      <dgm:spPr/>
    </dgm:pt>
    <dgm:pt modelId="{2039BDE7-589E-4EE4-9799-9FE763AAD0C9}" type="pres">
      <dgm:prSet presAssocID="{B74ACCCA-3A5E-464E-9688-9FDF72B353EA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66F4E22F-E0C3-4AC7-B586-CF884678B2B9}" type="presOf" srcId="{D49C4D05-B55B-46BA-AB70-E88021BCFEB4}" destId="{6A98EEFC-DFC5-4A01-BF23-E4DC065879A8}" srcOrd="0" destOrd="0" presId="urn:microsoft.com/office/officeart/2005/8/layout/hChevron3"/>
    <dgm:cxn modelId="{232DCE32-ABC0-4D61-9EFA-E2FCB429B6B2}" type="presOf" srcId="{42059623-2371-41CA-8D50-B488AA40D51C}" destId="{AA3C23D8-384D-4AFC-90A0-9CB8A59845F0}" srcOrd="0" destOrd="0" presId="urn:microsoft.com/office/officeart/2005/8/layout/hChevron3"/>
    <dgm:cxn modelId="{627FFF4D-0A0B-40F8-8600-B73433DAAA8F}" srcId="{694911B2-C691-4518-A2A3-605981762193}" destId="{D49C4D05-B55B-46BA-AB70-E88021BCFEB4}" srcOrd="2" destOrd="0" parTransId="{F0563229-F52C-4ECF-B996-26FC096FFD6D}" sibTransId="{CD39B149-B559-4BAF-9EA9-215B69E454F8}"/>
    <dgm:cxn modelId="{42CAF756-4AE4-46CC-A7D4-558EB4962331}" type="presOf" srcId="{E1AFDFFD-661B-4824-B65F-D621447EF9B0}" destId="{40B5ADE8-DCA4-498C-938A-07A25CD7CEC8}" srcOrd="0" destOrd="0" presId="urn:microsoft.com/office/officeart/2005/8/layout/hChevron3"/>
    <dgm:cxn modelId="{49789E58-C626-4AD2-B8DE-5BAE97EC4537}" srcId="{694911B2-C691-4518-A2A3-605981762193}" destId="{B74ACCCA-3A5E-464E-9688-9FDF72B353EA}" srcOrd="3" destOrd="0" parTransId="{6FF7B91A-9BED-448C-937B-91B502EFF059}" sibTransId="{5BB4F1A5-4E58-4BB9-B631-459EB16931E1}"/>
    <dgm:cxn modelId="{994BFA82-3729-4FD8-BBC1-4F43C87D8543}" srcId="{694911B2-C691-4518-A2A3-605981762193}" destId="{E1AFDFFD-661B-4824-B65F-D621447EF9B0}" srcOrd="0" destOrd="0" parTransId="{57EBE415-7DDF-407D-95A3-40AC2C636BBE}" sibTransId="{1937A8FC-3103-4625-B121-E39178088E2E}"/>
    <dgm:cxn modelId="{2B9BF291-D89E-4382-9434-49C15D64A6F9}" type="presOf" srcId="{694911B2-C691-4518-A2A3-605981762193}" destId="{45310E9B-7885-4AAA-AAD8-6CA5F95BBAB5}" srcOrd="0" destOrd="0" presId="urn:microsoft.com/office/officeart/2005/8/layout/hChevron3"/>
    <dgm:cxn modelId="{8867A5B2-5798-4AC7-87C0-56409102FC5D}" type="presOf" srcId="{B74ACCCA-3A5E-464E-9688-9FDF72B353EA}" destId="{2039BDE7-589E-4EE4-9799-9FE763AAD0C9}" srcOrd="0" destOrd="0" presId="urn:microsoft.com/office/officeart/2005/8/layout/hChevron3"/>
    <dgm:cxn modelId="{39202ADC-8CBA-4333-BAAB-55BDACB3DAA2}" srcId="{694911B2-C691-4518-A2A3-605981762193}" destId="{42059623-2371-41CA-8D50-B488AA40D51C}" srcOrd="1" destOrd="0" parTransId="{E9CC631F-BC7C-4292-8EE0-067FF23D21F8}" sibTransId="{4CB2237E-041D-40CF-A8D5-3913DC2251C8}"/>
    <dgm:cxn modelId="{91006976-600C-441E-A402-476EE884A0FA}" type="presParOf" srcId="{45310E9B-7885-4AAA-AAD8-6CA5F95BBAB5}" destId="{40B5ADE8-DCA4-498C-938A-07A25CD7CEC8}" srcOrd="0" destOrd="0" presId="urn:microsoft.com/office/officeart/2005/8/layout/hChevron3"/>
    <dgm:cxn modelId="{A5E07421-2631-4DA2-84ED-EC001980FFBA}" type="presParOf" srcId="{45310E9B-7885-4AAA-AAD8-6CA5F95BBAB5}" destId="{6881017C-7406-42D2-8029-34504C06EF32}" srcOrd="1" destOrd="0" presId="urn:microsoft.com/office/officeart/2005/8/layout/hChevron3"/>
    <dgm:cxn modelId="{7BF5F38C-86AB-4AD1-8281-E41D203F25FE}" type="presParOf" srcId="{45310E9B-7885-4AAA-AAD8-6CA5F95BBAB5}" destId="{AA3C23D8-384D-4AFC-90A0-9CB8A59845F0}" srcOrd="2" destOrd="0" presId="urn:microsoft.com/office/officeart/2005/8/layout/hChevron3"/>
    <dgm:cxn modelId="{1848094D-4CA0-4B8F-87E7-01190A8BEF0C}" type="presParOf" srcId="{45310E9B-7885-4AAA-AAD8-6CA5F95BBAB5}" destId="{D9371924-CFC3-4B6C-8D98-73502B27F562}" srcOrd="3" destOrd="0" presId="urn:microsoft.com/office/officeart/2005/8/layout/hChevron3"/>
    <dgm:cxn modelId="{142649A4-AE95-4719-A447-F224598C95C6}" type="presParOf" srcId="{45310E9B-7885-4AAA-AAD8-6CA5F95BBAB5}" destId="{6A98EEFC-DFC5-4A01-BF23-E4DC065879A8}" srcOrd="4" destOrd="0" presId="urn:microsoft.com/office/officeart/2005/8/layout/hChevron3"/>
    <dgm:cxn modelId="{318583BC-E8CF-44C7-B4B2-B10FEF8E8835}" type="presParOf" srcId="{45310E9B-7885-4AAA-AAD8-6CA5F95BBAB5}" destId="{0AC72580-408F-466F-9A2A-3831AA85AAFF}" srcOrd="5" destOrd="0" presId="urn:microsoft.com/office/officeart/2005/8/layout/hChevron3"/>
    <dgm:cxn modelId="{523B9F8F-5426-452E-B246-83E8E3CE669A}" type="presParOf" srcId="{45310E9B-7885-4AAA-AAD8-6CA5F95BBAB5}" destId="{2039BDE7-589E-4EE4-9799-9FE763AAD0C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90096B-A4B6-49B8-908F-77FB1AFBF2E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A6CBA41-2CEB-4B29-B5D4-DC5ABC2EC5BA}">
      <dgm:prSet phldrT="[Texto]"/>
      <dgm:spPr/>
      <dgm:t>
        <a:bodyPr/>
        <a:lstStyle/>
        <a:p>
          <a:r>
            <a:rPr lang="es-ES" dirty="0"/>
            <a:t>Pautas generales</a:t>
          </a:r>
        </a:p>
      </dgm:t>
    </dgm:pt>
    <dgm:pt modelId="{2F0A7DEA-D59E-4C2F-B698-CC9B15FC7D8A}" type="parTrans" cxnId="{53713499-9A81-4C9F-9196-5473DE7C4D28}">
      <dgm:prSet/>
      <dgm:spPr/>
      <dgm:t>
        <a:bodyPr/>
        <a:lstStyle/>
        <a:p>
          <a:endParaRPr lang="es-ES"/>
        </a:p>
      </dgm:t>
    </dgm:pt>
    <dgm:pt modelId="{9BC8C56C-5743-4036-BD1B-4E638515340B}" type="sibTrans" cxnId="{53713499-9A81-4C9F-9196-5473DE7C4D28}">
      <dgm:prSet/>
      <dgm:spPr/>
      <dgm:t>
        <a:bodyPr/>
        <a:lstStyle/>
        <a:p>
          <a:endParaRPr lang="es-ES"/>
        </a:p>
      </dgm:t>
    </dgm:pt>
    <dgm:pt modelId="{5DCA21E1-1F03-4240-8108-81120AC124C4}">
      <dgm:prSet phldrT="[Texto]"/>
      <dgm:spPr/>
      <dgm:t>
        <a:bodyPr/>
        <a:lstStyle/>
        <a:p>
          <a:r>
            <a:rPr lang="es-ES" dirty="0"/>
            <a:t>Pautas del aparato respiratorio</a:t>
          </a:r>
        </a:p>
      </dgm:t>
    </dgm:pt>
    <dgm:pt modelId="{3F57BF33-FC3F-439E-81C8-E0AB953DE4CE}" type="parTrans" cxnId="{6501074A-882A-4BD4-884E-C5B8D4FD538E}">
      <dgm:prSet/>
      <dgm:spPr/>
      <dgm:t>
        <a:bodyPr/>
        <a:lstStyle/>
        <a:p>
          <a:endParaRPr lang="es-ES"/>
        </a:p>
      </dgm:t>
    </dgm:pt>
    <dgm:pt modelId="{4FD7B67E-23E6-47D1-A66F-85A66B41F394}" type="sibTrans" cxnId="{6501074A-882A-4BD4-884E-C5B8D4FD538E}">
      <dgm:prSet/>
      <dgm:spPr/>
      <dgm:t>
        <a:bodyPr/>
        <a:lstStyle/>
        <a:p>
          <a:endParaRPr lang="es-ES"/>
        </a:p>
      </dgm:t>
    </dgm:pt>
    <dgm:pt modelId="{74B23489-77BE-4019-842D-CC1E60A0FEE7}">
      <dgm:prSet phldrT="[Texto]"/>
      <dgm:spPr/>
      <dgm:t>
        <a:bodyPr/>
        <a:lstStyle/>
        <a:p>
          <a:r>
            <a:rPr lang="es-ES" dirty="0"/>
            <a:t>Pautas del sistema de vibración</a:t>
          </a:r>
        </a:p>
      </dgm:t>
    </dgm:pt>
    <dgm:pt modelId="{276F8506-4EAA-4A9B-A873-C0B5D12C4A48}" type="parTrans" cxnId="{E330A7AB-F4C3-4852-BA43-7D203AF37F8C}">
      <dgm:prSet/>
      <dgm:spPr/>
      <dgm:t>
        <a:bodyPr/>
        <a:lstStyle/>
        <a:p>
          <a:endParaRPr lang="es-ES"/>
        </a:p>
      </dgm:t>
    </dgm:pt>
    <dgm:pt modelId="{F39368AD-7718-4D6A-B2F7-26937E1B0381}" type="sibTrans" cxnId="{E330A7AB-F4C3-4852-BA43-7D203AF37F8C}">
      <dgm:prSet/>
      <dgm:spPr/>
      <dgm:t>
        <a:bodyPr/>
        <a:lstStyle/>
        <a:p>
          <a:endParaRPr lang="es-ES"/>
        </a:p>
      </dgm:t>
    </dgm:pt>
    <dgm:pt modelId="{BA1C4114-F16E-4110-A947-1ABECD90E76E}">
      <dgm:prSet phldrT="[Texto]"/>
      <dgm:spPr/>
      <dgm:t>
        <a:bodyPr/>
        <a:lstStyle/>
        <a:p>
          <a:r>
            <a:rPr lang="es-ES" dirty="0"/>
            <a:t>Pautas del sistema de articulación</a:t>
          </a:r>
        </a:p>
      </dgm:t>
    </dgm:pt>
    <dgm:pt modelId="{74981DCA-70B3-4FB7-90BE-C03167F48767}" type="parTrans" cxnId="{F3EDB32D-D53E-4047-8491-D856FF75E7C4}">
      <dgm:prSet/>
      <dgm:spPr/>
      <dgm:t>
        <a:bodyPr/>
        <a:lstStyle/>
        <a:p>
          <a:endParaRPr lang="es-ES"/>
        </a:p>
      </dgm:t>
    </dgm:pt>
    <dgm:pt modelId="{267D6E13-FEB6-4093-A2F7-976DA18A6258}" type="sibTrans" cxnId="{F3EDB32D-D53E-4047-8491-D856FF75E7C4}">
      <dgm:prSet/>
      <dgm:spPr/>
      <dgm:t>
        <a:bodyPr/>
        <a:lstStyle/>
        <a:p>
          <a:endParaRPr lang="es-ES"/>
        </a:p>
      </dgm:t>
    </dgm:pt>
    <dgm:pt modelId="{2FFA0250-2193-42DD-A09F-234D157B0432}">
      <dgm:prSet phldrT="[Texto]"/>
      <dgm:spPr/>
      <dgm:t>
        <a:bodyPr/>
        <a:lstStyle/>
        <a:p>
          <a:r>
            <a:rPr lang="es-ES" dirty="0"/>
            <a:t>Pautas sobre higiene alimentaria</a:t>
          </a:r>
        </a:p>
      </dgm:t>
    </dgm:pt>
    <dgm:pt modelId="{3B40E795-D050-4A5D-9120-85D3B796046C}" type="parTrans" cxnId="{09BDC3D3-94E9-4562-915D-69E81C779F92}">
      <dgm:prSet/>
      <dgm:spPr/>
      <dgm:t>
        <a:bodyPr/>
        <a:lstStyle/>
        <a:p>
          <a:endParaRPr lang="es-ES"/>
        </a:p>
      </dgm:t>
    </dgm:pt>
    <dgm:pt modelId="{D2CDC51D-DF5F-4BE1-A758-F80F8601ECFB}" type="sibTrans" cxnId="{09BDC3D3-94E9-4562-915D-69E81C779F92}">
      <dgm:prSet/>
      <dgm:spPr/>
      <dgm:t>
        <a:bodyPr/>
        <a:lstStyle/>
        <a:p>
          <a:endParaRPr lang="es-ES"/>
        </a:p>
      </dgm:t>
    </dgm:pt>
    <dgm:pt modelId="{6328D889-20D7-4A57-A25A-10ABB270616D}" type="pres">
      <dgm:prSet presAssocID="{8490096B-A4B6-49B8-908F-77FB1AFBF2E5}" presName="diagram" presStyleCnt="0">
        <dgm:presLayoutVars>
          <dgm:dir/>
          <dgm:resizeHandles val="exact"/>
        </dgm:presLayoutVars>
      </dgm:prSet>
      <dgm:spPr/>
    </dgm:pt>
    <dgm:pt modelId="{856968BE-4C57-40FE-A744-F1E2050BB187}" type="pres">
      <dgm:prSet presAssocID="{EA6CBA41-2CEB-4B29-B5D4-DC5ABC2EC5BA}" presName="node" presStyleLbl="node1" presStyleIdx="0" presStyleCnt="5">
        <dgm:presLayoutVars>
          <dgm:bulletEnabled val="1"/>
        </dgm:presLayoutVars>
      </dgm:prSet>
      <dgm:spPr/>
    </dgm:pt>
    <dgm:pt modelId="{10809DBC-AAEC-479C-8466-E3174697FCF9}" type="pres">
      <dgm:prSet presAssocID="{9BC8C56C-5743-4036-BD1B-4E638515340B}" presName="sibTrans" presStyleCnt="0"/>
      <dgm:spPr/>
    </dgm:pt>
    <dgm:pt modelId="{38F42C13-6144-4514-AB88-B569325CE730}" type="pres">
      <dgm:prSet presAssocID="{5DCA21E1-1F03-4240-8108-81120AC124C4}" presName="node" presStyleLbl="node1" presStyleIdx="1" presStyleCnt="5">
        <dgm:presLayoutVars>
          <dgm:bulletEnabled val="1"/>
        </dgm:presLayoutVars>
      </dgm:prSet>
      <dgm:spPr/>
    </dgm:pt>
    <dgm:pt modelId="{1B0DEC6B-23BB-44A4-9BCD-F5ABC2F6F286}" type="pres">
      <dgm:prSet presAssocID="{4FD7B67E-23E6-47D1-A66F-85A66B41F394}" presName="sibTrans" presStyleCnt="0"/>
      <dgm:spPr/>
    </dgm:pt>
    <dgm:pt modelId="{F628B8E6-FBF5-45B7-9CB9-254C15395BD6}" type="pres">
      <dgm:prSet presAssocID="{74B23489-77BE-4019-842D-CC1E60A0FEE7}" presName="node" presStyleLbl="node1" presStyleIdx="2" presStyleCnt="5">
        <dgm:presLayoutVars>
          <dgm:bulletEnabled val="1"/>
        </dgm:presLayoutVars>
      </dgm:prSet>
      <dgm:spPr/>
    </dgm:pt>
    <dgm:pt modelId="{B279A4B4-50B8-462C-862E-35012293F43B}" type="pres">
      <dgm:prSet presAssocID="{F39368AD-7718-4D6A-B2F7-26937E1B0381}" presName="sibTrans" presStyleCnt="0"/>
      <dgm:spPr/>
    </dgm:pt>
    <dgm:pt modelId="{B6AD3DA2-90CB-4916-9C8A-F4617CA61639}" type="pres">
      <dgm:prSet presAssocID="{BA1C4114-F16E-4110-A947-1ABECD90E76E}" presName="node" presStyleLbl="node1" presStyleIdx="3" presStyleCnt="5">
        <dgm:presLayoutVars>
          <dgm:bulletEnabled val="1"/>
        </dgm:presLayoutVars>
      </dgm:prSet>
      <dgm:spPr/>
    </dgm:pt>
    <dgm:pt modelId="{B6BECA24-3F71-49BD-A51A-D7EE7A5F5795}" type="pres">
      <dgm:prSet presAssocID="{267D6E13-FEB6-4093-A2F7-976DA18A6258}" presName="sibTrans" presStyleCnt="0"/>
      <dgm:spPr/>
    </dgm:pt>
    <dgm:pt modelId="{2B7A3B6A-1E80-4458-B2AB-5369BB01FA22}" type="pres">
      <dgm:prSet presAssocID="{2FFA0250-2193-42DD-A09F-234D157B0432}" presName="node" presStyleLbl="node1" presStyleIdx="4" presStyleCnt="5">
        <dgm:presLayoutVars>
          <dgm:bulletEnabled val="1"/>
        </dgm:presLayoutVars>
      </dgm:prSet>
      <dgm:spPr/>
    </dgm:pt>
  </dgm:ptLst>
  <dgm:cxnLst>
    <dgm:cxn modelId="{F3EDB32D-D53E-4047-8491-D856FF75E7C4}" srcId="{8490096B-A4B6-49B8-908F-77FB1AFBF2E5}" destId="{BA1C4114-F16E-4110-A947-1ABECD90E76E}" srcOrd="3" destOrd="0" parTransId="{74981DCA-70B3-4FB7-90BE-C03167F48767}" sibTransId="{267D6E13-FEB6-4093-A2F7-976DA18A6258}"/>
    <dgm:cxn modelId="{6501074A-882A-4BD4-884E-C5B8D4FD538E}" srcId="{8490096B-A4B6-49B8-908F-77FB1AFBF2E5}" destId="{5DCA21E1-1F03-4240-8108-81120AC124C4}" srcOrd="1" destOrd="0" parTransId="{3F57BF33-FC3F-439E-81C8-E0AB953DE4CE}" sibTransId="{4FD7B67E-23E6-47D1-A66F-85A66B41F394}"/>
    <dgm:cxn modelId="{5F29574A-9733-4F2B-A759-E1A8B775C009}" type="presOf" srcId="{74B23489-77BE-4019-842D-CC1E60A0FEE7}" destId="{F628B8E6-FBF5-45B7-9CB9-254C15395BD6}" srcOrd="0" destOrd="0" presId="urn:microsoft.com/office/officeart/2005/8/layout/default"/>
    <dgm:cxn modelId="{E451FC4E-F7B7-4A92-9920-DE032B1EEA1B}" type="presOf" srcId="{8490096B-A4B6-49B8-908F-77FB1AFBF2E5}" destId="{6328D889-20D7-4A57-A25A-10ABB270616D}" srcOrd="0" destOrd="0" presId="urn:microsoft.com/office/officeart/2005/8/layout/default"/>
    <dgm:cxn modelId="{E759DC89-E344-4C02-837A-26DDDDA823A7}" type="presOf" srcId="{2FFA0250-2193-42DD-A09F-234D157B0432}" destId="{2B7A3B6A-1E80-4458-B2AB-5369BB01FA22}" srcOrd="0" destOrd="0" presId="urn:microsoft.com/office/officeart/2005/8/layout/default"/>
    <dgm:cxn modelId="{53713499-9A81-4C9F-9196-5473DE7C4D28}" srcId="{8490096B-A4B6-49B8-908F-77FB1AFBF2E5}" destId="{EA6CBA41-2CEB-4B29-B5D4-DC5ABC2EC5BA}" srcOrd="0" destOrd="0" parTransId="{2F0A7DEA-D59E-4C2F-B698-CC9B15FC7D8A}" sibTransId="{9BC8C56C-5743-4036-BD1B-4E638515340B}"/>
    <dgm:cxn modelId="{E330A7AB-F4C3-4852-BA43-7D203AF37F8C}" srcId="{8490096B-A4B6-49B8-908F-77FB1AFBF2E5}" destId="{74B23489-77BE-4019-842D-CC1E60A0FEE7}" srcOrd="2" destOrd="0" parTransId="{276F8506-4EAA-4A9B-A873-C0B5D12C4A48}" sibTransId="{F39368AD-7718-4D6A-B2F7-26937E1B0381}"/>
    <dgm:cxn modelId="{2A30B7BC-EBDE-456E-B7E6-EE279006F8CD}" type="presOf" srcId="{EA6CBA41-2CEB-4B29-B5D4-DC5ABC2EC5BA}" destId="{856968BE-4C57-40FE-A744-F1E2050BB187}" srcOrd="0" destOrd="0" presId="urn:microsoft.com/office/officeart/2005/8/layout/default"/>
    <dgm:cxn modelId="{B76CBBCA-56CB-41E9-98BD-F357FAC81047}" type="presOf" srcId="{5DCA21E1-1F03-4240-8108-81120AC124C4}" destId="{38F42C13-6144-4514-AB88-B569325CE730}" srcOrd="0" destOrd="0" presId="urn:microsoft.com/office/officeart/2005/8/layout/default"/>
    <dgm:cxn modelId="{09BDC3D3-94E9-4562-915D-69E81C779F92}" srcId="{8490096B-A4B6-49B8-908F-77FB1AFBF2E5}" destId="{2FFA0250-2193-42DD-A09F-234D157B0432}" srcOrd="4" destOrd="0" parTransId="{3B40E795-D050-4A5D-9120-85D3B796046C}" sibTransId="{D2CDC51D-DF5F-4BE1-A758-F80F8601ECFB}"/>
    <dgm:cxn modelId="{6992F1ED-3E98-4CC6-AFFF-81783085088B}" type="presOf" srcId="{BA1C4114-F16E-4110-A947-1ABECD90E76E}" destId="{B6AD3DA2-90CB-4916-9C8A-F4617CA61639}" srcOrd="0" destOrd="0" presId="urn:microsoft.com/office/officeart/2005/8/layout/default"/>
    <dgm:cxn modelId="{C6FCCF8F-960A-487F-B9C5-60FCAAF4465B}" type="presParOf" srcId="{6328D889-20D7-4A57-A25A-10ABB270616D}" destId="{856968BE-4C57-40FE-A744-F1E2050BB187}" srcOrd="0" destOrd="0" presId="urn:microsoft.com/office/officeart/2005/8/layout/default"/>
    <dgm:cxn modelId="{53DE4DFA-AFD4-4BFE-9C19-02D6CB05C87C}" type="presParOf" srcId="{6328D889-20D7-4A57-A25A-10ABB270616D}" destId="{10809DBC-AAEC-479C-8466-E3174697FCF9}" srcOrd="1" destOrd="0" presId="urn:microsoft.com/office/officeart/2005/8/layout/default"/>
    <dgm:cxn modelId="{F6580694-108A-43AA-AAD3-B7704A51CAF8}" type="presParOf" srcId="{6328D889-20D7-4A57-A25A-10ABB270616D}" destId="{38F42C13-6144-4514-AB88-B569325CE730}" srcOrd="2" destOrd="0" presId="urn:microsoft.com/office/officeart/2005/8/layout/default"/>
    <dgm:cxn modelId="{9D51CD51-8C99-4BE4-9901-9F05E53D9FA0}" type="presParOf" srcId="{6328D889-20D7-4A57-A25A-10ABB270616D}" destId="{1B0DEC6B-23BB-44A4-9BCD-F5ABC2F6F286}" srcOrd="3" destOrd="0" presId="urn:microsoft.com/office/officeart/2005/8/layout/default"/>
    <dgm:cxn modelId="{7F81E1D7-C6BD-4D8D-A9FF-476A41CB4BC8}" type="presParOf" srcId="{6328D889-20D7-4A57-A25A-10ABB270616D}" destId="{F628B8E6-FBF5-45B7-9CB9-254C15395BD6}" srcOrd="4" destOrd="0" presId="urn:microsoft.com/office/officeart/2005/8/layout/default"/>
    <dgm:cxn modelId="{07836660-6D59-4D42-8D24-36093BE0B462}" type="presParOf" srcId="{6328D889-20D7-4A57-A25A-10ABB270616D}" destId="{B279A4B4-50B8-462C-862E-35012293F43B}" srcOrd="5" destOrd="0" presId="urn:microsoft.com/office/officeart/2005/8/layout/default"/>
    <dgm:cxn modelId="{16E55CA9-5AD4-48AF-B233-BACB2CA55231}" type="presParOf" srcId="{6328D889-20D7-4A57-A25A-10ABB270616D}" destId="{B6AD3DA2-90CB-4916-9C8A-F4617CA61639}" srcOrd="6" destOrd="0" presId="urn:microsoft.com/office/officeart/2005/8/layout/default"/>
    <dgm:cxn modelId="{9008379A-FA90-47A3-95C4-3A82ADA6D91C}" type="presParOf" srcId="{6328D889-20D7-4A57-A25A-10ABB270616D}" destId="{B6BECA24-3F71-49BD-A51A-D7EE7A5F5795}" srcOrd="7" destOrd="0" presId="urn:microsoft.com/office/officeart/2005/8/layout/default"/>
    <dgm:cxn modelId="{09B04495-6AF1-441B-8CBF-5FA8854A7AAB}" type="presParOf" srcId="{6328D889-20D7-4A57-A25A-10ABB270616D}" destId="{2B7A3B6A-1E80-4458-B2AB-5369BB01FA2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25E9E6-722B-46D7-BA63-F015899F826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DC738C1-21EA-494A-9A5B-F130A78005CB}">
      <dgm:prSet phldrT="[Texto]"/>
      <dgm:spPr/>
      <dgm:t>
        <a:bodyPr/>
        <a:lstStyle/>
        <a:p>
          <a:r>
            <a:rPr lang="es-ES" dirty="0"/>
            <a:t>Aumento del flujo sanguíneo.</a:t>
          </a:r>
        </a:p>
      </dgm:t>
    </dgm:pt>
    <dgm:pt modelId="{B24F0A3D-4050-410D-AE36-9B94BEDCB237}" type="parTrans" cxnId="{30C1CFA5-B532-483B-A61D-3AFA157F63E6}">
      <dgm:prSet/>
      <dgm:spPr/>
      <dgm:t>
        <a:bodyPr/>
        <a:lstStyle/>
        <a:p>
          <a:endParaRPr lang="es-ES"/>
        </a:p>
      </dgm:t>
    </dgm:pt>
    <dgm:pt modelId="{174F0F7C-3658-49B3-87BE-57FD6F9876C0}" type="sibTrans" cxnId="{30C1CFA5-B532-483B-A61D-3AFA157F63E6}">
      <dgm:prSet/>
      <dgm:spPr/>
      <dgm:t>
        <a:bodyPr/>
        <a:lstStyle/>
        <a:p>
          <a:endParaRPr lang="es-ES"/>
        </a:p>
      </dgm:t>
    </dgm:pt>
    <dgm:pt modelId="{83875D67-84B8-4FC7-8061-DEEA8469110D}">
      <dgm:prSet phldrT="[Texto]"/>
      <dgm:spPr/>
      <dgm:t>
        <a:bodyPr/>
        <a:lstStyle/>
        <a:p>
          <a:r>
            <a:rPr lang="es-ES" dirty="0"/>
            <a:t>Aumento de la regulación de la temperatura de los pliegues vocales.</a:t>
          </a:r>
        </a:p>
      </dgm:t>
    </dgm:pt>
    <dgm:pt modelId="{2AEDFEB8-E1DD-43F9-9D5D-9822F1D6E60B}" type="parTrans" cxnId="{D1817857-8AC9-42B6-9F77-5E12DAFDDF74}">
      <dgm:prSet/>
      <dgm:spPr/>
      <dgm:t>
        <a:bodyPr/>
        <a:lstStyle/>
        <a:p>
          <a:endParaRPr lang="es-ES"/>
        </a:p>
      </dgm:t>
    </dgm:pt>
    <dgm:pt modelId="{C893D083-B19F-4CFE-BBB7-7FB75DCEF7D9}" type="sibTrans" cxnId="{D1817857-8AC9-42B6-9F77-5E12DAFDDF74}">
      <dgm:prSet/>
      <dgm:spPr/>
      <dgm:t>
        <a:bodyPr/>
        <a:lstStyle/>
        <a:p>
          <a:endParaRPr lang="es-ES"/>
        </a:p>
      </dgm:t>
    </dgm:pt>
    <dgm:pt modelId="{9DED7EB3-7DAF-4DF9-8DF3-0AB869112A8A}">
      <dgm:prSet phldrT="[Texto]"/>
      <dgm:spPr/>
      <dgm:t>
        <a:bodyPr/>
        <a:lstStyle/>
        <a:p>
          <a:pPr>
            <a:buFont typeface="Calibri" panose="020F0502020204030204" pitchFamily="34" charset="0"/>
            <a:buChar char="-"/>
          </a:pPr>
          <a:r>
            <a:rPr lang="es-ES" dirty="0"/>
            <a:t>Disminución del riesgo de daño muscular en los músculos involucrados en la producción de la voz. </a:t>
          </a:r>
        </a:p>
      </dgm:t>
    </dgm:pt>
    <dgm:pt modelId="{9D4DA070-75FE-44DA-9E6E-0C2B5D00EC26}" type="parTrans" cxnId="{C213A123-808E-4C07-BAFD-4AE7E167AE1D}">
      <dgm:prSet/>
      <dgm:spPr/>
      <dgm:t>
        <a:bodyPr/>
        <a:lstStyle/>
        <a:p>
          <a:endParaRPr lang="es-ES"/>
        </a:p>
      </dgm:t>
    </dgm:pt>
    <dgm:pt modelId="{570F9F12-4F96-4E2C-9477-69024CDC432A}" type="sibTrans" cxnId="{C213A123-808E-4C07-BAFD-4AE7E167AE1D}">
      <dgm:prSet/>
      <dgm:spPr/>
      <dgm:t>
        <a:bodyPr/>
        <a:lstStyle/>
        <a:p>
          <a:endParaRPr lang="es-ES"/>
        </a:p>
      </dgm:t>
    </dgm:pt>
    <dgm:pt modelId="{244F8153-6CD2-44AE-9981-81640F18B081}">
      <dgm:prSet phldrT="[Texto]"/>
      <dgm:spPr/>
      <dgm:t>
        <a:bodyPr/>
        <a:lstStyle/>
        <a:p>
          <a:pPr>
            <a:buFont typeface="Calibri" panose="020F0502020204030204" pitchFamily="34" charset="0"/>
            <a:buChar char="-"/>
          </a:pPr>
          <a:r>
            <a:rPr lang="es-ES" dirty="0"/>
            <a:t>Preservación de la salud vocal.</a:t>
          </a:r>
        </a:p>
      </dgm:t>
    </dgm:pt>
    <dgm:pt modelId="{EE7D1088-4C34-4CDA-B2C0-BCB0CAF8DEB0}" type="parTrans" cxnId="{F5B3FB0B-8BF3-4420-BF7D-C7B0B59D69D2}">
      <dgm:prSet/>
      <dgm:spPr/>
      <dgm:t>
        <a:bodyPr/>
        <a:lstStyle/>
        <a:p>
          <a:endParaRPr lang="es-ES"/>
        </a:p>
      </dgm:t>
    </dgm:pt>
    <dgm:pt modelId="{49674363-D0ED-4A18-B0A3-1D8EE048D38B}" type="sibTrans" cxnId="{F5B3FB0B-8BF3-4420-BF7D-C7B0B59D69D2}">
      <dgm:prSet/>
      <dgm:spPr/>
      <dgm:t>
        <a:bodyPr/>
        <a:lstStyle/>
        <a:p>
          <a:endParaRPr lang="es-ES"/>
        </a:p>
      </dgm:t>
    </dgm:pt>
    <dgm:pt modelId="{521008E5-8803-4B05-BA51-DE3C065F3B41}">
      <dgm:prSet/>
      <dgm:spPr/>
      <dgm:t>
        <a:bodyPr/>
        <a:lstStyle/>
        <a:p>
          <a:pPr>
            <a:buFont typeface="Calibri" panose="020F0502020204030204" pitchFamily="34" charset="0"/>
            <a:buChar char="-"/>
          </a:pPr>
          <a:r>
            <a:rPr lang="es-ES"/>
            <a:t>Aumento de la entrega de oxígeno y la entrega de nutrientes.</a:t>
          </a:r>
        </a:p>
      </dgm:t>
    </dgm:pt>
    <dgm:pt modelId="{DF7A3E2B-44B6-4D4C-8AA9-F0CD43E3ED24}" type="parTrans" cxnId="{F348881B-C8ED-443C-82E6-0E37AF33EB93}">
      <dgm:prSet/>
      <dgm:spPr/>
      <dgm:t>
        <a:bodyPr/>
        <a:lstStyle/>
        <a:p>
          <a:endParaRPr lang="es-ES"/>
        </a:p>
      </dgm:t>
    </dgm:pt>
    <dgm:pt modelId="{230067BE-F6B5-47D3-A9A6-8764D60DB269}" type="sibTrans" cxnId="{F348881B-C8ED-443C-82E6-0E37AF33EB93}">
      <dgm:prSet/>
      <dgm:spPr/>
      <dgm:t>
        <a:bodyPr/>
        <a:lstStyle/>
        <a:p>
          <a:endParaRPr lang="es-ES"/>
        </a:p>
      </dgm:t>
    </dgm:pt>
    <dgm:pt modelId="{14EE87C8-C347-462C-AE42-E8EF6AD4B656}">
      <dgm:prSet/>
      <dgm:spPr/>
      <dgm:t>
        <a:bodyPr/>
        <a:lstStyle/>
        <a:p>
          <a:pPr>
            <a:buFont typeface="Calibri" panose="020F0502020204030204" pitchFamily="34" charset="0"/>
            <a:buChar char="-"/>
          </a:pPr>
          <a:r>
            <a:rPr lang="es-ES"/>
            <a:t>Promoción de la longevidad de la vida útil de la voz. </a:t>
          </a:r>
        </a:p>
      </dgm:t>
    </dgm:pt>
    <dgm:pt modelId="{413C1EC9-09D8-471B-8C6E-D64BA57AD4B5}" type="parTrans" cxnId="{41B7C33F-CC9C-43B6-A352-99E8A106AA83}">
      <dgm:prSet/>
      <dgm:spPr/>
      <dgm:t>
        <a:bodyPr/>
        <a:lstStyle/>
        <a:p>
          <a:endParaRPr lang="es-ES"/>
        </a:p>
      </dgm:t>
    </dgm:pt>
    <dgm:pt modelId="{6DE2C32C-091C-4668-B866-86A2AA308B29}" type="sibTrans" cxnId="{41B7C33F-CC9C-43B6-A352-99E8A106AA83}">
      <dgm:prSet/>
      <dgm:spPr/>
      <dgm:t>
        <a:bodyPr/>
        <a:lstStyle/>
        <a:p>
          <a:endParaRPr lang="es-ES"/>
        </a:p>
      </dgm:t>
    </dgm:pt>
    <dgm:pt modelId="{F847892C-69B9-4027-BDB0-F72F5C7705E3}" type="pres">
      <dgm:prSet presAssocID="{8625E9E6-722B-46D7-BA63-F015899F8262}" presName="diagram" presStyleCnt="0">
        <dgm:presLayoutVars>
          <dgm:dir/>
          <dgm:resizeHandles val="exact"/>
        </dgm:presLayoutVars>
      </dgm:prSet>
      <dgm:spPr/>
    </dgm:pt>
    <dgm:pt modelId="{F03C8CB9-3DB6-486F-BBF7-7076CF90C3E6}" type="pres">
      <dgm:prSet presAssocID="{2DC738C1-21EA-494A-9A5B-F130A78005CB}" presName="node" presStyleLbl="node1" presStyleIdx="0" presStyleCnt="6">
        <dgm:presLayoutVars>
          <dgm:bulletEnabled val="1"/>
        </dgm:presLayoutVars>
      </dgm:prSet>
      <dgm:spPr/>
    </dgm:pt>
    <dgm:pt modelId="{B404D15D-3E74-4361-8948-A39D4F3C735A}" type="pres">
      <dgm:prSet presAssocID="{174F0F7C-3658-49B3-87BE-57FD6F9876C0}" presName="sibTrans" presStyleCnt="0"/>
      <dgm:spPr/>
    </dgm:pt>
    <dgm:pt modelId="{726A1D30-6E57-4169-94AE-5208BD655654}" type="pres">
      <dgm:prSet presAssocID="{83875D67-84B8-4FC7-8061-DEEA8469110D}" presName="node" presStyleLbl="node1" presStyleIdx="1" presStyleCnt="6">
        <dgm:presLayoutVars>
          <dgm:bulletEnabled val="1"/>
        </dgm:presLayoutVars>
      </dgm:prSet>
      <dgm:spPr/>
    </dgm:pt>
    <dgm:pt modelId="{5F66E38C-D84B-40C2-B769-5522D8BFC00C}" type="pres">
      <dgm:prSet presAssocID="{C893D083-B19F-4CFE-BBB7-7FB75DCEF7D9}" presName="sibTrans" presStyleCnt="0"/>
      <dgm:spPr/>
    </dgm:pt>
    <dgm:pt modelId="{E25D965A-30D1-4E46-8403-23D13E7730F1}" type="pres">
      <dgm:prSet presAssocID="{521008E5-8803-4B05-BA51-DE3C065F3B41}" presName="node" presStyleLbl="node1" presStyleIdx="2" presStyleCnt="6">
        <dgm:presLayoutVars>
          <dgm:bulletEnabled val="1"/>
        </dgm:presLayoutVars>
      </dgm:prSet>
      <dgm:spPr/>
    </dgm:pt>
    <dgm:pt modelId="{0DF8778D-827F-44F1-AA14-B53FD3B4CA03}" type="pres">
      <dgm:prSet presAssocID="{230067BE-F6B5-47D3-A9A6-8764D60DB269}" presName="sibTrans" presStyleCnt="0"/>
      <dgm:spPr/>
    </dgm:pt>
    <dgm:pt modelId="{6A95A08C-CC42-43E2-A8CA-B7D9E04F9867}" type="pres">
      <dgm:prSet presAssocID="{9DED7EB3-7DAF-4DF9-8DF3-0AB869112A8A}" presName="node" presStyleLbl="node1" presStyleIdx="3" presStyleCnt="6">
        <dgm:presLayoutVars>
          <dgm:bulletEnabled val="1"/>
        </dgm:presLayoutVars>
      </dgm:prSet>
      <dgm:spPr/>
    </dgm:pt>
    <dgm:pt modelId="{6A0005C5-DA0A-4D3A-B5F6-B8005E544638}" type="pres">
      <dgm:prSet presAssocID="{570F9F12-4F96-4E2C-9477-69024CDC432A}" presName="sibTrans" presStyleCnt="0"/>
      <dgm:spPr/>
    </dgm:pt>
    <dgm:pt modelId="{8333E806-0FC3-4184-8373-B8D921D95B0B}" type="pres">
      <dgm:prSet presAssocID="{244F8153-6CD2-44AE-9981-81640F18B081}" presName="node" presStyleLbl="node1" presStyleIdx="4" presStyleCnt="6">
        <dgm:presLayoutVars>
          <dgm:bulletEnabled val="1"/>
        </dgm:presLayoutVars>
      </dgm:prSet>
      <dgm:spPr/>
    </dgm:pt>
    <dgm:pt modelId="{131B07FB-FF69-4BE9-9E2C-F53269E1F80C}" type="pres">
      <dgm:prSet presAssocID="{49674363-D0ED-4A18-B0A3-1D8EE048D38B}" presName="sibTrans" presStyleCnt="0"/>
      <dgm:spPr/>
    </dgm:pt>
    <dgm:pt modelId="{E71EF8FA-EFF8-409F-B257-7CA4ECD7F8BE}" type="pres">
      <dgm:prSet presAssocID="{14EE87C8-C347-462C-AE42-E8EF6AD4B656}" presName="node" presStyleLbl="node1" presStyleIdx="5" presStyleCnt="6">
        <dgm:presLayoutVars>
          <dgm:bulletEnabled val="1"/>
        </dgm:presLayoutVars>
      </dgm:prSet>
      <dgm:spPr/>
    </dgm:pt>
  </dgm:ptLst>
  <dgm:cxnLst>
    <dgm:cxn modelId="{F5B3FB0B-8BF3-4420-BF7D-C7B0B59D69D2}" srcId="{8625E9E6-722B-46D7-BA63-F015899F8262}" destId="{244F8153-6CD2-44AE-9981-81640F18B081}" srcOrd="4" destOrd="0" parTransId="{EE7D1088-4C34-4CDA-B2C0-BCB0CAF8DEB0}" sibTransId="{49674363-D0ED-4A18-B0A3-1D8EE048D38B}"/>
    <dgm:cxn modelId="{F348881B-C8ED-443C-82E6-0E37AF33EB93}" srcId="{8625E9E6-722B-46D7-BA63-F015899F8262}" destId="{521008E5-8803-4B05-BA51-DE3C065F3B41}" srcOrd="2" destOrd="0" parTransId="{DF7A3E2B-44B6-4D4C-8AA9-F0CD43E3ED24}" sibTransId="{230067BE-F6B5-47D3-A9A6-8764D60DB269}"/>
    <dgm:cxn modelId="{C213A123-808E-4C07-BAFD-4AE7E167AE1D}" srcId="{8625E9E6-722B-46D7-BA63-F015899F8262}" destId="{9DED7EB3-7DAF-4DF9-8DF3-0AB869112A8A}" srcOrd="3" destOrd="0" parTransId="{9D4DA070-75FE-44DA-9E6E-0C2B5D00EC26}" sibTransId="{570F9F12-4F96-4E2C-9477-69024CDC432A}"/>
    <dgm:cxn modelId="{428E8627-21CF-45CA-B975-BC96F624A09A}" type="presOf" srcId="{8625E9E6-722B-46D7-BA63-F015899F8262}" destId="{F847892C-69B9-4027-BDB0-F72F5C7705E3}" srcOrd="0" destOrd="0" presId="urn:microsoft.com/office/officeart/2005/8/layout/default"/>
    <dgm:cxn modelId="{7975192D-BE03-4269-A4C4-4E01B33079AE}" type="presOf" srcId="{244F8153-6CD2-44AE-9981-81640F18B081}" destId="{8333E806-0FC3-4184-8373-B8D921D95B0B}" srcOrd="0" destOrd="0" presId="urn:microsoft.com/office/officeart/2005/8/layout/default"/>
    <dgm:cxn modelId="{41B7C33F-CC9C-43B6-A352-99E8A106AA83}" srcId="{8625E9E6-722B-46D7-BA63-F015899F8262}" destId="{14EE87C8-C347-462C-AE42-E8EF6AD4B656}" srcOrd="5" destOrd="0" parTransId="{413C1EC9-09D8-471B-8C6E-D64BA57AD4B5}" sibTransId="{6DE2C32C-091C-4668-B866-86A2AA308B29}"/>
    <dgm:cxn modelId="{A75F135E-71E0-4399-A117-FD0595ED4B0C}" type="presOf" srcId="{14EE87C8-C347-462C-AE42-E8EF6AD4B656}" destId="{E71EF8FA-EFF8-409F-B257-7CA4ECD7F8BE}" srcOrd="0" destOrd="0" presId="urn:microsoft.com/office/officeart/2005/8/layout/default"/>
    <dgm:cxn modelId="{D1817857-8AC9-42B6-9F77-5E12DAFDDF74}" srcId="{8625E9E6-722B-46D7-BA63-F015899F8262}" destId="{83875D67-84B8-4FC7-8061-DEEA8469110D}" srcOrd="1" destOrd="0" parTransId="{2AEDFEB8-E1DD-43F9-9D5D-9822F1D6E60B}" sibTransId="{C893D083-B19F-4CFE-BBB7-7FB75DCEF7D9}"/>
    <dgm:cxn modelId="{30C1CFA5-B532-483B-A61D-3AFA157F63E6}" srcId="{8625E9E6-722B-46D7-BA63-F015899F8262}" destId="{2DC738C1-21EA-494A-9A5B-F130A78005CB}" srcOrd="0" destOrd="0" parTransId="{B24F0A3D-4050-410D-AE36-9B94BEDCB237}" sibTransId="{174F0F7C-3658-49B3-87BE-57FD6F9876C0}"/>
    <dgm:cxn modelId="{22D712A7-459F-47BA-B9ED-27DF0E3D3062}" type="presOf" srcId="{83875D67-84B8-4FC7-8061-DEEA8469110D}" destId="{726A1D30-6E57-4169-94AE-5208BD655654}" srcOrd="0" destOrd="0" presId="urn:microsoft.com/office/officeart/2005/8/layout/default"/>
    <dgm:cxn modelId="{8BCC67B6-0194-4172-8C83-049FDDAA5434}" type="presOf" srcId="{2DC738C1-21EA-494A-9A5B-F130A78005CB}" destId="{F03C8CB9-3DB6-486F-BBF7-7076CF90C3E6}" srcOrd="0" destOrd="0" presId="urn:microsoft.com/office/officeart/2005/8/layout/default"/>
    <dgm:cxn modelId="{88CBB4C9-663D-42C1-A11C-939952A1562D}" type="presOf" srcId="{521008E5-8803-4B05-BA51-DE3C065F3B41}" destId="{E25D965A-30D1-4E46-8403-23D13E7730F1}" srcOrd="0" destOrd="0" presId="urn:microsoft.com/office/officeart/2005/8/layout/default"/>
    <dgm:cxn modelId="{A66DCFCB-6460-41A1-A0BF-D4DBD142E10B}" type="presOf" srcId="{9DED7EB3-7DAF-4DF9-8DF3-0AB869112A8A}" destId="{6A95A08C-CC42-43E2-A8CA-B7D9E04F9867}" srcOrd="0" destOrd="0" presId="urn:microsoft.com/office/officeart/2005/8/layout/default"/>
    <dgm:cxn modelId="{29E42CBE-91DB-463C-BA77-97C2AE4F1C51}" type="presParOf" srcId="{F847892C-69B9-4027-BDB0-F72F5C7705E3}" destId="{F03C8CB9-3DB6-486F-BBF7-7076CF90C3E6}" srcOrd="0" destOrd="0" presId="urn:microsoft.com/office/officeart/2005/8/layout/default"/>
    <dgm:cxn modelId="{0826CA83-2922-4450-842A-1DC321087E49}" type="presParOf" srcId="{F847892C-69B9-4027-BDB0-F72F5C7705E3}" destId="{B404D15D-3E74-4361-8948-A39D4F3C735A}" srcOrd="1" destOrd="0" presId="urn:microsoft.com/office/officeart/2005/8/layout/default"/>
    <dgm:cxn modelId="{E4FA735D-C668-47C2-B100-6110FA1FAB2E}" type="presParOf" srcId="{F847892C-69B9-4027-BDB0-F72F5C7705E3}" destId="{726A1D30-6E57-4169-94AE-5208BD655654}" srcOrd="2" destOrd="0" presId="urn:microsoft.com/office/officeart/2005/8/layout/default"/>
    <dgm:cxn modelId="{21F777CC-7A90-40D9-BEA2-C2644933BB35}" type="presParOf" srcId="{F847892C-69B9-4027-BDB0-F72F5C7705E3}" destId="{5F66E38C-D84B-40C2-B769-5522D8BFC00C}" srcOrd="3" destOrd="0" presId="urn:microsoft.com/office/officeart/2005/8/layout/default"/>
    <dgm:cxn modelId="{7A72EF61-8DD0-40C4-A10B-7BD83E509FCB}" type="presParOf" srcId="{F847892C-69B9-4027-BDB0-F72F5C7705E3}" destId="{E25D965A-30D1-4E46-8403-23D13E7730F1}" srcOrd="4" destOrd="0" presId="urn:microsoft.com/office/officeart/2005/8/layout/default"/>
    <dgm:cxn modelId="{4E054F67-6822-4009-8544-4F9696596F4C}" type="presParOf" srcId="{F847892C-69B9-4027-BDB0-F72F5C7705E3}" destId="{0DF8778D-827F-44F1-AA14-B53FD3B4CA03}" srcOrd="5" destOrd="0" presId="urn:microsoft.com/office/officeart/2005/8/layout/default"/>
    <dgm:cxn modelId="{72C7C1DB-A766-4E64-978F-228A4D93A4AB}" type="presParOf" srcId="{F847892C-69B9-4027-BDB0-F72F5C7705E3}" destId="{6A95A08C-CC42-43E2-A8CA-B7D9E04F9867}" srcOrd="6" destOrd="0" presId="urn:microsoft.com/office/officeart/2005/8/layout/default"/>
    <dgm:cxn modelId="{CE2D905D-1988-4530-B8CD-AAFB022BD0F0}" type="presParOf" srcId="{F847892C-69B9-4027-BDB0-F72F5C7705E3}" destId="{6A0005C5-DA0A-4D3A-B5F6-B8005E544638}" srcOrd="7" destOrd="0" presId="urn:microsoft.com/office/officeart/2005/8/layout/default"/>
    <dgm:cxn modelId="{3969AB40-F935-4896-83EF-71D80345EF49}" type="presParOf" srcId="{F847892C-69B9-4027-BDB0-F72F5C7705E3}" destId="{8333E806-0FC3-4184-8373-B8D921D95B0B}" srcOrd="8" destOrd="0" presId="urn:microsoft.com/office/officeart/2005/8/layout/default"/>
    <dgm:cxn modelId="{BC04EBDE-580C-42FD-BD35-E135C00B9A22}" type="presParOf" srcId="{F847892C-69B9-4027-BDB0-F72F5C7705E3}" destId="{131B07FB-FF69-4BE9-9E2C-F53269E1F80C}" srcOrd="9" destOrd="0" presId="urn:microsoft.com/office/officeart/2005/8/layout/default"/>
    <dgm:cxn modelId="{ED28AE04-7ED9-452E-BB50-BB6527D368DC}" type="presParOf" srcId="{F847892C-69B9-4027-BDB0-F72F5C7705E3}" destId="{E71EF8FA-EFF8-409F-B257-7CA4ECD7F8B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0DA5FC-8FE5-4C62-8519-639276C8AE3B}">
      <dsp:nvSpPr>
        <dsp:cNvPr id="0" name=""/>
        <dsp:cNvSpPr/>
      </dsp:nvSpPr>
      <dsp:spPr>
        <a:xfrm>
          <a:off x="9694" y="969864"/>
          <a:ext cx="2897516" cy="17385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/>
            <a:t>Voz conversacional</a:t>
          </a:r>
        </a:p>
      </dsp:txBody>
      <dsp:txXfrm>
        <a:off x="60613" y="1020783"/>
        <a:ext cx="2795678" cy="1636671"/>
      </dsp:txXfrm>
    </dsp:sp>
    <dsp:sp modelId="{41840752-2D06-49B5-A768-9AAF588BA15A}">
      <dsp:nvSpPr>
        <dsp:cNvPr id="0" name=""/>
        <dsp:cNvSpPr/>
      </dsp:nvSpPr>
      <dsp:spPr>
        <a:xfrm>
          <a:off x="3196962" y="1479826"/>
          <a:ext cx="614273" cy="7185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700" kern="1200"/>
        </a:p>
      </dsp:txBody>
      <dsp:txXfrm>
        <a:off x="3196962" y="1623543"/>
        <a:ext cx="429991" cy="431150"/>
      </dsp:txXfrm>
    </dsp:sp>
    <dsp:sp modelId="{C10A4192-1CC2-437E-9D5A-7D328888AFEC}">
      <dsp:nvSpPr>
        <dsp:cNvPr id="0" name=""/>
        <dsp:cNvSpPr/>
      </dsp:nvSpPr>
      <dsp:spPr>
        <a:xfrm>
          <a:off x="4066216" y="969864"/>
          <a:ext cx="2897516" cy="17385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/>
            <a:t>Voz proyectada</a:t>
          </a:r>
        </a:p>
      </dsp:txBody>
      <dsp:txXfrm>
        <a:off x="4117135" y="1020783"/>
        <a:ext cx="2795678" cy="1636671"/>
      </dsp:txXfrm>
    </dsp:sp>
    <dsp:sp modelId="{46D07861-EF50-4FB2-8C2F-2783B69FAE18}">
      <dsp:nvSpPr>
        <dsp:cNvPr id="0" name=""/>
        <dsp:cNvSpPr/>
      </dsp:nvSpPr>
      <dsp:spPr>
        <a:xfrm>
          <a:off x="7253484" y="1479826"/>
          <a:ext cx="614273" cy="7185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700" kern="1200"/>
        </a:p>
      </dsp:txBody>
      <dsp:txXfrm>
        <a:off x="7253484" y="1623543"/>
        <a:ext cx="429991" cy="431150"/>
      </dsp:txXfrm>
    </dsp:sp>
    <dsp:sp modelId="{60566844-DBF1-4A41-B63E-454B5D54B22F}">
      <dsp:nvSpPr>
        <dsp:cNvPr id="0" name=""/>
        <dsp:cNvSpPr/>
      </dsp:nvSpPr>
      <dsp:spPr>
        <a:xfrm>
          <a:off x="8122739" y="969864"/>
          <a:ext cx="2897516" cy="173850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/>
            <a:t>Voz de apremio</a:t>
          </a:r>
        </a:p>
      </dsp:txBody>
      <dsp:txXfrm>
        <a:off x="8173658" y="1020783"/>
        <a:ext cx="2795678" cy="16366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5ADE8-DCA4-498C-938A-07A25CD7CEC8}">
      <dsp:nvSpPr>
        <dsp:cNvPr id="0" name=""/>
        <dsp:cNvSpPr/>
      </dsp:nvSpPr>
      <dsp:spPr>
        <a:xfrm>
          <a:off x="2381" y="2231496"/>
          <a:ext cx="2389187" cy="95567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+Mascarillas</a:t>
          </a:r>
        </a:p>
      </dsp:txBody>
      <dsp:txXfrm>
        <a:off x="2381" y="2231496"/>
        <a:ext cx="2150268" cy="955675"/>
      </dsp:txXfrm>
    </dsp:sp>
    <dsp:sp modelId="{AA3C23D8-384D-4AFC-90A0-9CB8A59845F0}">
      <dsp:nvSpPr>
        <dsp:cNvPr id="0" name=""/>
        <dsp:cNvSpPr/>
      </dsp:nvSpPr>
      <dsp:spPr>
        <a:xfrm>
          <a:off x="1913731" y="2231496"/>
          <a:ext cx="2389187" cy="95567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+Distancia</a:t>
          </a:r>
        </a:p>
      </dsp:txBody>
      <dsp:txXfrm>
        <a:off x="2391569" y="2231496"/>
        <a:ext cx="1433512" cy="955675"/>
      </dsp:txXfrm>
    </dsp:sp>
    <dsp:sp modelId="{6A98EEFC-DFC5-4A01-BF23-E4DC065879A8}">
      <dsp:nvSpPr>
        <dsp:cNvPr id="0" name=""/>
        <dsp:cNvSpPr/>
      </dsp:nvSpPr>
      <dsp:spPr>
        <a:xfrm>
          <a:off x="3825081" y="2231496"/>
          <a:ext cx="2389187" cy="95567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+Estrés</a:t>
          </a:r>
        </a:p>
      </dsp:txBody>
      <dsp:txXfrm>
        <a:off x="4302919" y="2231496"/>
        <a:ext cx="1433512" cy="955675"/>
      </dsp:txXfrm>
    </dsp:sp>
    <dsp:sp modelId="{2039BDE7-589E-4EE4-9799-9FE763AAD0C9}">
      <dsp:nvSpPr>
        <dsp:cNvPr id="0" name=""/>
        <dsp:cNvSpPr/>
      </dsp:nvSpPr>
      <dsp:spPr>
        <a:xfrm>
          <a:off x="5736431" y="2231496"/>
          <a:ext cx="2389187" cy="95567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- Técnica vocal</a:t>
          </a:r>
        </a:p>
      </dsp:txBody>
      <dsp:txXfrm>
        <a:off x="6214269" y="2231496"/>
        <a:ext cx="1433512" cy="9556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968BE-4C57-40FE-A744-F1E2050BB187}">
      <dsp:nvSpPr>
        <dsp:cNvPr id="0" name=""/>
        <dsp:cNvSpPr/>
      </dsp:nvSpPr>
      <dsp:spPr>
        <a:xfrm>
          <a:off x="3637" y="574982"/>
          <a:ext cx="1969591" cy="11817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Pautas generales</a:t>
          </a:r>
        </a:p>
      </dsp:txBody>
      <dsp:txXfrm>
        <a:off x="3637" y="574982"/>
        <a:ext cx="1969591" cy="1181754"/>
      </dsp:txXfrm>
    </dsp:sp>
    <dsp:sp modelId="{38F42C13-6144-4514-AB88-B569325CE730}">
      <dsp:nvSpPr>
        <dsp:cNvPr id="0" name=""/>
        <dsp:cNvSpPr/>
      </dsp:nvSpPr>
      <dsp:spPr>
        <a:xfrm>
          <a:off x="2170188" y="574982"/>
          <a:ext cx="1969591" cy="118175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Pautas del aparato respiratorio</a:t>
          </a:r>
        </a:p>
      </dsp:txBody>
      <dsp:txXfrm>
        <a:off x="2170188" y="574982"/>
        <a:ext cx="1969591" cy="1181754"/>
      </dsp:txXfrm>
    </dsp:sp>
    <dsp:sp modelId="{F628B8E6-FBF5-45B7-9CB9-254C15395BD6}">
      <dsp:nvSpPr>
        <dsp:cNvPr id="0" name=""/>
        <dsp:cNvSpPr/>
      </dsp:nvSpPr>
      <dsp:spPr>
        <a:xfrm>
          <a:off x="4336738" y="574982"/>
          <a:ext cx="1969591" cy="118175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Pautas del sistema de vibración</a:t>
          </a:r>
        </a:p>
      </dsp:txBody>
      <dsp:txXfrm>
        <a:off x="4336738" y="574982"/>
        <a:ext cx="1969591" cy="1181754"/>
      </dsp:txXfrm>
    </dsp:sp>
    <dsp:sp modelId="{B6AD3DA2-90CB-4916-9C8A-F4617CA61639}">
      <dsp:nvSpPr>
        <dsp:cNvPr id="0" name=""/>
        <dsp:cNvSpPr/>
      </dsp:nvSpPr>
      <dsp:spPr>
        <a:xfrm>
          <a:off x="6503288" y="574982"/>
          <a:ext cx="1969591" cy="118175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Pautas del sistema de articulación</a:t>
          </a:r>
        </a:p>
      </dsp:txBody>
      <dsp:txXfrm>
        <a:off x="6503288" y="574982"/>
        <a:ext cx="1969591" cy="1181754"/>
      </dsp:txXfrm>
    </dsp:sp>
    <dsp:sp modelId="{2B7A3B6A-1E80-4458-B2AB-5369BB01FA22}">
      <dsp:nvSpPr>
        <dsp:cNvPr id="0" name=""/>
        <dsp:cNvSpPr/>
      </dsp:nvSpPr>
      <dsp:spPr>
        <a:xfrm>
          <a:off x="8669839" y="574982"/>
          <a:ext cx="1969591" cy="118175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Pautas sobre higiene alimentaria</a:t>
          </a:r>
        </a:p>
      </dsp:txBody>
      <dsp:txXfrm>
        <a:off x="8669839" y="574982"/>
        <a:ext cx="1969591" cy="11817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C8CB9-3DB6-486F-BBF7-7076CF90C3E6}">
      <dsp:nvSpPr>
        <dsp:cNvPr id="0" name=""/>
        <dsp:cNvSpPr/>
      </dsp:nvSpPr>
      <dsp:spPr>
        <a:xfrm>
          <a:off x="990972" y="1242"/>
          <a:ext cx="2827501" cy="16965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Aumento del flujo sanguíneo.</a:t>
          </a:r>
        </a:p>
      </dsp:txBody>
      <dsp:txXfrm>
        <a:off x="990972" y="1242"/>
        <a:ext cx="2827501" cy="1696501"/>
      </dsp:txXfrm>
    </dsp:sp>
    <dsp:sp modelId="{726A1D30-6E57-4169-94AE-5208BD655654}">
      <dsp:nvSpPr>
        <dsp:cNvPr id="0" name=""/>
        <dsp:cNvSpPr/>
      </dsp:nvSpPr>
      <dsp:spPr>
        <a:xfrm>
          <a:off x="4101224" y="1242"/>
          <a:ext cx="2827501" cy="169650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Aumento de la regulación de la temperatura de los pliegues vocales.</a:t>
          </a:r>
        </a:p>
      </dsp:txBody>
      <dsp:txXfrm>
        <a:off x="4101224" y="1242"/>
        <a:ext cx="2827501" cy="1696501"/>
      </dsp:txXfrm>
    </dsp:sp>
    <dsp:sp modelId="{E25D965A-30D1-4E46-8403-23D13E7730F1}">
      <dsp:nvSpPr>
        <dsp:cNvPr id="0" name=""/>
        <dsp:cNvSpPr/>
      </dsp:nvSpPr>
      <dsp:spPr>
        <a:xfrm>
          <a:off x="7211476" y="1242"/>
          <a:ext cx="2827501" cy="169650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alibri" panose="020F0502020204030204" pitchFamily="34" charset="0"/>
            <a:buNone/>
          </a:pPr>
          <a:r>
            <a:rPr lang="es-ES" sz="2200" kern="1200"/>
            <a:t>Aumento de la entrega de oxígeno y la entrega de nutrientes.</a:t>
          </a:r>
        </a:p>
      </dsp:txBody>
      <dsp:txXfrm>
        <a:off x="7211476" y="1242"/>
        <a:ext cx="2827501" cy="1696501"/>
      </dsp:txXfrm>
    </dsp:sp>
    <dsp:sp modelId="{6A95A08C-CC42-43E2-A8CA-B7D9E04F9867}">
      <dsp:nvSpPr>
        <dsp:cNvPr id="0" name=""/>
        <dsp:cNvSpPr/>
      </dsp:nvSpPr>
      <dsp:spPr>
        <a:xfrm>
          <a:off x="990972" y="1980494"/>
          <a:ext cx="2827501" cy="16965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alibri" panose="020F0502020204030204" pitchFamily="34" charset="0"/>
            <a:buNone/>
          </a:pPr>
          <a:r>
            <a:rPr lang="es-ES" sz="2200" kern="1200" dirty="0"/>
            <a:t>Disminución del riesgo de daño muscular en los músculos involucrados en la producción de la voz. </a:t>
          </a:r>
        </a:p>
      </dsp:txBody>
      <dsp:txXfrm>
        <a:off x="990972" y="1980494"/>
        <a:ext cx="2827501" cy="1696501"/>
      </dsp:txXfrm>
    </dsp:sp>
    <dsp:sp modelId="{8333E806-0FC3-4184-8373-B8D921D95B0B}">
      <dsp:nvSpPr>
        <dsp:cNvPr id="0" name=""/>
        <dsp:cNvSpPr/>
      </dsp:nvSpPr>
      <dsp:spPr>
        <a:xfrm>
          <a:off x="4101224" y="1980494"/>
          <a:ext cx="2827501" cy="169650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alibri" panose="020F0502020204030204" pitchFamily="34" charset="0"/>
            <a:buNone/>
          </a:pPr>
          <a:r>
            <a:rPr lang="es-ES" sz="2200" kern="1200" dirty="0"/>
            <a:t>Preservación de la salud vocal.</a:t>
          </a:r>
        </a:p>
      </dsp:txBody>
      <dsp:txXfrm>
        <a:off x="4101224" y="1980494"/>
        <a:ext cx="2827501" cy="1696501"/>
      </dsp:txXfrm>
    </dsp:sp>
    <dsp:sp modelId="{E71EF8FA-EFF8-409F-B257-7CA4ECD7F8BE}">
      <dsp:nvSpPr>
        <dsp:cNvPr id="0" name=""/>
        <dsp:cNvSpPr/>
      </dsp:nvSpPr>
      <dsp:spPr>
        <a:xfrm>
          <a:off x="7211476" y="1980494"/>
          <a:ext cx="2827501" cy="16965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alibri" panose="020F0502020204030204" pitchFamily="34" charset="0"/>
            <a:buNone/>
          </a:pPr>
          <a:r>
            <a:rPr lang="es-ES" sz="2200" kern="1200"/>
            <a:t>Promoción de la longevidad de la vida útil de la voz. </a:t>
          </a:r>
        </a:p>
      </dsp:txBody>
      <dsp:txXfrm>
        <a:off x="7211476" y="1980494"/>
        <a:ext cx="2827501" cy="16965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antesorl.free.fr/telechargements/Cahiers/cahiers2.htm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Pe_w1EitQE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pRPYD-rEqE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q026YeUZvs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3IhfSnx9Zs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tes.google.com/site/1demayocfgmtelecommayra/telecomunicaciones/megafonia-y-sonorizacion/" TargetMode="Externa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41.jpe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openxmlformats.org/officeDocument/2006/relationships/image" Target="../media/image40.jpeg"/><Relationship Id="rId2" Type="http://schemas.openxmlformats.org/officeDocument/2006/relationships/audio" Target="../media/media1.m4a"/><Relationship Id="rId16" Type="http://schemas.openxmlformats.org/officeDocument/2006/relationships/image" Target="../media/image39.jpeg"/><Relationship Id="rId20" Type="http://schemas.openxmlformats.org/officeDocument/2006/relationships/image" Target="../media/image43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openxmlformats.org/officeDocument/2006/relationships/image" Target="../media/image38.jpeg"/><Relationship Id="rId10" Type="http://schemas.openxmlformats.org/officeDocument/2006/relationships/audio" Target="../media/media5.m4a"/><Relationship Id="rId19" Type="http://schemas.openxmlformats.org/officeDocument/2006/relationships/image" Target="../media/image42.jpe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cFX55jKMgwE?feature=oembed" TargetMode="External"/><Relationship Id="rId1" Type="http://schemas.openxmlformats.org/officeDocument/2006/relationships/video" Target="https://www.youtube.com/embed/4EGAIciJ76U?feature=oembed" TargetMode="Externa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vd.lti.cmu.edu/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115D75-643F-4080-AF30-418E500CDB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La voz del docente como herramienta de comunicación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C820A64-6C0B-45ED-BEB1-C56DE057A8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Sandra corvo,  logopeda</a:t>
            </a:r>
          </a:p>
        </p:txBody>
      </p:sp>
      <p:pic>
        <p:nvPicPr>
          <p:cNvPr id="1026" name="Picture 2" descr="Consejos de nuestras logopedas para cuidar la voz y prevenir otras  patologías - Esclerosis múltiple: información y tratamiento">
            <a:extLst>
              <a:ext uri="{FF2B5EF4-FFF2-40B4-BE49-F238E27FC236}">
                <a16:creationId xmlns:a16="http://schemas.microsoft.com/office/drawing/2014/main" id="{91311EF6-B69E-4EBD-8201-B6CF6F34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209" y="4002158"/>
            <a:ext cx="5682376" cy="238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306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6248E7-AE42-46A0-8F87-6C5B3FB64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laringe</a:t>
            </a:r>
          </a:p>
        </p:txBody>
      </p:sp>
      <p:pic>
        <p:nvPicPr>
          <p:cNvPr id="7174" name="Picture 6" descr="Posición de la laringe">
            <a:extLst>
              <a:ext uri="{FF2B5EF4-FFF2-40B4-BE49-F238E27FC236}">
                <a16:creationId xmlns:a16="http://schemas.microsoft.com/office/drawing/2014/main" id="{5D571C2B-F34D-4DFB-A0CD-21ABBD2B0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528" y="1859109"/>
            <a:ext cx="3740254" cy="457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1D8D0C6-06FC-402A-93B0-21CBB2F02BB9}"/>
              </a:ext>
            </a:extLst>
          </p:cNvPr>
          <p:cNvSpPr txBox="1"/>
          <p:nvPr/>
        </p:nvSpPr>
        <p:spPr>
          <a:xfrm>
            <a:off x="404896" y="6357863"/>
            <a:ext cx="5644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Fuente: http://liceu.uab.es/~joaquim/phonetics/fon_produccio/fonacion.html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25482F1-2386-4BBF-9DE6-E365B6639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4505" r="11500" b="27791"/>
          <a:stretch/>
        </p:blipFill>
        <p:spPr>
          <a:xfrm>
            <a:off x="581192" y="2180496"/>
            <a:ext cx="5951822" cy="414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7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4B06C-FD86-4C6C-9C0F-4DF4EAF35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laringe</a:t>
            </a:r>
          </a:p>
        </p:txBody>
      </p:sp>
      <p:sp>
        <p:nvSpPr>
          <p:cNvPr id="4" name="AutoShape 2" descr="Laringe">
            <a:extLst>
              <a:ext uri="{FF2B5EF4-FFF2-40B4-BE49-F238E27FC236}">
                <a16:creationId xmlns:a16="http://schemas.microsoft.com/office/drawing/2014/main" id="{437D88D5-54D1-45C9-A104-F494839DD5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196" name="Picture 4" descr="Laringe">
            <a:extLst>
              <a:ext uri="{FF2B5EF4-FFF2-40B4-BE49-F238E27FC236}">
                <a16:creationId xmlns:a16="http://schemas.microsoft.com/office/drawing/2014/main" id="{2DE9E2EC-8F92-453B-969E-7DACD0D39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" r="4093" b="2705"/>
          <a:stretch/>
        </p:blipFill>
        <p:spPr bwMode="auto">
          <a:xfrm>
            <a:off x="6924043" y="1810475"/>
            <a:ext cx="4686765" cy="469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C564F4A-4D52-4121-B11C-C145B686345F}"/>
              </a:ext>
            </a:extLst>
          </p:cNvPr>
          <p:cNvSpPr txBox="1"/>
          <p:nvPr/>
        </p:nvSpPr>
        <p:spPr>
          <a:xfrm>
            <a:off x="6248400" y="6489446"/>
            <a:ext cx="5707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Fuente: </a:t>
            </a:r>
            <a:r>
              <a:rPr lang="es-ES" sz="1400" b="0" i="0" u="none" strike="noStrike" dirty="0">
                <a:solidFill>
                  <a:srgbClr val="0645AD"/>
                </a:solidFill>
                <a:effectLst/>
                <a:latin typeface="Lato" panose="020F0502020204030203" pitchFamily="34" charset="0"/>
                <a:hlinkClick r:id="rId3"/>
              </a:rPr>
              <a:t>http://nantesorl.free.fr/telechargements/Cahiers/cahiers2.html</a:t>
            </a:r>
            <a:endParaRPr lang="es-ES" sz="1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1AE78D0-250F-4097-A711-26FED801F9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50" t="25009" r="9534" b="17762"/>
          <a:stretch/>
        </p:blipFill>
        <p:spPr>
          <a:xfrm>
            <a:off x="1162384" y="2371276"/>
            <a:ext cx="4781216" cy="39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05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DE645D-4E79-4748-8A31-57AD0713F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Posiciones de las cuerdas vocales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5C4AA5B3-38AC-4924-A75B-1CF160332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5" r="8438"/>
          <a:stretch/>
        </p:blipFill>
        <p:spPr bwMode="auto">
          <a:xfrm>
            <a:off x="398312" y="1835705"/>
            <a:ext cx="796844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BF8E75D-011D-40CD-A7E3-6AD2E2040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00" t="29977" r="62250" b="24272"/>
          <a:stretch/>
        </p:blipFill>
        <p:spPr>
          <a:xfrm>
            <a:off x="9799320" y="158171"/>
            <a:ext cx="2148840" cy="669982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837BAE-FC26-419F-A1E5-08E06041FE3A}"/>
              </a:ext>
            </a:extLst>
          </p:cNvPr>
          <p:cNvSpPr txBox="1"/>
          <p:nvPr/>
        </p:nvSpPr>
        <p:spPr>
          <a:xfrm>
            <a:off x="581192" y="6516948"/>
            <a:ext cx="686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Fuente:  http://www.centralx.es/p/imagen/sistema-respiratorio/laringe/glotis/cuerdas-vocales/</a:t>
            </a:r>
          </a:p>
        </p:txBody>
      </p:sp>
    </p:spTree>
    <p:extLst>
      <p:ext uri="{BB962C8B-B14F-4D97-AF65-F5344CB8AC3E}">
        <p14:creationId xmlns:p14="http://schemas.microsoft.com/office/powerpoint/2010/main" val="2732604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717770-81A4-46E3-8840-9B69CC604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Visionado laríngeo - laringoscopia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12939ED-C864-40F9-BA32-ADB44A6A0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2" y="2178779"/>
            <a:ext cx="5514808" cy="4492009"/>
          </a:xfrm>
          <a:prstGeom prst="rect">
            <a:avLst/>
          </a:prstGeom>
        </p:spPr>
      </p:pic>
      <p:pic>
        <p:nvPicPr>
          <p:cNvPr id="9218" name="Picture 2" descr="Laringoscopia">
            <a:extLst>
              <a:ext uri="{FF2B5EF4-FFF2-40B4-BE49-F238E27FC236}">
                <a16:creationId xmlns:a16="http://schemas.microsoft.com/office/drawing/2014/main" id="{18FC94C8-4688-49E3-889E-FC62D1177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580" y="2066813"/>
            <a:ext cx="4492009" cy="449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6781786-6D0C-4B3E-A31C-CB991ADE9981}"/>
              </a:ext>
            </a:extLst>
          </p:cNvPr>
          <p:cNvSpPr txBox="1"/>
          <p:nvPr/>
        </p:nvSpPr>
        <p:spPr>
          <a:xfrm>
            <a:off x="3097763" y="6516899"/>
            <a:ext cx="8796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Fuente: http://www.policlinicavaldemoro.es/revista/index.php/indice-de-contenidos/articulos-medicos/221-laringoscopia</a:t>
            </a:r>
          </a:p>
        </p:txBody>
      </p:sp>
    </p:spTree>
    <p:extLst>
      <p:ext uri="{BB962C8B-B14F-4D97-AF65-F5344CB8AC3E}">
        <p14:creationId xmlns:p14="http://schemas.microsoft.com/office/powerpoint/2010/main" val="3900260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4E43B-F237-4E74-8466-63D09CDFD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laringoscopia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2DB2288-735C-4495-85D8-E0D94EBDB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07" y="1898608"/>
            <a:ext cx="10484914" cy="473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3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354E06-5139-4A51-A921-2388994C6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Laringoscopia indirecta</a:t>
            </a:r>
          </a:p>
        </p:txBody>
      </p:sp>
      <p:pic>
        <p:nvPicPr>
          <p:cNvPr id="4" name="Elementos multimedia en línea 3" title="Examen físico 5:  Laringoscopia indirecta">
            <a:hlinkClick r:id="" action="ppaction://media"/>
            <a:extLst>
              <a:ext uri="{FF2B5EF4-FFF2-40B4-BE49-F238E27FC236}">
                <a16:creationId xmlns:a16="http://schemas.microsoft.com/office/drawing/2014/main" id="{2C05BC6E-FE9F-4998-B6EE-916ED9D54B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22763" y="2147454"/>
            <a:ext cx="7446221" cy="418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5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E09198-CA16-4CA7-9748-461EA3791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Laringoscopia con </a:t>
            </a:r>
            <a:r>
              <a:rPr lang="es-ES" dirty="0" err="1"/>
              <a:t>fibroendoscopio</a:t>
            </a:r>
            <a:r>
              <a:rPr lang="es-ES" dirty="0"/>
              <a:t> flexible</a:t>
            </a:r>
          </a:p>
        </p:txBody>
      </p:sp>
      <p:pic>
        <p:nvPicPr>
          <p:cNvPr id="4" name="Elementos multimedia en línea 3" title="Exame: Videonasofibroscopia - Dr. Gustavo Passerotti">
            <a:hlinkClick r:id="" action="ppaction://media"/>
            <a:extLst>
              <a:ext uri="{FF2B5EF4-FFF2-40B4-BE49-F238E27FC236}">
                <a16:creationId xmlns:a16="http://schemas.microsoft.com/office/drawing/2014/main" id="{B3299CF1-B28C-491E-A743-80C0E18A2D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25782" y="1880754"/>
            <a:ext cx="8577504" cy="482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6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0464C-69F5-4D3F-A9D9-DF487DC8F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Visionado de las cuerdas vocales</a:t>
            </a:r>
          </a:p>
        </p:txBody>
      </p:sp>
      <p:pic>
        <p:nvPicPr>
          <p:cNvPr id="4" name="Elementos multimedia en línea 3" title="Cuerdas vocales">
            <a:hlinkClick r:id="" action="ppaction://media"/>
            <a:extLst>
              <a:ext uri="{FF2B5EF4-FFF2-40B4-BE49-F238E27FC236}">
                <a16:creationId xmlns:a16="http://schemas.microsoft.com/office/drawing/2014/main" id="{4E2F9AAA-6988-4D47-8F5A-95E0EB9D549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67135" y="1936782"/>
            <a:ext cx="6255740" cy="468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1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FDF9B5-46BF-48B2-8A00-B04BB9B7B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las cuerdas en funcionamiento</a:t>
            </a:r>
          </a:p>
        </p:txBody>
      </p:sp>
      <p:pic>
        <p:nvPicPr>
          <p:cNvPr id="4" name="Elementos multimedia en línea 3" title="Cuerdas vocales">
            <a:hlinkClick r:id="" action="ppaction://media"/>
            <a:extLst>
              <a:ext uri="{FF2B5EF4-FFF2-40B4-BE49-F238E27FC236}">
                <a16:creationId xmlns:a16="http://schemas.microsoft.com/office/drawing/2014/main" id="{C67A4699-380E-4926-9AB7-9A93D35C903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86269" y="1870348"/>
            <a:ext cx="6531428" cy="489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5EE0F3-22F5-4B2C-BB7C-87E1B2E01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Análisis acústico de la voz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6EE3A7-E976-4B54-905B-5B4B37914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238965"/>
          </a:xfrm>
        </p:spPr>
        <p:txBody>
          <a:bodyPr/>
          <a:lstStyle/>
          <a:p>
            <a:r>
              <a:rPr lang="es-ES" sz="2400" b="1" dirty="0"/>
              <a:t>Tono (Hertzios)</a:t>
            </a:r>
            <a:r>
              <a:rPr lang="es-ES" sz="2400" dirty="0"/>
              <a:t>:</a:t>
            </a:r>
          </a:p>
          <a:p>
            <a:pPr lvl="1"/>
            <a:r>
              <a:rPr lang="es-ES" sz="2000" dirty="0"/>
              <a:t>Voz grave </a:t>
            </a:r>
            <a:r>
              <a:rPr lang="es-ES" sz="2000" dirty="0">
                <a:sym typeface="Wingdings" panose="05000000000000000000" pitchFamily="2" charset="2"/>
              </a:rPr>
              <a:t> frecuencia baja. </a:t>
            </a:r>
            <a:endParaRPr lang="es-ES" sz="2000" dirty="0"/>
          </a:p>
          <a:p>
            <a:pPr lvl="1"/>
            <a:r>
              <a:rPr lang="es-ES" sz="2000" dirty="0"/>
              <a:t>Voz aguda </a:t>
            </a:r>
            <a:r>
              <a:rPr lang="es-ES" sz="2000" dirty="0">
                <a:sym typeface="Wingdings" panose="05000000000000000000" pitchFamily="2" charset="2"/>
              </a:rPr>
              <a:t> frecuencia alta. </a:t>
            </a:r>
          </a:p>
          <a:p>
            <a:r>
              <a:rPr lang="es-ES" sz="2400" b="1" dirty="0"/>
              <a:t>Intensidad (Decibelios):</a:t>
            </a:r>
          </a:p>
          <a:p>
            <a:pPr lvl="1"/>
            <a:r>
              <a:rPr lang="es-ES" sz="2000" dirty="0"/>
              <a:t>Voz fuerte </a:t>
            </a:r>
            <a:r>
              <a:rPr lang="es-ES" sz="2000" dirty="0">
                <a:sym typeface="Wingdings" panose="05000000000000000000" pitchFamily="2" charset="2"/>
              </a:rPr>
              <a:t> mayor altura. </a:t>
            </a:r>
          </a:p>
          <a:p>
            <a:pPr lvl="1"/>
            <a:r>
              <a:rPr lang="es-ES" sz="2000" dirty="0">
                <a:sym typeface="Wingdings" panose="05000000000000000000" pitchFamily="2" charset="2"/>
              </a:rPr>
              <a:t>Voz suave  menor altura. </a:t>
            </a:r>
          </a:p>
          <a:p>
            <a:r>
              <a:rPr lang="es-ES" sz="2400" b="1" dirty="0">
                <a:sym typeface="Wingdings" panose="05000000000000000000" pitchFamily="2" charset="2"/>
              </a:rPr>
              <a:t>Duración. </a:t>
            </a:r>
          </a:p>
          <a:p>
            <a:r>
              <a:rPr lang="es-ES" sz="2400" b="1" dirty="0"/>
              <a:t>Timbre: </a:t>
            </a:r>
            <a:r>
              <a:rPr lang="es-ES" sz="2400" dirty="0"/>
              <a:t>Matiz personal de la voz. </a:t>
            </a:r>
            <a:endParaRPr lang="es-ES" sz="2400" b="1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90A461F-0662-47FE-97C8-91F0BEAD3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057" y="2172043"/>
            <a:ext cx="4857750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1.3.3 Intensidad - Megafonía y Sonorización Antonio">
            <a:extLst>
              <a:ext uri="{FF2B5EF4-FFF2-40B4-BE49-F238E27FC236}">
                <a16:creationId xmlns:a16="http://schemas.microsoft.com/office/drawing/2014/main" id="{FA5CE55A-8196-4AD9-BBBD-9CC7984BC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27" y="2180496"/>
            <a:ext cx="5774580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A7165E8F-B08D-49EE-BDF8-5E02A244E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28" y="2194953"/>
            <a:ext cx="5774580" cy="400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7161B75-97A4-4CE2-9C9A-DA85DD30C6ED}"/>
              </a:ext>
            </a:extLst>
          </p:cNvPr>
          <p:cNvSpPr txBox="1"/>
          <p:nvPr/>
        </p:nvSpPr>
        <p:spPr>
          <a:xfrm>
            <a:off x="3943267" y="6360781"/>
            <a:ext cx="8248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dirty="0"/>
              <a:t>Fuente: </a:t>
            </a:r>
            <a:r>
              <a:rPr lang="es-ES" sz="1400" dirty="0">
                <a:hlinkClick r:id="rId5"/>
              </a:rPr>
              <a:t>https://sites.google.com/site/1demayocfgmtelecommayra/telecomunicaciones/megafonia-y-sonorizacion/</a:t>
            </a:r>
            <a:endParaRPr lang="es-ES" sz="1400" dirty="0"/>
          </a:p>
          <a:p>
            <a:pPr algn="r"/>
            <a:r>
              <a:rPr lang="es-ES" sz="1400" dirty="0"/>
              <a:t>01-principios-basicos-de-sonido/1-3-cualidades-del-sonido</a:t>
            </a:r>
          </a:p>
        </p:txBody>
      </p:sp>
    </p:spTree>
    <p:extLst>
      <p:ext uri="{BB962C8B-B14F-4D97-AF65-F5344CB8AC3E}">
        <p14:creationId xmlns:p14="http://schemas.microsoft.com/office/powerpoint/2010/main" val="788475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5E14BF-927A-48CC-BFA8-981F1FFD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¿De qué vamos a hablar?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FF3E99DF-12D1-45F1-B463-25D8846A2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325854"/>
              </p:ext>
            </p:extLst>
          </p:nvPr>
        </p:nvGraphicFramePr>
        <p:xfrm>
          <a:off x="443948" y="2054085"/>
          <a:ext cx="11323984" cy="4359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0996">
                  <a:extLst>
                    <a:ext uri="{9D8B030D-6E8A-4147-A177-3AD203B41FA5}">
                      <a16:colId xmlns:a16="http://schemas.microsoft.com/office/drawing/2014/main" val="3948562380"/>
                    </a:ext>
                  </a:extLst>
                </a:gridCol>
                <a:gridCol w="2830996">
                  <a:extLst>
                    <a:ext uri="{9D8B030D-6E8A-4147-A177-3AD203B41FA5}">
                      <a16:colId xmlns:a16="http://schemas.microsoft.com/office/drawing/2014/main" val="708830335"/>
                    </a:ext>
                  </a:extLst>
                </a:gridCol>
                <a:gridCol w="2830996">
                  <a:extLst>
                    <a:ext uri="{9D8B030D-6E8A-4147-A177-3AD203B41FA5}">
                      <a16:colId xmlns:a16="http://schemas.microsoft.com/office/drawing/2014/main" val="1156355249"/>
                    </a:ext>
                  </a:extLst>
                </a:gridCol>
                <a:gridCol w="2830996">
                  <a:extLst>
                    <a:ext uri="{9D8B030D-6E8A-4147-A177-3AD203B41FA5}">
                      <a16:colId xmlns:a16="http://schemas.microsoft.com/office/drawing/2014/main" val="2230142317"/>
                    </a:ext>
                  </a:extLst>
                </a:gridCol>
              </a:tblGrid>
              <a:tr h="496576">
                <a:tc>
                  <a:txBody>
                    <a:bodyPr/>
                    <a:lstStyle/>
                    <a:p>
                      <a:r>
                        <a:rPr lang="es-ES" dirty="0"/>
                        <a:t>SESIÓN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SESIÓN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SESIÓN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SESIÓN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531048"/>
                  </a:ext>
                </a:extLst>
              </a:tr>
              <a:tr h="835777">
                <a:tc>
                  <a:txBody>
                    <a:bodyPr/>
                    <a:lstStyle/>
                    <a:p>
                      <a:r>
                        <a:rPr lang="es-ES" dirty="0"/>
                        <a:t>Conceptos generales sobre la voz.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Cuerpo y voz.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Uso de mascarillas y problemas vocales asociados.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Ejercicio vocálico.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222165"/>
                  </a:ext>
                </a:extLst>
              </a:tr>
              <a:tr h="496576">
                <a:tc>
                  <a:txBody>
                    <a:bodyPr/>
                    <a:lstStyle/>
                    <a:p>
                      <a:r>
                        <a:rPr lang="es-ES" dirty="0"/>
                        <a:t>¿Qué es la voz?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Patología vocal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Ayudas técnicas.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Calentamiento vocal.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922065"/>
                  </a:ext>
                </a:extLst>
              </a:tr>
              <a:tr h="715028">
                <a:tc>
                  <a:txBody>
                    <a:bodyPr/>
                    <a:lstStyle/>
                    <a:p>
                      <a:r>
                        <a:rPr lang="es-ES" dirty="0"/>
                        <a:t>¿Cómo se produce la voz?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Fatiga Vocal.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Prevención.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Estiramientos.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852502"/>
                  </a:ext>
                </a:extLst>
              </a:tr>
              <a:tr h="715028">
                <a:tc>
                  <a:txBody>
                    <a:bodyPr/>
                    <a:lstStyle/>
                    <a:p>
                      <a:r>
                        <a:rPr lang="es-ES" dirty="0"/>
                        <a:t>Análisis acústico de la voz.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Factores de riesgo en los docentes.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Higiene vocal.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Relajación de la musculatura vocal.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264200"/>
                  </a:ext>
                </a:extLst>
              </a:tr>
              <a:tr h="1021469">
                <a:tc>
                  <a:txBody>
                    <a:bodyPr/>
                    <a:lstStyle/>
                    <a:p>
                      <a:r>
                        <a:rPr lang="es-ES" dirty="0"/>
                        <a:t>Clasificación y tipos de voces.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Patología vocal como enfermedad laboral.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Revisión de datos.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Apoyo y proyección de la voz.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478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025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6C808D-8989-4883-A67A-8DACCE8C2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Muestra vocal – voz infantil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96C1BAD-082B-48D0-82CD-8C20A59B0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19" b="14552"/>
          <a:stretch/>
        </p:blipFill>
        <p:spPr>
          <a:xfrm>
            <a:off x="1066799" y="2180496"/>
            <a:ext cx="10058400" cy="42542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2073024-A718-40CB-BF90-B1EE07ABC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7" t="6151" r="4767" b="53335"/>
          <a:stretch/>
        </p:blipFill>
        <p:spPr>
          <a:xfrm>
            <a:off x="790742" y="2747374"/>
            <a:ext cx="11029616" cy="277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8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177CF6-9366-4876-9F58-A6CF1B7C2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Muestra vocal – mujer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AE3980-BD6F-4434-AB68-AFAF5D6765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7" t="10219" r="2500" b="10219"/>
          <a:stretch/>
        </p:blipFill>
        <p:spPr>
          <a:xfrm>
            <a:off x="819150" y="1839158"/>
            <a:ext cx="10553700" cy="50188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2221F88-264B-4552-A34D-20BACCE71E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8" t="12482" r="6719" b="52223"/>
          <a:stretch/>
        </p:blipFill>
        <p:spPr>
          <a:xfrm>
            <a:off x="581192" y="2722695"/>
            <a:ext cx="10791658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4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63A16-9FB2-4F62-8EEC-014677E0F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MUESTRA VOCAL - HOMBRE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126EA50-AD92-44DD-8A78-6AFA400E7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27" t="9684" r="1647" b="7970"/>
          <a:stretch/>
        </p:blipFill>
        <p:spPr>
          <a:xfrm>
            <a:off x="1244742" y="1868356"/>
            <a:ext cx="9702515" cy="47419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D896F0-89AC-4D60-8AFC-A38F21330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" t="13807" r="3441" b="50858"/>
          <a:stretch/>
        </p:blipFill>
        <p:spPr>
          <a:xfrm>
            <a:off x="742950" y="2720001"/>
            <a:ext cx="11029616" cy="242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8292C-A843-46DB-B6FC-AF575B1F7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MUESTRA VOCAL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D65DBD5-0DC7-43D9-9E2E-B678E3F49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7" t="6151" r="4767" b="53335"/>
          <a:stretch/>
        </p:blipFill>
        <p:spPr>
          <a:xfrm>
            <a:off x="2807731" y="1958959"/>
            <a:ext cx="6576538" cy="16558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A03215-0396-42B1-AC08-E698ED3F60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8" t="12482" r="6719" b="52223"/>
          <a:stretch/>
        </p:blipFill>
        <p:spPr>
          <a:xfrm>
            <a:off x="2807730" y="3806764"/>
            <a:ext cx="6472436" cy="14510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DE66943-5942-4FE7-A80E-96A2874CF3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" t="13807" r="3441" b="50858"/>
          <a:stretch/>
        </p:blipFill>
        <p:spPr>
          <a:xfrm>
            <a:off x="2807729" y="5426451"/>
            <a:ext cx="6607793" cy="14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6D239E-A993-4139-97B6-B0F8EAB4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MUESTRA VOCAL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CAA1254-D936-49C8-AA22-CD6A75192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547" t="20314" r="38442" b="47670"/>
          <a:stretch/>
        </p:blipFill>
        <p:spPr>
          <a:xfrm>
            <a:off x="228600" y="2228850"/>
            <a:ext cx="5402876" cy="38884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77558E1-B194-497D-9F77-F81D4D062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39" t="17569" r="38696" b="54978"/>
          <a:stretch/>
        </p:blipFill>
        <p:spPr>
          <a:xfrm>
            <a:off x="6045792" y="2531165"/>
            <a:ext cx="5547060" cy="348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87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49D775-53F8-47B5-AD7D-1D756AA4A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Clasificación y tipos de voces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183107-C928-4147-80EF-2357CCB8F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25568"/>
            <a:ext cx="11029615" cy="3678303"/>
          </a:xfrm>
        </p:spPr>
        <p:txBody>
          <a:bodyPr>
            <a:normAutofit/>
          </a:bodyPr>
          <a:lstStyle/>
          <a:p>
            <a:r>
              <a:rPr lang="es-ES" sz="2400" dirty="0"/>
              <a:t>Mujeres:</a:t>
            </a:r>
          </a:p>
          <a:p>
            <a:pPr lvl="1"/>
            <a:r>
              <a:rPr lang="es-ES" sz="2000" dirty="0"/>
              <a:t>Soprano.</a:t>
            </a:r>
          </a:p>
          <a:p>
            <a:pPr lvl="1"/>
            <a:r>
              <a:rPr lang="es-ES" sz="2000" dirty="0"/>
              <a:t>Mezzosoprano. </a:t>
            </a:r>
          </a:p>
          <a:p>
            <a:pPr lvl="1"/>
            <a:r>
              <a:rPr lang="es-ES" sz="2000" dirty="0"/>
              <a:t>Contralto.</a:t>
            </a:r>
          </a:p>
          <a:p>
            <a:r>
              <a:rPr lang="es-ES" sz="2400" dirty="0"/>
              <a:t>Hombres:</a:t>
            </a:r>
          </a:p>
          <a:p>
            <a:pPr lvl="1"/>
            <a:r>
              <a:rPr lang="es-ES" sz="2000" dirty="0"/>
              <a:t>Tenor.</a:t>
            </a:r>
          </a:p>
          <a:p>
            <a:pPr lvl="1"/>
            <a:r>
              <a:rPr lang="es-ES" sz="2000" dirty="0"/>
              <a:t>Barítono.</a:t>
            </a:r>
          </a:p>
          <a:p>
            <a:pPr lvl="1"/>
            <a:r>
              <a:rPr lang="es-ES" sz="2000" dirty="0"/>
              <a:t>Bajo.</a:t>
            </a:r>
          </a:p>
        </p:txBody>
      </p:sp>
      <p:pic>
        <p:nvPicPr>
          <p:cNvPr id="11268" name="Picture 4" descr="Falleció la soprano española Montserrat Caballé - Música y Libros - Cultura  - ELTIEMPO.COM">
            <a:extLst>
              <a:ext uri="{FF2B5EF4-FFF2-40B4-BE49-F238E27FC236}">
                <a16:creationId xmlns:a16="http://schemas.microsoft.com/office/drawing/2014/main" id="{05AAD369-28AA-4EFA-8EB1-9EBD5EF12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786" y="255746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DELE - PERFIL VOCAL💫 Tipo de Voz:... - Top Music Universe | Facebook">
            <a:extLst>
              <a:ext uri="{FF2B5EF4-FFF2-40B4-BE49-F238E27FC236}">
                <a16:creationId xmlns:a16="http://schemas.microsoft.com/office/drawing/2014/main" id="{7B85E3D3-4D01-41F2-B131-0F38A60B1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8" r="4886"/>
          <a:stretch/>
        </p:blipFill>
        <p:spPr bwMode="auto">
          <a:xfrm>
            <a:off x="5782161" y="255746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Luciano Pavarotti - Wikipedia, la enciclopedia libre">
            <a:extLst>
              <a:ext uri="{FF2B5EF4-FFF2-40B4-BE49-F238E27FC236}">
                <a16:creationId xmlns:a16="http://schemas.microsoft.com/office/drawing/2014/main" id="{C92671B3-1C59-4DF5-83EE-6F389078F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3" b="22776"/>
          <a:stretch/>
        </p:blipFill>
        <p:spPr bwMode="auto">
          <a:xfrm>
            <a:off x="3162785" y="4300537"/>
            <a:ext cx="2619375" cy="18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Amy Winehouse: 5 datos sobre su vida que deberías conocer">
            <a:extLst>
              <a:ext uri="{FF2B5EF4-FFF2-40B4-BE49-F238E27FC236}">
                <a16:creationId xmlns:a16="http://schemas.microsoft.com/office/drawing/2014/main" id="{3AAA9A3D-7A5B-4F96-BA2A-2F1ACF8B4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536" y="2557462"/>
            <a:ext cx="2308609" cy="172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La poderosa identidad de Leonard Cohen">
            <a:extLst>
              <a:ext uri="{FF2B5EF4-FFF2-40B4-BE49-F238E27FC236}">
                <a16:creationId xmlns:a16="http://schemas.microsoft.com/office/drawing/2014/main" id="{6276BBE1-367B-4A92-9173-D76B2AFD7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89"/>
          <a:stretch/>
        </p:blipFill>
        <p:spPr bwMode="auto">
          <a:xfrm>
            <a:off x="8325052" y="4286690"/>
            <a:ext cx="2385093" cy="18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Una canción de Sabina sobre el aislamiento se viraliza durante el  confinamiento por la epidemia de coronavirus | Cultura">
            <a:extLst>
              <a:ext uri="{FF2B5EF4-FFF2-40B4-BE49-F238E27FC236}">
                <a16:creationId xmlns:a16="http://schemas.microsoft.com/office/drawing/2014/main" id="{5135C160-BF78-486A-B594-055BA54E4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9"/>
          <a:stretch/>
        </p:blipFill>
        <p:spPr bwMode="auto">
          <a:xfrm>
            <a:off x="5782160" y="4215054"/>
            <a:ext cx="2619375" cy="191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ontserrat Caballé">
            <a:hlinkClick r:id="" action="ppaction://media"/>
            <a:extLst>
              <a:ext uri="{FF2B5EF4-FFF2-40B4-BE49-F238E27FC236}">
                <a16:creationId xmlns:a16="http://schemas.microsoft.com/office/drawing/2014/main" id="{E477CD52-6EB7-4D8F-84D1-CAE1B26B1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906769" y="2586958"/>
            <a:ext cx="609600" cy="6096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C4BABC8-F77F-41D6-B607-A2CC8D9EFB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713921" y="2586958"/>
            <a:ext cx="609600" cy="609600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4F285FE-9342-4C4B-AAA6-2E86AF8657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481830" y="2590806"/>
            <a:ext cx="609600" cy="609600"/>
          </a:xfrm>
          <a:prstGeom prst="rect">
            <a:avLst/>
          </a:prstGeom>
        </p:spPr>
      </p:pic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7DDEB59-FF90-45E8-82D9-6BB860C8EB5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989895" y="4432431"/>
            <a:ext cx="609600" cy="60960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8E7B7B0-F6D2-4FB7-9474-1A91E210B79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791935" y="4330033"/>
            <a:ext cx="609600" cy="609600"/>
          </a:xfrm>
          <a:prstGeom prst="rect">
            <a:avLst/>
          </a:prstGeom>
        </p:spPr>
      </p:pic>
      <p:pic>
        <p:nvPicPr>
          <p:cNvPr id="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D66783A-B1AF-4784-9F43-4AEA23885E5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106510" y="43611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5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0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0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C5528-8841-4B7D-AED2-FCCCD965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Clasificación de las voces humanas y su tesitura en el piano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6028207-4176-4051-B97B-5F661D1BD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1" t="30448" r="33265" b="28954"/>
          <a:stretch/>
        </p:blipFill>
        <p:spPr>
          <a:xfrm>
            <a:off x="760320" y="2258009"/>
            <a:ext cx="10671359" cy="415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52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887928-32ED-4BB0-A6CA-4CFFFEB44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voz, habla de nuestra edad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077244-3277-4BF1-823B-AA1F91932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5875592" cy="3975348"/>
          </a:xfrm>
        </p:spPr>
        <p:txBody>
          <a:bodyPr>
            <a:normAutofit fontScale="92500" lnSpcReduction="10000"/>
          </a:bodyPr>
          <a:lstStyle/>
          <a:p>
            <a:r>
              <a:rPr lang="es-ES" sz="2400" dirty="0"/>
              <a:t>Cambios: madurativos y envejecimiento. </a:t>
            </a:r>
          </a:p>
          <a:p>
            <a:r>
              <a:rPr lang="es-ES" sz="2400" dirty="0"/>
              <a:t>Crecimiento y descenso de la laringe. </a:t>
            </a:r>
          </a:p>
          <a:p>
            <a:r>
              <a:rPr lang="es-ES" sz="2400" dirty="0"/>
              <a:t>Cambios de participación social. </a:t>
            </a:r>
          </a:p>
          <a:p>
            <a:r>
              <a:rPr lang="es-ES" sz="2400" dirty="0"/>
              <a:t>Menopausia. </a:t>
            </a:r>
          </a:p>
          <a:p>
            <a:r>
              <a:rPr lang="es-ES" sz="2400" dirty="0"/>
              <a:t>Cambios físicos en los tejidos. </a:t>
            </a:r>
          </a:p>
          <a:p>
            <a:r>
              <a:rPr lang="es-ES" sz="2400" dirty="0" err="1"/>
              <a:t>Presbifonía</a:t>
            </a:r>
            <a:r>
              <a:rPr lang="es-ES" sz="2400" dirty="0"/>
              <a:t>.</a:t>
            </a:r>
          </a:p>
          <a:p>
            <a:r>
              <a:rPr lang="es-ES" sz="2400" dirty="0"/>
              <a:t>Otros factores: factores emocionales, enfermedades, alteraciones musculoesqueléticas, educación vocal, práctica del canto…</a:t>
            </a:r>
          </a:p>
        </p:txBody>
      </p:sp>
      <p:pic>
        <p:nvPicPr>
          <p:cNvPr id="12290" name="Picture 2" descr="Fundación MAPFRE abre el programa 'Una Voz Amiga' para personas de la  tercera edad">
            <a:extLst>
              <a:ext uri="{FF2B5EF4-FFF2-40B4-BE49-F238E27FC236}">
                <a16:creationId xmlns:a16="http://schemas.microsoft.com/office/drawing/2014/main" id="{010C310D-B3D7-43EF-9773-511DE5EA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381" y="2537927"/>
            <a:ext cx="5165426" cy="32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17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CE8890-6618-4429-ACC1-B944C0DA0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Cambios anatómicos y fisiológicos</a:t>
            </a:r>
          </a:p>
        </p:txBody>
      </p:sp>
      <p:pic>
        <p:nvPicPr>
          <p:cNvPr id="5" name="Imagen 1">
            <a:extLst>
              <a:ext uri="{FF2B5EF4-FFF2-40B4-BE49-F238E27FC236}">
                <a16:creationId xmlns:a16="http://schemas.microsoft.com/office/drawing/2014/main" id="{867B7C40-F26A-4E3C-B311-E545F383C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937" y="1892633"/>
            <a:ext cx="5022125" cy="398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7D49B3E-47BD-45F9-8E81-E6A25FCC2F16}"/>
              </a:ext>
            </a:extLst>
          </p:cNvPr>
          <p:cNvSpPr txBox="1"/>
          <p:nvPr/>
        </p:nvSpPr>
        <p:spPr>
          <a:xfrm>
            <a:off x="420914" y="6328229"/>
            <a:ext cx="6360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Fuente: https://todoorl.net/patologia-de-la-voz-enfermedades-de-la-laringe/</a:t>
            </a:r>
          </a:p>
        </p:txBody>
      </p:sp>
    </p:spTree>
    <p:extLst>
      <p:ext uri="{BB962C8B-B14F-4D97-AF65-F5344CB8AC3E}">
        <p14:creationId xmlns:p14="http://schemas.microsoft.com/office/powerpoint/2010/main" val="745771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56A582-E082-42D0-AE11-117751FCC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Un pequeño ejemplo…</a:t>
            </a:r>
          </a:p>
        </p:txBody>
      </p:sp>
      <p:pic>
        <p:nvPicPr>
          <p:cNvPr id="4" name="Elementos multimedia en línea 3" title="España Eurovisión 1991 Sergio Dalma - Bailar pegados (4º Puesto - 119 puntos)">
            <a:hlinkClick r:id="" action="ppaction://media"/>
            <a:extLst>
              <a:ext uri="{FF2B5EF4-FFF2-40B4-BE49-F238E27FC236}">
                <a16:creationId xmlns:a16="http://schemas.microsoft.com/office/drawing/2014/main" id="{61A5ACB9-0105-47FA-9C66-CB32762127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00538" y="2514441"/>
            <a:ext cx="3763750" cy="2820763"/>
          </a:xfrm>
          <a:prstGeom prst="rect">
            <a:avLst/>
          </a:prstGeom>
        </p:spPr>
      </p:pic>
      <p:pic>
        <p:nvPicPr>
          <p:cNvPr id="7" name="Elementos multimedia en línea 6" title="Sergio Dalma - Bailar Pegados (Acústico 2019)">
            <a:hlinkClick r:id="" action="ppaction://media"/>
            <a:extLst>
              <a:ext uri="{FF2B5EF4-FFF2-40B4-BE49-F238E27FC236}">
                <a16:creationId xmlns:a16="http://schemas.microsoft.com/office/drawing/2014/main" id="{FBF495BD-D8F9-47E5-BDDB-EFC61F947D7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5814239" y="2415200"/>
            <a:ext cx="5177223" cy="291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8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B5D40-FD11-457D-9702-D9FA3E5E9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Conceptos generales sobre la voz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29F5513-D995-4542-BDAE-32E3974A743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192" y="2416652"/>
            <a:ext cx="11029615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Aristóteles (384-322 </a:t>
            </a:r>
            <a:r>
              <a:rPr lang="es-ES" sz="2000" dirty="0" err="1"/>
              <a:t>a.C</a:t>
            </a:r>
            <a:r>
              <a:rPr lang="es-ES" sz="2000" dirty="0"/>
              <a:t>) </a:t>
            </a:r>
            <a:r>
              <a:rPr lang="es-ES" sz="2000" dirty="0">
                <a:sym typeface="Wingdings" panose="05000000000000000000" pitchFamily="2" charset="2"/>
              </a:rPr>
              <a:t> </a:t>
            </a:r>
            <a:r>
              <a:rPr lang="es-ES" sz="2000" i="1" dirty="0">
                <a:sym typeface="Wingdings" panose="05000000000000000000" pitchFamily="2" charset="2"/>
              </a:rPr>
              <a:t>historia </a:t>
            </a:r>
            <a:r>
              <a:rPr lang="es-ES" sz="2000" i="1" dirty="0" err="1">
                <a:sym typeface="Wingdings" panose="05000000000000000000" pitchFamily="2" charset="2"/>
              </a:rPr>
              <a:t>animalium</a:t>
            </a:r>
            <a:endParaRPr lang="es-ES" sz="2000" i="1" dirty="0">
              <a:sym typeface="Wingdings" panose="05000000000000000000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ym typeface="Wingdings" panose="05000000000000000000" pitchFamily="2" charset="2"/>
              </a:rPr>
              <a:t>Voz y ruido son diferentes. Lenguaje.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ym typeface="Wingdings" panose="05000000000000000000" pitchFamily="2" charset="2"/>
              </a:rPr>
              <a:t>Sólo voz por la laringe.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ym typeface="Wingdings" panose="05000000000000000000" pitchFamily="2" charset="2"/>
              </a:rPr>
              <a:t>Pulmón  voz.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ym typeface="Wingdings" panose="05000000000000000000" pitchFamily="2" charset="2"/>
              </a:rPr>
              <a:t>Delimitación del concepto a lo largo de la historia.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ym typeface="Wingdings" panose="05000000000000000000" pitchFamily="2" charset="2"/>
              </a:rPr>
              <a:t>“</a:t>
            </a:r>
            <a:r>
              <a:rPr lang="es-ES" sz="2000" i="1" dirty="0">
                <a:sym typeface="Wingdings" panose="05000000000000000000" pitchFamily="2" charset="2"/>
              </a:rPr>
              <a:t>Impacto del aire que llega por los oídos al alma</a:t>
            </a:r>
            <a:r>
              <a:rPr lang="es-ES" sz="2000" dirty="0">
                <a:sym typeface="Wingdings" panose="05000000000000000000" pitchFamily="2" charset="2"/>
              </a:rPr>
              <a:t>” Platón.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ym typeface="Wingdings" panose="05000000000000000000" pitchFamily="2" charset="2"/>
              </a:rPr>
              <a:t>Siglo XVI: estudios de disección anatómica. </a:t>
            </a:r>
          </a:p>
          <a:p>
            <a:pPr marL="0" indent="0" algn="just">
              <a:buNone/>
            </a:pPr>
            <a:endParaRPr lang="es-ES" sz="2000" dirty="0">
              <a:sym typeface="Wingdings" panose="05000000000000000000" pitchFamily="2" charset="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068D4D8-032F-49D7-877A-C9C03462F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807" y="1924147"/>
            <a:ext cx="3810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879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5A8057-F4A6-471F-B4A9-589D1298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Pero también… es mucho más que eso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FE40F2-2062-4CC9-AF0F-28CF31B36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84783"/>
            <a:ext cx="5952129" cy="4421885"/>
          </a:xfrm>
        </p:spPr>
        <p:txBody>
          <a:bodyPr/>
          <a:lstStyle/>
          <a:p>
            <a:r>
              <a:rPr lang="es-ES" sz="2400" dirty="0"/>
              <a:t>Voz = dimensión comunicativa + dimensión psicológica. </a:t>
            </a:r>
          </a:p>
          <a:p>
            <a:r>
              <a:rPr lang="es-ES" sz="2400" dirty="0"/>
              <a:t>Barómetro de nuestro estado de ánimo.</a:t>
            </a:r>
          </a:p>
          <a:p>
            <a:r>
              <a:rPr lang="es-ES" sz="2400" dirty="0"/>
              <a:t>Estado de salud.</a:t>
            </a:r>
          </a:p>
          <a:p>
            <a:r>
              <a:rPr lang="es-ES" sz="2400" dirty="0"/>
              <a:t>Tarjeta de visita. </a:t>
            </a:r>
          </a:p>
          <a:p>
            <a:r>
              <a:rPr lang="es-ES" sz="2400" dirty="0"/>
              <a:t>Timbre de voz único.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13314" name="Picture 2" descr="EUROVISIÓN 2018 - Netta, la cantante israelí que llama cobardes a los  hombres en Eurovisión">
            <a:extLst>
              <a:ext uri="{FF2B5EF4-FFF2-40B4-BE49-F238E27FC236}">
                <a16:creationId xmlns:a16="http://schemas.microsoft.com/office/drawing/2014/main" id="{8D73EBDE-E5DC-4412-9D66-0A855B2B7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21" y="227380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trato de joven mujer afroamericana sobre fondo de color | Foto Gratis">
            <a:extLst>
              <a:ext uri="{FF2B5EF4-FFF2-40B4-BE49-F238E27FC236}">
                <a16:creationId xmlns:a16="http://schemas.microsoft.com/office/drawing/2014/main" id="{EE877CD7-10C2-45B4-B26C-CC242A19D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821" y="2233612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ombre triste llorando | Foto Premium">
            <a:extLst>
              <a:ext uri="{FF2B5EF4-FFF2-40B4-BE49-F238E27FC236}">
                <a16:creationId xmlns:a16="http://schemas.microsoft.com/office/drawing/2014/main" id="{D7FAC3BC-7FC4-4B50-8830-4422D053D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661" y="3887998"/>
            <a:ext cx="2894728" cy="210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El programa del Concierto del Día de la Mujer homenajea a las mujeres  compositoras valencianas y a las mujeres que han hecho historia">
            <a:extLst>
              <a:ext uri="{FF2B5EF4-FFF2-40B4-BE49-F238E27FC236}">
                <a16:creationId xmlns:a16="http://schemas.microsoft.com/office/drawing/2014/main" id="{8DF9D9AD-39EF-4EE9-9EC0-C07FEA279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971" y="462438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930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A250A-186C-4D6E-BF48-2DFFB9CA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Nuevas perspectivas en el campo de la voz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B8C572-A0BA-48CE-8273-5AB75F7B8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Firma vocal. </a:t>
            </a:r>
          </a:p>
          <a:p>
            <a:r>
              <a:rPr lang="es-ES" sz="2400" dirty="0"/>
              <a:t>Biometría de la voz: física acústica. </a:t>
            </a:r>
          </a:p>
          <a:p>
            <a:r>
              <a:rPr lang="es-ES" sz="2400" dirty="0"/>
              <a:t>Microsoft </a:t>
            </a:r>
            <a:r>
              <a:rPr lang="es-ES" sz="2400" dirty="0" err="1"/>
              <a:t>Teams</a:t>
            </a:r>
            <a:r>
              <a:rPr lang="es-ES" sz="2400" dirty="0"/>
              <a:t> + </a:t>
            </a:r>
            <a:r>
              <a:rPr lang="es-ES" sz="2400" dirty="0" err="1"/>
              <a:t>FirVox</a:t>
            </a:r>
            <a:r>
              <a:rPr lang="es-ES" sz="2400" dirty="0"/>
              <a:t>.</a:t>
            </a:r>
          </a:p>
        </p:txBody>
      </p:sp>
      <p:pic>
        <p:nvPicPr>
          <p:cNvPr id="14338" name="Picture 2" descr="firmar por voz firvox microsoft teams">
            <a:extLst>
              <a:ext uri="{FF2B5EF4-FFF2-40B4-BE49-F238E27FC236}">
                <a16:creationId xmlns:a16="http://schemas.microsoft.com/office/drawing/2014/main" id="{8AD87C0C-A8EF-4CA3-A55F-B8245196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559" y="2392563"/>
            <a:ext cx="5527248" cy="325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498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7F631F-42E6-412D-A4BD-8388B310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¿Covid19 y voz?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8D02E1-7298-405B-984E-32021FCF2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99157"/>
            <a:ext cx="5875592" cy="3678303"/>
          </a:xfrm>
        </p:spPr>
        <p:txBody>
          <a:bodyPr/>
          <a:lstStyle/>
          <a:p>
            <a:pPr algn="just"/>
            <a:r>
              <a:rPr lang="es-ES" sz="2000" dirty="0"/>
              <a:t>Apoyo de instituciones académicas para desarrollar mecanismos que detecten la enfermedad. </a:t>
            </a:r>
          </a:p>
          <a:p>
            <a:pPr algn="just"/>
            <a:r>
              <a:rPr lang="es-ES" sz="2000" dirty="0" err="1"/>
              <a:t>Covid</a:t>
            </a:r>
            <a:r>
              <a:rPr lang="es-ES" sz="2000" dirty="0"/>
              <a:t> </a:t>
            </a:r>
            <a:r>
              <a:rPr lang="es-ES" sz="2000" dirty="0" err="1"/>
              <a:t>Voice</a:t>
            </a:r>
            <a:r>
              <a:rPr lang="es-ES" sz="2000" dirty="0"/>
              <a:t> Detector: app para la detección de la covid19 a través de la voz. </a:t>
            </a:r>
          </a:p>
          <a:p>
            <a:pPr algn="just"/>
            <a:r>
              <a:rPr lang="es-ES" sz="2000" dirty="0"/>
              <a:t>Presencia de marcadores </a:t>
            </a:r>
            <a:r>
              <a:rPr lang="es-ES" sz="2000" dirty="0" err="1"/>
              <a:t>covid</a:t>
            </a:r>
            <a:r>
              <a:rPr lang="es-ES" sz="2000" dirty="0"/>
              <a:t> a través de la voz. </a:t>
            </a:r>
          </a:p>
          <a:p>
            <a:pPr algn="just"/>
            <a:r>
              <a:rPr lang="es-ES" sz="2000" dirty="0" err="1"/>
              <a:t>Microrrasgos</a:t>
            </a:r>
            <a:r>
              <a:rPr lang="es-ES" sz="2000" dirty="0"/>
              <a:t> que determinan quienes y cómo somos.</a:t>
            </a:r>
          </a:p>
          <a:p>
            <a:pPr algn="just"/>
            <a:r>
              <a:rPr lang="es-ES" sz="2000" dirty="0"/>
              <a:t>Utilidad en el campo forense. </a:t>
            </a:r>
          </a:p>
          <a:p>
            <a:endParaRPr lang="es-ES" dirty="0"/>
          </a:p>
        </p:txBody>
      </p:sp>
      <p:pic>
        <p:nvPicPr>
          <p:cNvPr id="15362" name="Picture 2" descr="Foto: Foto: EC.">
            <a:extLst>
              <a:ext uri="{FF2B5EF4-FFF2-40B4-BE49-F238E27FC236}">
                <a16:creationId xmlns:a16="http://schemas.microsoft.com/office/drawing/2014/main" id="{F3A52708-483D-4738-AB91-A43D3DE54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217" y="2095384"/>
            <a:ext cx="4777590" cy="358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671D3E9-8CB6-41C0-AE59-D793F24277D0}"/>
              </a:ext>
            </a:extLst>
          </p:cNvPr>
          <p:cNvSpPr txBox="1"/>
          <p:nvPr/>
        </p:nvSpPr>
        <p:spPr>
          <a:xfrm>
            <a:off x="3518989" y="5934670"/>
            <a:ext cx="47775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/>
              <a:t> </a:t>
            </a:r>
            <a:r>
              <a:rPr lang="es-ES" sz="3600" dirty="0">
                <a:hlinkClick r:id="rId3"/>
              </a:rPr>
              <a:t>https://cvd.lti.cmu.edu/</a:t>
            </a:r>
            <a:r>
              <a:rPr lang="es-ES" sz="3600" dirty="0"/>
              <a:t> 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9129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1CC8FD-E93F-41B0-8660-61F92C22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Cuerpo y voz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0BC7D4CE-C8B9-4A44-A2F5-421E7E5C9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181225"/>
            <a:ext cx="7984477" cy="3678238"/>
          </a:xfrm>
        </p:spPr>
        <p:txBody>
          <a:bodyPr/>
          <a:lstStyle/>
          <a:p>
            <a:r>
              <a:rPr lang="es-ES" dirty="0"/>
              <a:t>Cuerpo como unidad psico-física-emocional.</a:t>
            </a:r>
          </a:p>
          <a:p>
            <a:r>
              <a:rPr lang="es-ES" dirty="0"/>
              <a:t>¿Voz alterada? </a:t>
            </a:r>
            <a:r>
              <a:rPr lang="es-ES" dirty="0">
                <a:sym typeface="Wingdings" panose="05000000000000000000" pitchFamily="2" charset="2"/>
              </a:rPr>
              <a:t> visualizar el cuerpo.</a:t>
            </a:r>
          </a:p>
          <a:p>
            <a:r>
              <a:rPr lang="es-ES" dirty="0"/>
              <a:t>Las cadenas musculares, los espacios internos, los ejes horizontales y verticales, el patrón fascial individual, la respuesta del cuerpo a la acción de la gravedad y el mundo emocional….</a:t>
            </a:r>
          </a:p>
          <a:p>
            <a:r>
              <a:rPr lang="es-ES" dirty="0"/>
              <a:t>Todo ello condiciona:</a:t>
            </a:r>
          </a:p>
          <a:p>
            <a:pPr lvl="1"/>
            <a:r>
              <a:rPr lang="es-ES" dirty="0"/>
              <a:t>La manera en que utilizamos el cuerpo en cualquier actividad cotidiana.</a:t>
            </a:r>
          </a:p>
          <a:p>
            <a:pPr lvl="1"/>
            <a:r>
              <a:rPr lang="es-ES" dirty="0"/>
              <a:t>La actitud comunicativa.</a:t>
            </a:r>
          </a:p>
          <a:p>
            <a:pPr lvl="1"/>
            <a:r>
              <a:rPr lang="es-ES" dirty="0"/>
              <a:t>Nuestra forma de respirar.  </a:t>
            </a:r>
          </a:p>
        </p:txBody>
      </p:sp>
      <p:pic>
        <p:nvPicPr>
          <p:cNvPr id="6" name="Imagen 5" descr="Resultado de imagen de foto cuerpo humano silueta">
            <a:extLst>
              <a:ext uri="{FF2B5EF4-FFF2-40B4-BE49-F238E27FC236}">
                <a16:creationId xmlns:a16="http://schemas.microsoft.com/office/drawing/2014/main" id="{7F67EC55-B8CC-4ACD-84CB-E20B69EC9AF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1" r="25934"/>
          <a:stretch/>
        </p:blipFill>
        <p:spPr bwMode="auto">
          <a:xfrm>
            <a:off x="8751978" y="2181225"/>
            <a:ext cx="2668559" cy="43470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1848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094199-84E1-4519-8377-2B95D5CBE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Cuerpo y voz</a:t>
            </a:r>
          </a:p>
        </p:txBody>
      </p:sp>
      <p:pic>
        <p:nvPicPr>
          <p:cNvPr id="5" name="Picture 4" descr="Resultado de imagen de hiperlordosis lumbar">
            <a:extLst>
              <a:ext uri="{FF2B5EF4-FFF2-40B4-BE49-F238E27FC236}">
                <a16:creationId xmlns:a16="http://schemas.microsoft.com/office/drawing/2014/main" id="{F9E66D40-F8F2-4786-981B-F1D8EE61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5" y="2275900"/>
            <a:ext cx="6296899" cy="420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de cantante lirico">
            <a:extLst>
              <a:ext uri="{FF2B5EF4-FFF2-40B4-BE49-F238E27FC236}">
                <a16:creationId xmlns:a16="http://schemas.microsoft.com/office/drawing/2014/main" id="{CC9277C7-29E1-49C7-9A2C-B8C2929DE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373" y="1916998"/>
            <a:ext cx="3044264" cy="233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sultado de imagen de cantante lirico">
            <a:extLst>
              <a:ext uri="{FF2B5EF4-FFF2-40B4-BE49-F238E27FC236}">
                <a16:creationId xmlns:a16="http://schemas.microsoft.com/office/drawing/2014/main" id="{416D1BF2-C2A6-49CD-A888-AEF093006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372" y="4486077"/>
            <a:ext cx="3044263" cy="22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742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99FEB2-5284-4C61-BACF-A2905324B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MEJORA DE LA VOZ EN PACIENTES CON ENFERMEDADES NEUROLÓGICAS A TRAVÉS DEL BAILE</a:t>
            </a:r>
          </a:p>
        </p:txBody>
      </p:sp>
      <p:pic>
        <p:nvPicPr>
          <p:cNvPr id="6146" name="Picture 2" descr="Sandra Corvo y María García cantan 'Resistiré' con los integrantes de la  Asociación de Parkinson">
            <a:extLst>
              <a:ext uri="{FF2B5EF4-FFF2-40B4-BE49-F238E27FC236}">
                <a16:creationId xmlns:a16="http://schemas.microsoft.com/office/drawing/2014/main" id="{804D5A97-754D-4BFE-9720-FB92E95BA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840230"/>
            <a:ext cx="904875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249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9B0FDF-E2B2-4D52-8280-940133B43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Cuerpo y  voz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288DC85-9E37-43D7-B7D8-E60DD0BE5287}"/>
              </a:ext>
            </a:extLst>
          </p:cNvPr>
          <p:cNvSpPr txBox="1">
            <a:spLocks/>
          </p:cNvSpPr>
          <p:nvPr/>
        </p:nvSpPr>
        <p:spPr>
          <a:xfrm>
            <a:off x="1066800" y="2103120"/>
            <a:ext cx="6884504" cy="4347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s-ES"/>
              <a:t>Las emociones afectan a la estructura corporal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es-ES" dirty="0"/>
          </a:p>
        </p:txBody>
      </p:sp>
      <p:pic>
        <p:nvPicPr>
          <p:cNvPr id="6" name="Picture 2" descr="Resultado de imagen de sorpresa expresión voz">
            <a:extLst>
              <a:ext uri="{FF2B5EF4-FFF2-40B4-BE49-F238E27FC236}">
                <a16:creationId xmlns:a16="http://schemas.microsoft.com/office/drawing/2014/main" id="{D34D9551-4719-4A29-8FE9-08B923E16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0" t="162"/>
          <a:stretch/>
        </p:blipFill>
        <p:spPr bwMode="auto">
          <a:xfrm>
            <a:off x="5740064" y="2254758"/>
            <a:ext cx="3089631" cy="195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n relacionada">
            <a:extLst>
              <a:ext uri="{FF2B5EF4-FFF2-40B4-BE49-F238E27FC236}">
                <a16:creationId xmlns:a16="http://schemas.microsoft.com/office/drawing/2014/main" id="{30CD5883-D475-4196-82F4-7F23CB98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064" y="4219523"/>
            <a:ext cx="3063662" cy="204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sultado de imagen de tension expresion cara">
            <a:extLst>
              <a:ext uri="{FF2B5EF4-FFF2-40B4-BE49-F238E27FC236}">
                <a16:creationId xmlns:a16="http://schemas.microsoft.com/office/drawing/2014/main" id="{B519D52D-085E-4111-9EB4-A38D9F680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3"/>
          <a:stretch/>
        </p:blipFill>
        <p:spPr bwMode="auto">
          <a:xfrm>
            <a:off x="8813233" y="2039358"/>
            <a:ext cx="2913068" cy="434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sultado de imagen de agresividad expresion">
            <a:extLst>
              <a:ext uri="{FF2B5EF4-FFF2-40B4-BE49-F238E27FC236}">
                <a16:creationId xmlns:a16="http://schemas.microsoft.com/office/drawing/2014/main" id="{8A6FA7C8-3A6D-453D-BD84-1289448D8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9" y="2231555"/>
            <a:ext cx="5274365" cy="263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8406F0C-39AF-4791-81EE-37EA409F2909}"/>
              </a:ext>
            </a:extLst>
          </p:cNvPr>
          <p:cNvSpPr txBox="1"/>
          <p:nvPr/>
        </p:nvSpPr>
        <p:spPr>
          <a:xfrm>
            <a:off x="465699" y="5384337"/>
            <a:ext cx="5040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Nuestras emociones condicionan a nuestro cuerpo, </a:t>
            </a:r>
          </a:p>
          <a:p>
            <a:r>
              <a:rPr lang="es-ES" dirty="0"/>
              <a:t>y con él,  a nuestra voz. </a:t>
            </a:r>
          </a:p>
        </p:txBody>
      </p:sp>
    </p:spTree>
    <p:extLst>
      <p:ext uri="{BB962C8B-B14F-4D97-AF65-F5344CB8AC3E}">
        <p14:creationId xmlns:p14="http://schemas.microsoft.com/office/powerpoint/2010/main" val="254065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F53137-09A9-430E-BF37-7E3AEC699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Alteraciones de la voz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7FF14-F9A9-4C07-9A62-24EA3B607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Alteraciones de la voz: objetivas y subjetivas. </a:t>
            </a:r>
          </a:p>
          <a:p>
            <a:r>
              <a:rPr lang="es-ES" dirty="0"/>
              <a:t>Disfonías y afonías. </a:t>
            </a:r>
          </a:p>
          <a:p>
            <a:r>
              <a:rPr lang="es-ES" dirty="0"/>
              <a:t>Afonía: Perdida total de la voz. </a:t>
            </a:r>
          </a:p>
          <a:p>
            <a:r>
              <a:rPr lang="es-ES" dirty="0"/>
              <a:t>Disfonía: </a:t>
            </a:r>
          </a:p>
          <a:p>
            <a:pPr lvl="1"/>
            <a:r>
              <a:rPr lang="es-ES" dirty="0"/>
              <a:t>Funcional.</a:t>
            </a:r>
          </a:p>
          <a:p>
            <a:pPr lvl="1"/>
            <a:r>
              <a:rPr lang="es-ES" dirty="0"/>
              <a:t>Psicógena.</a:t>
            </a:r>
          </a:p>
          <a:p>
            <a:pPr lvl="1"/>
            <a:r>
              <a:rPr lang="es-ES" dirty="0"/>
              <a:t>Orgánica.</a:t>
            </a:r>
          </a:p>
          <a:p>
            <a:pPr lvl="1"/>
            <a:r>
              <a:rPr lang="es-ES" dirty="0"/>
              <a:t>Traumática.</a:t>
            </a:r>
          </a:p>
          <a:p>
            <a:pPr lvl="1"/>
            <a:r>
              <a:rPr lang="es-ES" dirty="0" err="1"/>
              <a:t>Audiógena</a:t>
            </a:r>
            <a:r>
              <a:rPr lang="es-ES" dirty="0"/>
              <a:t>.</a:t>
            </a:r>
          </a:p>
          <a:p>
            <a:r>
              <a:rPr lang="es-ES" b="1" dirty="0"/>
              <a:t>Disfonía disfuncional. </a:t>
            </a:r>
          </a:p>
        </p:txBody>
      </p:sp>
      <p:pic>
        <p:nvPicPr>
          <p:cNvPr id="1026" name="Picture 2" descr="LA DISFONÍA FUNCIONAL. ¿Qué es? - Rehabilitación Premium Madrid">
            <a:extLst>
              <a:ext uri="{FF2B5EF4-FFF2-40B4-BE49-F238E27FC236}">
                <a16:creationId xmlns:a16="http://schemas.microsoft.com/office/drawing/2014/main" id="{9C07C1C6-1BCC-4F35-88B2-87DF8167E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957" y="2386109"/>
            <a:ext cx="375285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593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15761-A149-4D11-A874-C60231C6A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Disfonías orgánicas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32952B-BAAC-4D3E-BFB0-34BABF2A1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u="sng" dirty="0"/>
              <a:t>Lesiones adquiridas</a:t>
            </a:r>
            <a:r>
              <a:rPr lang="es-ES" dirty="0"/>
              <a:t>:</a:t>
            </a:r>
          </a:p>
          <a:p>
            <a:pPr lvl="1"/>
            <a:r>
              <a:rPr lang="es-ES" dirty="0"/>
              <a:t>Nódulos vocales</a:t>
            </a:r>
          </a:p>
          <a:p>
            <a:pPr lvl="1"/>
            <a:r>
              <a:rPr lang="es-ES" dirty="0"/>
              <a:t>Pseudoquiste seroso. </a:t>
            </a:r>
          </a:p>
          <a:p>
            <a:pPr lvl="1"/>
            <a:r>
              <a:rPr lang="es-ES" dirty="0"/>
              <a:t>Pólipo de cuerda vocal.</a:t>
            </a:r>
          </a:p>
          <a:p>
            <a:pPr lvl="1"/>
            <a:r>
              <a:rPr lang="es-ES" dirty="0"/>
              <a:t>Quiste de retención serosa. </a:t>
            </a:r>
          </a:p>
          <a:p>
            <a:pPr lvl="1"/>
            <a:r>
              <a:rPr lang="es-ES" dirty="0"/>
              <a:t>Edemas. </a:t>
            </a:r>
          </a:p>
        </p:txBody>
      </p:sp>
      <p:pic>
        <p:nvPicPr>
          <p:cNvPr id="1028" name="Picture 4" descr="Tratamiento de los Nódulos de las Cuerdas Vocales – Vocal Cords Nodules">
            <a:extLst>
              <a:ext uri="{FF2B5EF4-FFF2-40B4-BE49-F238E27FC236}">
                <a16:creationId xmlns:a16="http://schemas.microsoft.com/office/drawing/2014/main" id="{D25CDB0A-A2A8-4C28-A4A0-65A08709B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5" r="15435"/>
          <a:stretch/>
        </p:blipFill>
        <p:spPr bwMode="auto">
          <a:xfrm>
            <a:off x="3790121" y="2207875"/>
            <a:ext cx="3034749" cy="238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20089B3-A54C-4603-85DA-44CFDE98853D}"/>
              </a:ext>
            </a:extLst>
          </p:cNvPr>
          <p:cNvSpPr txBox="1"/>
          <p:nvPr/>
        </p:nvSpPr>
        <p:spPr>
          <a:xfrm>
            <a:off x="3790120" y="4640047"/>
            <a:ext cx="30347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/>
              <a:t>Fuente: https://www.cuerdasvocales.com/polipos-y-nodulos-de-las-cuerdas-vocales/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3A11637-007A-49DE-97A9-419CD7D9A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56" b="30507"/>
          <a:stretch/>
        </p:blipFill>
        <p:spPr bwMode="auto">
          <a:xfrm>
            <a:off x="6824869" y="2204955"/>
            <a:ext cx="2883238" cy="238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DF8FE26-4D5E-42EB-8560-41501A78322C}"/>
              </a:ext>
            </a:extLst>
          </p:cNvPr>
          <p:cNvSpPr txBox="1"/>
          <p:nvPr/>
        </p:nvSpPr>
        <p:spPr>
          <a:xfrm>
            <a:off x="6824869" y="4640895"/>
            <a:ext cx="30347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/>
              <a:t>Fuente: https://todoorl.net/patologia-de-la-voz-enfermedades-de-la-laringe</a:t>
            </a:r>
          </a:p>
        </p:txBody>
      </p:sp>
      <p:pic>
        <p:nvPicPr>
          <p:cNvPr id="1032" name="Picture 8" descr="Microcirugía laríngea - Altiorem. Otorrinolaringología Madrid. Medicina  Subacuática y Estética">
            <a:extLst>
              <a:ext uri="{FF2B5EF4-FFF2-40B4-BE49-F238E27FC236}">
                <a16:creationId xmlns:a16="http://schemas.microsoft.com/office/drawing/2014/main" id="{4979844A-B8F6-497A-97C6-22B4A82E3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705" y="2186609"/>
            <a:ext cx="2432047" cy="240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90170A8-5946-4E92-8D9A-D9A1DE15A2B1}"/>
              </a:ext>
            </a:extLst>
          </p:cNvPr>
          <p:cNvSpPr txBox="1"/>
          <p:nvPr/>
        </p:nvSpPr>
        <p:spPr>
          <a:xfrm>
            <a:off x="9587949" y="4690785"/>
            <a:ext cx="24320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/>
              <a:t>Fuente: https://altiorem.com/informacion-pacientes-cirugias/microcirugia-laringea/</a:t>
            </a:r>
          </a:p>
        </p:txBody>
      </p:sp>
      <p:pic>
        <p:nvPicPr>
          <p:cNvPr id="1034" name="Picture 10" descr="Edema de Reinke en las cuerdas vocales | Wohlt Voice Medicine">
            <a:extLst>
              <a:ext uri="{FF2B5EF4-FFF2-40B4-BE49-F238E27FC236}">
                <a16:creationId xmlns:a16="http://schemas.microsoft.com/office/drawing/2014/main" id="{D554B97D-1845-49CE-A05A-2E3B9B320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705" y="5128505"/>
            <a:ext cx="2295535" cy="171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715AD9C-7FF4-45ED-BA42-691DD2D06B3C}"/>
              </a:ext>
            </a:extLst>
          </p:cNvPr>
          <p:cNvSpPr txBox="1"/>
          <p:nvPr/>
        </p:nvSpPr>
        <p:spPr>
          <a:xfrm>
            <a:off x="7076660" y="6490207"/>
            <a:ext cx="27829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/>
              <a:t>Fuente: https://www.wohlt.es/edema-reinke/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3D8C04-29A2-48FF-A662-15B3484ADB1C}"/>
              </a:ext>
            </a:extLst>
          </p:cNvPr>
          <p:cNvSpPr txBox="1"/>
          <p:nvPr/>
        </p:nvSpPr>
        <p:spPr>
          <a:xfrm>
            <a:off x="5685181" y="5686953"/>
            <a:ext cx="229553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/>
              <a:t>Fuente: https://micasocalaringe.wordpress.com/2012/01/30/quiste-cordal/</a:t>
            </a:r>
          </a:p>
        </p:txBody>
      </p:sp>
      <p:pic>
        <p:nvPicPr>
          <p:cNvPr id="1036" name="Picture 12" descr="Quiste Cordal | CA Laringe: Mi caso">
            <a:extLst>
              <a:ext uri="{FF2B5EF4-FFF2-40B4-BE49-F238E27FC236}">
                <a16:creationId xmlns:a16="http://schemas.microsoft.com/office/drawing/2014/main" id="{7D554B9D-CB76-4B9F-A89D-5DC74884F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868" y="5037689"/>
            <a:ext cx="1854818" cy="170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938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31904E-61B5-40FF-8686-FDDE598A8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Disfonías orgánicas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C36B06-B6B3-4848-B494-949B1D9C0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u="sng" dirty="0"/>
              <a:t>Lesiones congénitas</a:t>
            </a:r>
            <a:r>
              <a:rPr lang="es-ES" b="1" dirty="0"/>
              <a:t>:</a:t>
            </a:r>
          </a:p>
          <a:p>
            <a:pPr lvl="1"/>
            <a:r>
              <a:rPr lang="es-ES" dirty="0"/>
              <a:t>Quiste epidérmico.</a:t>
            </a:r>
          </a:p>
          <a:p>
            <a:pPr lvl="1"/>
            <a:r>
              <a:rPr lang="es-ES" dirty="0"/>
              <a:t>Sulcus </a:t>
            </a:r>
            <a:r>
              <a:rPr lang="es-ES" dirty="0" err="1"/>
              <a:t>glottidis</a:t>
            </a:r>
            <a:r>
              <a:rPr lang="es-ES" dirty="0"/>
              <a:t>. </a:t>
            </a:r>
          </a:p>
          <a:p>
            <a:pPr lvl="1"/>
            <a:r>
              <a:rPr lang="es-ES" dirty="0"/>
              <a:t>Puente mucoso. </a:t>
            </a:r>
          </a:p>
          <a:p>
            <a:pPr lvl="1"/>
            <a:r>
              <a:rPr lang="es-ES" dirty="0" err="1"/>
              <a:t>Vergetures</a:t>
            </a:r>
            <a:r>
              <a:rPr lang="es-ES" dirty="0"/>
              <a:t>. </a:t>
            </a:r>
          </a:p>
        </p:txBody>
      </p:sp>
      <p:pic>
        <p:nvPicPr>
          <p:cNvPr id="2050" name="Picture 2" descr="DISFONÍAS ORGÁNICAS CONGÉNITAS - CLÍNICA OTORRINOLARINGOLÓGICA DR. JUAN  CARLOS CASADO EN MARBELLA">
            <a:extLst>
              <a:ext uri="{FF2B5EF4-FFF2-40B4-BE49-F238E27FC236}">
                <a16:creationId xmlns:a16="http://schemas.microsoft.com/office/drawing/2014/main" id="{BA4DC75D-099B-4E01-BEAE-10AB39CE2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020" y="1967120"/>
            <a:ext cx="3057340" cy="230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8801DB3-74FD-499C-A572-1CA7C32B6CF8}"/>
              </a:ext>
            </a:extLst>
          </p:cNvPr>
          <p:cNvSpPr txBox="1"/>
          <p:nvPr/>
        </p:nvSpPr>
        <p:spPr>
          <a:xfrm>
            <a:off x="1242806" y="6175457"/>
            <a:ext cx="30869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Fuente: https://www.otorrinomarbella.com/disfonias-organicas-congenitas/</a:t>
            </a:r>
          </a:p>
        </p:txBody>
      </p:sp>
      <p:pic>
        <p:nvPicPr>
          <p:cNvPr id="2054" name="Picture 6" descr="vergeture">
            <a:extLst>
              <a:ext uri="{FF2B5EF4-FFF2-40B4-BE49-F238E27FC236}">
                <a16:creationId xmlns:a16="http://schemas.microsoft.com/office/drawing/2014/main" id="{BE1DE5A3-E595-4AC1-AC8E-4050AED6C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332" y="4493850"/>
            <a:ext cx="3030043" cy="22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nvaginacion">
            <a:extLst>
              <a:ext uri="{FF2B5EF4-FFF2-40B4-BE49-F238E27FC236}">
                <a16:creationId xmlns:a16="http://schemas.microsoft.com/office/drawing/2014/main" id="{826997CC-E906-49DA-9D79-FC081040B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401" y="4493850"/>
            <a:ext cx="3057341" cy="22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uerdas vocales">
            <a:extLst>
              <a:ext uri="{FF2B5EF4-FFF2-40B4-BE49-F238E27FC236}">
                <a16:creationId xmlns:a16="http://schemas.microsoft.com/office/drawing/2014/main" id="{0F2F160F-20CE-4A36-AF48-C95B4B846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331" y="1929332"/>
            <a:ext cx="3096315" cy="230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658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2F1D09-005E-416B-8200-CAD30DF9D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Conceptos generales sobre la voz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809677-013E-4738-8FDB-498F4046B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174" y="1715956"/>
            <a:ext cx="7195349" cy="4326321"/>
          </a:xfrm>
        </p:spPr>
        <p:txBody>
          <a:bodyPr>
            <a:normAutofit/>
          </a:bodyPr>
          <a:lstStyle/>
          <a:p>
            <a:r>
              <a:rPr lang="es-ES" sz="2000" dirty="0"/>
              <a:t>Johannes Müller expuso, en 1837, datos concretos sobre el órgano vocal:</a:t>
            </a:r>
          </a:p>
          <a:p>
            <a:pPr lvl="1"/>
            <a:r>
              <a:rPr lang="es-ES" sz="1800" dirty="0"/>
              <a:t>Movimiento de las cuerdas vocales.</a:t>
            </a:r>
          </a:p>
          <a:p>
            <a:pPr lvl="1"/>
            <a:r>
              <a:rPr lang="es-ES" sz="1800" dirty="0"/>
              <a:t>El tono asciende con el aumento de tensión. </a:t>
            </a:r>
          </a:p>
          <a:p>
            <a:pPr lvl="1"/>
            <a:r>
              <a:rPr lang="es-ES" sz="1800" dirty="0"/>
              <a:t>Diferencias entre algunos registros. </a:t>
            </a:r>
          </a:p>
          <a:p>
            <a:r>
              <a:rPr lang="es-ES" sz="2000" dirty="0"/>
              <a:t>Manuel García: visualización de las cuerdas “en funcionamiento”.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19EB00F-D985-454B-A81F-FD49E748C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523" y="2490407"/>
            <a:ext cx="3820156" cy="265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807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E275A0-78E5-4848-86BF-0E98A7A6B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Disfonías orgánicas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D49744-5614-4E95-AA10-EDFF36232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18" y="1124231"/>
            <a:ext cx="11029615" cy="3678303"/>
          </a:xfrm>
        </p:spPr>
        <p:txBody>
          <a:bodyPr/>
          <a:lstStyle/>
          <a:p>
            <a:r>
              <a:rPr lang="es-ES" b="1" dirty="0"/>
              <a:t>Otras afectaciones de cuerdas vocales: </a:t>
            </a:r>
          </a:p>
          <a:p>
            <a:pPr lvl="1"/>
            <a:r>
              <a:rPr lang="es-ES" dirty="0"/>
              <a:t>Papilomatosis laríngea. </a:t>
            </a:r>
          </a:p>
          <a:p>
            <a:pPr lvl="1"/>
            <a:r>
              <a:rPr lang="es-ES" dirty="0"/>
              <a:t>Granulomas. </a:t>
            </a:r>
          </a:p>
          <a:p>
            <a:pPr lvl="1"/>
            <a:r>
              <a:rPr lang="es-ES" dirty="0"/>
              <a:t>Parálisis de cuerda vocal. </a:t>
            </a:r>
          </a:p>
        </p:txBody>
      </p:sp>
      <p:pic>
        <p:nvPicPr>
          <p:cNvPr id="3074" name="Picture 2" descr="Papilomatosis laríngea - EcuRed">
            <a:extLst>
              <a:ext uri="{FF2B5EF4-FFF2-40B4-BE49-F238E27FC236}">
                <a16:creationId xmlns:a16="http://schemas.microsoft.com/office/drawing/2014/main" id="{91CC2C7A-6C19-4A03-B912-D1B48CDAA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30" y="2170295"/>
            <a:ext cx="2531166" cy="236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CE194C4-A012-437A-9E95-30B5AAA4695C}"/>
              </a:ext>
            </a:extLst>
          </p:cNvPr>
          <p:cNvSpPr txBox="1"/>
          <p:nvPr/>
        </p:nvSpPr>
        <p:spPr>
          <a:xfrm>
            <a:off x="5671930" y="4735167"/>
            <a:ext cx="2531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Fuente: https://www.ecured.cu/Papilomatosis_lar%C3%ADngea</a:t>
            </a:r>
          </a:p>
        </p:txBody>
      </p:sp>
      <p:pic>
        <p:nvPicPr>
          <p:cNvPr id="3076" name="Picture 4" descr="Laringitis granulomatosa">
            <a:extLst>
              <a:ext uri="{FF2B5EF4-FFF2-40B4-BE49-F238E27FC236}">
                <a16:creationId xmlns:a16="http://schemas.microsoft.com/office/drawing/2014/main" id="{3F693450-EEBA-4B81-9A4A-BBA3B7431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701" y="2121466"/>
            <a:ext cx="3047881" cy="225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F5D66B7-E8DE-42E2-843B-EBFFF90DD2AA}"/>
              </a:ext>
            </a:extLst>
          </p:cNvPr>
          <p:cNvSpPr txBox="1"/>
          <p:nvPr/>
        </p:nvSpPr>
        <p:spPr>
          <a:xfrm>
            <a:off x="8708700" y="4728268"/>
            <a:ext cx="3151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Fuente: https://es.yesonvc.com/page/2_2_5.php</a:t>
            </a:r>
          </a:p>
        </p:txBody>
      </p:sp>
      <p:pic>
        <p:nvPicPr>
          <p:cNvPr id="3078" name="Picture 6" descr="Parálisis de CV izda (media)">
            <a:extLst>
              <a:ext uri="{FF2B5EF4-FFF2-40B4-BE49-F238E27FC236}">
                <a16:creationId xmlns:a16="http://schemas.microsoft.com/office/drawing/2014/main" id="{C49104A0-F620-4254-94EF-220921AF3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26" y="3862840"/>
            <a:ext cx="2756333" cy="208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004746B-241E-41E3-8E96-CCB8F999A71C}"/>
              </a:ext>
            </a:extLst>
          </p:cNvPr>
          <p:cNvSpPr txBox="1"/>
          <p:nvPr/>
        </p:nvSpPr>
        <p:spPr>
          <a:xfrm>
            <a:off x="923963" y="5944962"/>
            <a:ext cx="278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Fuente: https://www.otorrinomarbella.com/paralisis-de-cuerda-vocal/</a:t>
            </a:r>
          </a:p>
        </p:txBody>
      </p:sp>
    </p:spTree>
    <p:extLst>
      <p:ext uri="{BB962C8B-B14F-4D97-AF65-F5344CB8AC3E}">
        <p14:creationId xmlns:p14="http://schemas.microsoft.com/office/powerpoint/2010/main" val="682503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B5406-AF81-4090-9E3A-4EC7BCE60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Disfonía disfuncional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8A3232-BA2F-4C89-ACAD-DCC38860E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ES" sz="1200" dirty="0"/>
              <a:t>Son aquellas motivadas por un trastorno en el acto vocal. </a:t>
            </a:r>
          </a:p>
          <a:p>
            <a:pPr algn="just"/>
            <a:r>
              <a:rPr lang="es-ES" sz="1200" u="sng" dirty="0"/>
              <a:t>Factores desencadenantes</a:t>
            </a:r>
            <a:r>
              <a:rPr lang="es-ES" sz="1200" dirty="0"/>
              <a:t>: </a:t>
            </a:r>
          </a:p>
          <a:p>
            <a:pPr lvl="1" algn="just"/>
            <a:r>
              <a:rPr lang="es-ES" sz="1100" dirty="0"/>
              <a:t>Laringitis aguda. </a:t>
            </a:r>
          </a:p>
          <a:p>
            <a:pPr lvl="1" algn="just"/>
            <a:r>
              <a:rPr lang="es-ES" sz="1100" dirty="0"/>
              <a:t>El estrés puede </a:t>
            </a:r>
            <a:r>
              <a:rPr lang="es-ES" sz="1100" dirty="0" err="1"/>
              <a:t>psicosomatizarse</a:t>
            </a:r>
            <a:r>
              <a:rPr lang="es-ES" sz="1100" dirty="0"/>
              <a:t> a través del aparato fonador. </a:t>
            </a:r>
          </a:p>
          <a:p>
            <a:pPr lvl="1" algn="just"/>
            <a:r>
              <a:rPr lang="es-ES" sz="1100" dirty="0"/>
              <a:t>Tos. </a:t>
            </a:r>
          </a:p>
          <a:p>
            <a:pPr lvl="1" algn="just"/>
            <a:r>
              <a:rPr lang="es-ES" sz="1100" dirty="0"/>
              <a:t>Las modificaciones en la pared abdominal, por ejemplo el embarazo. </a:t>
            </a:r>
          </a:p>
          <a:p>
            <a:pPr algn="just"/>
            <a:r>
              <a:rPr lang="es-ES" sz="1200" u="sng" dirty="0"/>
              <a:t>Factores favorecedores</a:t>
            </a:r>
            <a:r>
              <a:rPr lang="es-ES" sz="1200" dirty="0"/>
              <a:t>: </a:t>
            </a:r>
          </a:p>
          <a:p>
            <a:pPr lvl="1" algn="just"/>
            <a:r>
              <a:rPr lang="es-ES" sz="1100" dirty="0"/>
              <a:t>Obligación profesional de hablar o cantar (Docentes). </a:t>
            </a:r>
          </a:p>
          <a:p>
            <a:pPr lvl="1" algn="just"/>
            <a:r>
              <a:rPr lang="es-ES" sz="1100" dirty="0"/>
              <a:t>Alcohol y tabaco. </a:t>
            </a:r>
          </a:p>
          <a:p>
            <a:pPr lvl="1" algn="just"/>
            <a:r>
              <a:rPr lang="es-ES" sz="1100" dirty="0"/>
              <a:t>Infecciones crónicas pulmonares que acaben afectando a la laringe. </a:t>
            </a:r>
          </a:p>
          <a:p>
            <a:pPr lvl="1" algn="just"/>
            <a:r>
              <a:rPr lang="es-ES" sz="1100" dirty="0"/>
              <a:t>Movernos en ambientes muy ruidosos. </a:t>
            </a:r>
          </a:p>
          <a:p>
            <a:pPr lvl="1" algn="just"/>
            <a:r>
              <a:rPr lang="es-ES" sz="1100" dirty="0"/>
              <a:t>Hipoacusia. </a:t>
            </a:r>
          </a:p>
          <a:p>
            <a:pPr lvl="1" algn="just"/>
            <a:r>
              <a:rPr lang="es-ES" sz="1100" dirty="0"/>
              <a:t>Polución. </a:t>
            </a:r>
          </a:p>
          <a:p>
            <a:pPr lvl="1" algn="just"/>
            <a:r>
              <a:rPr lang="es-ES" sz="1100" dirty="0"/>
              <a:t>Cambios bruscos de temperatura. </a:t>
            </a:r>
          </a:p>
          <a:p>
            <a:pPr lvl="1" algn="just"/>
            <a:r>
              <a:rPr lang="es-ES" sz="1100" dirty="0"/>
              <a:t>MASCARILLAS. </a:t>
            </a:r>
          </a:p>
        </p:txBody>
      </p:sp>
      <p:pic>
        <p:nvPicPr>
          <p:cNvPr id="2050" name="Picture 2" descr="DISFONÍA FUNCIONAL ¿POR QUÉ TENGO DISFONÍA? – Fonoaudiólogo">
            <a:extLst>
              <a:ext uri="{FF2B5EF4-FFF2-40B4-BE49-F238E27FC236}">
                <a16:creationId xmlns:a16="http://schemas.microsoft.com/office/drawing/2014/main" id="{FAC1D7E8-2ABA-4C5D-8EA8-3B5C75C44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15" y="2365830"/>
            <a:ext cx="5423392" cy="305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187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16000C-63DD-46D0-BAFF-1CAF9830C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Disfonía disfuncional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8A6235-4665-4996-A843-B0B003B62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ES" dirty="0"/>
              <a:t>Fonación en excesiva tensión laríngea </a:t>
            </a:r>
            <a:r>
              <a:rPr lang="es-ES" dirty="0">
                <a:sym typeface="Wingdings" panose="05000000000000000000" pitchFamily="2" charset="2"/>
              </a:rPr>
              <a:t> provoca cambios de los tejidos que pueden causar alteraciones de la masa, elasticidad y tensión de los pliegues vocales  vibración negativamente afectada. </a:t>
            </a:r>
          </a:p>
          <a:p>
            <a:pPr algn="just"/>
            <a:r>
              <a:rPr lang="es-ES" dirty="0">
                <a:sym typeface="Wingdings" panose="05000000000000000000" pitchFamily="2" charset="2"/>
              </a:rPr>
              <a:t>Abuso vocal = mala higiene vocal que comprende cualquier hábito que pueda ejercer un efecto traumatizante en los pliegues vocales:</a:t>
            </a:r>
          </a:p>
          <a:p>
            <a:pPr lvl="1" algn="just"/>
            <a:r>
              <a:rPr lang="es-ES" dirty="0">
                <a:sym typeface="Wingdings" panose="05000000000000000000" pitchFamily="2" charset="2"/>
              </a:rPr>
              <a:t>Chillar, gritar y aclamar (***)</a:t>
            </a:r>
          </a:p>
          <a:p>
            <a:pPr lvl="1" algn="just"/>
            <a:r>
              <a:rPr lang="es-ES" dirty="0">
                <a:sym typeface="Wingdings" panose="05000000000000000000" pitchFamily="2" charset="2"/>
              </a:rPr>
              <a:t>Vocalizaciones forzadas, generalmente con gran intensidad en tono agudo y con la laringe en estado de </a:t>
            </a:r>
            <a:r>
              <a:rPr lang="es-ES" dirty="0" err="1">
                <a:sym typeface="Wingdings" panose="05000000000000000000" pitchFamily="2" charset="2"/>
              </a:rPr>
              <a:t>hiperaducción</a:t>
            </a:r>
            <a:r>
              <a:rPr lang="es-ES" dirty="0">
                <a:sym typeface="Wingdings" panose="05000000000000000000" pitchFamily="2" charset="2"/>
              </a:rPr>
              <a:t>. </a:t>
            </a:r>
          </a:p>
          <a:p>
            <a:pPr lvl="1" algn="just"/>
            <a:r>
              <a:rPr lang="es-ES" dirty="0">
                <a:sym typeface="Wingdings" panose="05000000000000000000" pitchFamily="2" charset="2"/>
              </a:rPr>
              <a:t>Hablar excesivamente (***)</a:t>
            </a:r>
          </a:p>
          <a:p>
            <a:pPr lvl="1" algn="just"/>
            <a:r>
              <a:rPr lang="es-ES" dirty="0">
                <a:sym typeface="Wingdings" panose="05000000000000000000" pitchFamily="2" charset="2"/>
              </a:rPr>
              <a:t>Uso frecuente del ataque glótico duro. </a:t>
            </a:r>
          </a:p>
          <a:p>
            <a:pPr lvl="1" algn="just"/>
            <a:r>
              <a:rPr lang="es-ES" dirty="0">
                <a:sym typeface="Wingdings" panose="05000000000000000000" pitchFamily="2" charset="2"/>
              </a:rPr>
              <a:t>Cantar con una técnica vocal inapropiada o en condiciones abusivas del ambiente. </a:t>
            </a:r>
          </a:p>
          <a:p>
            <a:pPr lvl="1" algn="just"/>
            <a:r>
              <a:rPr lang="es-ES" dirty="0">
                <a:sym typeface="Wingdings" panose="05000000000000000000" pitchFamily="2" charset="2"/>
              </a:rPr>
              <a:t>Hablar de manera abusiva cuando los pliegues vocales se hallan en situación fragilizada (infecciones en vías respiratorias altas, alergias, uso de algunos medicamentos…)</a:t>
            </a:r>
          </a:p>
          <a:p>
            <a:pPr lvl="1" algn="just"/>
            <a:r>
              <a:rPr lang="es-ES" dirty="0">
                <a:sym typeface="Wingdings" panose="05000000000000000000" pitchFamily="2" charset="2"/>
              </a:rPr>
              <a:t>Hablar con ruido ambiental elevado. </a:t>
            </a:r>
          </a:p>
          <a:p>
            <a:pPr lvl="1" algn="just"/>
            <a:r>
              <a:rPr lang="es-ES" dirty="0"/>
              <a:t>Usar un tono vocal inadecuado. </a:t>
            </a:r>
          </a:p>
        </p:txBody>
      </p:sp>
    </p:spTree>
    <p:extLst>
      <p:ext uri="{BB962C8B-B14F-4D97-AF65-F5344CB8AC3E}">
        <p14:creationId xmlns:p14="http://schemas.microsoft.com/office/powerpoint/2010/main" val="1954212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7A8E88-74AC-4260-84A6-C3398F26E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Alteraciones acústicas de la voz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75BF1B01-BD2E-407C-A849-D17AF1C4C4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278641"/>
              </p:ext>
            </p:extLst>
          </p:nvPr>
        </p:nvGraphicFramePr>
        <p:xfrm>
          <a:off x="581025" y="2181225"/>
          <a:ext cx="11029617" cy="41930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83810">
                  <a:extLst>
                    <a:ext uri="{9D8B030D-6E8A-4147-A177-3AD203B41FA5}">
                      <a16:colId xmlns:a16="http://schemas.microsoft.com/office/drawing/2014/main" val="1807779860"/>
                    </a:ext>
                  </a:extLst>
                </a:gridCol>
                <a:gridCol w="4081669">
                  <a:extLst>
                    <a:ext uri="{9D8B030D-6E8A-4147-A177-3AD203B41FA5}">
                      <a16:colId xmlns:a16="http://schemas.microsoft.com/office/drawing/2014/main" val="4164630722"/>
                    </a:ext>
                  </a:extLst>
                </a:gridCol>
                <a:gridCol w="3964138">
                  <a:extLst>
                    <a:ext uri="{9D8B030D-6E8A-4147-A177-3AD203B41FA5}">
                      <a16:colId xmlns:a16="http://schemas.microsoft.com/office/drawing/2014/main" val="1051036570"/>
                    </a:ext>
                  </a:extLst>
                </a:gridCol>
              </a:tblGrid>
              <a:tr h="483561"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Parámetros acústicos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Hiperfunción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Hipofunción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214531"/>
                  </a:ext>
                </a:extLst>
              </a:tr>
              <a:tr h="483561">
                <a:tc>
                  <a:txBody>
                    <a:bodyPr/>
                    <a:lstStyle/>
                    <a:p>
                      <a:pPr algn="just"/>
                      <a:r>
                        <a:rPr lang="es-ES" b="1" dirty="0"/>
                        <a:t>Tono fundamental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Agravado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Agravado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445338"/>
                  </a:ext>
                </a:extLst>
              </a:tr>
              <a:tr h="1550046">
                <a:tc>
                  <a:txBody>
                    <a:bodyPr/>
                    <a:lstStyle/>
                    <a:p>
                      <a:pPr algn="just"/>
                      <a:r>
                        <a:rPr lang="es-ES" b="1" dirty="0"/>
                        <a:t>Timbre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Rasposo, soplado, débil, forzado, opaco, estridente, vibrante, </a:t>
                      </a:r>
                      <a:r>
                        <a:rPr lang="es-ES" dirty="0" err="1"/>
                        <a:t>desonorizante</a:t>
                      </a:r>
                      <a:r>
                        <a:rPr lang="es-ES" dirty="0"/>
                        <a:t>, </a:t>
                      </a:r>
                      <a:r>
                        <a:rPr lang="es-ES" dirty="0" err="1"/>
                        <a:t>diplofonía</a:t>
                      </a:r>
                      <a:r>
                        <a:rPr lang="es-ES" dirty="0"/>
                        <a:t>, bitonalidad y predominio de resonancias </a:t>
                      </a:r>
                      <a:r>
                        <a:rPr lang="es-ES" dirty="0" err="1"/>
                        <a:t>faringolaríngeas</a:t>
                      </a:r>
                      <a:r>
                        <a:rPr lang="es-ES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Empobrecido, a veces nasalizado, escasos resonadores craneales y corporales.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207896"/>
                  </a:ext>
                </a:extLst>
              </a:tr>
              <a:tr h="1192343">
                <a:tc>
                  <a:txBody>
                    <a:bodyPr/>
                    <a:lstStyle/>
                    <a:p>
                      <a:pPr algn="just"/>
                      <a:r>
                        <a:rPr lang="es-ES" b="1" dirty="0"/>
                        <a:t>Intensidad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Aumentada, por contracción abusiva de los músculos intrínsecos para equilibrarse con la presión subglótica.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Disminuida en voz normal y proyectada.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051627"/>
                  </a:ext>
                </a:extLst>
              </a:tr>
              <a:tr h="483561">
                <a:tc>
                  <a:txBody>
                    <a:bodyPr/>
                    <a:lstStyle/>
                    <a:p>
                      <a:pPr algn="just"/>
                      <a:r>
                        <a:rPr lang="es-ES" b="1" dirty="0"/>
                        <a:t>Extensión tonal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Reducida.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Reducida.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595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9906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E8EA6C-8FCE-443D-B84E-2CBFE3A3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Fatiga vocal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35CD72-EF46-43F8-A8B7-2021F57B4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6866530" cy="367830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sz="2200" b="1" dirty="0">
                <a:latin typeface="+mj-lt"/>
              </a:rPr>
              <a:t>Fatiga vocal o </a:t>
            </a:r>
            <a:r>
              <a:rPr lang="es-ES" sz="2200" b="1" dirty="0" err="1">
                <a:latin typeface="+mj-lt"/>
              </a:rPr>
              <a:t>fonastenia</a:t>
            </a:r>
            <a:r>
              <a:rPr lang="es-ES" sz="2200" dirty="0">
                <a:latin typeface="+mj-lt"/>
              </a:rPr>
              <a:t>: </a:t>
            </a:r>
            <a:r>
              <a:rPr lang="es-E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sensación de cansancio vocal generada tras el uso prolongado de la voz durante las tareas de habla o canto.</a:t>
            </a:r>
          </a:p>
          <a:p>
            <a:pPr algn="just"/>
            <a:r>
              <a:rPr lang="es-ES" sz="2200" dirty="0">
                <a:latin typeface="+mj-lt"/>
                <a:cs typeface="Times New Roman" panose="02020603050405020304" pitchFamily="18" charset="0"/>
              </a:rPr>
              <a:t>Esfuerzo excesivo y </a:t>
            </a:r>
            <a:r>
              <a:rPr lang="es-ES" sz="2200" u="sng" dirty="0">
                <a:latin typeface="+mj-lt"/>
                <a:cs typeface="Times New Roman" panose="02020603050405020304" pitchFamily="18" charset="0"/>
              </a:rPr>
              <a:t>participación de musculatura compensatoria</a:t>
            </a:r>
            <a:r>
              <a:rPr lang="es-ES" sz="2200" dirty="0">
                <a:latin typeface="+mj-lt"/>
                <a:cs typeface="Times New Roman" panose="02020603050405020304" pitchFamily="18" charset="0"/>
              </a:rPr>
              <a:t> durante la fonación. </a:t>
            </a:r>
          </a:p>
          <a:p>
            <a:pPr algn="just"/>
            <a:r>
              <a:rPr lang="es-ES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educción de la capacidad de los músculos para </a:t>
            </a:r>
            <a:r>
              <a:rPr lang="es-ES" sz="22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soportar la tensión </a:t>
            </a:r>
            <a:r>
              <a:rPr lang="es-E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bajo la estimulación repetida.</a:t>
            </a:r>
          </a:p>
          <a:p>
            <a:pPr algn="just"/>
            <a:r>
              <a:rPr lang="es-E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 fatiga vocal también puede estar relacionada con el </a:t>
            </a:r>
            <a:r>
              <a:rPr lang="es-ES" sz="22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cansancio corporal</a:t>
            </a:r>
            <a:r>
              <a:rPr lang="es-E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s-E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 la fatiga vocal no se trata, puede causar </a:t>
            </a:r>
            <a:r>
              <a:rPr lang="es-ES" sz="22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alteraciones orgánicas</a:t>
            </a:r>
            <a:r>
              <a:rPr lang="es-E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s-ES" u="sng" dirty="0"/>
          </a:p>
        </p:txBody>
      </p:sp>
      <p:pic>
        <p:nvPicPr>
          <p:cNvPr id="4098" name="Picture 2" descr="Fonastenia - EcuRed">
            <a:extLst>
              <a:ext uri="{FF2B5EF4-FFF2-40B4-BE49-F238E27FC236}">
                <a16:creationId xmlns:a16="http://schemas.microsoft.com/office/drawing/2014/main" id="{64ED4077-8BE6-478C-A850-4EB5042D3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609" y="2114647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370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9386C0-2543-46CF-9DD6-8D4BDBFAD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FATIGA VOCAL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D88879-40B7-48B1-83B7-BD22431D9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45753"/>
            <a:ext cx="5103990" cy="4458843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Escozor, picor, quemazón, irritación…</a:t>
            </a:r>
          </a:p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Tos seca y carraspeo.</a:t>
            </a:r>
          </a:p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Exceso de mucosidad en las cuerdas vocales y sensación de un cuerpo extraño. </a:t>
            </a:r>
          </a:p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Reducción del control de calidad de la voz, ya que se puede observar una falta de intensidad o potencia, la pérdida de frecuencias altas y dificultad para las notas graves. </a:t>
            </a:r>
          </a:p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Habla monótona. </a:t>
            </a:r>
          </a:p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Voz soplada. 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FCF94084-1565-45DB-91DE-45208AEE0E9A}"/>
              </a:ext>
            </a:extLst>
          </p:cNvPr>
          <p:cNvSpPr txBox="1">
            <a:spLocks/>
          </p:cNvSpPr>
          <p:nvPr/>
        </p:nvSpPr>
        <p:spPr>
          <a:xfrm>
            <a:off x="6096000" y="2180496"/>
            <a:ext cx="5369034" cy="4677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7EB1984-91C2-4A65-ADA7-CF721219B3CB}"/>
              </a:ext>
            </a:extLst>
          </p:cNvPr>
          <p:cNvSpPr txBox="1"/>
          <p:nvPr/>
        </p:nvSpPr>
        <p:spPr>
          <a:xfrm>
            <a:off x="5950227" y="2045753"/>
            <a:ext cx="5660580" cy="4116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Necesidad de tomar aire. </a:t>
            </a:r>
          </a:p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Cansancio muscular por el aumento de esfuerzo vocal y el malestar. Se prefiere el silencio al acto vocal. </a:t>
            </a:r>
          </a:p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Odinofagia</a:t>
            </a:r>
            <a:endParaRPr lang="es-E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Quiebres vocales. </a:t>
            </a:r>
          </a:p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Compromiso de la postura corporal.</a:t>
            </a:r>
          </a:p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Tensión cervical y garganta apretada. </a:t>
            </a:r>
          </a:p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Tensión en la zona superior del cuerpo. 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Temblor en la voz, ya que la fatiga vocal generalmente resulta en una reducción de la capacidad de mantener los pliegues vocales con una tensión estable. </a:t>
            </a:r>
          </a:p>
        </p:txBody>
      </p:sp>
    </p:spTree>
    <p:extLst>
      <p:ext uri="{BB962C8B-B14F-4D97-AF65-F5344CB8AC3E}">
        <p14:creationId xmlns:p14="http://schemas.microsoft.com/office/powerpoint/2010/main" val="2976372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B1A650-2738-49EF-A424-2B2307560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Consejos para evitar la fatiga vocal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52E3E6-0F31-4F4A-96A6-59CA39168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2014331"/>
            <a:ext cx="11029616" cy="4240696"/>
          </a:xfrm>
        </p:spPr>
        <p:txBody>
          <a:bodyPr>
            <a:normAutofit lnSpcReduction="10000"/>
          </a:bodyPr>
          <a:lstStyle/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 importante detectar aquellas personas propicias a presentar un cuadro de fatiga vocal, incluyendo aquellas con riesgo ocupacional y a para las que la fonación resulta un esfuerzo. </a:t>
            </a:r>
          </a:p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Hay que disponer de un programa completo de mejora en técnica vocal, realizada por un profesional. </a:t>
            </a:r>
          </a:p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También un programa de higiene vocal. </a:t>
            </a:r>
          </a:p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Será importante evitar hablar con gran intensidad durante periodos prolongados de tiempo, sin descansos. </a:t>
            </a:r>
          </a:p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Elaboración de estrategias compensatorias, como el uso de un sistema de amplificación en el lugar de trabajo, aula…</a:t>
            </a:r>
          </a:p>
        </p:txBody>
      </p:sp>
    </p:spTree>
    <p:extLst>
      <p:ext uri="{BB962C8B-B14F-4D97-AF65-F5344CB8AC3E}">
        <p14:creationId xmlns:p14="http://schemas.microsoft.com/office/powerpoint/2010/main" val="26056010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3048A-CFE2-4F22-9801-C0C916AFA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Consejos para evitar la fatiga vocal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C7D9F-EB32-4860-A667-94DA75D97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Preparación de técnica vocal específica en situaciones con gran exigencia vocal. </a:t>
            </a:r>
          </a:p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Instruir teóricamente en aquellos factores que aumenten el riesgo de fatiga vocal. </a:t>
            </a:r>
          </a:p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Reposos vocales relativos y tiempo de recuperación adecuado. </a:t>
            </a:r>
          </a:p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Establecer un programa de calentamiento y enfriamiento de la voz. </a:t>
            </a:r>
          </a:p>
          <a:p>
            <a:pPr marL="342900" lvl="0" indent="-342900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Enseñar y pautar un programa correcto de hidratación laríngea. 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s-E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Gran importancia de la acudir a un logopeda especialista en voz en el caso de percibir algún síntoma de fatiga vocal. 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9959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4BA8CF-1FBB-43CE-9FA4-3EAA05BD3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Voz y docencia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DE0451-DA15-4DFB-93F5-B9E49A68E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6468965" cy="4286565"/>
          </a:xfrm>
        </p:spPr>
        <p:txBody>
          <a:bodyPr>
            <a:normAutofit/>
          </a:bodyPr>
          <a:lstStyle/>
          <a:p>
            <a:pPr algn="just"/>
            <a:r>
              <a:rPr lang="es-ES" sz="2400" dirty="0"/>
              <a:t>Prevalencia de la disfonía:</a:t>
            </a:r>
          </a:p>
          <a:p>
            <a:pPr lvl="1" algn="just"/>
            <a:r>
              <a:rPr lang="es-ES" sz="2000" dirty="0"/>
              <a:t>Docencia: ocupación con mayor riesgo de presentar un trastorno de voz. </a:t>
            </a:r>
          </a:p>
          <a:p>
            <a:pPr lvl="1" algn="just"/>
            <a:r>
              <a:rPr lang="es-ES" sz="2000" dirty="0"/>
              <a:t>La manifestación de la disfonía a lo largo de la vida de un docente: 57,7% probabilidad. </a:t>
            </a:r>
          </a:p>
          <a:p>
            <a:pPr lvl="1" algn="just"/>
            <a:r>
              <a:rPr lang="es-ES" sz="2000" dirty="0"/>
              <a:t>Los docentes más afectados: artes escénicas, educación física, química y música. </a:t>
            </a:r>
          </a:p>
          <a:p>
            <a:pPr lvl="1" algn="just"/>
            <a:r>
              <a:rPr lang="es-ES" sz="2000" dirty="0"/>
              <a:t>Más afectación entre las mujeres que los hombres. </a:t>
            </a:r>
          </a:p>
          <a:p>
            <a:pPr lvl="1" algn="just"/>
            <a:r>
              <a:rPr lang="es-ES" sz="2000" dirty="0"/>
              <a:t>Esfuerzo vocal que demanda la profesión. </a:t>
            </a:r>
          </a:p>
        </p:txBody>
      </p:sp>
      <p:pic>
        <p:nvPicPr>
          <p:cNvPr id="5122" name="Picture 2" descr="Ser docente online en tiempos de COVID-19 | EDUCACIÓN 3.0">
            <a:extLst>
              <a:ext uri="{FF2B5EF4-FFF2-40B4-BE49-F238E27FC236}">
                <a16:creationId xmlns:a16="http://schemas.microsoft.com/office/drawing/2014/main" id="{2218B348-5EF6-420B-BDC7-F78DDD153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7000563" y="2716696"/>
            <a:ext cx="4610245" cy="31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735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DB084-7374-4328-B065-EC04287EC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Voz y docencia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A759C-645C-4868-8AF5-1824ED17E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just">
              <a:buAutoNum type="arabicParenR"/>
            </a:pPr>
            <a:r>
              <a:rPr lang="es-ES" sz="2400" dirty="0"/>
              <a:t>Factores de riesgo físico: ambiente ruidoso, condiciones inadecuadas del aula, ventilación…</a:t>
            </a:r>
          </a:p>
          <a:p>
            <a:pPr marL="342900" indent="-342900" algn="just">
              <a:buAutoNum type="arabicParenR"/>
            </a:pPr>
            <a:r>
              <a:rPr lang="es-ES" sz="2400" dirty="0"/>
              <a:t>Factores de riesgo químico: tiza, polvo…</a:t>
            </a:r>
          </a:p>
          <a:p>
            <a:pPr marL="342900" indent="-342900" algn="just">
              <a:buAutoNum type="arabicParenR"/>
            </a:pPr>
            <a:r>
              <a:rPr lang="es-ES" sz="2400" dirty="0"/>
              <a:t>Factores de riesgo de carga física y psicosocial: escaso tiempo de descanso entre las clases, ratio alta de alumnado, factores psicosociales, duración de la docencia, falta de entrenamiento en la utilización de la voz. </a:t>
            </a:r>
          </a:p>
          <a:p>
            <a:pPr marL="342900" indent="-342900" algn="just">
              <a:buAutoNum type="arabicParenR"/>
            </a:pPr>
            <a:r>
              <a:rPr lang="es-ES" sz="2400" dirty="0"/>
              <a:t>Otros factores: falta de proyección por el uso de mascarillas. </a:t>
            </a:r>
          </a:p>
        </p:txBody>
      </p:sp>
    </p:spTree>
    <p:extLst>
      <p:ext uri="{BB962C8B-B14F-4D97-AF65-F5344CB8AC3E}">
        <p14:creationId xmlns:p14="http://schemas.microsoft.com/office/powerpoint/2010/main" val="3343008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F6C965-2114-4A32-9778-5801FFD1D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¿qué es la voz?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5AF86C-82B7-4D1D-8079-7C06A297C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7"/>
            <a:ext cx="5872617" cy="3678302"/>
          </a:xfrm>
        </p:spPr>
        <p:txBody>
          <a:bodyPr/>
          <a:lstStyle/>
          <a:p>
            <a:pPr marL="0" indent="0" algn="just">
              <a:buNone/>
            </a:pPr>
            <a:r>
              <a:rPr lang="es-ES" dirty="0"/>
              <a:t>	</a:t>
            </a:r>
            <a:r>
              <a:rPr lang="es-ES" sz="2400" dirty="0"/>
              <a:t>Es el resultado que se produce por el aire espirado, que pasa a través de la laringe, haciendo vibras las cuerdas  vocales y que, tras una serie de modificaciones, se transforma en habla o en canto. </a:t>
            </a:r>
          </a:p>
          <a:p>
            <a:endParaRPr lang="es-ES" dirty="0"/>
          </a:p>
        </p:txBody>
      </p:sp>
      <p:pic>
        <p:nvPicPr>
          <p:cNvPr id="4" name="Picture 2" descr="Resultado de imagen de la voz comunicación">
            <a:extLst>
              <a:ext uri="{FF2B5EF4-FFF2-40B4-BE49-F238E27FC236}">
                <a16:creationId xmlns:a16="http://schemas.microsoft.com/office/drawing/2014/main" id="{8E860870-554F-451C-98EA-BA124E662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981" y="2180497"/>
            <a:ext cx="4880561" cy="367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01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4A4C7F-809F-41CE-88EA-D62B86F6C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Voz y docencia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0C6F4415-B074-41FB-AEFC-BD6FCF4817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15469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339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54CFA-7A23-47B5-9FC7-7B2E3460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Patología vocal como enfermedad laboral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93BE14-4F12-4207-8163-73239C88C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" dirty="0"/>
              <a:t>	</a:t>
            </a:r>
            <a:r>
              <a:rPr lang="es-ES" sz="3200" dirty="0"/>
              <a:t>Desde el año 2007, con la aprobación del nuevo Cuadro de Enfermedades Profesionales (EEPP), RD 1299/2006, las disfonías/afonías pueden ser declaradas como tales bajo el epígrafe “</a:t>
            </a:r>
            <a:r>
              <a:rPr lang="es-ES" sz="3200" i="1" dirty="0"/>
              <a:t>Nódulos en las Cuerdas Vocales a causa de los esfuerzos mantenidos de la voz por motivos profesionales</a:t>
            </a:r>
            <a:r>
              <a:rPr lang="es-ES" sz="3200" dirty="0"/>
              <a:t>” y en las actividades en las que sea necesario el uso mantenido y continuo de la voz, como es el caso de profesores, cantantes, actores, teleoperadores o locutores, entre otros (grupo 2, agente L, subagente 01, actividad 01 - 2L0101) </a:t>
            </a:r>
          </a:p>
        </p:txBody>
      </p:sp>
    </p:spTree>
    <p:extLst>
      <p:ext uri="{BB962C8B-B14F-4D97-AF65-F5344CB8AC3E}">
        <p14:creationId xmlns:p14="http://schemas.microsoft.com/office/powerpoint/2010/main" val="19230860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E02189-3E7B-4C54-B039-4F55865A8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Cuestionario sobre calidad vocal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FD2D62-3104-4C31-945E-B3110225A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3" t="20653" r="28562" b="5646"/>
          <a:stretch/>
        </p:blipFill>
        <p:spPr>
          <a:xfrm>
            <a:off x="2286000" y="1916764"/>
            <a:ext cx="6903720" cy="446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201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DDF170-DFC5-4E06-93BE-73F5F225E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Para el próximo día…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B8234F-B9BE-4FA4-8258-4A8867FB8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545176"/>
            <a:ext cx="2939248" cy="4084224"/>
          </a:xfrm>
        </p:spPr>
        <p:txBody>
          <a:bodyPr>
            <a:normAutofit/>
          </a:bodyPr>
          <a:lstStyle/>
          <a:p>
            <a:r>
              <a:rPr lang="es-ES" dirty="0"/>
              <a:t>App: </a:t>
            </a:r>
          </a:p>
          <a:p>
            <a:pPr lvl="1"/>
            <a:r>
              <a:rPr lang="es-ES" dirty="0"/>
              <a:t>Sonómetro – </a:t>
            </a:r>
            <a:r>
              <a:rPr lang="es-ES" dirty="0" err="1"/>
              <a:t>sound</a:t>
            </a:r>
            <a:r>
              <a:rPr lang="es-ES" dirty="0"/>
              <a:t> meter (IOS)</a:t>
            </a:r>
          </a:p>
          <a:p>
            <a:pPr lvl="1"/>
            <a:r>
              <a:rPr lang="es-ES" dirty="0"/>
              <a:t>Sonómetro – </a:t>
            </a:r>
            <a:r>
              <a:rPr lang="es-ES" dirty="0" err="1"/>
              <a:t>sound</a:t>
            </a:r>
            <a:r>
              <a:rPr lang="es-ES" dirty="0"/>
              <a:t> meter simple (</a:t>
            </a:r>
            <a:r>
              <a:rPr lang="es-ES" dirty="0" err="1"/>
              <a:t>Anddroid</a:t>
            </a:r>
            <a:r>
              <a:rPr lang="es-ES" dirty="0"/>
              <a:t>)</a:t>
            </a:r>
          </a:p>
          <a:p>
            <a:r>
              <a:rPr lang="es-ES" dirty="0"/>
              <a:t>Mascarillas</a:t>
            </a:r>
          </a:p>
          <a:p>
            <a:pPr lvl="1"/>
            <a:r>
              <a:rPr lang="es-ES" dirty="0"/>
              <a:t>Quirúrgica.</a:t>
            </a:r>
          </a:p>
          <a:p>
            <a:pPr lvl="1"/>
            <a:r>
              <a:rPr lang="es-ES" dirty="0"/>
              <a:t>Fpp2</a:t>
            </a:r>
          </a:p>
          <a:p>
            <a:pPr lvl="1"/>
            <a:r>
              <a:rPr lang="es-ES" dirty="0"/>
              <a:t>Tela</a:t>
            </a:r>
          </a:p>
          <a:p>
            <a:pPr lvl="1"/>
            <a:r>
              <a:rPr lang="es-ES" dirty="0"/>
              <a:t>…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0B7BD3-C8CF-45CE-80C0-1A34A861B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38" t="37106" r="8436" b="19874"/>
          <a:stretch/>
        </p:blipFill>
        <p:spPr>
          <a:xfrm>
            <a:off x="3670768" y="2865216"/>
            <a:ext cx="7940040" cy="29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11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678CF9-4759-43E0-B741-296271A1E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Cómo afecta el uso de mascarillas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756A20E-6E36-4246-96B9-A8F5397F8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1" t="14090" r="10870" b="15925"/>
          <a:stretch/>
        </p:blipFill>
        <p:spPr>
          <a:xfrm>
            <a:off x="728870" y="1855305"/>
            <a:ext cx="10164418" cy="47972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ED2C605-4779-40AD-83B1-E9CE4AB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26" t="15708" r="14457" b="36346"/>
          <a:stretch/>
        </p:blipFill>
        <p:spPr>
          <a:xfrm>
            <a:off x="1537253" y="2319131"/>
            <a:ext cx="8865704" cy="328654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EE0E6E7-193A-4703-B9A5-DCA359E50D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52" t="14668" r="12609" b="15345"/>
          <a:stretch/>
        </p:blipFill>
        <p:spPr>
          <a:xfrm>
            <a:off x="1046922" y="1994653"/>
            <a:ext cx="9356035" cy="47972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84BB7BA-26F6-4DEB-A526-FA8AB9FBD0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52" t="12059" r="12609" b="16406"/>
          <a:stretch/>
        </p:blipFill>
        <p:spPr>
          <a:xfrm>
            <a:off x="1298712" y="1888425"/>
            <a:ext cx="9356035" cy="490351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B101211-C262-4370-9268-D3E1C3C20E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09" t="12929" r="37174" b="17086"/>
          <a:stretch/>
        </p:blipFill>
        <p:spPr>
          <a:xfrm>
            <a:off x="2252869" y="1749076"/>
            <a:ext cx="6122505" cy="47972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CC071D1-4577-40E3-B21B-7A66283FFE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35" t="13674" r="14674" b="29873"/>
          <a:stretch/>
        </p:blipFill>
        <p:spPr>
          <a:xfrm>
            <a:off x="1190792" y="2286209"/>
            <a:ext cx="9240573" cy="386963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7AE0FE9-FF00-4ED3-A25C-1E559585AB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522" t="19695" r="38261" b="21339"/>
          <a:stretch/>
        </p:blipFill>
        <p:spPr>
          <a:xfrm>
            <a:off x="2224461" y="2200069"/>
            <a:ext cx="6122505" cy="40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30026-F3C0-4B13-A86C-A02682D13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Voz y mascarillas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F37960-0B2C-4CF7-BE27-1E66444CD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3302893"/>
            <a:ext cx="11029615" cy="3678303"/>
          </a:xfrm>
        </p:spPr>
        <p:txBody>
          <a:bodyPr/>
          <a:lstStyle/>
          <a:p>
            <a:r>
              <a:rPr lang="es-ES" dirty="0"/>
              <a:t>Aumento de docentes con disfonías. </a:t>
            </a:r>
          </a:p>
          <a:p>
            <a:r>
              <a:rPr lang="es-ES" dirty="0"/>
              <a:t>El uso de mascarilla </a:t>
            </a:r>
            <a:r>
              <a:rPr lang="es-ES" b="1" dirty="0"/>
              <a:t>NO</a:t>
            </a:r>
            <a:r>
              <a:rPr lang="es-ES" dirty="0"/>
              <a:t> disminuye ni la saturación de oxígeno en sangre ni altera apenas la audibilidad de la voz del docente. </a:t>
            </a:r>
          </a:p>
          <a:p>
            <a:r>
              <a:rPr lang="es-ES" dirty="0"/>
              <a:t>Percepción de barrera: </a:t>
            </a:r>
            <a:r>
              <a:rPr lang="es-ES" u="sng" dirty="0"/>
              <a:t>adaptación</a:t>
            </a:r>
            <a:r>
              <a:rPr lang="es-ES" dirty="0"/>
              <a:t>.</a:t>
            </a:r>
          </a:p>
          <a:p>
            <a:r>
              <a:rPr lang="es-ES" dirty="0"/>
              <a:t>Respiración nasal vs respiración oral. </a:t>
            </a:r>
          </a:p>
          <a:p>
            <a:r>
              <a:rPr lang="es-ES" dirty="0"/>
              <a:t>Hidratación. </a:t>
            </a:r>
          </a:p>
          <a:p>
            <a:endParaRPr lang="es-ES" dirty="0"/>
          </a:p>
          <a:p>
            <a:endParaRPr lang="es-ES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D51B11A-D3B2-4A30-94F0-D7ACAE9738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7430384"/>
              </p:ext>
            </p:extLst>
          </p:nvPr>
        </p:nvGraphicFramePr>
        <p:xfrm>
          <a:off x="2031999" y="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55201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47C248-AF2D-46D1-A399-30DB0BBBE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Voz y mascarillas</a:t>
            </a:r>
          </a:p>
        </p:txBody>
      </p:sp>
      <p:pic>
        <p:nvPicPr>
          <p:cNvPr id="7170" name="Picture 2" descr="Mascarilla FFP2 en oferta. Envío 24/48h">
            <a:extLst>
              <a:ext uri="{FF2B5EF4-FFF2-40B4-BE49-F238E27FC236}">
                <a16:creationId xmlns:a16="http://schemas.microsoft.com/office/drawing/2014/main" id="{B78B08EF-A3A0-4D27-837B-F675DA312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3" y="2464907"/>
            <a:ext cx="3021493" cy="30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scarillas Quirúrgicas 60 cajas de 50 unidades Marca CE Yoniner">
            <a:extLst>
              <a:ext uri="{FF2B5EF4-FFF2-40B4-BE49-F238E27FC236}">
                <a16:creationId xmlns:a16="http://schemas.microsoft.com/office/drawing/2014/main" id="{25633075-92EC-4144-9FBE-F3454B2E4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856" y="2355450"/>
            <a:ext cx="3021493" cy="30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ascarilla De Tela De Algodon Lavable-| Ecoeko Cosmetica Consciente">
            <a:extLst>
              <a:ext uri="{FF2B5EF4-FFF2-40B4-BE49-F238E27FC236}">
                <a16:creationId xmlns:a16="http://schemas.microsoft.com/office/drawing/2014/main" id="{B99BE29F-8320-4802-AA98-C80B2B220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096" y="2355450"/>
            <a:ext cx="3021493" cy="30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asksEpi - mascarillas transparentes y cómodas para correr">
            <a:extLst>
              <a:ext uri="{FF2B5EF4-FFF2-40B4-BE49-F238E27FC236}">
                <a16:creationId xmlns:a16="http://schemas.microsoft.com/office/drawing/2014/main" id="{540022D3-49C9-4BAD-BE78-9DDCCF6CC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1" t="5253" r="30746" b="2597"/>
          <a:stretch/>
        </p:blipFill>
        <p:spPr bwMode="auto">
          <a:xfrm>
            <a:off x="9198755" y="2355450"/>
            <a:ext cx="2599862" cy="295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4339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DDF170-DFC5-4E06-93BE-73F5F225E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¿Hacemos la prueba?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B8234F-B9BE-4FA4-8258-4A8867FB8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545176"/>
            <a:ext cx="2939248" cy="2429798"/>
          </a:xfrm>
        </p:spPr>
        <p:txBody>
          <a:bodyPr/>
          <a:lstStyle/>
          <a:p>
            <a:r>
              <a:rPr lang="es-ES" dirty="0"/>
              <a:t>App: </a:t>
            </a:r>
          </a:p>
          <a:p>
            <a:pPr lvl="1"/>
            <a:r>
              <a:rPr lang="es-ES" dirty="0"/>
              <a:t>Sonómetro – </a:t>
            </a:r>
            <a:r>
              <a:rPr lang="es-ES" dirty="0" err="1"/>
              <a:t>sound</a:t>
            </a:r>
            <a:r>
              <a:rPr lang="es-ES" dirty="0"/>
              <a:t> meter (IOS)</a:t>
            </a:r>
          </a:p>
          <a:p>
            <a:pPr lvl="1"/>
            <a:r>
              <a:rPr lang="es-ES" dirty="0"/>
              <a:t>Sonómetro – </a:t>
            </a:r>
            <a:r>
              <a:rPr lang="es-ES" dirty="0" err="1"/>
              <a:t>sound</a:t>
            </a:r>
            <a:r>
              <a:rPr lang="es-ES" dirty="0"/>
              <a:t> meter simple (</a:t>
            </a:r>
            <a:r>
              <a:rPr lang="es-ES" dirty="0" err="1"/>
              <a:t>Anddroid</a:t>
            </a:r>
            <a:r>
              <a:rPr lang="es-ES" dirty="0"/>
              <a:t>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0B7BD3-C8CF-45CE-80C0-1A34A861B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38" t="37106" r="8436" b="19874"/>
          <a:stretch/>
        </p:blipFill>
        <p:spPr>
          <a:xfrm>
            <a:off x="3670768" y="2545176"/>
            <a:ext cx="7940040" cy="29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899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F472B6-6929-449E-A8AF-FE633A816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Ayudas técnicas para la voz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47F172-464E-4193-9C44-CBEDBE044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5133808" cy="3678303"/>
          </a:xfrm>
        </p:spPr>
        <p:txBody>
          <a:bodyPr>
            <a:normAutofit/>
          </a:bodyPr>
          <a:lstStyle/>
          <a:p>
            <a:r>
              <a:rPr lang="es-ES" sz="2400" dirty="0"/>
              <a:t>Sistema de microfonía y megafonía propio de las aulas. </a:t>
            </a:r>
          </a:p>
          <a:p>
            <a:r>
              <a:rPr lang="es-ES" sz="2400" dirty="0"/>
              <a:t>Sistema de transmisión FM directa a audífonos compatibles. </a:t>
            </a:r>
          </a:p>
          <a:p>
            <a:r>
              <a:rPr lang="es-ES" sz="2400" dirty="0"/>
              <a:t>Sistemas de amplificación portátiles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7AAE14F-9D0A-4E2D-BCB0-068E31564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33" y="2077285"/>
            <a:ext cx="3557587" cy="432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5947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C3DF6-86F5-4B9B-9BEA-9744020C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Prevención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738CA0-79DB-42F7-9096-A9EF99CE5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294696"/>
          </a:xfrm>
        </p:spPr>
        <p:txBody>
          <a:bodyPr>
            <a:normAutofit fontScale="92500" lnSpcReduction="10000"/>
          </a:bodyPr>
          <a:lstStyle/>
          <a:p>
            <a:r>
              <a:rPr lang="es-ES" sz="2400" dirty="0"/>
              <a:t>Usar un tono de voz natural, evitar forzar la voz y si tiene que usar una voz proyectada a gran distancia, usar microfonía. </a:t>
            </a:r>
          </a:p>
          <a:p>
            <a:r>
              <a:rPr lang="es-ES" sz="2400" b="1" dirty="0"/>
              <a:t>Calentamiento vocal</a:t>
            </a:r>
            <a:r>
              <a:rPr lang="es-ES" sz="2400" dirty="0"/>
              <a:t>, para tener más resistencia para afrontar la jornada laboral. </a:t>
            </a:r>
          </a:p>
          <a:p>
            <a:r>
              <a:rPr lang="es-ES" sz="2400" dirty="0"/>
              <a:t>Acudir a un logopeda especialista en voz para aprender </a:t>
            </a:r>
            <a:r>
              <a:rPr lang="es-ES" sz="2400" b="1" dirty="0"/>
              <a:t>técnica vocal</a:t>
            </a:r>
            <a:r>
              <a:rPr lang="es-ES" sz="2400" dirty="0"/>
              <a:t>. </a:t>
            </a:r>
          </a:p>
          <a:p>
            <a:r>
              <a:rPr lang="es-ES" sz="2400" dirty="0"/>
              <a:t>Habla articulada y distendida. </a:t>
            </a:r>
          </a:p>
          <a:p>
            <a:r>
              <a:rPr lang="es-ES" sz="2400" b="1" dirty="0"/>
              <a:t>Descansos de voz</a:t>
            </a:r>
            <a:r>
              <a:rPr lang="es-ES" sz="2400" dirty="0"/>
              <a:t>. </a:t>
            </a:r>
          </a:p>
          <a:p>
            <a:r>
              <a:rPr lang="es-ES" sz="2400" b="1" dirty="0"/>
              <a:t>Hidratación</a:t>
            </a:r>
            <a:r>
              <a:rPr lang="es-ES" sz="2400" dirty="0"/>
              <a:t>. </a:t>
            </a:r>
          </a:p>
          <a:p>
            <a:r>
              <a:rPr lang="es-ES" sz="2400" dirty="0"/>
              <a:t>Dar mucha más importancia a la </a:t>
            </a:r>
            <a:r>
              <a:rPr lang="es-ES" sz="2400" b="1" dirty="0"/>
              <a:t>comunicación no verbal</a:t>
            </a:r>
            <a:r>
              <a:rPr lang="es-ES" sz="2400" dirty="0"/>
              <a:t>, la gesticulación, el uso de las manos, cejas…</a:t>
            </a:r>
          </a:p>
          <a:p>
            <a:r>
              <a:rPr lang="es-ES" sz="2400" dirty="0"/>
              <a:t>Uso de mascarillas homologadas. </a:t>
            </a:r>
          </a:p>
        </p:txBody>
      </p:sp>
    </p:spTree>
    <p:extLst>
      <p:ext uri="{BB962C8B-B14F-4D97-AF65-F5344CB8AC3E}">
        <p14:creationId xmlns:p14="http://schemas.microsoft.com/office/powerpoint/2010/main" val="73478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C79BCE-C7BD-4BE7-BF80-531EDA653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¿cómo se produce la voz?</a:t>
            </a:r>
          </a:p>
        </p:txBody>
      </p:sp>
      <p:pic>
        <p:nvPicPr>
          <p:cNvPr id="4098" name="Picture 2" descr="El Aparato Fonador">
            <a:extLst>
              <a:ext uri="{FF2B5EF4-FFF2-40B4-BE49-F238E27FC236}">
                <a16:creationId xmlns:a16="http://schemas.microsoft.com/office/drawing/2014/main" id="{F3D12EB4-FB08-4368-A5DE-4A4189F49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5" y="1972918"/>
            <a:ext cx="48768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70803C34-A09D-4D95-AE32-D06C60DC5423}"/>
              </a:ext>
            </a:extLst>
          </p:cNvPr>
          <p:cNvCxnSpPr>
            <a:cxnSpLocks/>
          </p:cNvCxnSpPr>
          <p:nvPr/>
        </p:nvCxnSpPr>
        <p:spPr>
          <a:xfrm flipV="1">
            <a:off x="2531165" y="3231896"/>
            <a:ext cx="4499113" cy="148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1B1A02EA-6C12-419C-8D94-81888DD04E15}"/>
              </a:ext>
            </a:extLst>
          </p:cNvPr>
          <p:cNvCxnSpPr/>
          <p:nvPr/>
        </p:nvCxnSpPr>
        <p:spPr>
          <a:xfrm>
            <a:off x="2922104" y="3876261"/>
            <a:ext cx="410817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6AE8B106-400D-47F1-8008-55DA579A2ACB}"/>
              </a:ext>
            </a:extLst>
          </p:cNvPr>
          <p:cNvCxnSpPr>
            <a:cxnSpLocks/>
          </p:cNvCxnSpPr>
          <p:nvPr/>
        </p:nvCxnSpPr>
        <p:spPr>
          <a:xfrm>
            <a:off x="3140765" y="4936435"/>
            <a:ext cx="388951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670EB628-1D26-4FD6-9EFB-9B7772CACCD2}"/>
              </a:ext>
            </a:extLst>
          </p:cNvPr>
          <p:cNvSpPr/>
          <p:nvPr/>
        </p:nvSpPr>
        <p:spPr>
          <a:xfrm>
            <a:off x="7083287" y="3034792"/>
            <a:ext cx="2941983" cy="394208"/>
          </a:xfrm>
          <a:prstGeom prst="rect">
            <a:avLst/>
          </a:prstGeom>
          <a:ln w="38100"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ENERGÍA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821148B-B9C7-45C3-A904-9E668281C32D}"/>
              </a:ext>
            </a:extLst>
          </p:cNvPr>
          <p:cNvSpPr/>
          <p:nvPr/>
        </p:nvSpPr>
        <p:spPr>
          <a:xfrm>
            <a:off x="7083287" y="3686611"/>
            <a:ext cx="2941983" cy="394208"/>
          </a:xfrm>
          <a:prstGeom prst="rect">
            <a:avLst/>
          </a:prstGeom>
          <a:ln w="38100"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FUENTE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114319C-1E20-4FC5-804B-0F2A3A6577E9}"/>
              </a:ext>
            </a:extLst>
          </p:cNvPr>
          <p:cNvSpPr/>
          <p:nvPr/>
        </p:nvSpPr>
        <p:spPr>
          <a:xfrm>
            <a:off x="7083287" y="4739331"/>
            <a:ext cx="2941983" cy="394208"/>
          </a:xfrm>
          <a:prstGeom prst="rect">
            <a:avLst/>
          </a:prstGeom>
          <a:ln w="38100"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FILTROS</a:t>
            </a:r>
          </a:p>
        </p:txBody>
      </p:sp>
    </p:spTree>
    <p:extLst>
      <p:ext uri="{BB962C8B-B14F-4D97-AF65-F5344CB8AC3E}">
        <p14:creationId xmlns:p14="http://schemas.microsoft.com/office/powerpoint/2010/main" val="15654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26B472-339E-4A3A-BB86-117F5B31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hidratación</a:t>
            </a:r>
          </a:p>
        </p:txBody>
      </p:sp>
      <p:pic>
        <p:nvPicPr>
          <p:cNvPr id="5" name="Picture 2" descr="Inhalador &quot;Respirator&quot;: Amazon.es: Salud y cuidado personal">
            <a:extLst>
              <a:ext uri="{FF2B5EF4-FFF2-40B4-BE49-F238E27FC236}">
                <a16:creationId xmlns:a16="http://schemas.microsoft.com/office/drawing/2014/main" id="{8E57E6CC-2E6F-45B7-80E9-4652036D7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36" y="2225946"/>
            <a:ext cx="2817663" cy="392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Manzanilla amarga">
            <a:extLst>
              <a:ext uri="{FF2B5EF4-FFF2-40B4-BE49-F238E27FC236}">
                <a16:creationId xmlns:a16="http://schemas.microsoft.com/office/drawing/2014/main" id="{58E95B34-E645-4EA7-9442-EEAC99324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80" y="1774516"/>
            <a:ext cx="2630889" cy="263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DED2B567-8AD4-4D0B-9D40-24D172AF3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25"/>
          <a:stretch/>
        </p:blipFill>
        <p:spPr bwMode="auto">
          <a:xfrm>
            <a:off x="6479369" y="2180226"/>
            <a:ext cx="2084070" cy="417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ropiedades y contraindicaciones del tomillo – Gadis saludable">
            <a:extLst>
              <a:ext uri="{FF2B5EF4-FFF2-40B4-BE49-F238E27FC236}">
                <a16:creationId xmlns:a16="http://schemas.microsoft.com/office/drawing/2014/main" id="{811F1A02-541A-4AD5-8F44-D18F1D98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80" y="4381089"/>
            <a:ext cx="2475456" cy="247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Las mejores botellas inteligentes del mercado - EL ÁGORA DIARIO">
            <a:extLst>
              <a:ext uri="{FF2B5EF4-FFF2-40B4-BE49-F238E27FC236}">
                <a16:creationId xmlns:a16="http://schemas.microsoft.com/office/drawing/2014/main" id="{9D33DBBC-516A-4249-A9BB-267F6C080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657" y="2225946"/>
            <a:ext cx="3607805" cy="412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297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DAB58-C5DE-4A18-B324-92BAA1CA1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Higiene  vocal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3BF7F3-484E-415B-A97F-047E092C4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232320"/>
            <a:ext cx="11029615" cy="2612679"/>
          </a:xfrm>
        </p:spPr>
        <p:txBody>
          <a:bodyPr/>
          <a:lstStyle/>
          <a:p>
            <a:r>
              <a:rPr lang="es-ES" dirty="0"/>
              <a:t>Pautas encaminadas a facilitar la prevención de alteraciones de la voz, evitando la conducta de esfuerzo o abuso vocal, para conseguir un uso racional y saludable del sistema fonador. </a:t>
            </a:r>
          </a:p>
          <a:p>
            <a:r>
              <a:rPr lang="es-ES" dirty="0"/>
              <a:t>Las pautas de higiene vocal pueden estar relacionadas directa o indirectamente con la producción de la voz. </a:t>
            </a:r>
          </a:p>
          <a:p>
            <a:r>
              <a:rPr lang="es-ES" dirty="0"/>
              <a:t>Es necesario tomar conciencia de los hábitos perjudiciales y poder modificarlos, eliminarlos o reducirlos. </a:t>
            </a:r>
          </a:p>
          <a:p>
            <a:pPr marL="0" indent="0">
              <a:buNone/>
            </a:pPr>
            <a:endParaRPr lang="es-ES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E3E4AE8C-7D88-487E-8070-E5CCA69C64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2124266"/>
              </p:ext>
            </p:extLst>
          </p:nvPr>
        </p:nvGraphicFramePr>
        <p:xfrm>
          <a:off x="774466" y="4195503"/>
          <a:ext cx="10643068" cy="2331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91485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8B2FF-820D-44D4-AF55-30227226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Higiene vocal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FF934F77-0B78-4B61-B6F1-D44E9620F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181225"/>
            <a:ext cx="11029950" cy="3678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/>
              <a:t>PAUTAS GENERALES </a:t>
            </a:r>
          </a:p>
          <a:p>
            <a:pPr>
              <a:buFontTx/>
              <a:buChar char="-"/>
            </a:pPr>
            <a:r>
              <a:rPr lang="es-ES" u="sng" dirty="0"/>
              <a:t>Estado general </a:t>
            </a:r>
            <a:r>
              <a:rPr lang="es-ES" dirty="0"/>
              <a:t>de la persona: estado mental, postura y producción.</a:t>
            </a:r>
          </a:p>
          <a:p>
            <a:pPr>
              <a:buFontTx/>
              <a:buChar char="-"/>
            </a:pPr>
            <a:r>
              <a:rPr lang="es-ES" u="sng" dirty="0"/>
              <a:t>Equilibrio postural</a:t>
            </a:r>
            <a:r>
              <a:rPr lang="es-ES" dirty="0"/>
              <a:t>.</a:t>
            </a:r>
          </a:p>
          <a:p>
            <a:pPr>
              <a:buFontTx/>
              <a:buChar char="-"/>
            </a:pPr>
            <a:r>
              <a:rPr lang="es-ES" dirty="0"/>
              <a:t>Sentir e identificar </a:t>
            </a:r>
            <a:r>
              <a:rPr lang="es-ES" u="sng" dirty="0"/>
              <a:t>los signos de fatiga vocal</a:t>
            </a:r>
            <a:r>
              <a:rPr lang="es-ES" dirty="0"/>
              <a:t>.</a:t>
            </a:r>
          </a:p>
          <a:p>
            <a:pPr>
              <a:buFontTx/>
              <a:buChar char="-"/>
            </a:pPr>
            <a:r>
              <a:rPr lang="es-ES" u="sng" dirty="0"/>
              <a:t>Evitar gritar </a:t>
            </a:r>
            <a:r>
              <a:rPr lang="es-ES" dirty="0"/>
              <a:t>en entornos ruidosos.</a:t>
            </a:r>
          </a:p>
          <a:p>
            <a:pPr>
              <a:buFontTx/>
              <a:buChar char="-"/>
            </a:pPr>
            <a:r>
              <a:rPr lang="es-ES" u="sng" dirty="0"/>
              <a:t>Evitar esfuerzos en momentos frágiles</a:t>
            </a:r>
            <a:r>
              <a:rPr lang="es-ES" dirty="0"/>
              <a:t>.</a:t>
            </a:r>
          </a:p>
          <a:p>
            <a:pPr>
              <a:buFontTx/>
              <a:buChar char="-"/>
            </a:pPr>
            <a:r>
              <a:rPr lang="es-ES" u="sng" dirty="0"/>
              <a:t>Evitar cambios bruscos de temperatura</a:t>
            </a:r>
            <a:r>
              <a:rPr lang="es-ES" dirty="0"/>
              <a:t>. ¿Bebidas frías?.</a:t>
            </a:r>
          </a:p>
          <a:p>
            <a:pPr>
              <a:buFontTx/>
              <a:buChar char="-"/>
            </a:pPr>
            <a:r>
              <a:rPr lang="es-ES" u="sng" dirty="0"/>
              <a:t>No fumar</a:t>
            </a:r>
            <a:r>
              <a:rPr lang="es-ES" dirty="0"/>
              <a:t>.</a:t>
            </a:r>
          </a:p>
          <a:p>
            <a:pPr>
              <a:buFontTx/>
              <a:buChar char="-"/>
            </a:pPr>
            <a:r>
              <a:rPr lang="es-ES" u="sng" dirty="0"/>
              <a:t>Carraspeo</a:t>
            </a:r>
            <a:r>
              <a:rPr lang="es-ES" dirty="0"/>
              <a:t> (hábito inconsciente).</a:t>
            </a:r>
          </a:p>
        </p:txBody>
      </p:sp>
      <p:pic>
        <p:nvPicPr>
          <p:cNvPr id="6" name="Picture 2" descr="Resultado de imagen de HIGIENE VOCAL CALOR GARGANTA BUFANDA">
            <a:extLst>
              <a:ext uri="{FF2B5EF4-FFF2-40B4-BE49-F238E27FC236}">
                <a16:creationId xmlns:a16="http://schemas.microsoft.com/office/drawing/2014/main" id="{EAA42CFD-9015-48BA-85B5-E90A722D0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68" y="2847415"/>
            <a:ext cx="4539047" cy="301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8020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CEB161-7289-46C1-B55D-FFB6BE445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Higiene vocal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327F0C14-A161-49CE-9D56-6BBEEF0CC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181225"/>
            <a:ext cx="8494395" cy="3678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/>
              <a:t>PAUTAS DE HIGIENE VOCAL DEL SISTEMA DE VIBRACIÓN</a:t>
            </a:r>
          </a:p>
          <a:p>
            <a:r>
              <a:rPr lang="es-ES" sz="2000" dirty="0"/>
              <a:t>Ataque vocal correcto.</a:t>
            </a:r>
          </a:p>
          <a:p>
            <a:r>
              <a:rPr lang="es-ES" sz="2000" dirty="0"/>
              <a:t>Intentar evitar la excesiva tensión glótica o la tensión glótica insuficiente.</a:t>
            </a:r>
          </a:p>
          <a:p>
            <a:r>
              <a:rPr lang="es-ES" sz="2000" dirty="0"/>
              <a:t>Evitar la voz monótona y demasiado relajada.</a:t>
            </a:r>
          </a:p>
          <a:p>
            <a:r>
              <a:rPr lang="es-ES" sz="2000" dirty="0"/>
              <a:t>Evitar aumentar la intensidad realizando una hipertensión en la laringe (“chillar con el cuello”).</a:t>
            </a:r>
          </a:p>
          <a:p>
            <a:r>
              <a:rPr lang="es-ES" sz="2000" dirty="0"/>
              <a:t>Evitar hablar durante el ejercicio físico.</a:t>
            </a:r>
          </a:p>
          <a:p>
            <a:r>
              <a:rPr lang="es-ES" sz="2000" dirty="0"/>
              <a:t>Hidratación.</a:t>
            </a:r>
          </a:p>
        </p:txBody>
      </p:sp>
      <p:pic>
        <p:nvPicPr>
          <p:cNvPr id="6" name="Picture 4" descr="Resultado de imagen de HIGIENE VOCAL CALOR GARGANTA BUFANDA">
            <a:extLst>
              <a:ext uri="{FF2B5EF4-FFF2-40B4-BE49-F238E27FC236}">
                <a16:creationId xmlns:a16="http://schemas.microsoft.com/office/drawing/2014/main" id="{C3928370-8E28-47B7-96BF-FDEE56A4B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532" y="2117244"/>
            <a:ext cx="269557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4966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63D41B-DA9A-40A8-A153-DF4BC6AAC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Higiene vocal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F20EF327-3334-48CA-B7A0-8436B9830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181225"/>
            <a:ext cx="6642735" cy="3678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/>
              <a:t>PAUTAS DEL SISTEMA DE ARTICULACIÓN</a:t>
            </a:r>
          </a:p>
          <a:p>
            <a:r>
              <a:rPr lang="es-ES" sz="2000" dirty="0"/>
              <a:t>Evitar hablar con la boca semicerrada. Voz áspera, algo nasal, estridente y con pocos armónicos.</a:t>
            </a:r>
          </a:p>
          <a:p>
            <a:r>
              <a:rPr lang="es-ES" sz="2000" dirty="0"/>
              <a:t>Evitar hablar con movimientos exagerados.</a:t>
            </a:r>
          </a:p>
          <a:p>
            <a:r>
              <a:rPr lang="es-ES" sz="2000" dirty="0"/>
              <a:t>Procurar que la emisión de la voz sea lo más anterior posible.</a:t>
            </a:r>
          </a:p>
          <a:p>
            <a:r>
              <a:rPr lang="es-ES" sz="2000" dirty="0"/>
              <a:t>Evitar el consumo de productos que resecan. </a:t>
            </a:r>
          </a:p>
        </p:txBody>
      </p:sp>
      <p:pic>
        <p:nvPicPr>
          <p:cNvPr id="6" name="Picture 2" descr="Resultado de imagen de expresion politivos voz cuerpo">
            <a:extLst>
              <a:ext uri="{FF2B5EF4-FFF2-40B4-BE49-F238E27FC236}">
                <a16:creationId xmlns:a16="http://schemas.microsoft.com/office/drawing/2014/main" id="{19C0B28C-773C-42EC-8D48-CB72D3C5C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25"/>
          <a:stretch/>
        </p:blipFill>
        <p:spPr bwMode="auto">
          <a:xfrm>
            <a:off x="7398854" y="2103120"/>
            <a:ext cx="3726346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8408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F8BCBC-177B-4ADC-8BB4-921991390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Higiene vocal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E3B01EFF-2196-4B01-AAC3-0199EAB95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2181225"/>
            <a:ext cx="6192730" cy="36782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400" b="1" dirty="0"/>
              <a:t>PAUTAS DE HIGIENE ALIMENTARIA</a:t>
            </a:r>
          </a:p>
          <a:p>
            <a:r>
              <a:rPr lang="es-ES" sz="2400" dirty="0"/>
              <a:t>Dieta equilibrada.</a:t>
            </a:r>
          </a:p>
          <a:p>
            <a:r>
              <a:rPr lang="es-ES" sz="2400" dirty="0"/>
              <a:t>Evitar grandes cantidades.</a:t>
            </a:r>
          </a:p>
          <a:p>
            <a:r>
              <a:rPr lang="es-ES" sz="2400" dirty="0"/>
              <a:t>El alcohol también puede afectar.</a:t>
            </a:r>
          </a:p>
          <a:p>
            <a:r>
              <a:rPr lang="es-ES" sz="2400" dirty="0"/>
              <a:t>Correcta hidratación. Líquidos.</a:t>
            </a:r>
          </a:p>
          <a:p>
            <a:r>
              <a:rPr lang="es-ES" sz="2400" u="sng" dirty="0"/>
              <a:t>No tomar caramelos mentolados.</a:t>
            </a:r>
          </a:p>
          <a:p>
            <a:r>
              <a:rPr lang="es-ES" sz="2400" dirty="0"/>
              <a:t>Amplia relación del MALT. </a:t>
            </a:r>
            <a:r>
              <a:rPr lang="es-ES" sz="2400" dirty="0" err="1"/>
              <a:t>Hiperreacción</a:t>
            </a:r>
            <a:r>
              <a:rPr lang="es-ES" sz="2400" dirty="0"/>
              <a:t> linfática.</a:t>
            </a:r>
          </a:p>
        </p:txBody>
      </p:sp>
      <p:pic>
        <p:nvPicPr>
          <p:cNvPr id="6" name="Picture 4" descr="Resultado de imagen de alimentos">
            <a:extLst>
              <a:ext uri="{FF2B5EF4-FFF2-40B4-BE49-F238E27FC236}">
                <a16:creationId xmlns:a16="http://schemas.microsoft.com/office/drawing/2014/main" id="{6D0C37B3-FDED-4084-87E4-415EC49E7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55" y="2573970"/>
            <a:ext cx="4692593" cy="234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6769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548AF-001E-43D8-BDC3-251F66DB8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Revisión de datos de los cuestionarios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6BCB7D-EBA4-411D-895C-ABFB63F65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2107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5666CC-B0D9-487F-B9FD-49BB32286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Técnica vocal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D2F539-69F5-4A9F-881C-EBAA15EA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5382286" cy="36783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La </a:t>
            </a:r>
            <a:r>
              <a:rPr lang="es-ES" sz="2400" b="1" dirty="0">
                <a:effectLst/>
              </a:rPr>
              <a:t>técnica vocal</a:t>
            </a:r>
            <a:r>
              <a:rPr lang="es-ES" sz="2400" dirty="0">
                <a:effectLst/>
              </a:rPr>
              <a:t> es el conjunto de procedimientos que permiten alcanzar el máximo rendimiento y belleza de la voz, preservando al mismo tiempo la salud de la misma.</a:t>
            </a:r>
            <a:endParaRPr lang="es-ES" sz="2400" dirty="0"/>
          </a:p>
        </p:txBody>
      </p:sp>
      <p:pic>
        <p:nvPicPr>
          <p:cNvPr id="11266" name="Picture 2" descr="Es sólo un poco de Técnica Vocal">
            <a:extLst>
              <a:ext uri="{FF2B5EF4-FFF2-40B4-BE49-F238E27FC236}">
                <a16:creationId xmlns:a16="http://schemas.microsoft.com/office/drawing/2014/main" id="{E2E281A7-8803-4797-9438-CED164009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23" y="2733261"/>
            <a:ext cx="5394151" cy="273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4088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3B5593-93E0-4B91-9DE5-9EA691DC0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Beneficios del calentamiento vocal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1BFB3FD6-18B6-4217-837A-1EF583127B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270513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61650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1F7762-C96C-4E2B-AA05-8740FBA4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Calentamiento vocal</a:t>
            </a:r>
          </a:p>
        </p:txBody>
      </p:sp>
      <p:pic>
        <p:nvPicPr>
          <p:cNvPr id="12290" name="Picture 2" descr="4x4 10x10 Gasas Esteriles Pieza De Gasa Quirúrgica Absorbente Médica  Estéril - Buy Almohadilla De Gasa 4x4,Gasa 10x10 Product on Alibaba.com">
            <a:extLst>
              <a:ext uri="{FF2B5EF4-FFF2-40B4-BE49-F238E27FC236}">
                <a16:creationId xmlns:a16="http://schemas.microsoft.com/office/drawing/2014/main" id="{CA6DB23A-61F4-40D1-AE8E-8497C3D26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30" y="1943915"/>
            <a:ext cx="2813685" cy="258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ROGRUND Ducha 5 chorros, cromado - IKEA">
            <a:extLst>
              <a:ext uri="{FF2B5EF4-FFF2-40B4-BE49-F238E27FC236}">
                <a16:creationId xmlns:a16="http://schemas.microsoft.com/office/drawing/2014/main" id="{8EF1C855-BE91-466F-A550-E378DB293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11" y="45291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OLICITA LA TÉCNICA DEL MASAJE LARÍNGEO... - Logopraxis Logopedia | Facebook">
            <a:extLst>
              <a:ext uri="{FF2B5EF4-FFF2-40B4-BE49-F238E27FC236}">
                <a16:creationId xmlns:a16="http://schemas.microsoft.com/office/drawing/2014/main" id="{797983AA-806F-45BA-9CD7-51BA16CA1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2451393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Masajeador Facial Light | Masaje Tonificante Rejuvenecedor | Konfortcare">
            <a:extLst>
              <a:ext uri="{FF2B5EF4-FFF2-40B4-BE49-F238E27FC236}">
                <a16:creationId xmlns:a16="http://schemas.microsoft.com/office/drawing/2014/main" id="{25A8915B-AAA1-4475-8039-D6701DFC4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4406607"/>
            <a:ext cx="2705100" cy="238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Estiramientos de surf que debes hacer antes de entrar al mar">
            <a:extLst>
              <a:ext uri="{FF2B5EF4-FFF2-40B4-BE49-F238E27FC236}">
                <a16:creationId xmlns:a16="http://schemas.microsoft.com/office/drawing/2014/main" id="{C5C931D3-01F6-490F-B082-4D46B674C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/>
          <a:stretch/>
        </p:blipFill>
        <p:spPr bwMode="auto">
          <a:xfrm>
            <a:off x="7232849" y="1850121"/>
            <a:ext cx="4377959" cy="288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EJERCICIOS DE RELAJACIÓN -MASAJE&#10; El masaje debe ser:&#10;1. Masaje haciendo bucles con ambas&#10;manos a la vez, empezando en el...">
            <a:extLst>
              <a:ext uri="{FF2B5EF4-FFF2-40B4-BE49-F238E27FC236}">
                <a16:creationId xmlns:a16="http://schemas.microsoft.com/office/drawing/2014/main" id="{49B477B0-07A2-4BF9-B1C2-A3BB0E620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0" t="35745" r="2029" b="25021"/>
          <a:stretch/>
        </p:blipFill>
        <p:spPr bwMode="auto">
          <a:xfrm>
            <a:off x="8309112" y="4699994"/>
            <a:ext cx="2003067" cy="192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403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025601-961C-49F5-A14E-CF6B130FF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Ubicación de la laringe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407694-78F5-47F2-9290-20013DDD8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82" y="6375073"/>
            <a:ext cx="11029615" cy="29288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s-ES" sz="1200" dirty="0"/>
              <a:t>Fuente: https://monkeyem.com/2017/11/22/manejo-infraglotico-de-la-via-aerea/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7DF9253-181A-420B-B912-238F7309A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034" y="2021115"/>
            <a:ext cx="8918713" cy="4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4553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CA1DFA-C25C-4FA2-B57B-2C6B48F49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Calentamiento vocal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6A6117-B6CA-41D1-B343-4AA879348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rmAutofit fontScale="92500" lnSpcReduction="10000"/>
          </a:bodyPr>
          <a:lstStyle/>
          <a:p>
            <a:r>
              <a:rPr lang="es-ES" sz="2000" dirty="0"/>
              <a:t>Técnica de masticación. </a:t>
            </a:r>
          </a:p>
          <a:p>
            <a:r>
              <a:rPr lang="es-ES" sz="2000" dirty="0"/>
              <a:t>Vibración labial. </a:t>
            </a:r>
          </a:p>
          <a:p>
            <a:r>
              <a:rPr lang="es-ES" sz="2000" dirty="0"/>
              <a:t>Vibración lingual. </a:t>
            </a:r>
          </a:p>
          <a:p>
            <a:r>
              <a:rPr lang="es-ES" sz="2000" dirty="0"/>
              <a:t>Ejercicio de mesa de Boche. </a:t>
            </a:r>
          </a:p>
          <a:p>
            <a:r>
              <a:rPr lang="es-ES" sz="2000" dirty="0"/>
              <a:t>Escalas descendentes </a:t>
            </a:r>
            <a:r>
              <a:rPr lang="es-ES" sz="2000" dirty="0" err="1"/>
              <a:t>Pa</a:t>
            </a:r>
            <a:r>
              <a:rPr lang="es-ES" sz="2000" dirty="0"/>
              <a:t>-Fry. </a:t>
            </a:r>
          </a:p>
          <a:p>
            <a:r>
              <a:rPr lang="es-ES" sz="2000" dirty="0"/>
              <a:t>Escala descendentes con Ng-Fry. </a:t>
            </a:r>
          </a:p>
          <a:p>
            <a:r>
              <a:rPr lang="es-ES" sz="2000" dirty="0"/>
              <a:t>Ejercicios de /m/ cerrada. </a:t>
            </a:r>
          </a:p>
          <a:p>
            <a:r>
              <a:rPr lang="es-ES" sz="2000" dirty="0" err="1"/>
              <a:t>Humming</a:t>
            </a:r>
            <a:r>
              <a:rPr lang="es-ES" sz="2000" dirty="0"/>
              <a:t> vocal.</a:t>
            </a:r>
          </a:p>
          <a:p>
            <a:r>
              <a:rPr lang="es-ES" sz="2000" dirty="0"/>
              <a:t>Impostación /a/ con vaho. </a:t>
            </a:r>
          </a:p>
          <a:p>
            <a:r>
              <a:rPr lang="es-ES" sz="2000" dirty="0"/>
              <a:t>Ejercicios de función vocal: /i/</a:t>
            </a:r>
          </a:p>
        </p:txBody>
      </p:sp>
      <p:pic>
        <p:nvPicPr>
          <p:cNvPr id="13314" name="Picture 2" descr="TÉCNICA VOCAL PARA CANTAR EN CORO - Escuela Coral de Madrid">
            <a:extLst>
              <a:ext uri="{FF2B5EF4-FFF2-40B4-BE49-F238E27FC236}">
                <a16:creationId xmlns:a16="http://schemas.microsoft.com/office/drawing/2014/main" id="{11D512AC-AB26-44D9-BF55-38E9ADBE0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578" y="2180496"/>
            <a:ext cx="3887785" cy="397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5084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Pinza nasal soft - logopedicum">
            <a:extLst>
              <a:ext uri="{FF2B5EF4-FFF2-40B4-BE49-F238E27FC236}">
                <a16:creationId xmlns:a16="http://schemas.microsoft.com/office/drawing/2014/main" id="{035AEA72-1AB7-4C1E-BE0D-512DC38EB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100" y="4073888"/>
            <a:ext cx="3908900" cy="248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ACC9DE-95EC-4CA1-9A6F-7EA17769D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Ejercicios de técnica vocal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D87B65-971C-43D5-A24F-D6BC24506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Ejercicio del semi bostezo. </a:t>
            </a:r>
          </a:p>
          <a:p>
            <a:r>
              <a:rPr lang="es-ES" dirty="0"/>
              <a:t>Ejercicio del espagueti. </a:t>
            </a:r>
          </a:p>
          <a:p>
            <a:r>
              <a:rPr lang="es-ES" dirty="0"/>
              <a:t>Vaho + vocal. </a:t>
            </a:r>
          </a:p>
          <a:p>
            <a:r>
              <a:rPr lang="es-ES" dirty="0"/>
              <a:t>Técnica de resonancia con pinzas. </a:t>
            </a:r>
          </a:p>
          <a:p>
            <a:r>
              <a:rPr lang="es-ES" dirty="0"/>
              <a:t>Ejercicios de Tracto Vocal Semi Ocluido (TVSO)</a:t>
            </a:r>
          </a:p>
          <a:p>
            <a:pPr lvl="1"/>
            <a:r>
              <a:rPr lang="es-ES" dirty="0" err="1"/>
              <a:t>Lax</a:t>
            </a:r>
            <a:r>
              <a:rPr lang="es-ES" dirty="0"/>
              <a:t> Vox</a:t>
            </a:r>
          </a:p>
          <a:p>
            <a:pPr lvl="1"/>
            <a:r>
              <a:rPr lang="es-ES" dirty="0" err="1"/>
              <a:t>Kazoo</a:t>
            </a:r>
            <a:endParaRPr lang="es-ES" dirty="0"/>
          </a:p>
          <a:p>
            <a:pPr lvl="1"/>
            <a:r>
              <a:rPr lang="es-ES" dirty="0"/>
              <a:t>Resonancia en vaso</a:t>
            </a:r>
          </a:p>
          <a:p>
            <a:pPr algn="just"/>
            <a:r>
              <a:rPr lang="es-ES" dirty="0"/>
              <a:t>Resonancia con máscara. </a:t>
            </a:r>
          </a:p>
        </p:txBody>
      </p:sp>
      <p:pic>
        <p:nvPicPr>
          <p:cNvPr id="14338" name="Picture 2" descr="VocalFeel | Vohale Profesional">
            <a:extLst>
              <a:ext uri="{FF2B5EF4-FFF2-40B4-BE49-F238E27FC236}">
                <a16:creationId xmlns:a16="http://schemas.microsoft.com/office/drawing/2014/main" id="{F6585D8A-BDC5-4B31-8EDE-E41290567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99" y="2180496"/>
            <a:ext cx="2631498" cy="383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BFFE401F-EC10-4D13-AA53-4F117B6C4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60" y="1811303"/>
            <a:ext cx="2631498" cy="263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2258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D41014-56DC-4E9E-BB3D-295D24DC2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Estiramientos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33D4C4-EB78-43D0-8ABD-E9036A476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258404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Ejercicios destinados a realizar el enfriamiento de la musculatura de todos los sistemas involucrados en la producción de la voz. </a:t>
            </a:r>
          </a:p>
          <a:p>
            <a:r>
              <a:rPr lang="es-ES" dirty="0"/>
              <a:t>Los </a:t>
            </a:r>
            <a:r>
              <a:rPr lang="es-ES" b="1" dirty="0"/>
              <a:t>objetivos</a:t>
            </a:r>
            <a:r>
              <a:rPr lang="es-ES" dirty="0"/>
              <a:t> de los ejercicios de enfriamiento vocal son:</a:t>
            </a:r>
          </a:p>
          <a:p>
            <a:pPr lvl="1"/>
            <a:r>
              <a:rPr lang="es-ES" dirty="0"/>
              <a:t>Disminuir la intensidad de la voz para llegar a una intensidad media hablada normal. </a:t>
            </a:r>
          </a:p>
          <a:p>
            <a:pPr lvl="1"/>
            <a:r>
              <a:rPr lang="es-ES" dirty="0"/>
              <a:t>Disminuir el tono medio hablado. </a:t>
            </a:r>
          </a:p>
          <a:p>
            <a:pPr lvl="1"/>
            <a:r>
              <a:rPr lang="es-ES" dirty="0"/>
              <a:t>Trabajar la altura laríngea en fonación. </a:t>
            </a:r>
          </a:p>
          <a:p>
            <a:pPr lvl="1" algn="just"/>
            <a:r>
              <a:rPr lang="es-ES" dirty="0"/>
              <a:t>Recuperar la voz más rápido de la fatiga. </a:t>
            </a:r>
          </a:p>
          <a:p>
            <a:pPr lvl="1" algn="just"/>
            <a:r>
              <a:rPr lang="es-ES" dirty="0"/>
              <a:t>La voz vuelve antes a la normalidad.</a:t>
            </a:r>
          </a:p>
          <a:p>
            <a:pPr lvl="1" algn="just"/>
            <a:r>
              <a:rPr lang="es-ES" dirty="0"/>
              <a:t>Se produce una sensación de bienestar. </a:t>
            </a:r>
          </a:p>
          <a:p>
            <a:pPr algn="just"/>
            <a:r>
              <a:rPr lang="es-ES" dirty="0"/>
              <a:t>Algunos </a:t>
            </a:r>
            <a:r>
              <a:rPr lang="es-ES" b="1" dirty="0"/>
              <a:t>ejercicios:</a:t>
            </a:r>
          </a:p>
          <a:p>
            <a:pPr lvl="1" algn="just"/>
            <a:r>
              <a:rPr lang="es-ES" dirty="0"/>
              <a:t>Descenso de /u/ hasta </a:t>
            </a:r>
            <a:r>
              <a:rPr lang="es-ES" dirty="0" err="1"/>
              <a:t>fry</a:t>
            </a:r>
            <a:r>
              <a:rPr lang="es-ES" dirty="0"/>
              <a:t> vocal. </a:t>
            </a:r>
          </a:p>
          <a:p>
            <a:pPr lvl="1" algn="just"/>
            <a:r>
              <a:rPr lang="es-ES" dirty="0"/>
              <a:t>Disminución también de la intensidad. </a:t>
            </a:r>
          </a:p>
          <a:p>
            <a:pPr lvl="1" algn="just"/>
            <a:r>
              <a:rPr lang="es-ES" dirty="0"/>
              <a:t>Ejercicios de conteo con disminución de intensidad. </a:t>
            </a:r>
          </a:p>
          <a:p>
            <a:pPr lvl="1" algn="just"/>
            <a:r>
              <a:rPr lang="es-ES" dirty="0"/>
              <a:t>Sonidos de /hum/ grave.</a:t>
            </a:r>
          </a:p>
        </p:txBody>
      </p:sp>
    </p:spTree>
    <p:extLst>
      <p:ext uri="{BB962C8B-B14F-4D97-AF65-F5344CB8AC3E}">
        <p14:creationId xmlns:p14="http://schemas.microsoft.com/office/powerpoint/2010/main" val="30789127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49C373-AE27-4F68-8E3A-A515C3842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¡importante!</a:t>
            </a:r>
          </a:p>
        </p:txBody>
      </p:sp>
      <p:pic>
        <p:nvPicPr>
          <p:cNvPr id="15362" name="Picture 2" descr="10 ejercicios para mejorar la postura, al mejor estilo militar">
            <a:extLst>
              <a:ext uri="{FF2B5EF4-FFF2-40B4-BE49-F238E27FC236}">
                <a16:creationId xmlns:a16="http://schemas.microsoft.com/office/drawing/2014/main" id="{A5505B42-85F8-4095-8BF9-3F517EAEF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1378"/>
            <a:ext cx="4244816" cy="282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Aero Yoga, ¿una moda más? - El blog de Yoga">
            <a:extLst>
              <a:ext uri="{FF2B5EF4-FFF2-40B4-BE49-F238E27FC236}">
                <a16:creationId xmlns:a16="http://schemas.microsoft.com/office/drawing/2014/main" id="{BDCBD073-107B-4E8B-BAD6-9DD684CA1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155" y="2654722"/>
            <a:ext cx="4655408" cy="348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Pelota de Gimnasia, Yoga y Pilates - Teletiendaonline.com">
            <a:extLst>
              <a:ext uri="{FF2B5EF4-FFF2-40B4-BE49-F238E27FC236}">
                <a16:creationId xmlns:a16="http://schemas.microsoft.com/office/drawing/2014/main" id="{C32ED392-FF7C-46E9-825A-49BF41C5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078" y="183567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Giros de cintura con barra o pica - Entrenamientos.com">
            <a:extLst>
              <a:ext uri="{FF2B5EF4-FFF2-40B4-BE49-F238E27FC236}">
                <a16:creationId xmlns:a16="http://schemas.microsoft.com/office/drawing/2014/main" id="{A443232C-C4C0-4563-911D-51D82D402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82"/>
          <a:stretch/>
        </p:blipFill>
        <p:spPr bwMode="auto">
          <a:xfrm>
            <a:off x="1121923" y="4398253"/>
            <a:ext cx="2358937" cy="245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Charrua Store | Disco De Equilibrio Rígido 40cm Balance Board">
            <a:extLst>
              <a:ext uri="{FF2B5EF4-FFF2-40B4-BE49-F238E27FC236}">
                <a16:creationId xmlns:a16="http://schemas.microsoft.com/office/drawing/2014/main" id="{98A779AD-7B36-43BE-979C-6FAB78DE1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531" y="464611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4933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E84B60B-9635-4926-86C4-A4F95253C127}"/>
              </a:ext>
            </a:extLst>
          </p:cNvPr>
          <p:cNvSpPr txBox="1"/>
          <p:nvPr/>
        </p:nvSpPr>
        <p:spPr>
          <a:xfrm>
            <a:off x="1716843" y="1714500"/>
            <a:ext cx="87583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/>
              <a:t>“Nuestra voz es la música que hace el viento al atravesar nuestro cuerpo.”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D7B34F-71AE-4192-9E0B-2A20FE3C8AB1}"/>
              </a:ext>
            </a:extLst>
          </p:cNvPr>
          <p:cNvSpPr txBox="1"/>
          <p:nvPr/>
        </p:nvSpPr>
        <p:spPr>
          <a:xfrm>
            <a:off x="6648450" y="5810250"/>
            <a:ext cx="507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Daniel </a:t>
            </a:r>
            <a:r>
              <a:rPr lang="es-ES" sz="2800" dirty="0" err="1"/>
              <a:t>Pennac</a:t>
            </a:r>
            <a:r>
              <a:rPr lang="es-ES" sz="2800" dirty="0"/>
              <a:t>, </a:t>
            </a:r>
            <a:r>
              <a:rPr lang="es-ES" sz="2800" i="1" dirty="0"/>
              <a:t>Diario de un cuerpo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6784526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3CE950-4D25-4FA5-A697-78B7A234B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¡muchas gracias!</a:t>
            </a:r>
          </a:p>
        </p:txBody>
      </p:sp>
      <p:pic>
        <p:nvPicPr>
          <p:cNvPr id="5" name="Picture 2" descr="Resultado de imagen de voz">
            <a:extLst>
              <a:ext uri="{FF2B5EF4-FFF2-40B4-BE49-F238E27FC236}">
                <a16:creationId xmlns:a16="http://schemas.microsoft.com/office/drawing/2014/main" id="{C99D27C7-07CA-4BB7-9FD4-E8F64E4E0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" y="4326043"/>
            <a:ext cx="4354409" cy="253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Facebook Logo: Imágenes, fotos de stock y vectores | Shutterstock">
            <a:extLst>
              <a:ext uri="{FF2B5EF4-FFF2-40B4-BE49-F238E27FC236}">
                <a16:creationId xmlns:a16="http://schemas.microsoft.com/office/drawing/2014/main" id="{6DDCA7C7-6B56-4676-918B-6DB7CF2A76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2" b="10109"/>
          <a:stretch/>
        </p:blipFill>
        <p:spPr bwMode="auto">
          <a:xfrm>
            <a:off x="5122041" y="2522903"/>
            <a:ext cx="850912" cy="82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684ECF4-57F5-424C-8C48-AB68E1EBC856}"/>
              </a:ext>
            </a:extLst>
          </p:cNvPr>
          <p:cNvSpPr txBox="1"/>
          <p:nvPr/>
        </p:nvSpPr>
        <p:spPr>
          <a:xfrm>
            <a:off x="5972953" y="2703169"/>
            <a:ext cx="554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Clínica Córtex – Sandra Corvo Logopedia</a:t>
            </a:r>
          </a:p>
        </p:txBody>
      </p:sp>
      <p:pic>
        <p:nvPicPr>
          <p:cNvPr id="16388" name="Picture 4" descr="Correo Electrónico, Logotipo, Dirección De Rebote imagen png - imagen  transparente descarga gratuita">
            <a:extLst>
              <a:ext uri="{FF2B5EF4-FFF2-40B4-BE49-F238E27FC236}">
                <a16:creationId xmlns:a16="http://schemas.microsoft.com/office/drawing/2014/main" id="{4AEBB00C-F204-47C3-BDB1-2EF234BBB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53" y="3512903"/>
            <a:ext cx="1013800" cy="10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18CB471-0B3E-406A-BADA-8CC644D8B9EC}"/>
              </a:ext>
            </a:extLst>
          </p:cNvPr>
          <p:cNvSpPr txBox="1"/>
          <p:nvPr/>
        </p:nvSpPr>
        <p:spPr>
          <a:xfrm>
            <a:off x="6015018" y="3864378"/>
            <a:ext cx="554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clinicacortexlogopedia@gmail.com</a:t>
            </a:r>
          </a:p>
        </p:txBody>
      </p:sp>
    </p:spTree>
    <p:extLst>
      <p:ext uri="{BB962C8B-B14F-4D97-AF65-F5344CB8AC3E}">
        <p14:creationId xmlns:p14="http://schemas.microsoft.com/office/powerpoint/2010/main" val="2188630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93B6B-0B09-43C1-A557-6AEEA6193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Filtros o resonadores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9E85B6-A370-47EE-A03D-63C9C8515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r>
              <a:rPr lang="es-ES" dirty="0"/>
              <a:t>Lengua</a:t>
            </a:r>
          </a:p>
          <a:p>
            <a:r>
              <a:rPr lang="es-ES" dirty="0"/>
              <a:t>Labios</a:t>
            </a:r>
          </a:p>
          <a:p>
            <a:r>
              <a:rPr lang="es-ES" dirty="0"/>
              <a:t>Velo del paladar</a:t>
            </a:r>
          </a:p>
          <a:p>
            <a:r>
              <a:rPr lang="es-ES" dirty="0"/>
              <a:t>Mandíbula</a:t>
            </a:r>
          </a:p>
          <a:p>
            <a:r>
              <a:rPr lang="es-ES" dirty="0"/>
              <a:t>Dientes</a:t>
            </a:r>
          </a:p>
          <a:p>
            <a:r>
              <a:rPr lang="es-ES" dirty="0"/>
              <a:t>Senos paranasales</a:t>
            </a:r>
          </a:p>
          <a:p>
            <a:r>
              <a:rPr lang="es-ES" dirty="0"/>
              <a:t>Constrictores faríngeos</a:t>
            </a:r>
          </a:p>
        </p:txBody>
      </p:sp>
      <p:pic>
        <p:nvPicPr>
          <p:cNvPr id="6146" name="Picture 2" descr="El sistema Resonador - Vocalstudio - Clases de Canto Madrid Barcelona">
            <a:extLst>
              <a:ext uri="{FF2B5EF4-FFF2-40B4-BE49-F238E27FC236}">
                <a16:creationId xmlns:a16="http://schemas.microsoft.com/office/drawing/2014/main" id="{A5FBFEA4-B908-4B28-9EAD-42DAEBEC0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398" y="2180496"/>
            <a:ext cx="6126409" cy="343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97FD1C4-F13E-4AB2-B5DF-C169A47DCF63}"/>
              </a:ext>
            </a:extLst>
          </p:cNvPr>
          <p:cNvSpPr txBox="1"/>
          <p:nvPr/>
        </p:nvSpPr>
        <p:spPr>
          <a:xfrm>
            <a:off x="9502473" y="6155844"/>
            <a:ext cx="2108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dirty="0"/>
              <a:t>2. Fuente: https://vocalstudio.es</a:t>
            </a:r>
          </a:p>
        </p:txBody>
      </p:sp>
      <p:pic>
        <p:nvPicPr>
          <p:cNvPr id="6148" name="Picture 4" descr="Sistema de Resonadores (Proceso fisiológico para la producción de la voz:  Parte 3) – para quien disfruta cantar">
            <a:extLst>
              <a:ext uri="{FF2B5EF4-FFF2-40B4-BE49-F238E27FC236}">
                <a16:creationId xmlns:a16="http://schemas.microsoft.com/office/drawing/2014/main" id="{351588FC-88E6-4485-AD05-6D69C9B1F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024" y="1076717"/>
            <a:ext cx="420052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EB67FF4-8DC7-43AB-8968-D1ACBF4EB7D5}"/>
              </a:ext>
            </a:extLst>
          </p:cNvPr>
          <p:cNvSpPr txBox="1"/>
          <p:nvPr/>
        </p:nvSpPr>
        <p:spPr>
          <a:xfrm>
            <a:off x="8900450" y="5946182"/>
            <a:ext cx="2710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dirty="0"/>
              <a:t>1. </a:t>
            </a:r>
            <a:r>
              <a:rPr lang="es-ES" sz="1000" dirty="0"/>
              <a:t>Fuente</a:t>
            </a:r>
            <a:r>
              <a:rPr lang="es-ES" sz="1200" dirty="0"/>
              <a:t>: https://vozplena.wordpress.com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63FF0E7-625B-49DF-9204-81F1AD03FA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26" t="36902" r="32577" b="18034"/>
          <a:stretch/>
        </p:blipFill>
        <p:spPr>
          <a:xfrm>
            <a:off x="6095999" y="1945342"/>
            <a:ext cx="5724925" cy="390995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60B484C-A447-4D0E-B1F7-751B77E98319}"/>
              </a:ext>
            </a:extLst>
          </p:cNvPr>
          <p:cNvSpPr txBox="1"/>
          <p:nvPr/>
        </p:nvSpPr>
        <p:spPr>
          <a:xfrm>
            <a:off x="10124503" y="6399686"/>
            <a:ext cx="14863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050" dirty="0"/>
              <a:t>3. Fuente: Drake (2005)</a:t>
            </a:r>
          </a:p>
        </p:txBody>
      </p:sp>
    </p:spTree>
    <p:extLst>
      <p:ext uri="{BB962C8B-B14F-4D97-AF65-F5344CB8AC3E}">
        <p14:creationId xmlns:p14="http://schemas.microsoft.com/office/powerpoint/2010/main" val="10735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A331EF-47F3-45AD-A4AB-88871BD09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¿cómo se produce la voz?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B586C9B-E440-446A-9AAA-F87DED06A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2180496"/>
            <a:ext cx="3353628" cy="38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1E1B6AA-A413-497B-BD99-9838AA31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47" y="2180495"/>
            <a:ext cx="3645786" cy="38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06ED1E7-CB98-4DD5-9A04-EA4D8515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047" y="2306257"/>
            <a:ext cx="3115760" cy="38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7B530FE-A724-4B4A-A3DD-F5740BD83F59}"/>
              </a:ext>
            </a:extLst>
          </p:cNvPr>
          <p:cNvSpPr txBox="1"/>
          <p:nvPr/>
        </p:nvSpPr>
        <p:spPr>
          <a:xfrm>
            <a:off x="1020949" y="6025762"/>
            <a:ext cx="310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APARATO RESPIRATORIO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A77CF32-5EEE-4C54-8DCD-3F7C68CAD04D}"/>
              </a:ext>
            </a:extLst>
          </p:cNvPr>
          <p:cNvSpPr txBox="1"/>
          <p:nvPr/>
        </p:nvSpPr>
        <p:spPr>
          <a:xfrm>
            <a:off x="4952999" y="6030739"/>
            <a:ext cx="2789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APARATO FONADOR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9F69FB9-5E7F-4A3E-A848-3472B24A8F9F}"/>
              </a:ext>
            </a:extLst>
          </p:cNvPr>
          <p:cNvSpPr txBox="1"/>
          <p:nvPr/>
        </p:nvSpPr>
        <p:spPr>
          <a:xfrm>
            <a:off x="8521460" y="6030739"/>
            <a:ext cx="2789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APARATO RESONADOR</a:t>
            </a:r>
          </a:p>
        </p:txBody>
      </p:sp>
    </p:spTree>
    <p:extLst>
      <p:ext uri="{BB962C8B-B14F-4D97-AF65-F5344CB8AC3E}">
        <p14:creationId xmlns:p14="http://schemas.microsoft.com/office/powerpoint/2010/main" val="66978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Dividendo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TM03457464[[fn=Dividendo]]</Template>
  <TotalTime>24961</TotalTime>
  <Words>2993</Words>
  <Application>Microsoft Office PowerPoint</Application>
  <PresentationFormat>Panorámica</PresentationFormat>
  <Paragraphs>411</Paragraphs>
  <Slides>75</Slides>
  <Notes>0</Notes>
  <HiddenSlides>0</HiddenSlides>
  <MMClips>12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75</vt:i4>
      </vt:variant>
    </vt:vector>
  </HeadingPairs>
  <TitlesOfParts>
    <vt:vector size="81" baseType="lpstr">
      <vt:lpstr>Arial</vt:lpstr>
      <vt:lpstr>Calibri</vt:lpstr>
      <vt:lpstr>Gill Sans MT</vt:lpstr>
      <vt:lpstr>Lato</vt:lpstr>
      <vt:lpstr>Wingdings 2</vt:lpstr>
      <vt:lpstr>Dividendo</vt:lpstr>
      <vt:lpstr>La voz del docente como herramienta de comunicación</vt:lpstr>
      <vt:lpstr>¿De qué vamos a hablar?</vt:lpstr>
      <vt:lpstr>Conceptos generales sobre la voz</vt:lpstr>
      <vt:lpstr>Conceptos generales sobre la voz</vt:lpstr>
      <vt:lpstr>¿qué es la voz?</vt:lpstr>
      <vt:lpstr>¿cómo se produce la voz?</vt:lpstr>
      <vt:lpstr>Ubicación de la laringe</vt:lpstr>
      <vt:lpstr>Filtros o resonadores</vt:lpstr>
      <vt:lpstr>¿cómo se produce la voz?</vt:lpstr>
      <vt:lpstr>La laringe</vt:lpstr>
      <vt:lpstr>La laringe</vt:lpstr>
      <vt:lpstr>Posiciones de las cuerdas vocales</vt:lpstr>
      <vt:lpstr>Visionado laríngeo - laringoscopia</vt:lpstr>
      <vt:lpstr>laringoscopia</vt:lpstr>
      <vt:lpstr>Laringoscopia indirecta</vt:lpstr>
      <vt:lpstr>Laringoscopia con fibroendoscopio flexible</vt:lpstr>
      <vt:lpstr>Visionado de las cuerdas vocales</vt:lpstr>
      <vt:lpstr>las cuerdas en funcionamiento</vt:lpstr>
      <vt:lpstr>Análisis acústico de la voz</vt:lpstr>
      <vt:lpstr>Muestra vocal – voz infantil</vt:lpstr>
      <vt:lpstr>Muestra vocal – mujer</vt:lpstr>
      <vt:lpstr>MUESTRA VOCAL - HOMBRE</vt:lpstr>
      <vt:lpstr>MUESTRA VOCAL</vt:lpstr>
      <vt:lpstr>MUESTRA VOCAL</vt:lpstr>
      <vt:lpstr>Clasificación y tipos de voces</vt:lpstr>
      <vt:lpstr>Clasificación de las voces humanas y su tesitura en el piano</vt:lpstr>
      <vt:lpstr>La voz, habla de nuestra edad</vt:lpstr>
      <vt:lpstr>Cambios anatómicos y fisiológicos</vt:lpstr>
      <vt:lpstr>Un pequeño ejemplo…</vt:lpstr>
      <vt:lpstr>Pero también… es mucho más que eso</vt:lpstr>
      <vt:lpstr>Nuevas perspectivas en el campo de la voz</vt:lpstr>
      <vt:lpstr>¿Covid19 y voz?</vt:lpstr>
      <vt:lpstr>Cuerpo y voz</vt:lpstr>
      <vt:lpstr>Cuerpo y voz</vt:lpstr>
      <vt:lpstr>MEJORA DE LA VOZ EN PACIENTES CON ENFERMEDADES NEUROLÓGICAS A TRAVÉS DEL BAILE</vt:lpstr>
      <vt:lpstr>Cuerpo y  voz</vt:lpstr>
      <vt:lpstr>Alteraciones de la voz</vt:lpstr>
      <vt:lpstr>Disfonías orgánicas</vt:lpstr>
      <vt:lpstr>Disfonías orgánicas</vt:lpstr>
      <vt:lpstr>Disfonías orgánicas</vt:lpstr>
      <vt:lpstr>Disfonía disfuncional</vt:lpstr>
      <vt:lpstr>Disfonía disfuncional</vt:lpstr>
      <vt:lpstr>Alteraciones acústicas de la voz</vt:lpstr>
      <vt:lpstr>Fatiga vocal</vt:lpstr>
      <vt:lpstr>FATIGA VOCAL</vt:lpstr>
      <vt:lpstr>Consejos para evitar la fatiga vocal</vt:lpstr>
      <vt:lpstr>Consejos para evitar la fatiga vocal</vt:lpstr>
      <vt:lpstr>Voz y docencia</vt:lpstr>
      <vt:lpstr>Voz y docencia</vt:lpstr>
      <vt:lpstr>Voz y docencia</vt:lpstr>
      <vt:lpstr>Patología vocal como enfermedad laboral</vt:lpstr>
      <vt:lpstr>Cuestionario sobre calidad vocal</vt:lpstr>
      <vt:lpstr>Para el próximo día…</vt:lpstr>
      <vt:lpstr>Cómo afecta el uso de mascarillas</vt:lpstr>
      <vt:lpstr>Voz y mascarillas</vt:lpstr>
      <vt:lpstr>Voz y mascarillas</vt:lpstr>
      <vt:lpstr>¿Hacemos la prueba?</vt:lpstr>
      <vt:lpstr>Ayudas técnicas para la voz</vt:lpstr>
      <vt:lpstr>Prevención</vt:lpstr>
      <vt:lpstr>hidratación</vt:lpstr>
      <vt:lpstr>Higiene  vocal</vt:lpstr>
      <vt:lpstr>Higiene vocal</vt:lpstr>
      <vt:lpstr>Higiene vocal</vt:lpstr>
      <vt:lpstr>Higiene vocal</vt:lpstr>
      <vt:lpstr>Higiene vocal</vt:lpstr>
      <vt:lpstr>Revisión de datos de los cuestionarios</vt:lpstr>
      <vt:lpstr>Técnica vocal</vt:lpstr>
      <vt:lpstr>Beneficios del calentamiento vocal</vt:lpstr>
      <vt:lpstr>Calentamiento vocal</vt:lpstr>
      <vt:lpstr>Calentamiento vocal</vt:lpstr>
      <vt:lpstr>Ejercicios de técnica vocal</vt:lpstr>
      <vt:lpstr>Estiramientos</vt:lpstr>
      <vt:lpstr>¡importante!</vt:lpstr>
      <vt:lpstr>Presentación de PowerPoint</vt:lpstr>
      <vt:lpstr>¡muchas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sandra corvo</dc:creator>
  <cp:lastModifiedBy>sandra corvo</cp:lastModifiedBy>
  <cp:revision>137</cp:revision>
  <dcterms:created xsi:type="dcterms:W3CDTF">2020-10-27T16:46:43Z</dcterms:created>
  <dcterms:modified xsi:type="dcterms:W3CDTF">2020-11-15T17:19:48Z</dcterms:modified>
</cp:coreProperties>
</file>