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6" r:id="rId3"/>
    <p:sldId id="297" r:id="rId4"/>
    <p:sldId id="298" r:id="rId5"/>
    <p:sldId id="296" r:id="rId6"/>
    <p:sldId id="299" r:id="rId7"/>
    <p:sldId id="257" r:id="rId8"/>
    <p:sldId id="287" r:id="rId9"/>
    <p:sldId id="267" r:id="rId10"/>
    <p:sldId id="280" r:id="rId11"/>
    <p:sldId id="258" r:id="rId12"/>
    <p:sldId id="281" r:id="rId13"/>
    <p:sldId id="260" r:id="rId14"/>
    <p:sldId id="261" r:id="rId15"/>
    <p:sldId id="265" r:id="rId16"/>
    <p:sldId id="266" r:id="rId17"/>
    <p:sldId id="286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283" r:id="rId28"/>
    <p:sldId id="311" r:id="rId29"/>
    <p:sldId id="268" r:id="rId30"/>
    <p:sldId id="269" r:id="rId31"/>
    <p:sldId id="270" r:id="rId32"/>
    <p:sldId id="271" r:id="rId33"/>
    <p:sldId id="309" r:id="rId34"/>
    <p:sldId id="272" r:id="rId35"/>
    <p:sldId id="273" r:id="rId36"/>
    <p:sldId id="310" r:id="rId3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CC8"/>
    <a:srgbClr val="FBFDB5"/>
    <a:srgbClr val="C09200"/>
    <a:srgbClr val="E2AC00"/>
    <a:srgbClr val="DEA900"/>
    <a:srgbClr val="FFF8E5"/>
    <a:srgbClr val="FEF6F0"/>
    <a:srgbClr val="FFFFFF"/>
    <a:srgbClr val="FEF1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52" autoAdjust="0"/>
    <p:restoredTop sz="94660"/>
  </p:normalViewPr>
  <p:slideViewPr>
    <p:cSldViewPr>
      <p:cViewPr varScale="1">
        <p:scale>
          <a:sx n="56" d="100"/>
          <a:sy n="56" d="100"/>
        </p:scale>
        <p:origin x="-96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22/12/2022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22/12/2022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22/12/2022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22/12/2022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22/12/2022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22/12/2022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22/12/2022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22/12/2022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22/12/2022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22/12/2022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22/12/2022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22/12/2022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CKH5xk8X-g&amp;t=10s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xi\Desktop\FORMACION 21-22\Objetivo 1\AGENDA   20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06" y="630790"/>
            <a:ext cx="3497892" cy="588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xi\Desktop\FORMACION 21-22\Objetivo 1\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448" y="647206"/>
            <a:ext cx="3936639" cy="606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-25542" y="3356992"/>
            <a:ext cx="9144000" cy="144655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smtClean="0">
                <a:solidFill>
                  <a:schemeClr val="bg1"/>
                </a:solidFill>
              </a:rPr>
              <a:t>LA AGENDA 2030 </a:t>
            </a:r>
          </a:p>
          <a:p>
            <a:pPr algn="ctr"/>
            <a:r>
              <a:rPr lang="es-ES" sz="4400" b="1" dirty="0" smtClean="0">
                <a:solidFill>
                  <a:schemeClr val="bg1"/>
                </a:solidFill>
              </a:rPr>
              <a:t>Y EL MENSAJE DEL EVANGELIO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754449" y="6021288"/>
            <a:ext cx="3936638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17 OBJETIVOS </a:t>
            </a:r>
            <a:endParaRPr lang="es-E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67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0" y="4003014"/>
            <a:ext cx="4790968" cy="285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949973" y="2215668"/>
            <a:ext cx="49265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PONER FIN A LA POBREZA </a:t>
            </a:r>
          </a:p>
          <a:p>
            <a:r>
              <a:rPr lang="es-ES" sz="28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EN TODAS SUS FORMAS </a:t>
            </a:r>
          </a:p>
          <a:p>
            <a:r>
              <a:rPr lang="es-ES" sz="28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Y EN TODO EL MUNDO</a:t>
            </a:r>
            <a:endParaRPr lang="es-ES" sz="28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0"/>
            <a:ext cx="3059832" cy="210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3014"/>
            <a:ext cx="4413249" cy="289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0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" y="-41564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39552" y="2420888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PONER FIN AL HAMBRE, LOGRAR LA SEGURIDAD ALIMENTARIA Y LA MEJORA DE LA NUTRICIÓN </a:t>
            </a:r>
          </a:p>
          <a:p>
            <a:r>
              <a:rPr lang="es-ES" sz="24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Y PROMOVER LA AGRICULTURA SOSTENIBLE</a:t>
            </a:r>
          </a:p>
        </p:txBody>
      </p:sp>
      <p:pic>
        <p:nvPicPr>
          <p:cNvPr id="9220" name="Picture 4" descr="C:\Users\Maxi\Desktop\FORMACION 21-22\hambre niñ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677"/>
            <a:ext cx="4067944" cy="227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Maxi\Desktop\FORMACION 21-22\Objetivo 2\desperdicioalimentos_IA_vr241019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85" y="3995974"/>
            <a:ext cx="5129958" cy="288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" y="3995974"/>
            <a:ext cx="4354519" cy="288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307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9"/>
            <a:ext cx="22860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6749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184" y="4005064"/>
            <a:ext cx="3808817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58" y="4005064"/>
            <a:ext cx="4945394" cy="283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403648" y="2006999"/>
            <a:ext cx="74295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GARANTIZAR UNA VIDA SANA </a:t>
            </a:r>
          </a:p>
          <a:p>
            <a:r>
              <a:rPr lang="es-ES" sz="28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Y PROMOVER EL BIENESTAR DE TODOS </a:t>
            </a:r>
          </a:p>
          <a:p>
            <a:r>
              <a:rPr lang="es-ES" sz="28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Y A TODAS LAS EDADES</a:t>
            </a:r>
            <a:endParaRPr lang="es-ES" sz="28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55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835" y="-1"/>
            <a:ext cx="374416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285" y="4871628"/>
            <a:ext cx="4230715" cy="198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1071562" y="2166503"/>
            <a:ext cx="699101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GARANTIZAR UNA  EDUCACIÓN INCLUSIVA </a:t>
            </a:r>
          </a:p>
          <a:p>
            <a:r>
              <a:rPr lang="es-ES" sz="23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Y EQUITATIVA DE CALIDAD </a:t>
            </a:r>
          </a:p>
          <a:p>
            <a:r>
              <a:rPr lang="es-ES" sz="23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Y PROMOVER OPORTUNIDADES </a:t>
            </a:r>
          </a:p>
          <a:p>
            <a:r>
              <a:rPr lang="es-ES" sz="23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DE APRENDIZAJE PERMANENTE PARA TODOS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3803"/>
            <a:ext cx="4913285" cy="276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09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683568" y="2348880"/>
            <a:ext cx="80157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LOGRAR LA IGUALDAD DE GÉNERO </a:t>
            </a:r>
          </a:p>
          <a:p>
            <a:r>
              <a:rPr lang="es-ES" sz="24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Y EMPODERAR A TODAS LAS MUJERES Y LAS NIÑAS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6378"/>
            <a:ext cx="4972839" cy="2841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-1"/>
            <a:ext cx="3923928" cy="1796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3654153"/>
            <a:ext cx="3203848" cy="320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01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39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619672" y="2420888"/>
            <a:ext cx="61639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GARANTIZAR LA DISPONIBILIDAD </a:t>
            </a:r>
          </a:p>
          <a:p>
            <a:r>
              <a:rPr lang="es-ES" sz="24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Y LA GESTIÓN SOSTENIBLE DEL AGUA </a:t>
            </a:r>
          </a:p>
          <a:p>
            <a:r>
              <a:rPr lang="es-ES" sz="24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Y EL SANEAMIENTO PARA TODOS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0" y="4148061"/>
            <a:ext cx="4072314" cy="2709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90" y="4149080"/>
            <a:ext cx="4070783" cy="270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259" y="0"/>
            <a:ext cx="3422914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411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95536" y="2420887"/>
            <a:ext cx="85791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latin typeface="Garamond" panose="02020404030301010803" pitchFamily="18" charset="0"/>
              </a:rPr>
              <a:t>GARANTIZAR EL ACCESO A UNA ENERGÍA ASEQUIBLE,</a:t>
            </a:r>
          </a:p>
          <a:p>
            <a:r>
              <a:rPr lang="es-ES" sz="2400" b="1" dirty="0" smtClean="0">
                <a:latin typeface="Garamond" panose="02020404030301010803" pitchFamily="18" charset="0"/>
              </a:rPr>
              <a:t> FIABLE, SOSTENIBLE Y MODERNA PARA TODOS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" y="3933056"/>
            <a:ext cx="5152653" cy="291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906" y="0"/>
            <a:ext cx="4958094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16499"/>
            <a:ext cx="3105231" cy="310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007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9" y="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49036" y="2492896"/>
            <a:ext cx="8599983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PROMOVER EL CRECIMIENTO ECONÓMICO SOSTENIDO,</a:t>
            </a:r>
          </a:p>
          <a:p>
            <a:r>
              <a:rPr lang="es-ES" sz="23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INCLUSIVO Y SOSTENIBLE, EL EMPLEO PLENO </a:t>
            </a:r>
          </a:p>
          <a:p>
            <a:r>
              <a:rPr lang="es-ES" sz="23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Y PRODUCTIVO Y EL TRABAJO DECENTE PARA TODOS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796" y="4068279"/>
            <a:ext cx="4192205" cy="278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8279"/>
            <a:ext cx="3779912" cy="2831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0"/>
            <a:ext cx="3187436" cy="1986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9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99592" y="2564904"/>
            <a:ext cx="7319504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00" b="1" dirty="0" smtClean="0">
                <a:latin typeface="Garamond" panose="02020404030301010803" pitchFamily="18" charset="0"/>
              </a:rPr>
              <a:t>CONSTRUIR INFRAESTRUCTURAS RESILIENTES, </a:t>
            </a:r>
          </a:p>
          <a:p>
            <a:r>
              <a:rPr lang="es-ES" sz="2300" b="1" dirty="0" smtClean="0">
                <a:latin typeface="Garamond" panose="02020404030301010803" pitchFamily="18" charset="0"/>
              </a:rPr>
              <a:t>PROMOVER LA INDUSTRIALIZACIÓN INCLUSIVA</a:t>
            </a:r>
          </a:p>
          <a:p>
            <a:r>
              <a:rPr lang="es-ES" sz="2300" b="1" dirty="0" smtClean="0">
                <a:latin typeface="Garamond" panose="02020404030301010803" pitchFamily="18" charset="0"/>
              </a:rPr>
              <a:t>Y SOSTENIBLE Y FOMENTAR LA INNOVACIÓN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4194503"/>
            <a:ext cx="3923928" cy="265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0"/>
            <a:ext cx="3203848" cy="194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15" y="4194503"/>
            <a:ext cx="4002523" cy="266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63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801020" y="2559347"/>
            <a:ext cx="49999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REDUCIR LA DESIGUALDAD </a:t>
            </a:r>
          </a:p>
          <a:p>
            <a:r>
              <a:rPr lang="es-ES" sz="24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EN LOS PAISES Y ENTRE ELLOS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-14722"/>
            <a:ext cx="2339752" cy="2435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105"/>
            <a:ext cx="3741776" cy="248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45" y="4365105"/>
            <a:ext cx="4241655" cy="248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18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41200"/>
            <a:ext cx="89644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NACIONES UNIDAS</a:t>
            </a:r>
          </a:p>
          <a:p>
            <a:pPr algn="ctr"/>
            <a:r>
              <a:rPr lang="es-ES" sz="3200" b="1" dirty="0" smtClean="0"/>
              <a:t>ASAMBLEA GENERAL </a:t>
            </a:r>
          </a:p>
          <a:p>
            <a:pPr algn="ctr"/>
            <a:r>
              <a:rPr lang="es-ES" sz="3200" b="1" dirty="0" smtClean="0"/>
              <a:t>25 - 27 DE SEPTIEMBRE DE 2015</a:t>
            </a:r>
            <a:endParaRPr lang="es-ES" sz="3200" b="1" dirty="0"/>
          </a:p>
          <a:p>
            <a:pPr algn="ctr"/>
            <a:r>
              <a:rPr lang="es-ES" sz="4400" b="1" cap="small" dirty="0" smtClean="0"/>
              <a:t>TRANSFORMAR NUESTRO MUNDO</a:t>
            </a:r>
          </a:p>
        </p:txBody>
      </p:sp>
      <p:pic>
        <p:nvPicPr>
          <p:cNvPr id="1026" name="Picture 2" descr="C:\Users\Maxi\Desktop\FORMACION 21-22\Presentación General\ON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49428"/>
            <a:ext cx="7056784" cy="332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53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27584" y="2792939"/>
            <a:ext cx="8057014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00" b="1" dirty="0" smtClean="0">
                <a:latin typeface="Garamond" panose="02020404030301010803" pitchFamily="18" charset="0"/>
              </a:rPr>
              <a:t>LOGRAR QUE LAS CIUDADES Y LOS ASENTAMIENTOS </a:t>
            </a:r>
          </a:p>
          <a:p>
            <a:r>
              <a:rPr lang="es-ES" sz="2300" b="1" dirty="0" smtClean="0">
                <a:latin typeface="Garamond" panose="02020404030301010803" pitchFamily="18" charset="0"/>
              </a:rPr>
              <a:t>HUMANOS SEAN INCLUSIVOS, SEGUROS, </a:t>
            </a:r>
          </a:p>
          <a:p>
            <a:r>
              <a:rPr lang="es-ES" sz="2300" b="1" dirty="0" smtClean="0">
                <a:latin typeface="Garamond" panose="02020404030301010803" pitchFamily="18" charset="0"/>
              </a:rPr>
              <a:t>RESILIENTES Y SOSTENIBLES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596" y="4797153"/>
            <a:ext cx="4121696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7730"/>
            <a:ext cx="5868144" cy="212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431" y="0"/>
            <a:ext cx="3591861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37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259632" y="2566612"/>
            <a:ext cx="660841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00" b="1" dirty="0" smtClean="0">
                <a:latin typeface="Garamond" panose="02020404030301010803" pitchFamily="18" charset="0"/>
              </a:rPr>
              <a:t>GARANTIZAR MODALIDADES DE CONSUMO</a:t>
            </a:r>
          </a:p>
          <a:p>
            <a:r>
              <a:rPr lang="es-ES" sz="2300" b="1" dirty="0" smtClean="0">
                <a:latin typeface="Garamond" panose="02020404030301010803" pitchFamily="18" charset="0"/>
              </a:rPr>
              <a:t>Y PRODUCCIÓN SOSTENIBLES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0651"/>
            <a:ext cx="3707904" cy="277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769" y="0"/>
            <a:ext cx="3977680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448" y="4080651"/>
            <a:ext cx="4959552" cy="277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1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49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071561" y="2571806"/>
            <a:ext cx="732559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00" b="1" dirty="0" smtClean="0">
                <a:latin typeface="Garamond" panose="02020404030301010803" pitchFamily="18" charset="0"/>
              </a:rPr>
              <a:t>ADOPTAR MEDIDAS URGENTES PARA COMBATIR</a:t>
            </a:r>
          </a:p>
          <a:p>
            <a:r>
              <a:rPr lang="es-ES" sz="2300" b="1" dirty="0" smtClean="0">
                <a:latin typeface="Garamond" panose="02020404030301010803" pitchFamily="18" charset="0"/>
              </a:rPr>
              <a:t>EL CAMBIO CLIMÁTICO Y SUS EFECTOS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457" y="-6749"/>
            <a:ext cx="3220543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084" y="4555010"/>
            <a:ext cx="9253084" cy="230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740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071562" y="2420888"/>
            <a:ext cx="698736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00" b="1" dirty="0" smtClean="0">
                <a:latin typeface="Garamond" panose="02020404030301010803" pitchFamily="18" charset="0"/>
              </a:rPr>
              <a:t>CONSERVAR Y UTILIZAR SOSTENIBLEMENTE </a:t>
            </a:r>
          </a:p>
          <a:p>
            <a:r>
              <a:rPr lang="es-ES" sz="2300" b="1" dirty="0" smtClean="0">
                <a:latin typeface="Garamond" panose="02020404030301010803" pitchFamily="18" charset="0"/>
              </a:rPr>
              <a:t>LOS OCÉANOS, LOS MARES Y LOS RECURSOS </a:t>
            </a:r>
          </a:p>
          <a:p>
            <a:r>
              <a:rPr lang="es-ES" sz="2300" b="1" dirty="0" smtClean="0">
                <a:latin typeface="Garamond" panose="02020404030301010803" pitchFamily="18" charset="0"/>
              </a:rPr>
              <a:t>MARINOS PARA EL DESARROLLO SOSTENIBLE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2160"/>
            <a:ext cx="9144000" cy="227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037" y="16356"/>
            <a:ext cx="3195964" cy="212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2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12927" y="2420888"/>
            <a:ext cx="90310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latin typeface="Garamond" panose="02020404030301010803" pitchFamily="18" charset="0"/>
              </a:rPr>
              <a:t>PROTEGER, RESTABLECER Y PROMOVER EL USO SOSTENIBLE DE LOS ECOSISTEMAS TERRESTRES,  GESTIONAR SOSTENIBLEMENTE LOS BOSQUES, LUCHAR CONTRA LA DESERTIFICACIÓN, </a:t>
            </a:r>
          </a:p>
          <a:p>
            <a:r>
              <a:rPr lang="es-ES" sz="2000" b="1" dirty="0" smtClean="0">
                <a:latin typeface="Garamond" panose="02020404030301010803" pitchFamily="18" charset="0"/>
              </a:rPr>
              <a:t>DETENER E INVERTIR LA DEGRADACIÓN  DE LAS TIERRAS </a:t>
            </a:r>
          </a:p>
          <a:p>
            <a:r>
              <a:rPr lang="es-ES" sz="2000" b="1" dirty="0" smtClean="0">
                <a:latin typeface="Garamond" panose="02020404030301010803" pitchFamily="18" charset="0"/>
              </a:rPr>
              <a:t>Y DETENER LA PÉRDIDA DE BIODIVERSIDAD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8206"/>
            <a:ext cx="3131840" cy="179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048" y="4343375"/>
            <a:ext cx="4448954" cy="2514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31" y="4725144"/>
            <a:ext cx="4265714" cy="213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40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51520" y="2348880"/>
            <a:ext cx="856895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3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PROMOVER SOCIEDADES  PACÍFICAS E INCLUSIVAS </a:t>
            </a:r>
          </a:p>
          <a:p>
            <a:r>
              <a:rPr lang="es-ES" sz="23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PARA EL DESARROLLO SOSTENIBLE, </a:t>
            </a:r>
          </a:p>
          <a:p>
            <a:r>
              <a:rPr lang="es-ES" sz="23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FACILITAR EL ACCESO A LA JUSTICIA PARA TODOS </a:t>
            </a:r>
          </a:p>
          <a:p>
            <a:r>
              <a:rPr lang="es-ES" sz="23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Y CONSTRUIR A TODOS LOS NIVELES INSTITUCIONES EFICACES E INCLUSIVAS QUE RINDAN CUENTAS </a:t>
            </a:r>
            <a:endParaRPr lang="es-ES" sz="23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66" y="-1"/>
            <a:ext cx="374416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216511"/>
            <a:ext cx="2583307" cy="264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6146"/>
            <a:ext cx="5940152" cy="265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135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67544" y="2258934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latin typeface="Garamond" panose="02020404030301010803" pitchFamily="18" charset="0"/>
              </a:rPr>
              <a:t>FORTALECER LOS MEDIOS </a:t>
            </a:r>
            <a:r>
              <a:rPr lang="es-ES" sz="2400" b="1" dirty="0" smtClean="0">
                <a:latin typeface="Garamond" panose="02020404030301010803" pitchFamily="18" charset="0"/>
              </a:rPr>
              <a:t>DE IMPLEMENTACIÓN</a:t>
            </a:r>
            <a:endParaRPr lang="es-ES" sz="2400" b="1" dirty="0">
              <a:latin typeface="Garamond" panose="02020404030301010803" pitchFamily="18" charset="0"/>
            </a:endParaRPr>
          </a:p>
          <a:p>
            <a:r>
              <a:rPr lang="es-ES" sz="2400" b="1" dirty="0">
                <a:latin typeface="Garamond" panose="02020404030301010803" pitchFamily="18" charset="0"/>
              </a:rPr>
              <a:t>Y REVITALIZAR LA ALIANZA MUNDIAL </a:t>
            </a:r>
            <a:endParaRPr lang="es-ES" sz="2400" b="1" dirty="0" smtClean="0">
              <a:latin typeface="Garamond" panose="02020404030301010803" pitchFamily="18" charset="0"/>
            </a:endParaRPr>
          </a:p>
          <a:p>
            <a:r>
              <a:rPr lang="es-ES" sz="2400" b="1" dirty="0" smtClean="0">
                <a:latin typeface="Garamond" panose="02020404030301010803" pitchFamily="18" charset="0"/>
              </a:rPr>
              <a:t>PARA </a:t>
            </a:r>
            <a:r>
              <a:rPr lang="es-ES" sz="2400" b="1" dirty="0">
                <a:latin typeface="Garamond" panose="02020404030301010803" pitchFamily="18" charset="0"/>
              </a:rPr>
              <a:t>EL </a:t>
            </a:r>
            <a:r>
              <a:rPr lang="es-ES" sz="2400" b="1" dirty="0" smtClean="0">
                <a:latin typeface="Garamond" panose="02020404030301010803" pitchFamily="18" charset="0"/>
              </a:rPr>
              <a:t>DESARROLLO </a:t>
            </a:r>
            <a:r>
              <a:rPr lang="es-ES" sz="2400" b="1" dirty="0">
                <a:latin typeface="Garamond" panose="02020404030301010803" pitchFamily="18" charset="0"/>
              </a:rPr>
              <a:t>SOSTENIBLE 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978" y="0"/>
            <a:ext cx="3474620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3892449"/>
            <a:ext cx="4499992" cy="299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11132"/>
            <a:ext cx="3275857" cy="327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98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Maxi\Desktop\FORMACION 21-22\Presentación General\ODS ESCAL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059"/>
            <a:ext cx="9143999" cy="590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41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xi\Desktop\FORMACION 21-22\Presentación General\compromiso_od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52" y="908720"/>
            <a:ext cx="8551777" cy="500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479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483768" y="385500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Garamond" panose="02020404030301010803" pitchFamily="18" charset="0"/>
              </a:rPr>
              <a:t>CURSO 2021-2022</a:t>
            </a:r>
            <a:endParaRPr lang="es-ES" sz="2800" b="1" dirty="0">
              <a:latin typeface="Garamond" panose="02020404030301010803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" y="1124744"/>
            <a:ext cx="21463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422" y="1124744"/>
            <a:ext cx="21463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227" y="1125279"/>
            <a:ext cx="2452914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1124744"/>
            <a:ext cx="21463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" y="3717032"/>
            <a:ext cx="21463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034" y="3717032"/>
            <a:ext cx="213995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58" y="3683767"/>
            <a:ext cx="21463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953" y="3683767"/>
            <a:ext cx="213995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976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13296" y="3429000"/>
            <a:ext cx="776513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b="1" dirty="0" smtClean="0"/>
              <a:t>150</a:t>
            </a:r>
            <a:r>
              <a:rPr lang="es-ES" sz="2800" dirty="0" smtClean="0"/>
              <a:t> </a:t>
            </a:r>
            <a:r>
              <a:rPr lang="es-ES" sz="2800" b="1" dirty="0" smtClean="0"/>
              <a:t>LÍDERES</a:t>
            </a:r>
            <a:r>
              <a:rPr lang="es-ES" sz="2800" dirty="0" smtClean="0"/>
              <a:t> MUNDIALES</a:t>
            </a:r>
          </a:p>
          <a:p>
            <a:pPr algn="ctr"/>
            <a:r>
              <a:rPr lang="es-ES" sz="2800" b="1" dirty="0" smtClean="0"/>
              <a:t>193 ESTADOS </a:t>
            </a:r>
          </a:p>
          <a:p>
            <a:pPr algn="ctr"/>
            <a:r>
              <a:rPr lang="es-ES" sz="2800" b="1" dirty="0" smtClean="0"/>
              <a:t>3 AÑOS  </a:t>
            </a:r>
            <a:r>
              <a:rPr lang="es-ES" sz="2800" dirty="0" smtClean="0"/>
              <a:t>DE NEGOCIACIONES</a:t>
            </a:r>
          </a:p>
          <a:p>
            <a:pPr algn="ctr"/>
            <a:r>
              <a:rPr lang="es-ES" sz="2800" b="1" dirty="0" smtClean="0"/>
              <a:t>17 OBJETIVOS </a:t>
            </a:r>
            <a:r>
              <a:rPr lang="es-ES" sz="2800" dirty="0" smtClean="0"/>
              <a:t>DE DESARROLLO SOSTENIBLE</a:t>
            </a:r>
          </a:p>
          <a:p>
            <a:pPr algn="ctr"/>
            <a:r>
              <a:rPr lang="es-ES" sz="2800" b="1" dirty="0" smtClean="0"/>
              <a:t>169 METAS </a:t>
            </a:r>
          </a:p>
          <a:p>
            <a:pPr algn="ctr"/>
            <a:r>
              <a:rPr lang="es-ES" sz="2800" b="1" dirty="0" smtClean="0"/>
              <a:t>300 INDICADORES  </a:t>
            </a:r>
            <a:r>
              <a:rPr lang="es-ES" sz="2800" dirty="0" smtClean="0"/>
              <a:t>PARA MEDIR SU CUMPLIMIENTO</a:t>
            </a:r>
          </a:p>
          <a:p>
            <a:pPr algn="ctr"/>
            <a:r>
              <a:rPr lang="es-ES" sz="2800" dirty="0" smtClean="0"/>
              <a:t>……. NOS </a:t>
            </a:r>
            <a:r>
              <a:rPr lang="es-ES" sz="2800" b="1" dirty="0" smtClean="0"/>
              <a:t>QUEDAN </a:t>
            </a:r>
            <a:r>
              <a:rPr lang="es-ES" sz="2800" b="1" dirty="0" smtClean="0"/>
              <a:t>8 </a:t>
            </a:r>
            <a:r>
              <a:rPr lang="es-ES" sz="2800" b="1" dirty="0" smtClean="0"/>
              <a:t>AÑOS </a:t>
            </a:r>
            <a:endParaRPr lang="es-ES" sz="2800" b="1" dirty="0"/>
          </a:p>
        </p:txBody>
      </p:sp>
      <p:pic>
        <p:nvPicPr>
          <p:cNvPr id="3074" name="Picture 2" descr="C:\Users\Maxi\Desktop\FORMACION 21-22\Presentación General\ODS MUN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96" y="260648"/>
            <a:ext cx="5138284" cy="28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14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203848" y="96743"/>
            <a:ext cx="29738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latin typeface="Garamond" panose="02020404030301010803" pitchFamily="18" charset="0"/>
              </a:rPr>
              <a:t>CURSO </a:t>
            </a:r>
            <a:r>
              <a:rPr lang="es-ES" sz="2800" b="1" dirty="0" smtClean="0">
                <a:latin typeface="Garamond" panose="02020404030301010803" pitchFamily="18" charset="0"/>
              </a:rPr>
              <a:t>2022-2023</a:t>
            </a:r>
            <a:endParaRPr lang="es-ES" sz="2800" b="1" dirty="0">
              <a:latin typeface="Garamond" panose="02020404030301010803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7" y="630695"/>
            <a:ext cx="21463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133" y="619963"/>
            <a:ext cx="21463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52983"/>
            <a:ext cx="21463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170" y="619963"/>
            <a:ext cx="21463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99283"/>
            <a:ext cx="21463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007" y="2805633"/>
            <a:ext cx="214630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552" y="2802458"/>
            <a:ext cx="21463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342" y="4711700"/>
            <a:ext cx="21463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223" y="4711700"/>
            <a:ext cx="21463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361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axi\Desktop\FORMACION 21-22\COMPEND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2736304" cy="440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419872" y="271914"/>
            <a:ext cx="590465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i="1" dirty="0" smtClean="0">
                <a:latin typeface="Garamond" panose="02020404030301010803" pitchFamily="18" charset="0"/>
              </a:rPr>
              <a:t>La </a:t>
            </a:r>
            <a:r>
              <a:rPr lang="es-ES" sz="2000" b="1" i="1" dirty="0">
                <a:latin typeface="Garamond" panose="02020404030301010803" pitchFamily="18" charset="0"/>
              </a:rPr>
              <a:t>Iglesia</a:t>
            </a:r>
            <a:r>
              <a:rPr lang="es-ES" sz="2000" i="1" dirty="0">
                <a:latin typeface="Garamond" panose="02020404030301010803" pitchFamily="18" charset="0"/>
              </a:rPr>
              <a:t>, partícipe de los gozos y de las esperanzas, </a:t>
            </a:r>
            <a:endParaRPr lang="es-ES" sz="2000" i="1" dirty="0" smtClean="0">
              <a:latin typeface="Garamond" panose="02020404030301010803" pitchFamily="18" charset="0"/>
            </a:endParaRPr>
          </a:p>
          <a:p>
            <a:r>
              <a:rPr lang="es-ES" sz="2000" i="1" dirty="0" smtClean="0">
                <a:latin typeface="Garamond" panose="02020404030301010803" pitchFamily="18" charset="0"/>
              </a:rPr>
              <a:t>de </a:t>
            </a:r>
            <a:r>
              <a:rPr lang="es-ES" sz="2000" i="1" dirty="0">
                <a:latin typeface="Garamond" panose="02020404030301010803" pitchFamily="18" charset="0"/>
              </a:rPr>
              <a:t>las angustias y de las tristezas de </a:t>
            </a:r>
            <a:r>
              <a:rPr lang="es-ES" sz="2000" i="1" dirty="0" smtClean="0">
                <a:latin typeface="Garamond" panose="02020404030301010803" pitchFamily="18" charset="0"/>
              </a:rPr>
              <a:t>los hombres</a:t>
            </a:r>
            <a:r>
              <a:rPr lang="es-ES" sz="2000" i="1" dirty="0">
                <a:latin typeface="Garamond" panose="02020404030301010803" pitchFamily="18" charset="0"/>
              </a:rPr>
              <a:t>, </a:t>
            </a:r>
            <a:endParaRPr lang="es-ES" sz="2000" i="1" dirty="0" smtClean="0">
              <a:latin typeface="Garamond" panose="02020404030301010803" pitchFamily="18" charset="0"/>
            </a:endParaRPr>
          </a:p>
          <a:p>
            <a:r>
              <a:rPr lang="es-ES" sz="2000" b="1" i="1" dirty="0" smtClean="0">
                <a:latin typeface="Garamond" panose="02020404030301010803" pitchFamily="18" charset="0"/>
              </a:rPr>
              <a:t>es </a:t>
            </a:r>
            <a:r>
              <a:rPr lang="es-ES" sz="2000" b="1" i="1" dirty="0">
                <a:latin typeface="Garamond" panose="02020404030301010803" pitchFamily="18" charset="0"/>
              </a:rPr>
              <a:t>solidaria con cada hombre y cada mujer</a:t>
            </a:r>
            <a:r>
              <a:rPr lang="es-ES" sz="2000" dirty="0">
                <a:latin typeface="Garamond" panose="02020404030301010803" pitchFamily="18" charset="0"/>
              </a:rPr>
              <a:t>, </a:t>
            </a:r>
            <a:endParaRPr lang="es-ES" sz="2000" dirty="0" smtClean="0">
              <a:latin typeface="Garamond" panose="02020404030301010803" pitchFamily="18" charset="0"/>
            </a:endParaRPr>
          </a:p>
          <a:p>
            <a:r>
              <a:rPr lang="es-ES" sz="2000" dirty="0" smtClean="0">
                <a:latin typeface="Garamond" panose="02020404030301010803" pitchFamily="18" charset="0"/>
              </a:rPr>
              <a:t>de </a:t>
            </a:r>
            <a:r>
              <a:rPr lang="es-ES" sz="2000" dirty="0">
                <a:latin typeface="Garamond" panose="02020404030301010803" pitchFamily="18" charset="0"/>
              </a:rPr>
              <a:t>cualquier </a:t>
            </a:r>
            <a:r>
              <a:rPr lang="es-ES" sz="2000" dirty="0" smtClean="0">
                <a:latin typeface="Garamond" panose="02020404030301010803" pitchFamily="18" charset="0"/>
              </a:rPr>
              <a:t>lugar </a:t>
            </a:r>
            <a:r>
              <a:rPr lang="es-ES" sz="2000" dirty="0">
                <a:latin typeface="Garamond" panose="02020404030301010803" pitchFamily="18" charset="0"/>
              </a:rPr>
              <a:t>y tiempo, y les lleva la </a:t>
            </a:r>
            <a:r>
              <a:rPr lang="es-ES" sz="2000" dirty="0" smtClean="0">
                <a:latin typeface="Garamond" panose="02020404030301010803" pitchFamily="18" charset="0"/>
              </a:rPr>
              <a:t>alegre noticia </a:t>
            </a:r>
          </a:p>
          <a:p>
            <a:r>
              <a:rPr lang="es-ES" sz="2000" dirty="0" smtClean="0">
                <a:latin typeface="Garamond" panose="02020404030301010803" pitchFamily="18" charset="0"/>
              </a:rPr>
              <a:t>del </a:t>
            </a:r>
            <a:r>
              <a:rPr lang="es-ES" sz="2000" dirty="0">
                <a:latin typeface="Garamond" panose="02020404030301010803" pitchFamily="18" charset="0"/>
              </a:rPr>
              <a:t>Reino </a:t>
            </a:r>
            <a:r>
              <a:rPr lang="es-ES" sz="2000" dirty="0" smtClean="0">
                <a:latin typeface="Garamond" panose="02020404030301010803" pitchFamily="18" charset="0"/>
              </a:rPr>
              <a:t>de Dios.</a:t>
            </a:r>
          </a:p>
          <a:p>
            <a:endParaRPr lang="es-ES" sz="2000" dirty="0" smtClean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Garamond" panose="02020404030301010803" pitchFamily="18" charset="0"/>
              </a:rPr>
              <a:t>En </a:t>
            </a:r>
            <a:r>
              <a:rPr lang="es-ES" sz="2000" dirty="0">
                <a:latin typeface="Garamond" panose="02020404030301010803" pitchFamily="18" charset="0"/>
              </a:rPr>
              <a:t>la humanidad </a:t>
            </a:r>
            <a:r>
              <a:rPr lang="es-ES" sz="2000" dirty="0" smtClean="0">
                <a:latin typeface="Garamond" panose="02020404030301010803" pitchFamily="18" charset="0"/>
              </a:rPr>
              <a:t>y en </a:t>
            </a:r>
            <a:r>
              <a:rPr lang="es-ES" sz="2000" dirty="0">
                <a:latin typeface="Garamond" panose="02020404030301010803" pitchFamily="18" charset="0"/>
              </a:rPr>
              <a:t>el mundo, </a:t>
            </a:r>
            <a:r>
              <a:rPr lang="es-ES" sz="2000" b="1" dirty="0">
                <a:latin typeface="Garamond" panose="02020404030301010803" pitchFamily="18" charset="0"/>
              </a:rPr>
              <a:t>la Iglesia </a:t>
            </a:r>
            <a:endParaRPr lang="es-ES" sz="2000" b="1" dirty="0" smtClean="0">
              <a:latin typeface="Garamond" panose="02020404030301010803" pitchFamily="18" charset="0"/>
            </a:endParaRPr>
          </a:p>
          <a:p>
            <a:r>
              <a:rPr lang="es-ES" sz="2000" b="1" dirty="0" smtClean="0">
                <a:latin typeface="Garamond" panose="02020404030301010803" pitchFamily="18" charset="0"/>
              </a:rPr>
              <a:t>es </a:t>
            </a:r>
            <a:r>
              <a:rPr lang="es-ES" sz="2000" b="1" dirty="0">
                <a:latin typeface="Garamond" panose="02020404030301010803" pitchFamily="18" charset="0"/>
              </a:rPr>
              <a:t>el sacramento del amor de Dios </a:t>
            </a:r>
            <a:r>
              <a:rPr lang="es-ES" sz="2000" dirty="0">
                <a:latin typeface="Garamond" panose="02020404030301010803" pitchFamily="18" charset="0"/>
              </a:rPr>
              <a:t>y, por ello, </a:t>
            </a:r>
            <a:endParaRPr lang="es-ES" sz="2000" dirty="0" smtClean="0">
              <a:latin typeface="Garamond" panose="02020404030301010803" pitchFamily="18" charset="0"/>
            </a:endParaRPr>
          </a:p>
          <a:p>
            <a:r>
              <a:rPr lang="es-ES" sz="2000" dirty="0" smtClean="0">
                <a:latin typeface="Garamond" panose="02020404030301010803" pitchFamily="18" charset="0"/>
              </a:rPr>
              <a:t>de </a:t>
            </a:r>
            <a:r>
              <a:rPr lang="es-ES" sz="2000" dirty="0">
                <a:latin typeface="Garamond" panose="02020404030301010803" pitchFamily="18" charset="0"/>
              </a:rPr>
              <a:t>la esperanza más grande, </a:t>
            </a:r>
            <a:r>
              <a:rPr lang="es-ES" sz="2000" dirty="0" smtClean="0">
                <a:latin typeface="Garamond" panose="02020404030301010803" pitchFamily="18" charset="0"/>
              </a:rPr>
              <a:t>que </a:t>
            </a:r>
            <a:r>
              <a:rPr lang="es-ES" sz="2000" b="1" dirty="0" smtClean="0">
                <a:latin typeface="Garamond" panose="02020404030301010803" pitchFamily="18" charset="0"/>
              </a:rPr>
              <a:t>activa </a:t>
            </a:r>
            <a:r>
              <a:rPr lang="es-ES" sz="2000" b="1" dirty="0">
                <a:latin typeface="Garamond" panose="02020404030301010803" pitchFamily="18" charset="0"/>
              </a:rPr>
              <a:t>y sostiene </a:t>
            </a:r>
            <a:endParaRPr lang="es-ES" sz="2000" b="1" dirty="0" smtClean="0">
              <a:latin typeface="Garamond" panose="02020404030301010803" pitchFamily="18" charset="0"/>
            </a:endParaRPr>
          </a:p>
          <a:p>
            <a:r>
              <a:rPr lang="es-ES" sz="2000" dirty="0" smtClean="0">
                <a:latin typeface="Garamond" panose="02020404030301010803" pitchFamily="18" charset="0"/>
              </a:rPr>
              <a:t>todo </a:t>
            </a:r>
            <a:r>
              <a:rPr lang="es-ES" sz="2000" dirty="0">
                <a:latin typeface="Garamond" panose="02020404030301010803" pitchFamily="18" charset="0"/>
              </a:rPr>
              <a:t>proyecto y empeño de auténtica </a:t>
            </a:r>
            <a:r>
              <a:rPr lang="es-ES" sz="2000" b="1" dirty="0">
                <a:latin typeface="Garamond" panose="02020404030301010803" pitchFamily="18" charset="0"/>
              </a:rPr>
              <a:t>liberación </a:t>
            </a:r>
            <a:endParaRPr lang="es-ES" sz="2000" b="1" dirty="0" smtClean="0">
              <a:latin typeface="Garamond" panose="02020404030301010803" pitchFamily="18" charset="0"/>
            </a:endParaRPr>
          </a:p>
          <a:p>
            <a:r>
              <a:rPr lang="es-ES" sz="2000" b="1" dirty="0" smtClean="0">
                <a:latin typeface="Garamond" panose="02020404030301010803" pitchFamily="18" charset="0"/>
              </a:rPr>
              <a:t>y </a:t>
            </a:r>
            <a:r>
              <a:rPr lang="es-ES" sz="2000" b="1" dirty="0">
                <a:latin typeface="Garamond" panose="02020404030301010803" pitchFamily="18" charset="0"/>
              </a:rPr>
              <a:t>promoción humana. </a:t>
            </a:r>
            <a:endParaRPr lang="es-ES" sz="2000" b="1" dirty="0" smtClean="0">
              <a:latin typeface="Garamond" panose="02020404030301010803" pitchFamily="18" charset="0"/>
            </a:endParaRPr>
          </a:p>
          <a:p>
            <a:endParaRPr lang="es-ES" sz="2000" dirty="0" smtClean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Garamond" panose="02020404030301010803" pitchFamily="18" charset="0"/>
              </a:rPr>
              <a:t>La </a:t>
            </a:r>
            <a:r>
              <a:rPr lang="es-ES" sz="2000" dirty="0">
                <a:latin typeface="Garamond" panose="02020404030301010803" pitchFamily="18" charset="0"/>
              </a:rPr>
              <a:t>Iglesia </a:t>
            </a:r>
            <a:r>
              <a:rPr lang="es-ES" sz="2000" dirty="0" smtClean="0">
                <a:latin typeface="Garamond" panose="02020404030301010803" pitchFamily="18" charset="0"/>
              </a:rPr>
              <a:t>es entre </a:t>
            </a:r>
            <a:r>
              <a:rPr lang="es-ES" sz="2000" dirty="0">
                <a:latin typeface="Garamond" panose="02020404030301010803" pitchFamily="18" charset="0"/>
              </a:rPr>
              <a:t>los hombres la tienda </a:t>
            </a:r>
            <a:endParaRPr lang="es-ES" sz="2000" dirty="0" smtClean="0">
              <a:latin typeface="Garamond" panose="02020404030301010803" pitchFamily="18" charset="0"/>
            </a:endParaRPr>
          </a:p>
          <a:p>
            <a:r>
              <a:rPr lang="es-ES" sz="2000" dirty="0">
                <a:latin typeface="Garamond" panose="02020404030301010803" pitchFamily="18" charset="0"/>
              </a:rPr>
              <a:t>d</a:t>
            </a:r>
            <a:r>
              <a:rPr lang="es-ES" sz="2000" dirty="0" smtClean="0">
                <a:latin typeface="Garamond" panose="02020404030301010803" pitchFamily="18" charset="0"/>
              </a:rPr>
              <a:t>el encuentro </a:t>
            </a:r>
            <a:r>
              <a:rPr lang="es-ES" sz="2000" dirty="0">
                <a:latin typeface="Garamond" panose="02020404030301010803" pitchFamily="18" charset="0"/>
              </a:rPr>
              <a:t>con </a:t>
            </a:r>
            <a:r>
              <a:rPr lang="es-ES" sz="2000" dirty="0" smtClean="0">
                <a:latin typeface="Garamond" panose="02020404030301010803" pitchFamily="18" charset="0"/>
              </a:rPr>
              <a:t>Dios, de </a:t>
            </a:r>
            <a:r>
              <a:rPr lang="es-ES" sz="2000" dirty="0">
                <a:latin typeface="Garamond" panose="02020404030301010803" pitchFamily="18" charset="0"/>
              </a:rPr>
              <a:t>modo que </a:t>
            </a:r>
            <a:r>
              <a:rPr lang="es-ES" sz="2000" b="1" dirty="0">
                <a:latin typeface="Garamond" panose="02020404030301010803" pitchFamily="18" charset="0"/>
              </a:rPr>
              <a:t>el hombre </a:t>
            </a:r>
            <a:endParaRPr lang="es-ES" sz="2000" b="1" dirty="0" smtClean="0">
              <a:latin typeface="Garamond" panose="02020404030301010803" pitchFamily="18" charset="0"/>
            </a:endParaRPr>
          </a:p>
          <a:p>
            <a:r>
              <a:rPr lang="es-ES" sz="2000" b="1" dirty="0" smtClean="0">
                <a:latin typeface="Garamond" panose="02020404030301010803" pitchFamily="18" charset="0"/>
              </a:rPr>
              <a:t>no </a:t>
            </a:r>
            <a:r>
              <a:rPr lang="es-ES" sz="2000" b="1" dirty="0">
                <a:latin typeface="Garamond" panose="02020404030301010803" pitchFamily="18" charset="0"/>
              </a:rPr>
              <a:t>está solo, perdido o temeroso</a:t>
            </a:r>
            <a:r>
              <a:rPr lang="es-ES" sz="2000" dirty="0">
                <a:latin typeface="Garamond" panose="02020404030301010803" pitchFamily="18" charset="0"/>
              </a:rPr>
              <a:t> en su esfuerzo </a:t>
            </a:r>
            <a:endParaRPr lang="es-ES" sz="2000" dirty="0" smtClean="0">
              <a:latin typeface="Garamond" panose="02020404030301010803" pitchFamily="18" charset="0"/>
            </a:endParaRPr>
          </a:p>
          <a:p>
            <a:r>
              <a:rPr lang="es-ES" sz="2000" dirty="0" smtClean="0">
                <a:latin typeface="Garamond" panose="02020404030301010803" pitchFamily="18" charset="0"/>
              </a:rPr>
              <a:t>por </a:t>
            </a:r>
            <a:r>
              <a:rPr lang="es-ES" sz="2000" dirty="0">
                <a:latin typeface="Garamond" panose="02020404030301010803" pitchFamily="18" charset="0"/>
              </a:rPr>
              <a:t>humanizar el </a:t>
            </a:r>
            <a:r>
              <a:rPr lang="es-ES" sz="2000" dirty="0" smtClean="0">
                <a:latin typeface="Garamond" panose="02020404030301010803" pitchFamily="18" charset="0"/>
              </a:rPr>
              <a:t>mundo.</a:t>
            </a:r>
          </a:p>
          <a:p>
            <a:endParaRPr lang="es-ES" sz="2000" dirty="0" smtClean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 smtClean="0">
                <a:latin typeface="Garamond" panose="02020404030301010803" pitchFamily="18" charset="0"/>
              </a:rPr>
              <a:t>La </a:t>
            </a:r>
            <a:r>
              <a:rPr lang="es-ES" sz="2000" b="1" dirty="0">
                <a:latin typeface="Garamond" panose="02020404030301010803" pitchFamily="18" charset="0"/>
              </a:rPr>
              <a:t>Iglesia es servidora de la </a:t>
            </a:r>
            <a:r>
              <a:rPr lang="es-ES" sz="2000" b="1" dirty="0" smtClean="0">
                <a:latin typeface="Garamond" panose="02020404030301010803" pitchFamily="18" charset="0"/>
              </a:rPr>
              <a:t>salvación</a:t>
            </a:r>
            <a:r>
              <a:rPr lang="es-ES" sz="2000" dirty="0" smtClean="0">
                <a:latin typeface="Garamond" panose="02020404030301010803" pitchFamily="18" charset="0"/>
              </a:rPr>
              <a:t> </a:t>
            </a:r>
            <a:r>
              <a:rPr lang="es-ES" sz="2000" b="1" dirty="0">
                <a:latin typeface="Garamond" panose="02020404030301010803" pitchFamily="18" charset="0"/>
              </a:rPr>
              <a:t>en </a:t>
            </a:r>
            <a:endParaRPr lang="es-ES" sz="2000" b="1" dirty="0" smtClean="0">
              <a:latin typeface="Garamond" panose="02020404030301010803" pitchFamily="18" charset="0"/>
            </a:endParaRPr>
          </a:p>
          <a:p>
            <a:r>
              <a:rPr lang="es-ES" sz="2000" b="1" dirty="0">
                <a:latin typeface="Garamond" panose="02020404030301010803" pitchFamily="18" charset="0"/>
              </a:rPr>
              <a:t>e</a:t>
            </a:r>
            <a:r>
              <a:rPr lang="es-ES" sz="2000" b="1" dirty="0" smtClean="0">
                <a:latin typeface="Garamond" panose="02020404030301010803" pitchFamily="18" charset="0"/>
              </a:rPr>
              <a:t>l contexto de </a:t>
            </a:r>
            <a:r>
              <a:rPr lang="es-ES" sz="2000" b="1" dirty="0">
                <a:latin typeface="Garamond" panose="02020404030301010803" pitchFamily="18" charset="0"/>
              </a:rPr>
              <a:t>la historia y del mundo en que </a:t>
            </a:r>
            <a:endParaRPr lang="es-ES" sz="2000" b="1" dirty="0" smtClean="0">
              <a:latin typeface="Garamond" panose="02020404030301010803" pitchFamily="18" charset="0"/>
            </a:endParaRPr>
          </a:p>
          <a:p>
            <a:r>
              <a:rPr lang="es-ES" sz="2000" b="1" dirty="0" smtClean="0">
                <a:latin typeface="Garamond" panose="02020404030301010803" pitchFamily="18" charset="0"/>
              </a:rPr>
              <a:t>el hombre vive</a:t>
            </a:r>
            <a:r>
              <a:rPr lang="es-ES" sz="2000" dirty="0" smtClean="0">
                <a:latin typeface="Garamond" panose="02020404030301010803" pitchFamily="18" charset="0"/>
              </a:rPr>
              <a:t>, donde </a:t>
            </a:r>
            <a:r>
              <a:rPr lang="es-ES" sz="2000" dirty="0">
                <a:latin typeface="Garamond" panose="02020404030301010803" pitchFamily="18" charset="0"/>
              </a:rPr>
              <a:t>lo encuentra el amor de </a:t>
            </a:r>
            <a:r>
              <a:rPr lang="es-ES" sz="2000" dirty="0" smtClean="0">
                <a:latin typeface="Garamond" panose="02020404030301010803" pitchFamily="18" charset="0"/>
              </a:rPr>
              <a:t>Dios.</a:t>
            </a:r>
            <a:endParaRPr lang="es-ES" sz="2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96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xi\Desktop\FORMACION 21-22\Objetivo 1\textos\Diapositiv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8034"/>
            <a:ext cx="7890395" cy="591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82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xi\Desktop\FORMACION 21-22\Presentación General\8 grandes mensaj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85394"/>
            <a:ext cx="2448272" cy="406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axi\Desktop\FORMACION 21-22\Presentación General\solicitu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2514600"/>
            <a:ext cx="2627577" cy="365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axi\Desktop\FORMACION 21-22\Presentación General\de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42" y="581025"/>
            <a:ext cx="2673805" cy="406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54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xi\Desktop\FORMACION 21-22\Objetivo 1\textos\Diapositiva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814"/>
            <a:ext cx="3473773" cy="571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46930"/>
            <a:ext cx="5436096" cy="388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24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xi\Desktop\FORMACION 21-22\Objetivo 1\textos\Diapositiva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3590925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axi\Desktop\FORMACION 21-22\Objetivo 1\textos\Diapositiva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76673"/>
            <a:ext cx="3541308" cy="585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63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xi\Desktop\FORMACION 21-22\Objetivo 1\AGENDA   20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06" y="630790"/>
            <a:ext cx="3497892" cy="588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xi\Desktop\FORMACION 21-22\Objetivo 1\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448" y="647206"/>
            <a:ext cx="3936639" cy="606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-25542" y="3356992"/>
            <a:ext cx="9144000" cy="144655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smtClean="0">
                <a:solidFill>
                  <a:schemeClr val="bg1"/>
                </a:solidFill>
              </a:rPr>
              <a:t>LA AGENDA 2030 </a:t>
            </a:r>
          </a:p>
          <a:p>
            <a:pPr algn="ctr"/>
            <a:r>
              <a:rPr lang="es-ES" sz="4400" b="1" dirty="0" smtClean="0">
                <a:solidFill>
                  <a:schemeClr val="bg1"/>
                </a:solidFill>
              </a:rPr>
              <a:t>Y EL MENSAJE DEL EVANGELIO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754449" y="6021288"/>
            <a:ext cx="3936638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17 OBJETIVOS </a:t>
            </a:r>
            <a:endParaRPr lang="es-E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2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966" y="2032876"/>
            <a:ext cx="4320479" cy="287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755576" y="693275"/>
            <a:ext cx="73273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latin typeface="Garamond" panose="02020404030301010803" pitchFamily="18" charset="0"/>
              </a:rPr>
              <a:t>El Papa Francisco inauguró </a:t>
            </a:r>
          </a:p>
          <a:p>
            <a:r>
              <a:rPr lang="es-ES" sz="2800" b="1" dirty="0" smtClean="0">
                <a:latin typeface="Garamond" panose="02020404030301010803" pitchFamily="18" charset="0"/>
              </a:rPr>
              <a:t>la Cumbre de Desarrollo Sostenible en </a:t>
            </a:r>
            <a:r>
              <a:rPr lang="es-ES" sz="2800" b="1" dirty="0" smtClean="0">
                <a:latin typeface="Garamond" panose="02020404030301010803" pitchFamily="18" charset="0"/>
              </a:rPr>
              <a:t>la ONU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49002" y="4911341"/>
            <a:ext cx="82444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	“</a:t>
            </a:r>
            <a:r>
              <a:rPr lang="es-ES" sz="2800" dirty="0">
                <a:latin typeface="Garamond" panose="02020404030301010803" pitchFamily="18" charset="0"/>
              </a:rPr>
              <a:t>La casa común de todos los hombres debe continuar levantándose sobre una recta comprensión de la fraternidad universal y sobre el respeto de la sacralidad de cada vida humana y de la naturaleza”</a:t>
            </a:r>
          </a:p>
        </p:txBody>
      </p:sp>
    </p:spTree>
    <p:extLst>
      <p:ext uri="{BB962C8B-B14F-4D97-AF65-F5344CB8AC3E}">
        <p14:creationId xmlns:p14="http://schemas.microsoft.com/office/powerpoint/2010/main" val="417652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95536" y="353585"/>
            <a:ext cx="84969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Garamond" panose="02020404030301010803" pitchFamily="18" charset="0"/>
              </a:rPr>
              <a:t>Preservar y mejorar el ambiente natural y vencer cuanto antes </a:t>
            </a:r>
          </a:p>
          <a:p>
            <a:r>
              <a:rPr lang="es-ES" sz="2400" dirty="0" smtClean="0">
                <a:latin typeface="Garamond" panose="02020404030301010803" pitchFamily="18" charset="0"/>
              </a:rPr>
              <a:t>el fenómeno de la exclusión social y económica.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Garamond" panose="02020404030301010803" pitchFamily="18" charset="0"/>
              </a:rPr>
              <a:t>Nefastas consecuencias de un irresponsable desgobierno </a:t>
            </a:r>
          </a:p>
          <a:p>
            <a:r>
              <a:rPr lang="es-ES" sz="2400" dirty="0" smtClean="0">
                <a:latin typeface="Garamond" panose="02020404030301010803" pitchFamily="18" charset="0"/>
              </a:rPr>
              <a:t>de la economía mundial.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latin typeface="Garamond" panose="02020404030301010803" pitchFamily="18" charset="0"/>
              </a:rPr>
              <a:t>Mencionó </a:t>
            </a:r>
            <a:r>
              <a:rPr lang="es-ES" sz="2400" dirty="0" smtClean="0">
                <a:latin typeface="Garamond" panose="02020404030301010803" pitchFamily="18" charset="0"/>
              </a:rPr>
              <a:t>la </a:t>
            </a:r>
            <a:r>
              <a:rPr lang="es-ES" sz="2400" dirty="0">
                <a:latin typeface="Garamond" panose="02020404030301010803" pitchFamily="18" charset="0"/>
              </a:rPr>
              <a:t>codificación del derecho internacional, </a:t>
            </a:r>
            <a:endParaRPr lang="es-ES" sz="2400" dirty="0" smtClean="0">
              <a:latin typeface="Garamond" panose="02020404030301010803" pitchFamily="18" charset="0"/>
            </a:endParaRPr>
          </a:p>
          <a:p>
            <a:r>
              <a:rPr lang="es-ES" sz="2400" dirty="0" smtClean="0">
                <a:latin typeface="Garamond" panose="02020404030301010803" pitchFamily="18" charset="0"/>
              </a:rPr>
              <a:t>el </a:t>
            </a:r>
            <a:r>
              <a:rPr lang="es-ES" sz="2400" dirty="0">
                <a:latin typeface="Garamond" panose="02020404030301010803" pitchFamily="18" charset="0"/>
              </a:rPr>
              <a:t>perfeccionamiento del derecho humanitario, la solución de muchos conflictos y las operaciones de paz y reconciliación</a:t>
            </a:r>
            <a:r>
              <a:rPr lang="es-ES" sz="2400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Garamond" panose="02020404030301010803" pitchFamily="18" charset="0"/>
              </a:rPr>
              <a:t>Manifestó </a:t>
            </a:r>
            <a:r>
              <a:rPr lang="es-ES" sz="2400" dirty="0">
                <a:latin typeface="Garamond" panose="02020404030301010803" pitchFamily="18" charset="0"/>
              </a:rPr>
              <a:t>que todos esos progresos contrastan con el </a:t>
            </a:r>
            <a:r>
              <a:rPr lang="es-ES" sz="2400" dirty="0" smtClean="0">
                <a:latin typeface="Garamond" panose="02020404030301010803" pitchFamily="18" charset="0"/>
              </a:rPr>
              <a:t>desorden</a:t>
            </a:r>
          </a:p>
          <a:p>
            <a:r>
              <a:rPr lang="es-ES" sz="2400" dirty="0" smtClean="0">
                <a:latin typeface="Garamond" panose="02020404030301010803" pitchFamily="18" charset="0"/>
              </a:rPr>
              <a:t>causado </a:t>
            </a:r>
            <a:r>
              <a:rPr lang="es-ES" sz="2400" dirty="0">
                <a:latin typeface="Garamond" panose="02020404030301010803" pitchFamily="18" charset="0"/>
              </a:rPr>
              <a:t>por las ambiciones descontroladas y por los egoísmos colectivos</a:t>
            </a:r>
            <a:r>
              <a:rPr lang="es-ES" sz="2400" dirty="0" smtClean="0">
                <a:latin typeface="Garamond" panose="02020404030301010803" pitchFamily="18" charset="0"/>
              </a:rPr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231138"/>
            <a:ext cx="3944937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652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7544" y="332656"/>
            <a:ext cx="820891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latin typeface="Garamond" panose="02020404030301010803" pitchFamily="18" charset="0"/>
              </a:rPr>
              <a:t>	“</a:t>
            </a:r>
            <a:r>
              <a:rPr lang="es-ES" sz="2400" dirty="0">
                <a:latin typeface="Garamond" panose="02020404030301010803" pitchFamily="18" charset="0"/>
              </a:rPr>
              <a:t>Es cierto que aún son muchos los graves problemas no resueltos, pero es evidente que, si hubiera faltado toda esa actividad internacional, la humanidad podría no haber </a:t>
            </a:r>
            <a:r>
              <a:rPr lang="es-ES" sz="2400" dirty="0" smtClean="0">
                <a:latin typeface="Garamond" panose="02020404030301010803" pitchFamily="18" charset="0"/>
              </a:rPr>
              <a:t>sobrevivido </a:t>
            </a:r>
          </a:p>
          <a:p>
            <a:r>
              <a:rPr lang="es-ES" sz="2400" dirty="0" smtClean="0">
                <a:latin typeface="Garamond" panose="02020404030301010803" pitchFamily="18" charset="0"/>
              </a:rPr>
              <a:t>al </a:t>
            </a:r>
            <a:r>
              <a:rPr lang="es-ES" sz="2400" dirty="0">
                <a:latin typeface="Garamond" panose="02020404030301010803" pitchFamily="18" charset="0"/>
              </a:rPr>
              <a:t>uso descontrolado de sus propias potencialidades”</a:t>
            </a:r>
          </a:p>
          <a:p>
            <a:endParaRPr lang="es-ES" sz="2400" dirty="0" smtClean="0">
              <a:latin typeface="Garamond" panose="02020404030301010803" pitchFamily="18" charset="0"/>
            </a:endParaRPr>
          </a:p>
          <a:p>
            <a:endParaRPr lang="es-ES" sz="2400" dirty="0">
              <a:latin typeface="Garamond" panose="02020404030301010803" pitchFamily="18" charset="0"/>
            </a:endParaRPr>
          </a:p>
          <a:p>
            <a:endParaRPr lang="es-ES" sz="2400" dirty="0" smtClean="0">
              <a:latin typeface="Garamond" panose="02020404030301010803" pitchFamily="18" charset="0"/>
            </a:endParaRPr>
          </a:p>
          <a:p>
            <a:endParaRPr lang="es-ES" sz="2400" dirty="0">
              <a:latin typeface="Garamond" panose="02020404030301010803" pitchFamily="18" charset="0"/>
            </a:endParaRPr>
          </a:p>
          <a:p>
            <a:endParaRPr lang="es-ES" sz="2400" dirty="0" smtClean="0">
              <a:latin typeface="Garamond" panose="02020404030301010803" pitchFamily="18" charset="0"/>
            </a:endParaRPr>
          </a:p>
          <a:p>
            <a:endParaRPr lang="es-ES" sz="2400" dirty="0">
              <a:latin typeface="Garamond" panose="02020404030301010803" pitchFamily="18" charset="0"/>
            </a:endParaRPr>
          </a:p>
          <a:p>
            <a:endParaRPr lang="es-ES" sz="2400" dirty="0">
              <a:latin typeface="Garamond" panose="02020404030301010803" pitchFamily="18" charset="0"/>
            </a:endParaRPr>
          </a:p>
          <a:p>
            <a:r>
              <a:rPr lang="es-ES" sz="2400" dirty="0" smtClean="0">
                <a:latin typeface="Garamond" panose="02020404030301010803" pitchFamily="18" charset="0"/>
              </a:rPr>
              <a:t>	“</a:t>
            </a:r>
            <a:r>
              <a:rPr lang="es-ES" sz="2400" dirty="0">
                <a:latin typeface="Garamond" panose="02020404030301010803" pitchFamily="18" charset="0"/>
              </a:rPr>
              <a:t>Dar a cada uno lo suyo, siguiendo la definición clásica de justicia, significa que ningún individuo o grupo humano se puede considerar omnipotente, autorizado a pasar por encima </a:t>
            </a:r>
            <a:endParaRPr lang="es-ES" sz="2400" dirty="0" smtClean="0">
              <a:latin typeface="Garamond" panose="02020404030301010803" pitchFamily="18" charset="0"/>
            </a:endParaRPr>
          </a:p>
          <a:p>
            <a:r>
              <a:rPr lang="es-ES" sz="2400" dirty="0" smtClean="0">
                <a:latin typeface="Garamond" panose="02020404030301010803" pitchFamily="18" charset="0"/>
              </a:rPr>
              <a:t>de </a:t>
            </a:r>
            <a:r>
              <a:rPr lang="es-ES" sz="2400" dirty="0">
                <a:latin typeface="Garamond" panose="02020404030301010803" pitchFamily="18" charset="0"/>
              </a:rPr>
              <a:t>la dignidad y de los derechos de las otras personas singulares </a:t>
            </a:r>
            <a:endParaRPr lang="es-ES" sz="2400" dirty="0" smtClean="0">
              <a:latin typeface="Garamond" panose="02020404030301010803" pitchFamily="18" charset="0"/>
            </a:endParaRPr>
          </a:p>
          <a:p>
            <a:r>
              <a:rPr lang="es-ES" sz="2400" dirty="0" smtClean="0">
                <a:latin typeface="Garamond" panose="02020404030301010803" pitchFamily="18" charset="0"/>
              </a:rPr>
              <a:t>o </a:t>
            </a:r>
            <a:r>
              <a:rPr lang="es-ES" sz="2400" dirty="0">
                <a:latin typeface="Garamond" panose="02020404030301010803" pitchFamily="18" charset="0"/>
              </a:rPr>
              <a:t>de sus agrupaciones sociales”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950458"/>
            <a:ext cx="3456384" cy="230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91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xi\Desktop\FORMACION 21-22\Presentación General\TODOS CON LOS O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6458"/>
            <a:ext cx="5472607" cy="32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11560" y="4005064"/>
            <a:ext cx="76328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Los 17 ODS  y las 169 metas </a:t>
            </a:r>
            <a:r>
              <a:rPr lang="es-ES" sz="2000" dirty="0" smtClean="0"/>
              <a:t>tienen carácter integrad e indivisible</a:t>
            </a:r>
          </a:p>
          <a:p>
            <a:pPr algn="ctr"/>
            <a:r>
              <a:rPr lang="es-ES" sz="2000" dirty="0" smtClean="0"/>
              <a:t>Conjugan las </a:t>
            </a:r>
            <a:r>
              <a:rPr lang="es-ES" sz="2000" b="1" dirty="0" smtClean="0"/>
              <a:t>3 dimensiones </a:t>
            </a:r>
            <a:r>
              <a:rPr lang="es-ES" sz="2000" dirty="0" smtClean="0"/>
              <a:t>del desarrollo sostenible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Dimensión </a:t>
            </a:r>
            <a:r>
              <a:rPr lang="es-ES" sz="2000" b="1" dirty="0" smtClean="0"/>
              <a:t>económica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Dimensión </a:t>
            </a:r>
            <a:r>
              <a:rPr lang="es-ES" sz="2000" b="1" dirty="0" smtClean="0"/>
              <a:t>social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Dimensión </a:t>
            </a:r>
            <a:r>
              <a:rPr lang="es-ES" sz="2000" b="1" dirty="0" smtClean="0"/>
              <a:t>ambiental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611560" y="6165304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hlinkClick r:id="rId3"/>
              </a:rPr>
              <a:t>https://</a:t>
            </a:r>
            <a:r>
              <a:rPr lang="es-ES" dirty="0" smtClean="0">
                <a:hlinkClick r:id="rId3"/>
              </a:rPr>
              <a:t>www.youtube.com/watch?v=MCKH5xk8X-g&amp;t=10s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989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260648"/>
            <a:ext cx="8568952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COMPROMISOS</a:t>
            </a:r>
            <a:r>
              <a:rPr lang="es-ES" sz="2800" dirty="0" smtClean="0"/>
              <a:t> </a:t>
            </a:r>
          </a:p>
          <a:p>
            <a:r>
              <a:rPr lang="es-ES" sz="2000" b="1" dirty="0" smtClean="0"/>
              <a:t>LAS PERSONAS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 smtClean="0"/>
              <a:t>Poner fin a la pobreza y el hambre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 smtClean="0"/>
              <a:t>Potenciar la dignidad e igualdad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 smtClean="0"/>
              <a:t>Medio ambiente saludable</a:t>
            </a:r>
          </a:p>
          <a:p>
            <a:r>
              <a:rPr lang="es-ES" sz="2000" b="1" dirty="0" smtClean="0"/>
              <a:t>EL PLANETA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 smtClean="0"/>
              <a:t>Proteger el planeta contra la degradación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 smtClean="0"/>
              <a:t>Hacer frente al cambio climático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 smtClean="0"/>
              <a:t>Cubrir las necesidades de generaciones presentes y futuras</a:t>
            </a:r>
          </a:p>
          <a:p>
            <a:r>
              <a:rPr lang="es-ES" sz="2000" b="1" dirty="0" smtClean="0"/>
              <a:t>LA PROSPERIDAD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 smtClean="0"/>
              <a:t>Vida próspera y plena para todos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 smtClean="0"/>
              <a:t>Progreso económico, social y tecnológico en armonía con  la naturaleza</a:t>
            </a:r>
          </a:p>
          <a:p>
            <a:r>
              <a:rPr lang="es-ES" sz="2000" b="1" dirty="0" smtClean="0"/>
              <a:t>LA PAZ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 smtClean="0"/>
              <a:t>Propiciar sociedades pacíficas, justas e inclusivas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 smtClean="0"/>
              <a:t>Sociedades libres de temor y violencia</a:t>
            </a:r>
          </a:p>
          <a:p>
            <a:r>
              <a:rPr lang="es-ES" sz="2000" b="1" dirty="0" smtClean="0"/>
              <a:t>LAS ALIANZAS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 smtClean="0"/>
              <a:t>Alianza Mundial para el Desarrollo Sostenible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 smtClean="0"/>
              <a:t>Solidaridad mundial con los más pobres y vulnerables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7505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xi\Desktop\FORMACION 21-22\Presentación General\IMPORTANCIA O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438" y="1412776"/>
            <a:ext cx="6248922" cy="468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40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2047</TotalTime>
  <Words>712</Words>
  <Application>Microsoft Office PowerPoint</Application>
  <PresentationFormat>Presentación en pantalla (4:3)</PresentationFormat>
  <Paragraphs>133</Paragraphs>
  <Slides>36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37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Maxi</dc:creator>
  <cp:lastModifiedBy>Maxi</cp:lastModifiedBy>
  <cp:revision>147</cp:revision>
  <dcterms:modified xsi:type="dcterms:W3CDTF">2022-12-22T09:37:18Z</dcterms:modified>
</cp:coreProperties>
</file>