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2"/>
  </p:notesMasterIdLst>
  <p:sldIdLst>
    <p:sldId id="256" r:id="rId2"/>
    <p:sldId id="386" r:id="rId3"/>
    <p:sldId id="387" r:id="rId4"/>
    <p:sldId id="388" r:id="rId5"/>
    <p:sldId id="389" r:id="rId6"/>
    <p:sldId id="262" r:id="rId7"/>
    <p:sldId id="390" r:id="rId8"/>
    <p:sldId id="317" r:id="rId9"/>
    <p:sldId id="392" r:id="rId10"/>
    <p:sldId id="391" r:id="rId11"/>
    <p:sldId id="393" r:id="rId12"/>
    <p:sldId id="394" r:id="rId13"/>
    <p:sldId id="395" r:id="rId14"/>
    <p:sldId id="396" r:id="rId15"/>
    <p:sldId id="397" r:id="rId16"/>
    <p:sldId id="351" r:id="rId17"/>
    <p:sldId id="398" r:id="rId18"/>
    <p:sldId id="399" r:id="rId19"/>
    <p:sldId id="400" r:id="rId20"/>
    <p:sldId id="401" r:id="rId21"/>
    <p:sldId id="402" r:id="rId22"/>
    <p:sldId id="403" r:id="rId23"/>
    <p:sldId id="404" r:id="rId24"/>
    <p:sldId id="405" r:id="rId25"/>
    <p:sldId id="406" r:id="rId26"/>
    <p:sldId id="407" r:id="rId27"/>
    <p:sldId id="408" r:id="rId28"/>
    <p:sldId id="409" r:id="rId29"/>
    <p:sldId id="410" r:id="rId30"/>
    <p:sldId id="411" r:id="rId31"/>
    <p:sldId id="412" r:id="rId32"/>
    <p:sldId id="414" r:id="rId33"/>
    <p:sldId id="415" r:id="rId34"/>
    <p:sldId id="416" r:id="rId35"/>
    <p:sldId id="417" r:id="rId36"/>
    <p:sldId id="418" r:id="rId37"/>
    <p:sldId id="419" r:id="rId38"/>
    <p:sldId id="384" r:id="rId39"/>
    <p:sldId id="369" r:id="rId40"/>
    <p:sldId id="367" r:id="rId41"/>
    <p:sldId id="370" r:id="rId42"/>
    <p:sldId id="371" r:id="rId43"/>
    <p:sldId id="368" r:id="rId44"/>
    <p:sldId id="385" r:id="rId45"/>
    <p:sldId id="372" r:id="rId46"/>
    <p:sldId id="374" r:id="rId47"/>
    <p:sldId id="375" r:id="rId48"/>
    <p:sldId id="376" r:id="rId49"/>
    <p:sldId id="377" r:id="rId50"/>
    <p:sldId id="320" r:id="rId51"/>
    <p:sldId id="378" r:id="rId52"/>
    <p:sldId id="379" r:id="rId53"/>
    <p:sldId id="322" r:id="rId54"/>
    <p:sldId id="323" r:id="rId55"/>
    <p:sldId id="324" r:id="rId56"/>
    <p:sldId id="325" r:id="rId57"/>
    <p:sldId id="326" r:id="rId58"/>
    <p:sldId id="380" r:id="rId59"/>
    <p:sldId id="381" r:id="rId60"/>
    <p:sldId id="327" r:id="rId61"/>
    <p:sldId id="328" r:id="rId62"/>
    <p:sldId id="329" r:id="rId63"/>
    <p:sldId id="382" r:id="rId64"/>
    <p:sldId id="383" r:id="rId65"/>
    <p:sldId id="363" r:id="rId66"/>
    <p:sldId id="365" r:id="rId67"/>
    <p:sldId id="364" r:id="rId68"/>
    <p:sldId id="330" r:id="rId69"/>
    <p:sldId id="333" r:id="rId70"/>
    <p:sldId id="331" r:id="rId71"/>
    <p:sldId id="332" r:id="rId72"/>
    <p:sldId id="334" r:id="rId73"/>
    <p:sldId id="335" r:id="rId74"/>
    <p:sldId id="336" r:id="rId75"/>
    <p:sldId id="337" r:id="rId76"/>
    <p:sldId id="338" r:id="rId77"/>
    <p:sldId id="339" r:id="rId78"/>
    <p:sldId id="340" r:id="rId79"/>
    <p:sldId id="342" r:id="rId80"/>
    <p:sldId id="373" r:id="rId81"/>
    <p:sldId id="354" r:id="rId82"/>
    <p:sldId id="355" r:id="rId83"/>
    <p:sldId id="358" r:id="rId84"/>
    <p:sldId id="357" r:id="rId85"/>
    <p:sldId id="356" r:id="rId86"/>
    <p:sldId id="359" r:id="rId87"/>
    <p:sldId id="361" r:id="rId88"/>
    <p:sldId id="360" r:id="rId89"/>
    <p:sldId id="362" r:id="rId90"/>
    <p:sldId id="341" r:id="rId91"/>
    <p:sldId id="353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2" r:id="rId10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3265" autoAdjust="0"/>
  </p:normalViewPr>
  <p:slideViewPr>
    <p:cSldViewPr snapToGrid="0">
      <p:cViewPr>
        <p:scale>
          <a:sx n="59" d="100"/>
          <a:sy n="59" d="100"/>
        </p:scale>
        <p:origin x="888" y="1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BA504B-A782-4EA6-B68C-DCFA6E57B407}" type="datetimeFigureOut">
              <a:rPr lang="es-ES" smtClean="0"/>
              <a:t>17/01/2022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3AE0D7-DE73-4F40-B8B0-E85C0FB5E2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3832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3AE0D7-DE73-4F40-B8B0-E85C0FB5E2D9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0301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t>50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9341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t>52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23941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t>53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03465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t>54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50414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t>55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67289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t>56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62763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t>57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40354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t>58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41098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t>59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25594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t>60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8937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39176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t>61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09127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t>62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32818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t>63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8827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t>64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37932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t>65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74583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t>67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79830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t>68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04918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t>69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61262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t>70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69206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t>71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155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84244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t>72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77936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t>73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17246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t>74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37076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t>75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80431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t>76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03523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t>77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27866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t>78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52134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t>79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91651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t>81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25519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t>82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3209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5127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t>83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882126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t>84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960810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t>85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725182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t>86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25946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t>87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255213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t>88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8887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t>89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013588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t>90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246281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t>91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035595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t>92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5926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934113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t>93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828898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t>94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74758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t>95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424781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t>96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714273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t>97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115125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t>98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034419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t>99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105938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t>100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799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10178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71136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D6383-B7A6-4CC1-8337-EFA8A980AC6C}" type="slidenum">
              <a:rPr lang="es-ES" smtClean="0"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25370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467D-3734-4FF5-8831-577A5CFF0945}" type="slidenum">
              <a:rPr lang="es-ES" smtClean="0"/>
              <a:pPr/>
              <a:t>46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2437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BDAE2F-3F5A-400E-AC52-15BBB115FA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8CA70AC-A0FA-4B53-BBEE-2D6A946A66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AC808FF-41E1-472B-8EA9-E82F45347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9924-58B3-471B-89A5-F54477AD031F}" type="datetimeFigureOut">
              <a:rPr lang="es-ES" smtClean="0"/>
              <a:t>17/01/2022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B157236-264C-40E4-BEBB-09F09A9B7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BDB5C5-30B4-4CF5-816B-2582CAA67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9516-AB77-41CF-BC8F-B7C8F54F6C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1292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B9F4B6-6DD3-466F-8680-280F833C6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02A1E79-0C6A-4E21-8883-132E4D2616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252C74-BE6A-426B-ADC3-86A92906D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9924-58B3-471B-89A5-F54477AD031F}" type="datetimeFigureOut">
              <a:rPr lang="es-ES" smtClean="0"/>
              <a:t>17/01/2022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9BBB604-D4CC-47D6-875E-7635C580B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BD73A62-F0FD-424E-BC14-8B051C04D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9516-AB77-41CF-BC8F-B7C8F54F6C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9787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09F186D-4446-40B2-B214-BF5EFB2391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62E7705-EA67-4DA1-B94C-85511F6A85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3AFE0CA-5623-4AD7-95D4-8BF65C1ED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9924-58B3-471B-89A5-F54477AD031F}" type="datetimeFigureOut">
              <a:rPr lang="es-ES" smtClean="0"/>
              <a:t>17/01/2022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3CE7E3-F936-4EE0-9630-4687AFA31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529EE96-42E8-4D90-97F3-5C63ACF89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9516-AB77-41CF-BC8F-B7C8F54F6C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1110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5B0229-3D20-43C5-B2C2-37A77C947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430E49A-333D-487A-87F6-FE8020FE13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D791B2C-CCA2-4BAC-B179-C2D9AA300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9924-58B3-471B-89A5-F54477AD031F}" type="datetimeFigureOut">
              <a:rPr lang="es-ES" smtClean="0"/>
              <a:t>17/01/2022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A07123A-D6A5-4C1F-988A-7723F0C9F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FD11365-266B-44FD-8C99-E55E696B3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9516-AB77-41CF-BC8F-B7C8F54F6C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3181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D9DFE2-78B3-4809-AE09-604ED4DFB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C6BC0EB-E441-4568-8163-0FFC8203FA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5D7BF7D-B688-4F0C-89D7-7AB3D6FD8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9924-58B3-471B-89A5-F54477AD031F}" type="datetimeFigureOut">
              <a:rPr lang="es-ES" smtClean="0"/>
              <a:t>17/01/2022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DFB49BB-4718-4FF0-A5BA-F8F1BAB18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10D26F-7AED-4A71-8F52-106A6350B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9516-AB77-41CF-BC8F-B7C8F54F6C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6456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176B0E-5717-4A17-BE96-B6A3CF07D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B45F8BC-EF93-460F-BCF3-589D4FD631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B390317-A2AD-48E1-99FA-DD3935128A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CB33D8E-013D-4127-AB78-47A7FDC11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9924-58B3-471B-89A5-F54477AD031F}" type="datetimeFigureOut">
              <a:rPr lang="es-ES" smtClean="0"/>
              <a:t>17/01/2022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490570A-18D3-4517-B513-0D7DFC8DD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636A596-4D58-4BC8-8601-14870A98E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9516-AB77-41CF-BC8F-B7C8F54F6C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8049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3141B4-8EFB-40C2-96C6-7A5B37E1B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8B3EC18-7BAA-4AE3-904F-75E2A142C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119757D-135B-4355-A5BB-F9CC40B2E7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16E93F0-FF0C-45C3-BC61-74C4C54B61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F8582B3-2A6D-4DED-BA93-5789BF2213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B8B5CEB-C4A9-4D11-A82A-ACD6CA9D1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9924-58B3-471B-89A5-F54477AD031F}" type="datetimeFigureOut">
              <a:rPr lang="es-ES" smtClean="0"/>
              <a:t>17/01/2022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8D90277-2388-4B59-B10F-C84A4BAC4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AA11D4C-F4D4-443B-AFA5-B2F253356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9516-AB77-41CF-BC8F-B7C8F54F6C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0789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1B7356-BB8E-4CED-9EC8-31616FD35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204D90A-FCCD-4C2A-89E4-614E054E0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9924-58B3-471B-89A5-F54477AD031F}" type="datetimeFigureOut">
              <a:rPr lang="es-ES" smtClean="0"/>
              <a:t>17/01/2022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6CD2D0D-42B6-41F5-B5B4-494772E92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A29F3CC-00ED-4D97-A621-A6823C774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9516-AB77-41CF-BC8F-B7C8F54F6C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45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7415918-0BDF-4A01-B593-01ED1BE53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9924-58B3-471B-89A5-F54477AD031F}" type="datetimeFigureOut">
              <a:rPr lang="es-ES" smtClean="0"/>
              <a:t>17/01/2022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0BE14B5-7D1F-4095-944D-6A43D8142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BEED88F-5C16-4326-8ED2-E4B8D4A83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9516-AB77-41CF-BC8F-B7C8F54F6C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070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4A9E8B-9BEF-4423-B32A-A51746243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371CDB6-4C13-4490-A907-A05CE9140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648F084-07B2-453B-BA1A-DCF41556CA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2FB29A9-AFEA-4F53-971E-12209AF4E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9924-58B3-471B-89A5-F54477AD031F}" type="datetimeFigureOut">
              <a:rPr lang="es-ES" smtClean="0"/>
              <a:t>17/01/2022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94884EF-63B1-4BDF-B029-ABEDA8029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61E5807-2B9C-4AC9-B0FF-71960B8CC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9516-AB77-41CF-BC8F-B7C8F54F6C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3578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BB6BEA-ECF0-4BF5-82CC-E22C918DD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22C84FA-E8E3-455E-AB33-498EB626E0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82F8A99-1613-45DB-8C0C-FE6A9AD915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9C33C39-01FD-4187-A075-F8D6F40A6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9924-58B3-471B-89A5-F54477AD031F}" type="datetimeFigureOut">
              <a:rPr lang="es-ES" smtClean="0"/>
              <a:t>17/01/2022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9FE1C2C-5603-4C38-B52F-7DC59D0FE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B027F57-CF4C-4527-BB3F-45302CBE1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9516-AB77-41CF-BC8F-B7C8F54F6C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9787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FEEB876-62B5-4C31-B7A0-BF5708612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48B8C65-8134-4D62-A52A-7D76EF3D3D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A6F56F7-9423-4E4D-A8DA-C88C2991BE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89924-58B3-471B-89A5-F54477AD031F}" type="datetimeFigureOut">
              <a:rPr lang="es-ES" smtClean="0"/>
              <a:t>17/01/2022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24378FB-3CC3-4214-A4B6-10A9096EA5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A8BC39-24AA-47F5-924B-AAFF38DA8E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E9516-AB77-41CF-BC8F-B7C8F54F6C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266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4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4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4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4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40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4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4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4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40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hyperlink" Target="https://youtu.be/DvDxVqHCJ8Y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yBLrVb6ovp0" TargetMode="External"/><Relationship Id="rId5" Type="http://schemas.openxmlformats.org/officeDocument/2006/relationships/hyperlink" Target="https://www.youtube.com/watch?v=ayoNMIHPNfQ" TargetMode="External"/><Relationship Id="rId4" Type="http://schemas.openxmlformats.org/officeDocument/2006/relationships/image" Target="../media/image40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40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40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40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40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40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40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40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40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40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40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40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40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40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40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40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40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40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40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40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40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95469EC-40DB-46C0-BDFB-8CD95D89DF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407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FF2B5EF4-FFF2-40B4-BE49-F238E27FC236}">
                <a16:creationId xmlns:a16="http://schemas.microsoft.com/office/drawing/2014/main" id="{188237D6-0E63-4609-A1AB-FB9C34BD249C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3" t="3226" b="15054"/>
          <a:stretch/>
        </p:blipFill>
        <p:spPr>
          <a:xfrm>
            <a:off x="-787823" y="258097"/>
            <a:ext cx="7325360" cy="6858000"/>
          </a:xfrm>
          <a:prstGeom prst="rect">
            <a:avLst/>
          </a:prstGeom>
        </p:spPr>
      </p:pic>
      <p:sp>
        <p:nvSpPr>
          <p:cNvPr id="19" name="Triángulo isósceles 18">
            <a:extLst>
              <a:ext uri="{FF2B5EF4-FFF2-40B4-BE49-F238E27FC236}">
                <a16:creationId xmlns:a16="http://schemas.microsoft.com/office/drawing/2014/main" id="{ADBA6D94-B455-4BB9-B531-F988663FB3E0}"/>
              </a:ext>
            </a:extLst>
          </p:cNvPr>
          <p:cNvSpPr/>
          <p:nvPr/>
        </p:nvSpPr>
        <p:spPr>
          <a:xfrm rot="5400000">
            <a:off x="-577272" y="577274"/>
            <a:ext cx="3232727" cy="2078183"/>
          </a:xfrm>
          <a:prstGeom prst="triangle">
            <a:avLst>
              <a:gd name="adj" fmla="val 0"/>
            </a:avLst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43761ACA-0913-44D9-B8A1-BA60E484C8F3}"/>
              </a:ext>
            </a:extLst>
          </p:cNvPr>
          <p:cNvSpPr/>
          <p:nvPr/>
        </p:nvSpPr>
        <p:spPr>
          <a:xfrm>
            <a:off x="6771922" y="0"/>
            <a:ext cx="6613236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A6653D33-1A8E-4137-B206-F88CBCBAAAA4}"/>
              </a:ext>
            </a:extLst>
          </p:cNvPr>
          <p:cNvCxnSpPr>
            <a:cxnSpLocks/>
          </p:cNvCxnSpPr>
          <p:nvPr/>
        </p:nvCxnSpPr>
        <p:spPr>
          <a:xfrm flipH="1">
            <a:off x="2560776" y="15013"/>
            <a:ext cx="3961600" cy="6953793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E20959EC-E28A-4F9D-AAAC-BF4A2E5205FC}"/>
              </a:ext>
            </a:extLst>
          </p:cNvPr>
          <p:cNvCxnSpPr>
            <a:cxnSpLocks/>
          </p:cNvCxnSpPr>
          <p:nvPr/>
        </p:nvCxnSpPr>
        <p:spPr>
          <a:xfrm>
            <a:off x="478271" y="65775"/>
            <a:ext cx="0" cy="101410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riángulo isósceles 28">
            <a:extLst>
              <a:ext uri="{FF2B5EF4-FFF2-40B4-BE49-F238E27FC236}">
                <a16:creationId xmlns:a16="http://schemas.microsoft.com/office/drawing/2014/main" id="{9B397389-08B4-4067-A7F2-6EAE5C0429C0}"/>
              </a:ext>
            </a:extLst>
          </p:cNvPr>
          <p:cNvSpPr/>
          <p:nvPr/>
        </p:nvSpPr>
        <p:spPr>
          <a:xfrm rot="5400000">
            <a:off x="-565283" y="592285"/>
            <a:ext cx="3232727" cy="2078183"/>
          </a:xfrm>
          <a:prstGeom prst="triangle">
            <a:avLst>
              <a:gd name="adj" fmla="val 0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id="{153A59A1-B3B3-4E31-A243-402F50A914B2}"/>
              </a:ext>
            </a:extLst>
          </p:cNvPr>
          <p:cNvSpPr/>
          <p:nvPr/>
        </p:nvSpPr>
        <p:spPr>
          <a:xfrm rot="16200000">
            <a:off x="1296088" y="1169551"/>
            <a:ext cx="7310580" cy="4156378"/>
          </a:xfrm>
          <a:prstGeom prst="triangle">
            <a:avLst>
              <a:gd name="adj" fmla="val 0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1" name="Conector recto 30">
            <a:extLst>
              <a:ext uri="{FF2B5EF4-FFF2-40B4-BE49-F238E27FC236}">
                <a16:creationId xmlns:a16="http://schemas.microsoft.com/office/drawing/2014/main" id="{34AB3DF6-3BC5-430B-9AF1-EE0B987C1B98}"/>
              </a:ext>
            </a:extLst>
          </p:cNvPr>
          <p:cNvCxnSpPr>
            <a:cxnSpLocks/>
          </p:cNvCxnSpPr>
          <p:nvPr/>
        </p:nvCxnSpPr>
        <p:spPr>
          <a:xfrm>
            <a:off x="406677" y="157468"/>
            <a:ext cx="0" cy="101410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11990" y="15013"/>
            <a:ext cx="2378605" cy="362132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uadroTexto 25">
            <a:extLst>
              <a:ext uri="{FF2B5EF4-FFF2-40B4-BE49-F238E27FC236}">
                <a16:creationId xmlns:a16="http://schemas.microsoft.com/office/drawing/2014/main" id="{EB638349-32D1-40D0-966D-28B0280A6C70}"/>
              </a:ext>
            </a:extLst>
          </p:cNvPr>
          <p:cNvSpPr txBox="1"/>
          <p:nvPr/>
        </p:nvSpPr>
        <p:spPr>
          <a:xfrm>
            <a:off x="406677" y="50764"/>
            <a:ext cx="5508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APRENDIZAJE DE LA ESCRITURA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E161302-2467-4483-8469-2D31F188EEB5}"/>
              </a:ext>
            </a:extLst>
          </p:cNvPr>
          <p:cNvSpPr txBox="1"/>
          <p:nvPr/>
        </p:nvSpPr>
        <p:spPr>
          <a:xfrm>
            <a:off x="478271" y="636982"/>
            <a:ext cx="26228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Light ITC" panose="020B0402030504020804" pitchFamily="34" charset="0"/>
              </a:rPr>
              <a:t>MÉTODO </a:t>
            </a:r>
            <a:r>
              <a:rPr lang="es-E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Light ITC" panose="020B0402030504020804" pitchFamily="34" charset="0"/>
              </a:rPr>
              <a:t> </a:t>
            </a: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Light ITC" panose="020B0402030504020804" pitchFamily="34" charset="0"/>
              </a:rPr>
              <a:t>LEESCRIBO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1CA712D3-328C-4657-B44F-0438A293F0A5}"/>
              </a:ext>
            </a:extLst>
          </p:cNvPr>
          <p:cNvSpPr/>
          <p:nvPr/>
        </p:nvSpPr>
        <p:spPr>
          <a:xfrm>
            <a:off x="6096000" y="692321"/>
            <a:ext cx="6217920" cy="5989552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s-E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iar Dreams" panose="020B0402020204020504" pitchFamily="34" charset="0"/>
              </a:rPr>
              <a:t> </a:t>
            </a:r>
            <a:r>
              <a:rPr lang="es-E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iar Dreams" panose="020B0402020204020504" pitchFamily="34" charset="0"/>
              </a:rPr>
              <a:t>FASES POR LAS QUE PASAN LOS ALUMNOS PARA EL APRENDIZAJE DE LA ESCRITURA</a:t>
            </a:r>
          </a:p>
          <a:p>
            <a:pPr algn="ctr">
              <a:lnSpc>
                <a:spcPct val="150000"/>
              </a:lnSpc>
            </a:pPr>
            <a:endParaRPr lang="es-E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viar Dreams" panose="020B0402020204020504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iar Dreams" panose="020B0402020204020504" pitchFamily="34" charset="0"/>
              </a:rPr>
              <a:t>1º ETAPA SILÁBICA. COPIA</a:t>
            </a:r>
          </a:p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iar Dreams" panose="020B0402020204020504" pitchFamily="34" charset="0"/>
              </a:rPr>
              <a:t>2º ETAPA  SILÁBICOS ALFABÉTICA </a:t>
            </a:r>
          </a:p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iar Dreams" panose="020B0402020204020504" pitchFamily="34" charset="0"/>
              </a:rPr>
              <a:t>      DICTADO</a:t>
            </a:r>
          </a:p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iar Dreams" panose="020B0402020204020504" pitchFamily="34" charset="0"/>
              </a:rPr>
              <a:t>      PERIODO DE OMISIONES.</a:t>
            </a:r>
          </a:p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iar Dreams" panose="020B0402020204020504" pitchFamily="34" charset="0"/>
              </a:rPr>
              <a:t>4º ETAPA ALFABÉTICA </a:t>
            </a:r>
          </a:p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iar Dreams" panose="020B0402020204020504" pitchFamily="34" charset="0"/>
              </a:rPr>
              <a:t>     AUTODICTADO.</a:t>
            </a:r>
          </a:p>
          <a:p>
            <a:pPr algn="ctr"/>
            <a:endParaRPr lang="es-ES" sz="4800" dirty="0">
              <a:solidFill>
                <a:schemeClr val="tx1"/>
              </a:solidFill>
              <a:latin typeface="Caviar Dreams" panose="020B040202020402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97172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C1D510ED-506D-40D8-AF1E-D52E832416CC}"/>
              </a:ext>
            </a:extLst>
          </p:cNvPr>
          <p:cNvSpPr/>
          <p:nvPr/>
        </p:nvSpPr>
        <p:spPr>
          <a:xfrm>
            <a:off x="-260662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AAB3D4D-6731-4105-B264-04AC6571E4D0}"/>
              </a:ext>
            </a:extLst>
          </p:cNvPr>
          <p:cNvSpPr/>
          <p:nvPr/>
        </p:nvSpPr>
        <p:spPr>
          <a:xfrm>
            <a:off x="435006" y="1464816"/>
            <a:ext cx="2672178" cy="396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</a:t>
            </a: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FE3E5A2F-48F8-4C10-88B5-ABA043CA74B2}"/>
              </a:ext>
            </a:extLst>
          </p:cNvPr>
          <p:cNvSpPr/>
          <p:nvPr/>
        </p:nvSpPr>
        <p:spPr>
          <a:xfrm>
            <a:off x="4216892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F5B8F73-AB04-482D-88E6-73042748FDFB}"/>
              </a:ext>
            </a:extLst>
          </p:cNvPr>
          <p:cNvSpPr/>
          <p:nvPr/>
        </p:nvSpPr>
        <p:spPr>
          <a:xfrm rot="10800000" flipV="1">
            <a:off x="6106900" y="180002"/>
            <a:ext cx="3080158" cy="3082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RÚBRICA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CFC811D-836F-4DD6-AD58-167D5698B3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825" t="32937" r="35194" b="11198"/>
          <a:stretch/>
        </p:blipFill>
        <p:spPr>
          <a:xfrm>
            <a:off x="4950137" y="584998"/>
            <a:ext cx="5785146" cy="627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457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ilueta de niño sentado detrás de un árbol durante la puesta de sol">
            <a:extLst>
              <a:ext uri="{FF2B5EF4-FFF2-40B4-BE49-F238E27FC236}">
                <a16:creationId xmlns:a16="http://schemas.microsoft.com/office/drawing/2014/main" id="{E1819BEE-0F85-4308-A7BD-6E13E490C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107" y="-6531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riángulo isósceles 4">
            <a:extLst>
              <a:ext uri="{FF2B5EF4-FFF2-40B4-BE49-F238E27FC236}">
                <a16:creationId xmlns:a16="http://schemas.microsoft.com/office/drawing/2014/main" id="{929CDCFD-7461-4711-8EF4-DA4296F7E46E}"/>
              </a:ext>
            </a:extLst>
          </p:cNvPr>
          <p:cNvSpPr/>
          <p:nvPr/>
        </p:nvSpPr>
        <p:spPr>
          <a:xfrm rot="5400000">
            <a:off x="-654913" y="547253"/>
            <a:ext cx="3232727" cy="2078183"/>
          </a:xfrm>
          <a:prstGeom prst="triangle">
            <a:avLst>
              <a:gd name="adj" fmla="val 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2C58126-B2C8-41C2-94FA-9F176F94C608}"/>
              </a:ext>
            </a:extLst>
          </p:cNvPr>
          <p:cNvSpPr/>
          <p:nvPr/>
        </p:nvSpPr>
        <p:spPr>
          <a:xfrm>
            <a:off x="5393267" y="-109867"/>
            <a:ext cx="6601112" cy="694710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7" name="Triángulo isósceles 6">
            <a:extLst>
              <a:ext uri="{FF2B5EF4-FFF2-40B4-BE49-F238E27FC236}">
                <a16:creationId xmlns:a16="http://schemas.microsoft.com/office/drawing/2014/main" id="{74D859E8-A184-4309-8874-17011C281F12}"/>
              </a:ext>
            </a:extLst>
          </p:cNvPr>
          <p:cNvSpPr/>
          <p:nvPr/>
        </p:nvSpPr>
        <p:spPr>
          <a:xfrm rot="16200000">
            <a:off x="54145" y="1115247"/>
            <a:ext cx="7310580" cy="4156378"/>
          </a:xfrm>
          <a:prstGeom prst="triangle">
            <a:avLst>
              <a:gd name="adj" fmla="val 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E9B4D6A1-EC61-40C1-87EE-3248CA438A3E}"/>
              </a:ext>
            </a:extLst>
          </p:cNvPr>
          <p:cNvCxnSpPr/>
          <p:nvPr/>
        </p:nvCxnSpPr>
        <p:spPr>
          <a:xfrm flipH="1">
            <a:off x="-116369" y="-30020"/>
            <a:ext cx="2327565" cy="3666836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28D89901-10A1-4B68-84EA-C6C9FF207CD8}"/>
              </a:ext>
            </a:extLst>
          </p:cNvPr>
          <p:cNvCxnSpPr>
            <a:cxnSpLocks/>
          </p:cNvCxnSpPr>
          <p:nvPr/>
        </p:nvCxnSpPr>
        <p:spPr>
          <a:xfrm flipH="1">
            <a:off x="1367761" y="-9274"/>
            <a:ext cx="3971648" cy="6858000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88EB0CFE-8770-49F4-92CF-2436E846DBF8}"/>
              </a:ext>
            </a:extLst>
          </p:cNvPr>
          <p:cNvCxnSpPr>
            <a:cxnSpLocks/>
          </p:cNvCxnSpPr>
          <p:nvPr/>
        </p:nvCxnSpPr>
        <p:spPr>
          <a:xfrm>
            <a:off x="196561" y="16166"/>
            <a:ext cx="0" cy="101410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939E475-9222-434A-84BC-1E55C25A7B1C}"/>
              </a:ext>
            </a:extLst>
          </p:cNvPr>
          <p:cNvSpPr txBox="1"/>
          <p:nvPr/>
        </p:nvSpPr>
        <p:spPr>
          <a:xfrm>
            <a:off x="197621" y="0"/>
            <a:ext cx="5113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APRENDIZAJE </a:t>
            </a:r>
            <a:r>
              <a:rPr lang="es-E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DE LA LECTURA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A12BD32-E0C8-45FD-9A9F-79550B7B9B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02" r="84097" b="16173"/>
          <a:stretch/>
        </p:blipFill>
        <p:spPr>
          <a:xfrm>
            <a:off x="6299200" y="23080"/>
            <a:ext cx="2484421" cy="663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921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ilueta de niño sentado detrás de un árbol durante la puesta de sol">
            <a:extLst>
              <a:ext uri="{FF2B5EF4-FFF2-40B4-BE49-F238E27FC236}">
                <a16:creationId xmlns:a16="http://schemas.microsoft.com/office/drawing/2014/main" id="{E1819BEE-0F85-4308-A7BD-6E13E490C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107" y="-6531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riángulo isósceles 4">
            <a:extLst>
              <a:ext uri="{FF2B5EF4-FFF2-40B4-BE49-F238E27FC236}">
                <a16:creationId xmlns:a16="http://schemas.microsoft.com/office/drawing/2014/main" id="{929CDCFD-7461-4711-8EF4-DA4296F7E46E}"/>
              </a:ext>
            </a:extLst>
          </p:cNvPr>
          <p:cNvSpPr/>
          <p:nvPr/>
        </p:nvSpPr>
        <p:spPr>
          <a:xfrm rot="5400000">
            <a:off x="-654913" y="547253"/>
            <a:ext cx="3232727" cy="2078183"/>
          </a:xfrm>
          <a:prstGeom prst="triangle">
            <a:avLst>
              <a:gd name="adj" fmla="val 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2C58126-B2C8-41C2-94FA-9F176F94C608}"/>
              </a:ext>
            </a:extLst>
          </p:cNvPr>
          <p:cNvSpPr/>
          <p:nvPr/>
        </p:nvSpPr>
        <p:spPr>
          <a:xfrm>
            <a:off x="5393267" y="-109867"/>
            <a:ext cx="6601112" cy="694710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7" name="Triángulo isósceles 6">
            <a:extLst>
              <a:ext uri="{FF2B5EF4-FFF2-40B4-BE49-F238E27FC236}">
                <a16:creationId xmlns:a16="http://schemas.microsoft.com/office/drawing/2014/main" id="{74D859E8-A184-4309-8874-17011C281F12}"/>
              </a:ext>
            </a:extLst>
          </p:cNvPr>
          <p:cNvSpPr/>
          <p:nvPr/>
        </p:nvSpPr>
        <p:spPr>
          <a:xfrm rot="16200000">
            <a:off x="54145" y="1115247"/>
            <a:ext cx="7310580" cy="4156378"/>
          </a:xfrm>
          <a:prstGeom prst="triangle">
            <a:avLst>
              <a:gd name="adj" fmla="val 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E9B4D6A1-EC61-40C1-87EE-3248CA438A3E}"/>
              </a:ext>
            </a:extLst>
          </p:cNvPr>
          <p:cNvCxnSpPr/>
          <p:nvPr/>
        </p:nvCxnSpPr>
        <p:spPr>
          <a:xfrm flipH="1">
            <a:off x="-116369" y="-30020"/>
            <a:ext cx="2327565" cy="3666836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28D89901-10A1-4B68-84EA-C6C9FF207CD8}"/>
              </a:ext>
            </a:extLst>
          </p:cNvPr>
          <p:cNvCxnSpPr>
            <a:cxnSpLocks/>
          </p:cNvCxnSpPr>
          <p:nvPr/>
        </p:nvCxnSpPr>
        <p:spPr>
          <a:xfrm flipH="1">
            <a:off x="1367761" y="-9274"/>
            <a:ext cx="3971648" cy="6858000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88EB0CFE-8770-49F4-92CF-2436E846DBF8}"/>
              </a:ext>
            </a:extLst>
          </p:cNvPr>
          <p:cNvCxnSpPr>
            <a:cxnSpLocks/>
          </p:cNvCxnSpPr>
          <p:nvPr/>
        </p:nvCxnSpPr>
        <p:spPr>
          <a:xfrm>
            <a:off x="196561" y="16166"/>
            <a:ext cx="0" cy="101410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939E475-9222-434A-84BC-1E55C25A7B1C}"/>
              </a:ext>
            </a:extLst>
          </p:cNvPr>
          <p:cNvSpPr txBox="1"/>
          <p:nvPr/>
        </p:nvSpPr>
        <p:spPr>
          <a:xfrm>
            <a:off x="197621" y="0"/>
            <a:ext cx="5113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APRENDIZAJE </a:t>
            </a:r>
            <a:r>
              <a:rPr lang="es-E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DE LA LECTURA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111E5DA-5444-4E35-8E38-CAB8B32F4F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506" r="85764" b="11852"/>
          <a:stretch/>
        </p:blipFill>
        <p:spPr>
          <a:xfrm>
            <a:off x="6287516" y="732366"/>
            <a:ext cx="1735657" cy="539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71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ilueta de niño sentado detrás de un árbol durante la puesta de sol">
            <a:extLst>
              <a:ext uri="{FF2B5EF4-FFF2-40B4-BE49-F238E27FC236}">
                <a16:creationId xmlns:a16="http://schemas.microsoft.com/office/drawing/2014/main" id="{E1819BEE-0F85-4308-A7BD-6E13E490C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107" y="-6531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riángulo isósceles 4">
            <a:extLst>
              <a:ext uri="{FF2B5EF4-FFF2-40B4-BE49-F238E27FC236}">
                <a16:creationId xmlns:a16="http://schemas.microsoft.com/office/drawing/2014/main" id="{929CDCFD-7461-4711-8EF4-DA4296F7E46E}"/>
              </a:ext>
            </a:extLst>
          </p:cNvPr>
          <p:cNvSpPr/>
          <p:nvPr/>
        </p:nvSpPr>
        <p:spPr>
          <a:xfrm rot="5400000">
            <a:off x="-654913" y="547253"/>
            <a:ext cx="3232727" cy="2078183"/>
          </a:xfrm>
          <a:prstGeom prst="triangle">
            <a:avLst>
              <a:gd name="adj" fmla="val 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2C58126-B2C8-41C2-94FA-9F176F94C608}"/>
              </a:ext>
            </a:extLst>
          </p:cNvPr>
          <p:cNvSpPr/>
          <p:nvPr/>
        </p:nvSpPr>
        <p:spPr>
          <a:xfrm>
            <a:off x="5393267" y="-109867"/>
            <a:ext cx="6601112" cy="694710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7" name="Triángulo isósceles 6">
            <a:extLst>
              <a:ext uri="{FF2B5EF4-FFF2-40B4-BE49-F238E27FC236}">
                <a16:creationId xmlns:a16="http://schemas.microsoft.com/office/drawing/2014/main" id="{74D859E8-A184-4309-8874-17011C281F12}"/>
              </a:ext>
            </a:extLst>
          </p:cNvPr>
          <p:cNvSpPr/>
          <p:nvPr/>
        </p:nvSpPr>
        <p:spPr>
          <a:xfrm rot="16200000">
            <a:off x="54145" y="1115247"/>
            <a:ext cx="7310580" cy="4156378"/>
          </a:xfrm>
          <a:prstGeom prst="triangle">
            <a:avLst>
              <a:gd name="adj" fmla="val 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E9B4D6A1-EC61-40C1-87EE-3248CA438A3E}"/>
              </a:ext>
            </a:extLst>
          </p:cNvPr>
          <p:cNvCxnSpPr/>
          <p:nvPr/>
        </p:nvCxnSpPr>
        <p:spPr>
          <a:xfrm flipH="1">
            <a:off x="-116369" y="-30020"/>
            <a:ext cx="2327565" cy="3666836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28D89901-10A1-4B68-84EA-C6C9FF207CD8}"/>
              </a:ext>
            </a:extLst>
          </p:cNvPr>
          <p:cNvCxnSpPr>
            <a:cxnSpLocks/>
          </p:cNvCxnSpPr>
          <p:nvPr/>
        </p:nvCxnSpPr>
        <p:spPr>
          <a:xfrm flipH="1">
            <a:off x="1367761" y="-9274"/>
            <a:ext cx="3971648" cy="6858000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88EB0CFE-8770-49F4-92CF-2436E846DBF8}"/>
              </a:ext>
            </a:extLst>
          </p:cNvPr>
          <p:cNvCxnSpPr>
            <a:cxnSpLocks/>
          </p:cNvCxnSpPr>
          <p:nvPr/>
        </p:nvCxnSpPr>
        <p:spPr>
          <a:xfrm>
            <a:off x="196561" y="16166"/>
            <a:ext cx="0" cy="101410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939E475-9222-434A-84BC-1E55C25A7B1C}"/>
              </a:ext>
            </a:extLst>
          </p:cNvPr>
          <p:cNvSpPr txBox="1"/>
          <p:nvPr/>
        </p:nvSpPr>
        <p:spPr>
          <a:xfrm>
            <a:off x="197621" y="0"/>
            <a:ext cx="5113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APRENDIZAJE </a:t>
            </a:r>
            <a:r>
              <a:rPr lang="es-E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DE LA LECTURA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98B919C-FB3D-4E1F-9D4A-77545F7E5A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7" t="9315" r="84583" b="15623"/>
          <a:stretch/>
        </p:blipFill>
        <p:spPr>
          <a:xfrm>
            <a:off x="6616604" y="789817"/>
            <a:ext cx="1837267" cy="514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982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ilueta de niño sentado detrás de un árbol durante la puesta de sol">
            <a:extLst>
              <a:ext uri="{FF2B5EF4-FFF2-40B4-BE49-F238E27FC236}">
                <a16:creationId xmlns:a16="http://schemas.microsoft.com/office/drawing/2014/main" id="{E1819BEE-0F85-4308-A7BD-6E13E490C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107" y="-6531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riángulo isósceles 4">
            <a:extLst>
              <a:ext uri="{FF2B5EF4-FFF2-40B4-BE49-F238E27FC236}">
                <a16:creationId xmlns:a16="http://schemas.microsoft.com/office/drawing/2014/main" id="{929CDCFD-7461-4711-8EF4-DA4296F7E46E}"/>
              </a:ext>
            </a:extLst>
          </p:cNvPr>
          <p:cNvSpPr/>
          <p:nvPr/>
        </p:nvSpPr>
        <p:spPr>
          <a:xfrm rot="5400000">
            <a:off x="-654913" y="547253"/>
            <a:ext cx="3232727" cy="2078183"/>
          </a:xfrm>
          <a:prstGeom prst="triangle">
            <a:avLst>
              <a:gd name="adj" fmla="val 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2C58126-B2C8-41C2-94FA-9F176F94C608}"/>
              </a:ext>
            </a:extLst>
          </p:cNvPr>
          <p:cNvSpPr/>
          <p:nvPr/>
        </p:nvSpPr>
        <p:spPr>
          <a:xfrm>
            <a:off x="5393267" y="-109867"/>
            <a:ext cx="6601112" cy="694710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7" name="Triángulo isósceles 6">
            <a:extLst>
              <a:ext uri="{FF2B5EF4-FFF2-40B4-BE49-F238E27FC236}">
                <a16:creationId xmlns:a16="http://schemas.microsoft.com/office/drawing/2014/main" id="{74D859E8-A184-4309-8874-17011C281F12}"/>
              </a:ext>
            </a:extLst>
          </p:cNvPr>
          <p:cNvSpPr/>
          <p:nvPr/>
        </p:nvSpPr>
        <p:spPr>
          <a:xfrm rot="16200000">
            <a:off x="54145" y="1115247"/>
            <a:ext cx="7310580" cy="4156378"/>
          </a:xfrm>
          <a:prstGeom prst="triangle">
            <a:avLst>
              <a:gd name="adj" fmla="val 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E9B4D6A1-EC61-40C1-87EE-3248CA438A3E}"/>
              </a:ext>
            </a:extLst>
          </p:cNvPr>
          <p:cNvCxnSpPr/>
          <p:nvPr/>
        </p:nvCxnSpPr>
        <p:spPr>
          <a:xfrm flipH="1">
            <a:off x="-116369" y="-30020"/>
            <a:ext cx="2327565" cy="3666836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28D89901-10A1-4B68-84EA-C6C9FF207CD8}"/>
              </a:ext>
            </a:extLst>
          </p:cNvPr>
          <p:cNvCxnSpPr>
            <a:cxnSpLocks/>
          </p:cNvCxnSpPr>
          <p:nvPr/>
        </p:nvCxnSpPr>
        <p:spPr>
          <a:xfrm flipH="1">
            <a:off x="1367761" y="-9274"/>
            <a:ext cx="3971648" cy="6858000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88EB0CFE-8770-49F4-92CF-2436E846DBF8}"/>
              </a:ext>
            </a:extLst>
          </p:cNvPr>
          <p:cNvCxnSpPr>
            <a:cxnSpLocks/>
          </p:cNvCxnSpPr>
          <p:nvPr/>
        </p:nvCxnSpPr>
        <p:spPr>
          <a:xfrm>
            <a:off x="196561" y="16166"/>
            <a:ext cx="0" cy="101410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939E475-9222-434A-84BC-1E55C25A7B1C}"/>
              </a:ext>
            </a:extLst>
          </p:cNvPr>
          <p:cNvSpPr txBox="1"/>
          <p:nvPr/>
        </p:nvSpPr>
        <p:spPr>
          <a:xfrm>
            <a:off x="197621" y="0"/>
            <a:ext cx="5113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APRENDIZAJE </a:t>
            </a:r>
            <a:r>
              <a:rPr lang="es-E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DE LA LECTURA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F7EF605-C38D-447B-A47B-BB8DFD4474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03" r="84375" b="15927"/>
          <a:stretch/>
        </p:blipFill>
        <p:spPr>
          <a:xfrm>
            <a:off x="6313758" y="604510"/>
            <a:ext cx="2207722" cy="602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229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ilueta de niño sentado detrás de un árbol durante la puesta de sol">
            <a:extLst>
              <a:ext uri="{FF2B5EF4-FFF2-40B4-BE49-F238E27FC236}">
                <a16:creationId xmlns:a16="http://schemas.microsoft.com/office/drawing/2014/main" id="{E1819BEE-0F85-4308-A7BD-6E13E490C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107" y="-6531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riángulo isósceles 4">
            <a:extLst>
              <a:ext uri="{FF2B5EF4-FFF2-40B4-BE49-F238E27FC236}">
                <a16:creationId xmlns:a16="http://schemas.microsoft.com/office/drawing/2014/main" id="{929CDCFD-7461-4711-8EF4-DA4296F7E46E}"/>
              </a:ext>
            </a:extLst>
          </p:cNvPr>
          <p:cNvSpPr/>
          <p:nvPr/>
        </p:nvSpPr>
        <p:spPr>
          <a:xfrm rot="5400000">
            <a:off x="-654913" y="547253"/>
            <a:ext cx="3232727" cy="2078183"/>
          </a:xfrm>
          <a:prstGeom prst="triangle">
            <a:avLst>
              <a:gd name="adj" fmla="val 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2C58126-B2C8-41C2-94FA-9F176F94C608}"/>
              </a:ext>
            </a:extLst>
          </p:cNvPr>
          <p:cNvSpPr/>
          <p:nvPr/>
        </p:nvSpPr>
        <p:spPr>
          <a:xfrm>
            <a:off x="5393267" y="-100567"/>
            <a:ext cx="6601112" cy="694710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7" name="Triángulo isósceles 6">
            <a:extLst>
              <a:ext uri="{FF2B5EF4-FFF2-40B4-BE49-F238E27FC236}">
                <a16:creationId xmlns:a16="http://schemas.microsoft.com/office/drawing/2014/main" id="{74D859E8-A184-4309-8874-17011C281F12}"/>
              </a:ext>
            </a:extLst>
          </p:cNvPr>
          <p:cNvSpPr/>
          <p:nvPr/>
        </p:nvSpPr>
        <p:spPr>
          <a:xfrm rot="16200000">
            <a:off x="54145" y="1115247"/>
            <a:ext cx="7310580" cy="4156378"/>
          </a:xfrm>
          <a:prstGeom prst="triangle">
            <a:avLst>
              <a:gd name="adj" fmla="val 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E9B4D6A1-EC61-40C1-87EE-3248CA438A3E}"/>
              </a:ext>
            </a:extLst>
          </p:cNvPr>
          <p:cNvCxnSpPr/>
          <p:nvPr/>
        </p:nvCxnSpPr>
        <p:spPr>
          <a:xfrm flipH="1">
            <a:off x="-116369" y="-30020"/>
            <a:ext cx="2327565" cy="3666836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28D89901-10A1-4B68-84EA-C6C9FF207CD8}"/>
              </a:ext>
            </a:extLst>
          </p:cNvPr>
          <p:cNvCxnSpPr>
            <a:cxnSpLocks/>
          </p:cNvCxnSpPr>
          <p:nvPr/>
        </p:nvCxnSpPr>
        <p:spPr>
          <a:xfrm flipH="1">
            <a:off x="1367761" y="-9274"/>
            <a:ext cx="3971648" cy="6858000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88EB0CFE-8770-49F4-92CF-2436E846DBF8}"/>
              </a:ext>
            </a:extLst>
          </p:cNvPr>
          <p:cNvCxnSpPr>
            <a:cxnSpLocks/>
          </p:cNvCxnSpPr>
          <p:nvPr/>
        </p:nvCxnSpPr>
        <p:spPr>
          <a:xfrm>
            <a:off x="196561" y="16166"/>
            <a:ext cx="0" cy="101410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939E475-9222-434A-84BC-1E55C25A7B1C}"/>
              </a:ext>
            </a:extLst>
          </p:cNvPr>
          <p:cNvSpPr txBox="1"/>
          <p:nvPr/>
        </p:nvSpPr>
        <p:spPr>
          <a:xfrm>
            <a:off x="197621" y="0"/>
            <a:ext cx="5113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APRENDIZAJE </a:t>
            </a:r>
            <a:r>
              <a:rPr lang="es-E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DE LA LECTURA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7C346BB-2B67-4195-AC81-C5CC20D9B9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19" t="26667" r="65210" b="12469"/>
          <a:stretch/>
        </p:blipFill>
        <p:spPr>
          <a:xfrm>
            <a:off x="5499370" y="261610"/>
            <a:ext cx="4533630" cy="658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2539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ilueta de niño sentado detrás de un árbol durante la puesta de sol">
            <a:extLst>
              <a:ext uri="{FF2B5EF4-FFF2-40B4-BE49-F238E27FC236}">
                <a16:creationId xmlns:a16="http://schemas.microsoft.com/office/drawing/2014/main" id="{E1819BEE-0F85-4308-A7BD-6E13E490C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107" y="-6531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riángulo isósceles 4">
            <a:extLst>
              <a:ext uri="{FF2B5EF4-FFF2-40B4-BE49-F238E27FC236}">
                <a16:creationId xmlns:a16="http://schemas.microsoft.com/office/drawing/2014/main" id="{929CDCFD-7461-4711-8EF4-DA4296F7E46E}"/>
              </a:ext>
            </a:extLst>
          </p:cNvPr>
          <p:cNvSpPr/>
          <p:nvPr/>
        </p:nvSpPr>
        <p:spPr>
          <a:xfrm rot="5400000">
            <a:off x="-654913" y="547253"/>
            <a:ext cx="3232727" cy="2078183"/>
          </a:xfrm>
          <a:prstGeom prst="triangle">
            <a:avLst>
              <a:gd name="adj" fmla="val 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2C58126-B2C8-41C2-94FA-9F176F94C608}"/>
              </a:ext>
            </a:extLst>
          </p:cNvPr>
          <p:cNvSpPr/>
          <p:nvPr/>
        </p:nvSpPr>
        <p:spPr>
          <a:xfrm>
            <a:off x="5393267" y="-100567"/>
            <a:ext cx="6601112" cy="694710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7" name="Triángulo isósceles 6">
            <a:extLst>
              <a:ext uri="{FF2B5EF4-FFF2-40B4-BE49-F238E27FC236}">
                <a16:creationId xmlns:a16="http://schemas.microsoft.com/office/drawing/2014/main" id="{74D859E8-A184-4309-8874-17011C281F12}"/>
              </a:ext>
            </a:extLst>
          </p:cNvPr>
          <p:cNvSpPr/>
          <p:nvPr/>
        </p:nvSpPr>
        <p:spPr>
          <a:xfrm rot="16200000">
            <a:off x="54145" y="1115247"/>
            <a:ext cx="7310580" cy="4156378"/>
          </a:xfrm>
          <a:prstGeom prst="triangle">
            <a:avLst>
              <a:gd name="adj" fmla="val 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E9B4D6A1-EC61-40C1-87EE-3248CA438A3E}"/>
              </a:ext>
            </a:extLst>
          </p:cNvPr>
          <p:cNvCxnSpPr/>
          <p:nvPr/>
        </p:nvCxnSpPr>
        <p:spPr>
          <a:xfrm flipH="1">
            <a:off x="-116369" y="-30020"/>
            <a:ext cx="2327565" cy="3666836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28D89901-10A1-4B68-84EA-C6C9FF207CD8}"/>
              </a:ext>
            </a:extLst>
          </p:cNvPr>
          <p:cNvCxnSpPr>
            <a:cxnSpLocks/>
          </p:cNvCxnSpPr>
          <p:nvPr/>
        </p:nvCxnSpPr>
        <p:spPr>
          <a:xfrm flipH="1">
            <a:off x="1367761" y="-9274"/>
            <a:ext cx="3971648" cy="6858000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88EB0CFE-8770-49F4-92CF-2436E846DBF8}"/>
              </a:ext>
            </a:extLst>
          </p:cNvPr>
          <p:cNvCxnSpPr>
            <a:cxnSpLocks/>
          </p:cNvCxnSpPr>
          <p:nvPr/>
        </p:nvCxnSpPr>
        <p:spPr>
          <a:xfrm>
            <a:off x="196561" y="16166"/>
            <a:ext cx="0" cy="101410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939E475-9222-434A-84BC-1E55C25A7B1C}"/>
              </a:ext>
            </a:extLst>
          </p:cNvPr>
          <p:cNvSpPr txBox="1"/>
          <p:nvPr/>
        </p:nvSpPr>
        <p:spPr>
          <a:xfrm>
            <a:off x="197621" y="0"/>
            <a:ext cx="5113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APRENDIZAJE </a:t>
            </a:r>
            <a:r>
              <a:rPr lang="es-E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DE LA LECTURA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62944EA-D7FC-41C5-957D-ECE7916169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062" t="31286" r="31511" b="8765"/>
          <a:stretch/>
        </p:blipFill>
        <p:spPr>
          <a:xfrm>
            <a:off x="5564158" y="1030273"/>
            <a:ext cx="5704975" cy="543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3331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ilueta de niño sentado detrás de un árbol durante la puesta de sol">
            <a:extLst>
              <a:ext uri="{FF2B5EF4-FFF2-40B4-BE49-F238E27FC236}">
                <a16:creationId xmlns:a16="http://schemas.microsoft.com/office/drawing/2014/main" id="{E1819BEE-0F85-4308-A7BD-6E13E490C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107" y="-6531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riángulo isósceles 4">
            <a:extLst>
              <a:ext uri="{FF2B5EF4-FFF2-40B4-BE49-F238E27FC236}">
                <a16:creationId xmlns:a16="http://schemas.microsoft.com/office/drawing/2014/main" id="{929CDCFD-7461-4711-8EF4-DA4296F7E46E}"/>
              </a:ext>
            </a:extLst>
          </p:cNvPr>
          <p:cNvSpPr/>
          <p:nvPr/>
        </p:nvSpPr>
        <p:spPr>
          <a:xfrm rot="5400000">
            <a:off x="-654913" y="547253"/>
            <a:ext cx="3232727" cy="2078183"/>
          </a:xfrm>
          <a:prstGeom prst="triangle">
            <a:avLst>
              <a:gd name="adj" fmla="val 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2C58126-B2C8-41C2-94FA-9F176F94C608}"/>
              </a:ext>
            </a:extLst>
          </p:cNvPr>
          <p:cNvSpPr/>
          <p:nvPr/>
        </p:nvSpPr>
        <p:spPr>
          <a:xfrm>
            <a:off x="5393267" y="-100567"/>
            <a:ext cx="6601112" cy="694710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7" name="Triángulo isósceles 6">
            <a:extLst>
              <a:ext uri="{FF2B5EF4-FFF2-40B4-BE49-F238E27FC236}">
                <a16:creationId xmlns:a16="http://schemas.microsoft.com/office/drawing/2014/main" id="{74D859E8-A184-4309-8874-17011C281F12}"/>
              </a:ext>
            </a:extLst>
          </p:cNvPr>
          <p:cNvSpPr/>
          <p:nvPr/>
        </p:nvSpPr>
        <p:spPr>
          <a:xfrm rot="16200000">
            <a:off x="54145" y="1115247"/>
            <a:ext cx="7310580" cy="4156378"/>
          </a:xfrm>
          <a:prstGeom prst="triangle">
            <a:avLst>
              <a:gd name="adj" fmla="val 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E9B4D6A1-EC61-40C1-87EE-3248CA438A3E}"/>
              </a:ext>
            </a:extLst>
          </p:cNvPr>
          <p:cNvCxnSpPr/>
          <p:nvPr/>
        </p:nvCxnSpPr>
        <p:spPr>
          <a:xfrm flipH="1">
            <a:off x="-116369" y="-30020"/>
            <a:ext cx="2327565" cy="3666836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28D89901-10A1-4B68-84EA-C6C9FF207CD8}"/>
              </a:ext>
            </a:extLst>
          </p:cNvPr>
          <p:cNvCxnSpPr>
            <a:cxnSpLocks/>
          </p:cNvCxnSpPr>
          <p:nvPr/>
        </p:nvCxnSpPr>
        <p:spPr>
          <a:xfrm flipH="1">
            <a:off x="1367761" y="-9274"/>
            <a:ext cx="3971648" cy="6858000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88EB0CFE-8770-49F4-92CF-2436E846DBF8}"/>
              </a:ext>
            </a:extLst>
          </p:cNvPr>
          <p:cNvCxnSpPr>
            <a:cxnSpLocks/>
          </p:cNvCxnSpPr>
          <p:nvPr/>
        </p:nvCxnSpPr>
        <p:spPr>
          <a:xfrm>
            <a:off x="196561" y="16166"/>
            <a:ext cx="0" cy="101410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939E475-9222-434A-84BC-1E55C25A7B1C}"/>
              </a:ext>
            </a:extLst>
          </p:cNvPr>
          <p:cNvSpPr txBox="1"/>
          <p:nvPr/>
        </p:nvSpPr>
        <p:spPr>
          <a:xfrm>
            <a:off x="197621" y="0"/>
            <a:ext cx="5508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APRENDIZAJE </a:t>
            </a:r>
            <a:r>
              <a:rPr lang="es-E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DE LA ESCRITURA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566E4759-6A9E-4B4B-92A7-2B04E7BFAF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11" t="29057" r="71419" b="10943"/>
          <a:stretch/>
        </p:blipFill>
        <p:spPr>
          <a:xfrm>
            <a:off x="5602892" y="111306"/>
            <a:ext cx="4748805" cy="674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2722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ilueta de niño sentado detrás de un árbol durante la puesta de sol">
            <a:extLst>
              <a:ext uri="{FF2B5EF4-FFF2-40B4-BE49-F238E27FC236}">
                <a16:creationId xmlns:a16="http://schemas.microsoft.com/office/drawing/2014/main" id="{E1819BEE-0F85-4308-A7BD-6E13E490C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107" y="-6531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riángulo isósceles 4">
            <a:extLst>
              <a:ext uri="{FF2B5EF4-FFF2-40B4-BE49-F238E27FC236}">
                <a16:creationId xmlns:a16="http://schemas.microsoft.com/office/drawing/2014/main" id="{929CDCFD-7461-4711-8EF4-DA4296F7E46E}"/>
              </a:ext>
            </a:extLst>
          </p:cNvPr>
          <p:cNvSpPr/>
          <p:nvPr/>
        </p:nvSpPr>
        <p:spPr>
          <a:xfrm rot="5400000">
            <a:off x="-654913" y="547253"/>
            <a:ext cx="3232727" cy="2078183"/>
          </a:xfrm>
          <a:prstGeom prst="triangle">
            <a:avLst>
              <a:gd name="adj" fmla="val 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2C58126-B2C8-41C2-94FA-9F176F94C608}"/>
              </a:ext>
            </a:extLst>
          </p:cNvPr>
          <p:cNvSpPr/>
          <p:nvPr/>
        </p:nvSpPr>
        <p:spPr>
          <a:xfrm>
            <a:off x="5370530" y="9274"/>
            <a:ext cx="6613236" cy="698862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7" name="Triángulo isósceles 6">
            <a:extLst>
              <a:ext uri="{FF2B5EF4-FFF2-40B4-BE49-F238E27FC236}">
                <a16:creationId xmlns:a16="http://schemas.microsoft.com/office/drawing/2014/main" id="{74D859E8-A184-4309-8874-17011C281F12}"/>
              </a:ext>
            </a:extLst>
          </p:cNvPr>
          <p:cNvSpPr/>
          <p:nvPr/>
        </p:nvSpPr>
        <p:spPr>
          <a:xfrm rot="16200000">
            <a:off x="54145" y="1115247"/>
            <a:ext cx="7310580" cy="4156378"/>
          </a:xfrm>
          <a:prstGeom prst="triangle">
            <a:avLst>
              <a:gd name="adj" fmla="val 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E9B4D6A1-EC61-40C1-87EE-3248CA438A3E}"/>
              </a:ext>
            </a:extLst>
          </p:cNvPr>
          <p:cNvCxnSpPr/>
          <p:nvPr/>
        </p:nvCxnSpPr>
        <p:spPr>
          <a:xfrm flipH="1">
            <a:off x="-116369" y="-30020"/>
            <a:ext cx="2327565" cy="3666836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28D89901-10A1-4B68-84EA-C6C9FF207CD8}"/>
              </a:ext>
            </a:extLst>
          </p:cNvPr>
          <p:cNvCxnSpPr>
            <a:cxnSpLocks/>
          </p:cNvCxnSpPr>
          <p:nvPr/>
        </p:nvCxnSpPr>
        <p:spPr>
          <a:xfrm flipH="1">
            <a:off x="1367761" y="-9274"/>
            <a:ext cx="3971648" cy="6858000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88EB0CFE-8770-49F4-92CF-2436E846DBF8}"/>
              </a:ext>
            </a:extLst>
          </p:cNvPr>
          <p:cNvCxnSpPr>
            <a:cxnSpLocks/>
          </p:cNvCxnSpPr>
          <p:nvPr/>
        </p:nvCxnSpPr>
        <p:spPr>
          <a:xfrm>
            <a:off x="196561" y="16166"/>
            <a:ext cx="0" cy="101410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939E475-9222-434A-84BC-1E55C25A7B1C}"/>
              </a:ext>
            </a:extLst>
          </p:cNvPr>
          <p:cNvSpPr txBox="1"/>
          <p:nvPr/>
        </p:nvSpPr>
        <p:spPr>
          <a:xfrm>
            <a:off x="197621" y="0"/>
            <a:ext cx="5113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APRENDIZAJE </a:t>
            </a:r>
            <a:r>
              <a:rPr lang="es-E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DE LA LECTURA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D2C0380-A1C7-4E93-93D8-FE99B8A92ED5}"/>
              </a:ext>
            </a:extLst>
          </p:cNvPr>
          <p:cNvSpPr txBox="1"/>
          <p:nvPr/>
        </p:nvSpPr>
        <p:spPr>
          <a:xfrm>
            <a:off x="5370530" y="-75481"/>
            <a:ext cx="6944299" cy="38472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latin typeface="Bodoni MT Black" panose="02070A03080606020203" pitchFamily="18" charset="0"/>
                <a:sym typeface="Wingdings" panose="05000000000000000000" pitchFamily="2" charset="2"/>
              </a:rPr>
              <a:t>ETAPA 3</a:t>
            </a:r>
          </a:p>
          <a:p>
            <a:pPr algn="ctr"/>
            <a:r>
              <a:rPr lang="es-ES" sz="2000" dirty="0">
                <a:latin typeface="Bodoni MT Black" panose="02070A03080606020203" pitchFamily="18" charset="0"/>
                <a:sym typeface="Wingdings" panose="05000000000000000000" pitchFamily="2" charset="2"/>
              </a:rPr>
              <a:t>PARCIALMENTE ALFABÉTICA</a:t>
            </a:r>
          </a:p>
          <a:p>
            <a:pPr algn="ctr"/>
            <a:endParaRPr lang="es-ES" sz="2000" dirty="0">
              <a:latin typeface="Bodoni MT Black" panose="02070A03080606020203" pitchFamily="18" charset="0"/>
              <a:sym typeface="Wingdings" panose="05000000000000000000" pitchFamily="2" charset="2"/>
            </a:endParaRPr>
          </a:p>
          <a:p>
            <a:pPr algn="ctr"/>
            <a:endParaRPr lang="es-ES" sz="2000" dirty="0">
              <a:latin typeface="Bodoni MT Black" panose="02070A03080606020203" pitchFamily="18" charset="0"/>
              <a:sym typeface="Wingdings" panose="05000000000000000000" pitchFamily="2" charset="2"/>
            </a:endParaRPr>
          </a:p>
          <a:p>
            <a:pPr algn="ctr"/>
            <a:endParaRPr lang="es-ES" sz="2000" dirty="0">
              <a:latin typeface="Bodoni MT Black" panose="02070A03080606020203" pitchFamily="18" charset="0"/>
              <a:sym typeface="Wingdings" panose="05000000000000000000" pitchFamily="2" charset="2"/>
            </a:endParaRPr>
          </a:p>
          <a:p>
            <a:endParaRPr lang="es-ES" sz="2400" dirty="0">
              <a:latin typeface="Caviar dreams" panose="020B0402020204020504" pitchFamily="34" charset="0"/>
            </a:endParaRPr>
          </a:p>
          <a:p>
            <a:r>
              <a:rPr lang="es-ES" sz="1600" dirty="0">
                <a:latin typeface="Caviar dreams" panose="020B0402020204020504" pitchFamily="34" charset="0"/>
              </a:rPr>
              <a:t>              HA ALMACENADO YA MUCHAS PALABRAS EN SU MEMORIA</a:t>
            </a:r>
          </a:p>
          <a:p>
            <a:r>
              <a:rPr lang="es-ES" sz="1600" dirty="0">
                <a:latin typeface="Caviar dreams" panose="020B0402020204020504" pitchFamily="34" charset="0"/>
              </a:rPr>
              <a:t>              VISUAL</a:t>
            </a:r>
          </a:p>
          <a:p>
            <a:r>
              <a:rPr lang="es-ES" sz="1600" dirty="0">
                <a:latin typeface="Caviar dreams" panose="020B0402020204020504" pitchFamily="34" charset="0"/>
              </a:rPr>
              <a:t>                 </a:t>
            </a:r>
            <a:r>
              <a:rPr lang="es-ES" sz="1600" dirty="0">
                <a:latin typeface="Caviar Dreams" panose="020B0402020204020504" pitchFamily="34" charset="0"/>
              </a:rPr>
              <a:t>                        </a:t>
            </a:r>
          </a:p>
          <a:p>
            <a:r>
              <a:rPr lang="es-ES" sz="2400" dirty="0">
                <a:latin typeface="Caviar Dreams" panose="020B0402020204020504" pitchFamily="34" charset="0"/>
              </a:rPr>
              <a:t>                    </a:t>
            </a:r>
            <a:endParaRPr lang="es-ES" sz="2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viar Dreams" panose="020B0402020204020504" pitchFamily="34" charset="0"/>
            </a:endParaRPr>
          </a:p>
          <a:p>
            <a:r>
              <a:rPr lang="es-ES" sz="2400" dirty="0">
                <a:latin typeface="Caviar Dreams" panose="020B0402020204020504" pitchFamily="34" charset="0"/>
              </a:rPr>
              <a:t>             </a:t>
            </a:r>
          </a:p>
          <a:p>
            <a:r>
              <a:rPr lang="es-ES" sz="2400" dirty="0">
                <a:latin typeface="Caviar dreams" panose="020B0402020204020504" pitchFamily="34" charset="0"/>
              </a:rPr>
              <a:t>                      </a:t>
            </a:r>
            <a:endParaRPr lang="es-ES" sz="2800" dirty="0">
              <a:solidFill>
                <a:srgbClr val="FF0000"/>
              </a:solidFill>
              <a:latin typeface="Escolar1" panose="00000400000000000000" pitchFamily="2" charset="0"/>
            </a:endParaRPr>
          </a:p>
        </p:txBody>
      </p:sp>
      <p:sp>
        <p:nvSpPr>
          <p:cNvPr id="14" name="Flecha: a la derecha 13">
            <a:extLst>
              <a:ext uri="{FF2B5EF4-FFF2-40B4-BE49-F238E27FC236}">
                <a16:creationId xmlns:a16="http://schemas.microsoft.com/office/drawing/2014/main" id="{1B7201AF-D67B-4FCE-B8BD-0E296C205710}"/>
              </a:ext>
            </a:extLst>
          </p:cNvPr>
          <p:cNvSpPr/>
          <p:nvPr/>
        </p:nvSpPr>
        <p:spPr>
          <a:xfrm>
            <a:off x="5885539" y="5525580"/>
            <a:ext cx="546222" cy="274320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900EFF03-9C7C-4511-9E44-75CCEB16A416}"/>
              </a:ext>
            </a:extLst>
          </p:cNvPr>
          <p:cNvSpPr/>
          <p:nvPr/>
        </p:nvSpPr>
        <p:spPr>
          <a:xfrm>
            <a:off x="5818745" y="3650117"/>
            <a:ext cx="546222" cy="274320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Flecha: a la derecha 18">
            <a:extLst>
              <a:ext uri="{FF2B5EF4-FFF2-40B4-BE49-F238E27FC236}">
                <a16:creationId xmlns:a16="http://schemas.microsoft.com/office/drawing/2014/main" id="{9BBE98E8-4E61-40BB-8E6F-AFB07BE540CB}"/>
              </a:ext>
            </a:extLst>
          </p:cNvPr>
          <p:cNvSpPr/>
          <p:nvPr/>
        </p:nvSpPr>
        <p:spPr>
          <a:xfrm>
            <a:off x="6017903" y="1195259"/>
            <a:ext cx="546222" cy="27432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Flecha: a la derecha 19">
            <a:extLst>
              <a:ext uri="{FF2B5EF4-FFF2-40B4-BE49-F238E27FC236}">
                <a16:creationId xmlns:a16="http://schemas.microsoft.com/office/drawing/2014/main" id="{9EBF4FEE-C21F-4430-9A51-9945F1317901}"/>
              </a:ext>
            </a:extLst>
          </p:cNvPr>
          <p:cNvSpPr/>
          <p:nvPr/>
        </p:nvSpPr>
        <p:spPr>
          <a:xfrm>
            <a:off x="5845090" y="1836871"/>
            <a:ext cx="546222" cy="274320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7F027E12-92F3-4D21-AC2D-67553D68C079}"/>
              </a:ext>
            </a:extLst>
          </p:cNvPr>
          <p:cNvSpPr/>
          <p:nvPr/>
        </p:nvSpPr>
        <p:spPr>
          <a:xfrm>
            <a:off x="5787624" y="690807"/>
            <a:ext cx="5786067" cy="1130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b="1" dirty="0">
              <a:solidFill>
                <a:schemeClr val="tx1"/>
              </a:solidFill>
              <a:latin typeface="Caviar Dreams" panose="020B0402020204020504" pitchFamily="34" charset="0"/>
            </a:endParaRPr>
          </a:p>
          <a:p>
            <a:r>
              <a:rPr lang="es-ES" sz="1600" dirty="0">
                <a:solidFill>
                  <a:schemeClr val="tx1"/>
                </a:solidFill>
                <a:latin typeface="Caviar Dreams" panose="020B0402020204020504" pitchFamily="34" charset="0"/>
              </a:rPr>
              <a:t>Poco a poco va cogiendo el MECANISMO DE LA LECTURA </a:t>
            </a:r>
          </a:p>
          <a:p>
            <a:endParaRPr lang="es-ES" sz="1600" dirty="0">
              <a:solidFill>
                <a:schemeClr val="tx1"/>
              </a:solidFill>
              <a:latin typeface="Caviar Dreams" panose="020B0402020204020504" pitchFamily="34" charset="0"/>
            </a:endParaRPr>
          </a:p>
          <a:p>
            <a:endParaRPr lang="es-ES" sz="1600" dirty="0">
              <a:solidFill>
                <a:schemeClr val="tx1"/>
              </a:solidFill>
              <a:latin typeface="Caviar Dreams" panose="020B0402020204020504" pitchFamily="34" charset="0"/>
            </a:endParaRPr>
          </a:p>
          <a:p>
            <a:r>
              <a:rPr lang="es-ES" sz="1600" dirty="0">
                <a:solidFill>
                  <a:schemeClr val="tx1"/>
                </a:solidFill>
                <a:latin typeface="Caviar Dreams" panose="020B0402020204020504" pitchFamily="34" charset="0"/>
              </a:rPr>
              <a:t> 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03E4A8C0-6BB1-45A4-B352-2E3D92FE9B7A}"/>
              </a:ext>
            </a:extLst>
          </p:cNvPr>
          <p:cNvSpPr/>
          <p:nvPr/>
        </p:nvSpPr>
        <p:spPr>
          <a:xfrm>
            <a:off x="6428045" y="3043779"/>
            <a:ext cx="4794250" cy="1511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600" kern="1200" dirty="0">
                <a:solidFill>
                  <a:srgbClr val="000000"/>
                </a:solidFill>
                <a:effectLst/>
                <a:latin typeface="Caviar Dreams" panose="020B04020202040205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VA PRECISANDO MUCHO MÁS SU MECANISMO DE LECTURA AL SER MÁS ANALÍTICO AL LEER Y AL IR APRENDENDIENDO LA CORRESPONDENCIA SONIDO-GRAFÍA EN SU PROCESO PARALELO DE APRENDIZAJE DE LA ESCRITURA</a:t>
            </a:r>
            <a:endParaRPr lang="es-ES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7EC52E44-AAE1-44C8-B18A-FE8D0EDCA7AA}"/>
              </a:ext>
            </a:extLst>
          </p:cNvPr>
          <p:cNvSpPr/>
          <p:nvPr/>
        </p:nvSpPr>
        <p:spPr>
          <a:xfrm>
            <a:off x="6529676" y="5022542"/>
            <a:ext cx="4794250" cy="1511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600" kern="1200" dirty="0">
                <a:solidFill>
                  <a:srgbClr val="000000"/>
                </a:solidFill>
                <a:effectLst/>
                <a:latin typeface="Caviar Dreams" panose="020B04020202040205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LAS PALABRAS NUEVAS LAS LEE, PERO CON POCA SOLTURA Y FLUIDEZ</a:t>
            </a:r>
            <a:endParaRPr lang="es-ES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1730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ilueta de niño sentado detrás de un árbol durante la puesta de sol">
            <a:extLst>
              <a:ext uri="{FF2B5EF4-FFF2-40B4-BE49-F238E27FC236}">
                <a16:creationId xmlns:a16="http://schemas.microsoft.com/office/drawing/2014/main" id="{E1819BEE-0F85-4308-A7BD-6E13E490C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107" y="-6531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riángulo isósceles 4">
            <a:extLst>
              <a:ext uri="{FF2B5EF4-FFF2-40B4-BE49-F238E27FC236}">
                <a16:creationId xmlns:a16="http://schemas.microsoft.com/office/drawing/2014/main" id="{929CDCFD-7461-4711-8EF4-DA4296F7E46E}"/>
              </a:ext>
            </a:extLst>
          </p:cNvPr>
          <p:cNvSpPr/>
          <p:nvPr/>
        </p:nvSpPr>
        <p:spPr>
          <a:xfrm rot="5400000">
            <a:off x="-654913" y="547253"/>
            <a:ext cx="3232727" cy="2078183"/>
          </a:xfrm>
          <a:prstGeom prst="triangle">
            <a:avLst>
              <a:gd name="adj" fmla="val 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2C58126-B2C8-41C2-94FA-9F176F94C608}"/>
              </a:ext>
            </a:extLst>
          </p:cNvPr>
          <p:cNvSpPr/>
          <p:nvPr/>
        </p:nvSpPr>
        <p:spPr>
          <a:xfrm>
            <a:off x="5381143" y="9274"/>
            <a:ext cx="6613236" cy="698862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7" name="Triángulo isósceles 6">
            <a:extLst>
              <a:ext uri="{FF2B5EF4-FFF2-40B4-BE49-F238E27FC236}">
                <a16:creationId xmlns:a16="http://schemas.microsoft.com/office/drawing/2014/main" id="{74D859E8-A184-4309-8874-17011C281F12}"/>
              </a:ext>
            </a:extLst>
          </p:cNvPr>
          <p:cNvSpPr/>
          <p:nvPr/>
        </p:nvSpPr>
        <p:spPr>
          <a:xfrm rot="16200000">
            <a:off x="54145" y="1115247"/>
            <a:ext cx="7310580" cy="4156378"/>
          </a:xfrm>
          <a:prstGeom prst="triangle">
            <a:avLst>
              <a:gd name="adj" fmla="val 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E9B4D6A1-EC61-40C1-87EE-3248CA438A3E}"/>
              </a:ext>
            </a:extLst>
          </p:cNvPr>
          <p:cNvCxnSpPr/>
          <p:nvPr/>
        </p:nvCxnSpPr>
        <p:spPr>
          <a:xfrm flipH="1">
            <a:off x="-116369" y="-30020"/>
            <a:ext cx="2327565" cy="3666836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28D89901-10A1-4B68-84EA-C6C9FF207CD8}"/>
              </a:ext>
            </a:extLst>
          </p:cNvPr>
          <p:cNvCxnSpPr>
            <a:cxnSpLocks/>
          </p:cNvCxnSpPr>
          <p:nvPr/>
        </p:nvCxnSpPr>
        <p:spPr>
          <a:xfrm flipH="1">
            <a:off x="1367761" y="-9274"/>
            <a:ext cx="3971648" cy="6858000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88EB0CFE-8770-49F4-92CF-2436E846DBF8}"/>
              </a:ext>
            </a:extLst>
          </p:cNvPr>
          <p:cNvCxnSpPr>
            <a:cxnSpLocks/>
          </p:cNvCxnSpPr>
          <p:nvPr/>
        </p:nvCxnSpPr>
        <p:spPr>
          <a:xfrm>
            <a:off x="196561" y="16166"/>
            <a:ext cx="0" cy="101410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939E475-9222-434A-84BC-1E55C25A7B1C}"/>
              </a:ext>
            </a:extLst>
          </p:cNvPr>
          <p:cNvSpPr txBox="1"/>
          <p:nvPr/>
        </p:nvSpPr>
        <p:spPr>
          <a:xfrm>
            <a:off x="197621" y="0"/>
            <a:ext cx="5113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APRENDIZAJE </a:t>
            </a:r>
            <a:r>
              <a:rPr lang="es-E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DE LA LECTURA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A895D46-B03F-4705-8929-929AB95E08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7" t="10124" r="11218" b="13704"/>
          <a:stretch/>
        </p:blipFill>
        <p:spPr>
          <a:xfrm>
            <a:off x="4903014" y="1583266"/>
            <a:ext cx="6852553" cy="337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431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Atención a la diversidad - Colegio Santa María del Carmen">
            <a:extLst>
              <a:ext uri="{FF2B5EF4-FFF2-40B4-BE49-F238E27FC236}">
                <a16:creationId xmlns:a16="http://schemas.microsoft.com/office/drawing/2014/main" id="{4AC8077B-8E9F-432E-B3B6-476009C0D7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0" t="27710" r="14140" b="5677"/>
          <a:stretch/>
        </p:blipFill>
        <p:spPr bwMode="auto">
          <a:xfrm>
            <a:off x="0" y="-43132"/>
            <a:ext cx="12084566" cy="672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E990B01B-7884-4E41-B89E-40506310CF27}"/>
              </a:ext>
            </a:extLst>
          </p:cNvPr>
          <p:cNvSpPr/>
          <p:nvPr/>
        </p:nvSpPr>
        <p:spPr>
          <a:xfrm rot="10800000" flipV="1">
            <a:off x="0" y="4509219"/>
            <a:ext cx="5313872" cy="1555151"/>
          </a:xfrm>
          <a:prstGeom prst="rect">
            <a:avLst/>
          </a:prstGeom>
          <a:solidFill>
            <a:srgbClr val="FFFFFF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4000" dirty="0">
                <a:solidFill>
                  <a:sysClr val="windowText" lastClr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SEGUIR ATENDIENDO A LA DIVERSIDAD</a:t>
            </a:r>
            <a:r>
              <a:rPr lang="es-ES" sz="40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924973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ilueta de niño sentado detrás de un árbol durante la puesta de sol">
            <a:extLst>
              <a:ext uri="{FF2B5EF4-FFF2-40B4-BE49-F238E27FC236}">
                <a16:creationId xmlns:a16="http://schemas.microsoft.com/office/drawing/2014/main" id="{E1819BEE-0F85-4308-A7BD-6E13E490C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107" y="-6531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riángulo isósceles 4">
            <a:extLst>
              <a:ext uri="{FF2B5EF4-FFF2-40B4-BE49-F238E27FC236}">
                <a16:creationId xmlns:a16="http://schemas.microsoft.com/office/drawing/2014/main" id="{929CDCFD-7461-4711-8EF4-DA4296F7E46E}"/>
              </a:ext>
            </a:extLst>
          </p:cNvPr>
          <p:cNvSpPr/>
          <p:nvPr/>
        </p:nvSpPr>
        <p:spPr>
          <a:xfrm rot="5400000">
            <a:off x="-654913" y="547253"/>
            <a:ext cx="3232727" cy="2078183"/>
          </a:xfrm>
          <a:prstGeom prst="triangle">
            <a:avLst>
              <a:gd name="adj" fmla="val 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2C58126-B2C8-41C2-94FA-9F176F94C608}"/>
              </a:ext>
            </a:extLst>
          </p:cNvPr>
          <p:cNvSpPr/>
          <p:nvPr/>
        </p:nvSpPr>
        <p:spPr>
          <a:xfrm>
            <a:off x="5381143" y="9274"/>
            <a:ext cx="6613236" cy="698862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7" name="Triángulo isósceles 6">
            <a:extLst>
              <a:ext uri="{FF2B5EF4-FFF2-40B4-BE49-F238E27FC236}">
                <a16:creationId xmlns:a16="http://schemas.microsoft.com/office/drawing/2014/main" id="{74D859E8-A184-4309-8874-17011C281F12}"/>
              </a:ext>
            </a:extLst>
          </p:cNvPr>
          <p:cNvSpPr/>
          <p:nvPr/>
        </p:nvSpPr>
        <p:spPr>
          <a:xfrm rot="16200000">
            <a:off x="54145" y="1115247"/>
            <a:ext cx="7310580" cy="4156378"/>
          </a:xfrm>
          <a:prstGeom prst="triangle">
            <a:avLst>
              <a:gd name="adj" fmla="val 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E9B4D6A1-EC61-40C1-87EE-3248CA438A3E}"/>
              </a:ext>
            </a:extLst>
          </p:cNvPr>
          <p:cNvCxnSpPr/>
          <p:nvPr/>
        </p:nvCxnSpPr>
        <p:spPr>
          <a:xfrm flipH="1">
            <a:off x="-116369" y="-30020"/>
            <a:ext cx="2327565" cy="3666836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28D89901-10A1-4B68-84EA-C6C9FF207CD8}"/>
              </a:ext>
            </a:extLst>
          </p:cNvPr>
          <p:cNvCxnSpPr>
            <a:cxnSpLocks/>
          </p:cNvCxnSpPr>
          <p:nvPr/>
        </p:nvCxnSpPr>
        <p:spPr>
          <a:xfrm flipH="1">
            <a:off x="1367761" y="-9274"/>
            <a:ext cx="3971648" cy="6858000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88EB0CFE-8770-49F4-92CF-2436E846DBF8}"/>
              </a:ext>
            </a:extLst>
          </p:cNvPr>
          <p:cNvCxnSpPr>
            <a:cxnSpLocks/>
          </p:cNvCxnSpPr>
          <p:nvPr/>
        </p:nvCxnSpPr>
        <p:spPr>
          <a:xfrm>
            <a:off x="196561" y="16166"/>
            <a:ext cx="0" cy="101410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939E475-9222-434A-84BC-1E55C25A7B1C}"/>
              </a:ext>
            </a:extLst>
          </p:cNvPr>
          <p:cNvSpPr txBox="1"/>
          <p:nvPr/>
        </p:nvSpPr>
        <p:spPr>
          <a:xfrm>
            <a:off x="197621" y="0"/>
            <a:ext cx="5113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APRENDIZAJE </a:t>
            </a:r>
            <a:r>
              <a:rPr lang="es-E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DE LA LECTURA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CAABBF5-8A59-483A-B956-075AB85A0B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3" t="10741" r="11875" b="13086"/>
          <a:stretch/>
        </p:blipFill>
        <p:spPr>
          <a:xfrm>
            <a:off x="4815192" y="1606741"/>
            <a:ext cx="7013543" cy="347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9233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ilueta de niño sentado detrás de un árbol durante la puesta de sol">
            <a:extLst>
              <a:ext uri="{FF2B5EF4-FFF2-40B4-BE49-F238E27FC236}">
                <a16:creationId xmlns:a16="http://schemas.microsoft.com/office/drawing/2014/main" id="{E1819BEE-0F85-4308-A7BD-6E13E490C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107" y="-6531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riángulo isósceles 4">
            <a:extLst>
              <a:ext uri="{FF2B5EF4-FFF2-40B4-BE49-F238E27FC236}">
                <a16:creationId xmlns:a16="http://schemas.microsoft.com/office/drawing/2014/main" id="{929CDCFD-7461-4711-8EF4-DA4296F7E46E}"/>
              </a:ext>
            </a:extLst>
          </p:cNvPr>
          <p:cNvSpPr/>
          <p:nvPr/>
        </p:nvSpPr>
        <p:spPr>
          <a:xfrm rot="5400000">
            <a:off x="-654913" y="547253"/>
            <a:ext cx="3232727" cy="2078183"/>
          </a:xfrm>
          <a:prstGeom prst="triangle">
            <a:avLst>
              <a:gd name="adj" fmla="val 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2C58126-B2C8-41C2-94FA-9F176F94C608}"/>
              </a:ext>
            </a:extLst>
          </p:cNvPr>
          <p:cNvSpPr/>
          <p:nvPr/>
        </p:nvSpPr>
        <p:spPr>
          <a:xfrm>
            <a:off x="5381143" y="9274"/>
            <a:ext cx="6613236" cy="698862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7" name="Triángulo isósceles 6">
            <a:extLst>
              <a:ext uri="{FF2B5EF4-FFF2-40B4-BE49-F238E27FC236}">
                <a16:creationId xmlns:a16="http://schemas.microsoft.com/office/drawing/2014/main" id="{74D859E8-A184-4309-8874-17011C281F12}"/>
              </a:ext>
            </a:extLst>
          </p:cNvPr>
          <p:cNvSpPr/>
          <p:nvPr/>
        </p:nvSpPr>
        <p:spPr>
          <a:xfrm rot="16200000">
            <a:off x="54145" y="1115247"/>
            <a:ext cx="7310580" cy="4156378"/>
          </a:xfrm>
          <a:prstGeom prst="triangle">
            <a:avLst>
              <a:gd name="adj" fmla="val 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E9B4D6A1-EC61-40C1-87EE-3248CA438A3E}"/>
              </a:ext>
            </a:extLst>
          </p:cNvPr>
          <p:cNvCxnSpPr/>
          <p:nvPr/>
        </p:nvCxnSpPr>
        <p:spPr>
          <a:xfrm flipH="1">
            <a:off x="-116369" y="-30020"/>
            <a:ext cx="2327565" cy="3666836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28D89901-10A1-4B68-84EA-C6C9FF207CD8}"/>
              </a:ext>
            </a:extLst>
          </p:cNvPr>
          <p:cNvCxnSpPr>
            <a:cxnSpLocks/>
          </p:cNvCxnSpPr>
          <p:nvPr/>
        </p:nvCxnSpPr>
        <p:spPr>
          <a:xfrm flipH="1">
            <a:off x="1367761" y="-9274"/>
            <a:ext cx="3971648" cy="6858000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88EB0CFE-8770-49F4-92CF-2436E846DBF8}"/>
              </a:ext>
            </a:extLst>
          </p:cNvPr>
          <p:cNvCxnSpPr>
            <a:cxnSpLocks/>
          </p:cNvCxnSpPr>
          <p:nvPr/>
        </p:nvCxnSpPr>
        <p:spPr>
          <a:xfrm>
            <a:off x="196561" y="16166"/>
            <a:ext cx="0" cy="101410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939E475-9222-434A-84BC-1E55C25A7B1C}"/>
              </a:ext>
            </a:extLst>
          </p:cNvPr>
          <p:cNvSpPr txBox="1"/>
          <p:nvPr/>
        </p:nvSpPr>
        <p:spPr>
          <a:xfrm>
            <a:off x="197621" y="0"/>
            <a:ext cx="5113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APRENDIZAJE </a:t>
            </a:r>
            <a:r>
              <a:rPr lang="es-E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DE LA LECTURA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3C43EB5-E6BE-4BBF-ADA0-514DB02E22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123" r="23542" b="13210"/>
          <a:stretch/>
        </p:blipFill>
        <p:spPr>
          <a:xfrm>
            <a:off x="4626205" y="1561641"/>
            <a:ext cx="7222065" cy="407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9199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ilueta de niño sentado detrás de un árbol durante la puesta de sol">
            <a:extLst>
              <a:ext uri="{FF2B5EF4-FFF2-40B4-BE49-F238E27FC236}">
                <a16:creationId xmlns:a16="http://schemas.microsoft.com/office/drawing/2014/main" id="{E1819BEE-0F85-4308-A7BD-6E13E490C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107" y="-6531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riángulo isósceles 4">
            <a:extLst>
              <a:ext uri="{FF2B5EF4-FFF2-40B4-BE49-F238E27FC236}">
                <a16:creationId xmlns:a16="http://schemas.microsoft.com/office/drawing/2014/main" id="{929CDCFD-7461-4711-8EF4-DA4296F7E46E}"/>
              </a:ext>
            </a:extLst>
          </p:cNvPr>
          <p:cNvSpPr/>
          <p:nvPr/>
        </p:nvSpPr>
        <p:spPr>
          <a:xfrm rot="5400000">
            <a:off x="-654913" y="547253"/>
            <a:ext cx="3232727" cy="2078183"/>
          </a:xfrm>
          <a:prstGeom prst="triangle">
            <a:avLst>
              <a:gd name="adj" fmla="val 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2C58126-B2C8-41C2-94FA-9F176F94C608}"/>
              </a:ext>
            </a:extLst>
          </p:cNvPr>
          <p:cNvSpPr/>
          <p:nvPr/>
        </p:nvSpPr>
        <p:spPr>
          <a:xfrm>
            <a:off x="5381143" y="9274"/>
            <a:ext cx="6613236" cy="698862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7" name="Triángulo isósceles 6">
            <a:extLst>
              <a:ext uri="{FF2B5EF4-FFF2-40B4-BE49-F238E27FC236}">
                <a16:creationId xmlns:a16="http://schemas.microsoft.com/office/drawing/2014/main" id="{74D859E8-A184-4309-8874-17011C281F12}"/>
              </a:ext>
            </a:extLst>
          </p:cNvPr>
          <p:cNvSpPr/>
          <p:nvPr/>
        </p:nvSpPr>
        <p:spPr>
          <a:xfrm rot="16200000">
            <a:off x="54145" y="1115247"/>
            <a:ext cx="7310580" cy="4156378"/>
          </a:xfrm>
          <a:prstGeom prst="triangle">
            <a:avLst>
              <a:gd name="adj" fmla="val 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E9B4D6A1-EC61-40C1-87EE-3248CA438A3E}"/>
              </a:ext>
            </a:extLst>
          </p:cNvPr>
          <p:cNvCxnSpPr/>
          <p:nvPr/>
        </p:nvCxnSpPr>
        <p:spPr>
          <a:xfrm flipH="1">
            <a:off x="-116369" y="-30020"/>
            <a:ext cx="2327565" cy="3666836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28D89901-10A1-4B68-84EA-C6C9FF207CD8}"/>
              </a:ext>
            </a:extLst>
          </p:cNvPr>
          <p:cNvCxnSpPr>
            <a:cxnSpLocks/>
          </p:cNvCxnSpPr>
          <p:nvPr/>
        </p:nvCxnSpPr>
        <p:spPr>
          <a:xfrm flipH="1">
            <a:off x="1367761" y="-9274"/>
            <a:ext cx="3971648" cy="6858000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88EB0CFE-8770-49F4-92CF-2436E846DBF8}"/>
              </a:ext>
            </a:extLst>
          </p:cNvPr>
          <p:cNvCxnSpPr>
            <a:cxnSpLocks/>
          </p:cNvCxnSpPr>
          <p:nvPr/>
        </p:nvCxnSpPr>
        <p:spPr>
          <a:xfrm>
            <a:off x="196561" y="16166"/>
            <a:ext cx="0" cy="101410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939E475-9222-434A-84BC-1E55C25A7B1C}"/>
              </a:ext>
            </a:extLst>
          </p:cNvPr>
          <p:cNvSpPr txBox="1"/>
          <p:nvPr/>
        </p:nvSpPr>
        <p:spPr>
          <a:xfrm>
            <a:off x="197621" y="0"/>
            <a:ext cx="5113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APRENDIZAJE </a:t>
            </a:r>
            <a:r>
              <a:rPr lang="es-E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DE LA LECTURA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3921039-EBBD-461C-8036-D687D9EA0F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5" t="8717" r="8889" b="13086"/>
          <a:stretch/>
        </p:blipFill>
        <p:spPr>
          <a:xfrm>
            <a:off x="4345123" y="2675467"/>
            <a:ext cx="6763144" cy="328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3107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ilueta de niño sentado detrás de un árbol durante la puesta de sol">
            <a:extLst>
              <a:ext uri="{FF2B5EF4-FFF2-40B4-BE49-F238E27FC236}">
                <a16:creationId xmlns:a16="http://schemas.microsoft.com/office/drawing/2014/main" id="{E1819BEE-0F85-4308-A7BD-6E13E490C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107" y="-6531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riángulo isósceles 4">
            <a:extLst>
              <a:ext uri="{FF2B5EF4-FFF2-40B4-BE49-F238E27FC236}">
                <a16:creationId xmlns:a16="http://schemas.microsoft.com/office/drawing/2014/main" id="{929CDCFD-7461-4711-8EF4-DA4296F7E46E}"/>
              </a:ext>
            </a:extLst>
          </p:cNvPr>
          <p:cNvSpPr/>
          <p:nvPr/>
        </p:nvSpPr>
        <p:spPr>
          <a:xfrm rot="5400000">
            <a:off x="-654913" y="547253"/>
            <a:ext cx="3232727" cy="2078183"/>
          </a:xfrm>
          <a:prstGeom prst="triangle">
            <a:avLst>
              <a:gd name="adj" fmla="val 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2C58126-B2C8-41C2-94FA-9F176F94C608}"/>
              </a:ext>
            </a:extLst>
          </p:cNvPr>
          <p:cNvSpPr/>
          <p:nvPr/>
        </p:nvSpPr>
        <p:spPr>
          <a:xfrm>
            <a:off x="5393267" y="-65315"/>
            <a:ext cx="6601112" cy="661761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7" name="Triángulo isósceles 6">
            <a:extLst>
              <a:ext uri="{FF2B5EF4-FFF2-40B4-BE49-F238E27FC236}">
                <a16:creationId xmlns:a16="http://schemas.microsoft.com/office/drawing/2014/main" id="{74D859E8-A184-4309-8874-17011C281F12}"/>
              </a:ext>
            </a:extLst>
          </p:cNvPr>
          <p:cNvSpPr/>
          <p:nvPr/>
        </p:nvSpPr>
        <p:spPr>
          <a:xfrm rot="16200000">
            <a:off x="54138" y="1350811"/>
            <a:ext cx="7310580" cy="4156378"/>
          </a:xfrm>
          <a:prstGeom prst="triangle">
            <a:avLst>
              <a:gd name="adj" fmla="val 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E9B4D6A1-EC61-40C1-87EE-3248CA438A3E}"/>
              </a:ext>
            </a:extLst>
          </p:cNvPr>
          <p:cNvCxnSpPr/>
          <p:nvPr/>
        </p:nvCxnSpPr>
        <p:spPr>
          <a:xfrm flipH="1">
            <a:off x="-116369" y="-30020"/>
            <a:ext cx="2327565" cy="3666836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28D89901-10A1-4B68-84EA-C6C9FF207CD8}"/>
              </a:ext>
            </a:extLst>
          </p:cNvPr>
          <p:cNvCxnSpPr>
            <a:cxnSpLocks/>
          </p:cNvCxnSpPr>
          <p:nvPr/>
        </p:nvCxnSpPr>
        <p:spPr>
          <a:xfrm flipH="1">
            <a:off x="1367761" y="-9274"/>
            <a:ext cx="3971648" cy="6858000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88EB0CFE-8770-49F4-92CF-2436E846DBF8}"/>
              </a:ext>
            </a:extLst>
          </p:cNvPr>
          <p:cNvCxnSpPr>
            <a:cxnSpLocks/>
          </p:cNvCxnSpPr>
          <p:nvPr/>
        </p:nvCxnSpPr>
        <p:spPr>
          <a:xfrm>
            <a:off x="196561" y="16166"/>
            <a:ext cx="0" cy="101410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939E475-9222-434A-84BC-1E55C25A7B1C}"/>
              </a:ext>
            </a:extLst>
          </p:cNvPr>
          <p:cNvSpPr txBox="1"/>
          <p:nvPr/>
        </p:nvSpPr>
        <p:spPr>
          <a:xfrm>
            <a:off x="197621" y="0"/>
            <a:ext cx="5113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APRENDIZAJE </a:t>
            </a:r>
            <a:r>
              <a:rPr lang="es-E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DE LA LECTURA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C6BDAB7-2152-4296-9A28-3219425CB4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062" t="18551" r="34362" b="10869"/>
          <a:stretch/>
        </p:blipFill>
        <p:spPr>
          <a:xfrm>
            <a:off x="5365379" y="261610"/>
            <a:ext cx="5458860" cy="665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425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ilueta de niño sentado detrás de un árbol durante la puesta de sol">
            <a:extLst>
              <a:ext uri="{FF2B5EF4-FFF2-40B4-BE49-F238E27FC236}">
                <a16:creationId xmlns:a16="http://schemas.microsoft.com/office/drawing/2014/main" id="{E1819BEE-0F85-4308-A7BD-6E13E490C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107" y="-6531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riángulo isósceles 4">
            <a:extLst>
              <a:ext uri="{FF2B5EF4-FFF2-40B4-BE49-F238E27FC236}">
                <a16:creationId xmlns:a16="http://schemas.microsoft.com/office/drawing/2014/main" id="{929CDCFD-7461-4711-8EF4-DA4296F7E46E}"/>
              </a:ext>
            </a:extLst>
          </p:cNvPr>
          <p:cNvSpPr/>
          <p:nvPr/>
        </p:nvSpPr>
        <p:spPr>
          <a:xfrm rot="5400000">
            <a:off x="-654913" y="547253"/>
            <a:ext cx="3232727" cy="2078183"/>
          </a:xfrm>
          <a:prstGeom prst="triangle">
            <a:avLst>
              <a:gd name="adj" fmla="val 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2C58126-B2C8-41C2-94FA-9F176F94C608}"/>
              </a:ext>
            </a:extLst>
          </p:cNvPr>
          <p:cNvSpPr/>
          <p:nvPr/>
        </p:nvSpPr>
        <p:spPr>
          <a:xfrm>
            <a:off x="5393267" y="-65315"/>
            <a:ext cx="6601112" cy="661761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7" name="Triángulo isósceles 6">
            <a:extLst>
              <a:ext uri="{FF2B5EF4-FFF2-40B4-BE49-F238E27FC236}">
                <a16:creationId xmlns:a16="http://schemas.microsoft.com/office/drawing/2014/main" id="{74D859E8-A184-4309-8874-17011C281F12}"/>
              </a:ext>
            </a:extLst>
          </p:cNvPr>
          <p:cNvSpPr/>
          <p:nvPr/>
        </p:nvSpPr>
        <p:spPr>
          <a:xfrm rot="16200000">
            <a:off x="54138" y="1350811"/>
            <a:ext cx="7310580" cy="4156378"/>
          </a:xfrm>
          <a:prstGeom prst="triangle">
            <a:avLst>
              <a:gd name="adj" fmla="val 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E9B4D6A1-EC61-40C1-87EE-3248CA438A3E}"/>
              </a:ext>
            </a:extLst>
          </p:cNvPr>
          <p:cNvCxnSpPr/>
          <p:nvPr/>
        </p:nvCxnSpPr>
        <p:spPr>
          <a:xfrm flipH="1">
            <a:off x="-116369" y="-30020"/>
            <a:ext cx="2327565" cy="3666836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28D89901-10A1-4B68-84EA-C6C9FF207CD8}"/>
              </a:ext>
            </a:extLst>
          </p:cNvPr>
          <p:cNvCxnSpPr>
            <a:cxnSpLocks/>
          </p:cNvCxnSpPr>
          <p:nvPr/>
        </p:nvCxnSpPr>
        <p:spPr>
          <a:xfrm flipH="1">
            <a:off x="1367761" y="-9274"/>
            <a:ext cx="3971648" cy="6858000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88EB0CFE-8770-49F4-92CF-2436E846DBF8}"/>
              </a:ext>
            </a:extLst>
          </p:cNvPr>
          <p:cNvCxnSpPr>
            <a:cxnSpLocks/>
          </p:cNvCxnSpPr>
          <p:nvPr/>
        </p:nvCxnSpPr>
        <p:spPr>
          <a:xfrm>
            <a:off x="196561" y="16166"/>
            <a:ext cx="0" cy="101410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939E475-9222-434A-84BC-1E55C25A7B1C}"/>
              </a:ext>
            </a:extLst>
          </p:cNvPr>
          <p:cNvSpPr txBox="1"/>
          <p:nvPr/>
        </p:nvSpPr>
        <p:spPr>
          <a:xfrm>
            <a:off x="197621" y="0"/>
            <a:ext cx="5113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APRENDIZAJE </a:t>
            </a:r>
            <a:r>
              <a:rPr lang="es-E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DE LA LECTURA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D3B0D5A-F721-4647-852E-2CD4A7C004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01" t="11593" r="34130" b="8261"/>
          <a:stretch/>
        </p:blipFill>
        <p:spPr>
          <a:xfrm>
            <a:off x="5574998" y="111093"/>
            <a:ext cx="5182784" cy="668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8223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ilueta de niño sentado detrás de un árbol durante la puesta de sol">
            <a:extLst>
              <a:ext uri="{FF2B5EF4-FFF2-40B4-BE49-F238E27FC236}">
                <a16:creationId xmlns:a16="http://schemas.microsoft.com/office/drawing/2014/main" id="{E1819BEE-0F85-4308-A7BD-6E13E490C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107" y="-6531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riángulo isósceles 4">
            <a:extLst>
              <a:ext uri="{FF2B5EF4-FFF2-40B4-BE49-F238E27FC236}">
                <a16:creationId xmlns:a16="http://schemas.microsoft.com/office/drawing/2014/main" id="{929CDCFD-7461-4711-8EF4-DA4296F7E46E}"/>
              </a:ext>
            </a:extLst>
          </p:cNvPr>
          <p:cNvSpPr/>
          <p:nvPr/>
        </p:nvSpPr>
        <p:spPr>
          <a:xfrm rot="5400000">
            <a:off x="-654913" y="547253"/>
            <a:ext cx="3232727" cy="2078183"/>
          </a:xfrm>
          <a:prstGeom prst="triangle">
            <a:avLst>
              <a:gd name="adj" fmla="val 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2C58126-B2C8-41C2-94FA-9F176F94C608}"/>
              </a:ext>
            </a:extLst>
          </p:cNvPr>
          <p:cNvSpPr/>
          <p:nvPr/>
        </p:nvSpPr>
        <p:spPr>
          <a:xfrm>
            <a:off x="5393267" y="-154767"/>
            <a:ext cx="6601112" cy="661761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7" name="Triángulo isósceles 6">
            <a:extLst>
              <a:ext uri="{FF2B5EF4-FFF2-40B4-BE49-F238E27FC236}">
                <a16:creationId xmlns:a16="http://schemas.microsoft.com/office/drawing/2014/main" id="{74D859E8-A184-4309-8874-17011C281F12}"/>
              </a:ext>
            </a:extLst>
          </p:cNvPr>
          <p:cNvSpPr/>
          <p:nvPr/>
        </p:nvSpPr>
        <p:spPr>
          <a:xfrm rot="16200000">
            <a:off x="54138" y="1569471"/>
            <a:ext cx="7310580" cy="4156378"/>
          </a:xfrm>
          <a:prstGeom prst="triangle">
            <a:avLst>
              <a:gd name="adj" fmla="val 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E9B4D6A1-EC61-40C1-87EE-3248CA438A3E}"/>
              </a:ext>
            </a:extLst>
          </p:cNvPr>
          <p:cNvCxnSpPr/>
          <p:nvPr/>
        </p:nvCxnSpPr>
        <p:spPr>
          <a:xfrm flipH="1">
            <a:off x="-116369" y="-30020"/>
            <a:ext cx="2327565" cy="3666836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28D89901-10A1-4B68-84EA-C6C9FF207CD8}"/>
              </a:ext>
            </a:extLst>
          </p:cNvPr>
          <p:cNvCxnSpPr>
            <a:cxnSpLocks/>
          </p:cNvCxnSpPr>
          <p:nvPr/>
        </p:nvCxnSpPr>
        <p:spPr>
          <a:xfrm flipH="1">
            <a:off x="1367761" y="-9274"/>
            <a:ext cx="3971648" cy="6858000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88EB0CFE-8770-49F4-92CF-2436E846DBF8}"/>
              </a:ext>
            </a:extLst>
          </p:cNvPr>
          <p:cNvCxnSpPr>
            <a:cxnSpLocks/>
          </p:cNvCxnSpPr>
          <p:nvPr/>
        </p:nvCxnSpPr>
        <p:spPr>
          <a:xfrm>
            <a:off x="196561" y="16166"/>
            <a:ext cx="0" cy="101410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939E475-9222-434A-84BC-1E55C25A7B1C}"/>
              </a:ext>
            </a:extLst>
          </p:cNvPr>
          <p:cNvSpPr txBox="1"/>
          <p:nvPr/>
        </p:nvSpPr>
        <p:spPr>
          <a:xfrm>
            <a:off x="197621" y="0"/>
            <a:ext cx="5113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APRENDIZAJE </a:t>
            </a:r>
            <a:r>
              <a:rPr lang="es-E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DE LA LECTURA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FD486EF-6DF7-493E-9680-DECBAFBEA5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397" t="30870" r="35876" b="10579"/>
          <a:stretch/>
        </p:blipFill>
        <p:spPr>
          <a:xfrm>
            <a:off x="5557191" y="139147"/>
            <a:ext cx="5241180" cy="670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7055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FCA352-F5F8-4D7C-B78C-CBFD6FE48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CF35733-63AB-4FA2-9670-B2B6A68F9A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218" name="Picture 2" descr="Desarrollo de la escritura en niños pequeños | Bezzia">
            <a:extLst>
              <a:ext uri="{FF2B5EF4-FFF2-40B4-BE49-F238E27FC236}">
                <a16:creationId xmlns:a16="http://schemas.microsoft.com/office/drawing/2014/main" id="{BC652701-8CF0-46C5-ABCF-3AA6A661F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76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901C0DA9-4EC2-435F-8A22-C126B5DAB8A8}"/>
              </a:ext>
            </a:extLst>
          </p:cNvPr>
          <p:cNvSpPr/>
          <p:nvPr/>
        </p:nvSpPr>
        <p:spPr>
          <a:xfrm>
            <a:off x="-106772" y="229394"/>
            <a:ext cx="12306300" cy="1400023"/>
          </a:xfrm>
          <a:prstGeom prst="rect">
            <a:avLst/>
          </a:prstGeom>
          <a:solidFill>
            <a:schemeClr val="bg1">
              <a:alpha val="7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iar dreams" panose="020B0402020204020504" pitchFamily="34" charset="0"/>
              </a:rPr>
              <a:t>Método ESCRITURA</a:t>
            </a:r>
          </a:p>
          <a:p>
            <a:pPr algn="ctr"/>
            <a:r>
              <a:rPr lang="es-E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iar dreams" panose="020B0402020204020504" pitchFamily="34" charset="0"/>
              </a:rPr>
              <a:t>Fase de OMISIONES. </a:t>
            </a:r>
          </a:p>
        </p:txBody>
      </p:sp>
      <p:pic>
        <p:nvPicPr>
          <p:cNvPr id="9222" name="Picture 6" descr="SEGUIMOS TRABAJANDO LA ESCRITURA ESPONTÁNEA - Actividades infantil">
            <a:extLst>
              <a:ext uri="{FF2B5EF4-FFF2-40B4-BE49-F238E27FC236}">
                <a16:creationId xmlns:a16="http://schemas.microsoft.com/office/drawing/2014/main" id="{A685854C-6E4B-4B63-976A-6C6DD10B8B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1" t="14145" r="50000" b="13850"/>
          <a:stretch/>
        </p:blipFill>
        <p:spPr bwMode="auto">
          <a:xfrm>
            <a:off x="492344" y="1629417"/>
            <a:ext cx="3998144" cy="50928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No hay ninguna descripción de la foto disponible.">
            <a:extLst>
              <a:ext uri="{FF2B5EF4-FFF2-40B4-BE49-F238E27FC236}">
                <a16:creationId xmlns:a16="http://schemas.microsoft.com/office/drawing/2014/main" id="{DB1EB087-3E65-46FA-B0B7-38B0102FC3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11" t="63693" r="18611" b="26880"/>
          <a:stretch/>
        </p:blipFill>
        <p:spPr bwMode="auto">
          <a:xfrm>
            <a:off x="736674" y="4510151"/>
            <a:ext cx="2140141" cy="64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CC637CB-3345-4045-81ED-AAB8BCEC38BB}"/>
              </a:ext>
            </a:extLst>
          </p:cNvPr>
          <p:cNvSpPr txBox="1"/>
          <p:nvPr/>
        </p:nvSpPr>
        <p:spPr>
          <a:xfrm>
            <a:off x="1024108" y="5125850"/>
            <a:ext cx="19014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dirty="0">
                <a:latin typeface="Escolar1" panose="00000400000000000000" pitchFamily="2" charset="0"/>
              </a:rPr>
              <a:t>PELOTA</a:t>
            </a:r>
          </a:p>
        </p:txBody>
      </p:sp>
      <p:pic>
        <p:nvPicPr>
          <p:cNvPr id="9224" name="Picture 8" descr="No hay ninguna descripción de la foto disponible.">
            <a:extLst>
              <a:ext uri="{FF2B5EF4-FFF2-40B4-BE49-F238E27FC236}">
                <a16:creationId xmlns:a16="http://schemas.microsoft.com/office/drawing/2014/main" id="{81B3469F-5DF1-4A74-AAF8-C8914093C3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EEEEF0"/>
              </a:clrFrom>
              <a:clrTo>
                <a:srgbClr val="EEEE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8" t="90853" r="10277" b="-587"/>
          <a:stretch/>
        </p:blipFill>
        <p:spPr bwMode="auto">
          <a:xfrm>
            <a:off x="723898" y="5922595"/>
            <a:ext cx="2201693" cy="68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24B28CAF-6B84-4B7C-AD98-D4BAB1D29618}"/>
              </a:ext>
            </a:extLst>
          </p:cNvPr>
          <p:cNvSpPr txBox="1"/>
          <p:nvPr/>
        </p:nvSpPr>
        <p:spPr>
          <a:xfrm>
            <a:off x="2834306" y="4605430"/>
            <a:ext cx="13163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err="1">
                <a:latin typeface="Escolar1" panose="00000400000000000000" pitchFamily="2" charset="0"/>
              </a:rPr>
              <a:t>Autodictado</a:t>
            </a:r>
            <a:endParaRPr lang="es-ES" sz="2000" dirty="0">
              <a:latin typeface="Escolar1" panose="00000400000000000000" pitchFamily="2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EDA0159-A4D3-4241-9557-13775A432B3F}"/>
              </a:ext>
            </a:extLst>
          </p:cNvPr>
          <p:cNvSpPr txBox="1"/>
          <p:nvPr/>
        </p:nvSpPr>
        <p:spPr>
          <a:xfrm>
            <a:off x="2864041" y="5115288"/>
            <a:ext cx="13712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Escolar1" panose="00000400000000000000" pitchFamily="2" charset="0"/>
              </a:rPr>
              <a:t>Escribe la maestra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920A027-BB73-4B15-9C21-F5B20AA62D5A}"/>
              </a:ext>
            </a:extLst>
          </p:cNvPr>
          <p:cNvSpPr txBox="1"/>
          <p:nvPr/>
        </p:nvSpPr>
        <p:spPr>
          <a:xfrm>
            <a:off x="2925591" y="6097218"/>
            <a:ext cx="827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latin typeface="Escolar1" panose="00000400000000000000" pitchFamily="2" charset="0"/>
              </a:rPr>
              <a:t>Copia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1F37DE7-6F9D-4130-89EE-C36B2E2FB85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783" t="30145" r="28261" b="11093"/>
          <a:stretch/>
        </p:blipFill>
        <p:spPr>
          <a:xfrm>
            <a:off x="7142875" y="2228768"/>
            <a:ext cx="4993373" cy="402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4688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ilueta de niño sentado detrás de un árbol durante la puesta de sol">
            <a:extLst>
              <a:ext uri="{FF2B5EF4-FFF2-40B4-BE49-F238E27FC236}">
                <a16:creationId xmlns:a16="http://schemas.microsoft.com/office/drawing/2014/main" id="{E1819BEE-0F85-4308-A7BD-6E13E490C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107" y="-32373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riángulo isósceles 4">
            <a:extLst>
              <a:ext uri="{FF2B5EF4-FFF2-40B4-BE49-F238E27FC236}">
                <a16:creationId xmlns:a16="http://schemas.microsoft.com/office/drawing/2014/main" id="{929CDCFD-7461-4711-8EF4-DA4296F7E46E}"/>
              </a:ext>
            </a:extLst>
          </p:cNvPr>
          <p:cNvSpPr/>
          <p:nvPr/>
        </p:nvSpPr>
        <p:spPr>
          <a:xfrm rot="5400000">
            <a:off x="-654913" y="547253"/>
            <a:ext cx="3232727" cy="2078183"/>
          </a:xfrm>
          <a:prstGeom prst="triangle">
            <a:avLst>
              <a:gd name="adj" fmla="val 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2C58126-B2C8-41C2-94FA-9F176F94C608}"/>
              </a:ext>
            </a:extLst>
          </p:cNvPr>
          <p:cNvSpPr/>
          <p:nvPr/>
        </p:nvSpPr>
        <p:spPr>
          <a:xfrm>
            <a:off x="5381143" y="-139903"/>
            <a:ext cx="6613236" cy="698862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7" name="Triángulo isósceles 6">
            <a:extLst>
              <a:ext uri="{FF2B5EF4-FFF2-40B4-BE49-F238E27FC236}">
                <a16:creationId xmlns:a16="http://schemas.microsoft.com/office/drawing/2014/main" id="{74D859E8-A184-4309-8874-17011C281F12}"/>
              </a:ext>
            </a:extLst>
          </p:cNvPr>
          <p:cNvSpPr/>
          <p:nvPr/>
        </p:nvSpPr>
        <p:spPr>
          <a:xfrm rot="16200000">
            <a:off x="54145" y="1115247"/>
            <a:ext cx="7310580" cy="4156378"/>
          </a:xfrm>
          <a:prstGeom prst="triangle">
            <a:avLst>
              <a:gd name="adj" fmla="val 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E9B4D6A1-EC61-40C1-87EE-3248CA438A3E}"/>
              </a:ext>
            </a:extLst>
          </p:cNvPr>
          <p:cNvCxnSpPr/>
          <p:nvPr/>
        </p:nvCxnSpPr>
        <p:spPr>
          <a:xfrm flipH="1">
            <a:off x="-116369" y="-30020"/>
            <a:ext cx="2327565" cy="3666836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28D89901-10A1-4B68-84EA-C6C9FF207CD8}"/>
              </a:ext>
            </a:extLst>
          </p:cNvPr>
          <p:cNvCxnSpPr>
            <a:cxnSpLocks/>
          </p:cNvCxnSpPr>
          <p:nvPr/>
        </p:nvCxnSpPr>
        <p:spPr>
          <a:xfrm flipH="1">
            <a:off x="1367761" y="-9274"/>
            <a:ext cx="3971648" cy="6858000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88EB0CFE-8770-49F4-92CF-2436E846DBF8}"/>
              </a:ext>
            </a:extLst>
          </p:cNvPr>
          <p:cNvCxnSpPr>
            <a:cxnSpLocks/>
          </p:cNvCxnSpPr>
          <p:nvPr/>
        </p:nvCxnSpPr>
        <p:spPr>
          <a:xfrm>
            <a:off x="196561" y="16166"/>
            <a:ext cx="0" cy="101410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939E475-9222-434A-84BC-1E55C25A7B1C}"/>
              </a:ext>
            </a:extLst>
          </p:cNvPr>
          <p:cNvSpPr txBox="1"/>
          <p:nvPr/>
        </p:nvSpPr>
        <p:spPr>
          <a:xfrm>
            <a:off x="197621" y="0"/>
            <a:ext cx="5113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APRENDIZAJE </a:t>
            </a:r>
            <a:r>
              <a:rPr lang="es-E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DE LA LECTURA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8285C0E-CB87-4E38-A40D-4CC0696C91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145" r="23288" b="14203"/>
          <a:stretch/>
        </p:blipFill>
        <p:spPr>
          <a:xfrm>
            <a:off x="4415670" y="2126973"/>
            <a:ext cx="6804611" cy="377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5635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ilueta de niño sentado detrás de un árbol durante la puesta de sol">
            <a:extLst>
              <a:ext uri="{FF2B5EF4-FFF2-40B4-BE49-F238E27FC236}">
                <a16:creationId xmlns:a16="http://schemas.microsoft.com/office/drawing/2014/main" id="{E1819BEE-0F85-4308-A7BD-6E13E490C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107" y="-32373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riángulo isósceles 4">
            <a:extLst>
              <a:ext uri="{FF2B5EF4-FFF2-40B4-BE49-F238E27FC236}">
                <a16:creationId xmlns:a16="http://schemas.microsoft.com/office/drawing/2014/main" id="{929CDCFD-7461-4711-8EF4-DA4296F7E46E}"/>
              </a:ext>
            </a:extLst>
          </p:cNvPr>
          <p:cNvSpPr/>
          <p:nvPr/>
        </p:nvSpPr>
        <p:spPr>
          <a:xfrm rot="5400000">
            <a:off x="-654913" y="547253"/>
            <a:ext cx="3232727" cy="2078183"/>
          </a:xfrm>
          <a:prstGeom prst="triangle">
            <a:avLst>
              <a:gd name="adj" fmla="val 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2C58126-B2C8-41C2-94FA-9F176F94C608}"/>
              </a:ext>
            </a:extLst>
          </p:cNvPr>
          <p:cNvSpPr/>
          <p:nvPr/>
        </p:nvSpPr>
        <p:spPr>
          <a:xfrm>
            <a:off x="5381143" y="-139903"/>
            <a:ext cx="6613236" cy="698862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7" name="Triángulo isósceles 6">
            <a:extLst>
              <a:ext uri="{FF2B5EF4-FFF2-40B4-BE49-F238E27FC236}">
                <a16:creationId xmlns:a16="http://schemas.microsoft.com/office/drawing/2014/main" id="{74D859E8-A184-4309-8874-17011C281F12}"/>
              </a:ext>
            </a:extLst>
          </p:cNvPr>
          <p:cNvSpPr/>
          <p:nvPr/>
        </p:nvSpPr>
        <p:spPr>
          <a:xfrm rot="16200000">
            <a:off x="54145" y="1115247"/>
            <a:ext cx="7310580" cy="4156378"/>
          </a:xfrm>
          <a:prstGeom prst="triangle">
            <a:avLst>
              <a:gd name="adj" fmla="val 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E9B4D6A1-EC61-40C1-87EE-3248CA438A3E}"/>
              </a:ext>
            </a:extLst>
          </p:cNvPr>
          <p:cNvCxnSpPr/>
          <p:nvPr/>
        </p:nvCxnSpPr>
        <p:spPr>
          <a:xfrm flipH="1">
            <a:off x="-116369" y="-30020"/>
            <a:ext cx="2327565" cy="3666836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28D89901-10A1-4B68-84EA-C6C9FF207CD8}"/>
              </a:ext>
            </a:extLst>
          </p:cNvPr>
          <p:cNvCxnSpPr>
            <a:cxnSpLocks/>
          </p:cNvCxnSpPr>
          <p:nvPr/>
        </p:nvCxnSpPr>
        <p:spPr>
          <a:xfrm flipH="1">
            <a:off x="1367761" y="-9274"/>
            <a:ext cx="3971648" cy="6858000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88EB0CFE-8770-49F4-92CF-2436E846DBF8}"/>
              </a:ext>
            </a:extLst>
          </p:cNvPr>
          <p:cNvCxnSpPr>
            <a:cxnSpLocks/>
          </p:cNvCxnSpPr>
          <p:nvPr/>
        </p:nvCxnSpPr>
        <p:spPr>
          <a:xfrm>
            <a:off x="196561" y="16166"/>
            <a:ext cx="0" cy="101410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939E475-9222-434A-84BC-1E55C25A7B1C}"/>
              </a:ext>
            </a:extLst>
          </p:cNvPr>
          <p:cNvSpPr txBox="1"/>
          <p:nvPr/>
        </p:nvSpPr>
        <p:spPr>
          <a:xfrm>
            <a:off x="197621" y="0"/>
            <a:ext cx="5113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APRENDIZAJE </a:t>
            </a:r>
            <a:r>
              <a:rPr lang="es-E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DE LA LECTURA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AF81C2E-228C-471A-8C12-10585C4CFA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724" r="22392" b="13913"/>
          <a:stretch/>
        </p:blipFill>
        <p:spPr>
          <a:xfrm>
            <a:off x="4654803" y="1672213"/>
            <a:ext cx="7193468" cy="392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216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ilueta de niño sentado detrás de un árbol durante la puesta de sol">
            <a:extLst>
              <a:ext uri="{FF2B5EF4-FFF2-40B4-BE49-F238E27FC236}">
                <a16:creationId xmlns:a16="http://schemas.microsoft.com/office/drawing/2014/main" id="{E1819BEE-0F85-4308-A7BD-6E13E490C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107" y="-32373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riángulo isósceles 4">
            <a:extLst>
              <a:ext uri="{FF2B5EF4-FFF2-40B4-BE49-F238E27FC236}">
                <a16:creationId xmlns:a16="http://schemas.microsoft.com/office/drawing/2014/main" id="{929CDCFD-7461-4711-8EF4-DA4296F7E46E}"/>
              </a:ext>
            </a:extLst>
          </p:cNvPr>
          <p:cNvSpPr/>
          <p:nvPr/>
        </p:nvSpPr>
        <p:spPr>
          <a:xfrm rot="5400000">
            <a:off x="-654913" y="547253"/>
            <a:ext cx="3232727" cy="2078183"/>
          </a:xfrm>
          <a:prstGeom prst="triangle">
            <a:avLst>
              <a:gd name="adj" fmla="val 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2C58126-B2C8-41C2-94FA-9F176F94C608}"/>
              </a:ext>
            </a:extLst>
          </p:cNvPr>
          <p:cNvSpPr/>
          <p:nvPr/>
        </p:nvSpPr>
        <p:spPr>
          <a:xfrm>
            <a:off x="5381143" y="-139903"/>
            <a:ext cx="6613236" cy="698862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7" name="Triángulo isósceles 6">
            <a:extLst>
              <a:ext uri="{FF2B5EF4-FFF2-40B4-BE49-F238E27FC236}">
                <a16:creationId xmlns:a16="http://schemas.microsoft.com/office/drawing/2014/main" id="{74D859E8-A184-4309-8874-17011C281F12}"/>
              </a:ext>
            </a:extLst>
          </p:cNvPr>
          <p:cNvSpPr/>
          <p:nvPr/>
        </p:nvSpPr>
        <p:spPr>
          <a:xfrm rot="16200000">
            <a:off x="54145" y="1115247"/>
            <a:ext cx="7310580" cy="4156378"/>
          </a:xfrm>
          <a:prstGeom prst="triangle">
            <a:avLst>
              <a:gd name="adj" fmla="val 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E9B4D6A1-EC61-40C1-87EE-3248CA438A3E}"/>
              </a:ext>
            </a:extLst>
          </p:cNvPr>
          <p:cNvCxnSpPr/>
          <p:nvPr/>
        </p:nvCxnSpPr>
        <p:spPr>
          <a:xfrm flipH="1">
            <a:off x="-116369" y="-30020"/>
            <a:ext cx="2327565" cy="3666836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28D89901-10A1-4B68-84EA-C6C9FF207CD8}"/>
              </a:ext>
            </a:extLst>
          </p:cNvPr>
          <p:cNvCxnSpPr>
            <a:cxnSpLocks/>
          </p:cNvCxnSpPr>
          <p:nvPr/>
        </p:nvCxnSpPr>
        <p:spPr>
          <a:xfrm flipH="1">
            <a:off x="1367761" y="-9274"/>
            <a:ext cx="3971648" cy="6858000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88EB0CFE-8770-49F4-92CF-2436E846DBF8}"/>
              </a:ext>
            </a:extLst>
          </p:cNvPr>
          <p:cNvCxnSpPr>
            <a:cxnSpLocks/>
          </p:cNvCxnSpPr>
          <p:nvPr/>
        </p:nvCxnSpPr>
        <p:spPr>
          <a:xfrm>
            <a:off x="196561" y="16166"/>
            <a:ext cx="0" cy="101410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939E475-9222-434A-84BC-1E55C25A7B1C}"/>
              </a:ext>
            </a:extLst>
          </p:cNvPr>
          <p:cNvSpPr txBox="1"/>
          <p:nvPr/>
        </p:nvSpPr>
        <p:spPr>
          <a:xfrm>
            <a:off x="197621" y="0"/>
            <a:ext cx="5113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APRENDIZAJE </a:t>
            </a:r>
            <a:r>
              <a:rPr lang="es-E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DE LA LECTURA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73F323A-8135-40CE-A2B9-9C5D196A5E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10" r="25000" b="14058"/>
          <a:stretch/>
        </p:blipFill>
        <p:spPr>
          <a:xfrm>
            <a:off x="4759910" y="1773229"/>
            <a:ext cx="6570700" cy="372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33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8D1059FB-8E4D-4093-8CE2-3E1CFDD6BFBE}"/>
              </a:ext>
            </a:extLst>
          </p:cNvPr>
          <p:cNvSpPr txBox="1"/>
          <p:nvPr/>
        </p:nvSpPr>
        <p:spPr>
          <a:xfrm>
            <a:off x="342900" y="152401"/>
            <a:ext cx="6393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LECTOESCRITURA 1º PRI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2396DA3-8B3C-419E-9978-93D7237A7819}"/>
              </a:ext>
            </a:extLst>
          </p:cNvPr>
          <p:cNvSpPr txBox="1"/>
          <p:nvPr/>
        </p:nvSpPr>
        <p:spPr>
          <a:xfrm>
            <a:off x="342900" y="798732"/>
            <a:ext cx="6982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Light ITC" panose="020B0402030504020804" pitchFamily="34" charset="0"/>
              </a:rPr>
              <a:t>EVALUACIÓN INICIAL: LECTURA </a:t>
            </a:r>
            <a:r>
              <a:rPr lang="es-E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Light ITC" panose="020B0402030504020804" pitchFamily="34" charset="0"/>
              </a:rPr>
              <a:t> 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28CF3763-E1EC-421C-8D25-D47E1DAFF14A}"/>
              </a:ext>
            </a:extLst>
          </p:cNvPr>
          <p:cNvCxnSpPr>
            <a:cxnSpLocks/>
          </p:cNvCxnSpPr>
          <p:nvPr/>
        </p:nvCxnSpPr>
        <p:spPr>
          <a:xfrm>
            <a:off x="243840" y="152400"/>
            <a:ext cx="0" cy="115570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098" name="Picture 2" descr="Niveles de desarrollo conceptual lectura y escritura en imágenes – Imagenes  Educativas">
            <a:extLst>
              <a:ext uri="{FF2B5EF4-FFF2-40B4-BE49-F238E27FC236}">
                <a16:creationId xmlns:a16="http://schemas.microsoft.com/office/drawing/2014/main" id="{7973BC07-B408-40B4-B1FE-474520F9EE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67"/>
          <a:stretch/>
        </p:blipFill>
        <p:spPr bwMode="auto">
          <a:xfrm>
            <a:off x="518160" y="1506022"/>
            <a:ext cx="10170160" cy="544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68570E3B-6D1F-4254-AED1-275B1948CBD1}"/>
              </a:ext>
            </a:extLst>
          </p:cNvPr>
          <p:cNvSpPr/>
          <p:nvPr/>
        </p:nvSpPr>
        <p:spPr>
          <a:xfrm>
            <a:off x="1757681" y="1767840"/>
            <a:ext cx="2641599" cy="1930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Aharoni" panose="02010803020104030203" pitchFamily="2" charset="-79"/>
                <a:cs typeface="Aharoni" panose="02010803020104030203" pitchFamily="2" charset="-79"/>
              </a:rPr>
              <a:t>NIVELES DE DESARROLLO DE LA LECTURA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0CC019EB-4666-4968-B08B-D5454E0177B5}"/>
              </a:ext>
            </a:extLst>
          </p:cNvPr>
          <p:cNvSpPr/>
          <p:nvPr/>
        </p:nvSpPr>
        <p:spPr>
          <a:xfrm rot="10800000" flipV="1">
            <a:off x="5882639" y="1640839"/>
            <a:ext cx="4643120" cy="247396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NIVEL </a:t>
            </a:r>
            <a:r>
              <a:rPr lang="es-E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s-E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  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s-E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CONOCE EL MECANISMO DE LA LECTURA.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D8996B65-063F-4549-BDBF-79782731CFB3}"/>
              </a:ext>
            </a:extLst>
          </p:cNvPr>
          <p:cNvSpPr/>
          <p:nvPr/>
        </p:nvSpPr>
        <p:spPr>
          <a:xfrm>
            <a:off x="1056640" y="3718559"/>
            <a:ext cx="345440" cy="182880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9376E708-C605-4D09-A7E8-E2E683B03AE6}"/>
              </a:ext>
            </a:extLst>
          </p:cNvPr>
          <p:cNvSpPr/>
          <p:nvPr/>
        </p:nvSpPr>
        <p:spPr>
          <a:xfrm>
            <a:off x="4876800" y="4551679"/>
            <a:ext cx="345440" cy="182880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7B2EF075-F042-49E9-B700-DC475BA778FA}"/>
              </a:ext>
            </a:extLst>
          </p:cNvPr>
          <p:cNvSpPr/>
          <p:nvPr/>
        </p:nvSpPr>
        <p:spPr>
          <a:xfrm rot="10800000" flipV="1">
            <a:off x="756920" y="4296717"/>
            <a:ext cx="4709160" cy="24739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NIVEL </a:t>
            </a:r>
            <a:r>
              <a:rPr lang="es-E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s-E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.-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 RECONOCIENDO  EL MECANISMO DE LA LECTURA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B9C88A2C-6136-4FE9-96FB-2ADAF890BC86}"/>
              </a:ext>
            </a:extLst>
          </p:cNvPr>
          <p:cNvSpPr/>
          <p:nvPr/>
        </p:nvSpPr>
        <p:spPr>
          <a:xfrm rot="10800000" flipV="1">
            <a:off x="5882639" y="4296717"/>
            <a:ext cx="4643120" cy="247396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NIVEL </a:t>
            </a:r>
            <a:r>
              <a:rPr lang="es-E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s-E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.-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DOMINA EL MECANISMO DE LA LECTURA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0527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ilueta de niño sentado detrás de un árbol durante la puesta de sol">
            <a:extLst>
              <a:ext uri="{FF2B5EF4-FFF2-40B4-BE49-F238E27FC236}">
                <a16:creationId xmlns:a16="http://schemas.microsoft.com/office/drawing/2014/main" id="{E1819BEE-0F85-4308-A7BD-6E13E490C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107" y="-32373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riángulo isósceles 4">
            <a:extLst>
              <a:ext uri="{FF2B5EF4-FFF2-40B4-BE49-F238E27FC236}">
                <a16:creationId xmlns:a16="http://schemas.microsoft.com/office/drawing/2014/main" id="{929CDCFD-7461-4711-8EF4-DA4296F7E46E}"/>
              </a:ext>
            </a:extLst>
          </p:cNvPr>
          <p:cNvSpPr/>
          <p:nvPr/>
        </p:nvSpPr>
        <p:spPr>
          <a:xfrm rot="5400000">
            <a:off x="-654913" y="547253"/>
            <a:ext cx="3232727" cy="2078183"/>
          </a:xfrm>
          <a:prstGeom prst="triangle">
            <a:avLst>
              <a:gd name="adj" fmla="val 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2C58126-B2C8-41C2-94FA-9F176F94C608}"/>
              </a:ext>
            </a:extLst>
          </p:cNvPr>
          <p:cNvSpPr/>
          <p:nvPr/>
        </p:nvSpPr>
        <p:spPr>
          <a:xfrm>
            <a:off x="5381143" y="-291607"/>
            <a:ext cx="6613236" cy="698862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7" name="Triángulo isósceles 6">
            <a:extLst>
              <a:ext uri="{FF2B5EF4-FFF2-40B4-BE49-F238E27FC236}">
                <a16:creationId xmlns:a16="http://schemas.microsoft.com/office/drawing/2014/main" id="{74D859E8-A184-4309-8874-17011C281F12}"/>
              </a:ext>
            </a:extLst>
          </p:cNvPr>
          <p:cNvSpPr/>
          <p:nvPr/>
        </p:nvSpPr>
        <p:spPr>
          <a:xfrm rot="16200000">
            <a:off x="54145" y="1115247"/>
            <a:ext cx="7310580" cy="4156378"/>
          </a:xfrm>
          <a:prstGeom prst="triangle">
            <a:avLst>
              <a:gd name="adj" fmla="val 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E9B4D6A1-EC61-40C1-87EE-3248CA438A3E}"/>
              </a:ext>
            </a:extLst>
          </p:cNvPr>
          <p:cNvCxnSpPr/>
          <p:nvPr/>
        </p:nvCxnSpPr>
        <p:spPr>
          <a:xfrm flipH="1">
            <a:off x="-116369" y="-30020"/>
            <a:ext cx="2327565" cy="3666836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28D89901-10A1-4B68-84EA-C6C9FF207CD8}"/>
              </a:ext>
            </a:extLst>
          </p:cNvPr>
          <p:cNvCxnSpPr>
            <a:cxnSpLocks/>
          </p:cNvCxnSpPr>
          <p:nvPr/>
        </p:nvCxnSpPr>
        <p:spPr>
          <a:xfrm flipH="1">
            <a:off x="1367761" y="-9274"/>
            <a:ext cx="3971648" cy="6858000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88EB0CFE-8770-49F4-92CF-2436E846DBF8}"/>
              </a:ext>
            </a:extLst>
          </p:cNvPr>
          <p:cNvCxnSpPr>
            <a:cxnSpLocks/>
          </p:cNvCxnSpPr>
          <p:nvPr/>
        </p:nvCxnSpPr>
        <p:spPr>
          <a:xfrm>
            <a:off x="196561" y="16166"/>
            <a:ext cx="0" cy="101410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939E475-9222-434A-84BC-1E55C25A7B1C}"/>
              </a:ext>
            </a:extLst>
          </p:cNvPr>
          <p:cNvSpPr txBox="1"/>
          <p:nvPr/>
        </p:nvSpPr>
        <p:spPr>
          <a:xfrm>
            <a:off x="197621" y="0"/>
            <a:ext cx="5113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APRENDIZAJE </a:t>
            </a:r>
            <a:r>
              <a:rPr lang="es-E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DE LA LECTURA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C52A0B4-01B9-428E-9336-84CE15B180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062" t="10290" r="34362" b="6087"/>
          <a:stretch/>
        </p:blipFill>
        <p:spPr>
          <a:xfrm>
            <a:off x="5549413" y="16166"/>
            <a:ext cx="4640881" cy="670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0326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ilueta de niño sentado detrás de un árbol durante la puesta de sol">
            <a:extLst>
              <a:ext uri="{FF2B5EF4-FFF2-40B4-BE49-F238E27FC236}">
                <a16:creationId xmlns:a16="http://schemas.microsoft.com/office/drawing/2014/main" id="{E1819BEE-0F85-4308-A7BD-6E13E490C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107" y="-32373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riángulo isósceles 4">
            <a:extLst>
              <a:ext uri="{FF2B5EF4-FFF2-40B4-BE49-F238E27FC236}">
                <a16:creationId xmlns:a16="http://schemas.microsoft.com/office/drawing/2014/main" id="{929CDCFD-7461-4711-8EF4-DA4296F7E46E}"/>
              </a:ext>
            </a:extLst>
          </p:cNvPr>
          <p:cNvSpPr/>
          <p:nvPr/>
        </p:nvSpPr>
        <p:spPr>
          <a:xfrm rot="5400000">
            <a:off x="-654913" y="547253"/>
            <a:ext cx="3232727" cy="2078183"/>
          </a:xfrm>
          <a:prstGeom prst="triangle">
            <a:avLst>
              <a:gd name="adj" fmla="val 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2C58126-B2C8-41C2-94FA-9F176F94C608}"/>
              </a:ext>
            </a:extLst>
          </p:cNvPr>
          <p:cNvSpPr/>
          <p:nvPr/>
        </p:nvSpPr>
        <p:spPr>
          <a:xfrm>
            <a:off x="5381143" y="-394929"/>
            <a:ext cx="6613236" cy="698862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7" name="Triángulo isósceles 6">
            <a:extLst>
              <a:ext uri="{FF2B5EF4-FFF2-40B4-BE49-F238E27FC236}">
                <a16:creationId xmlns:a16="http://schemas.microsoft.com/office/drawing/2014/main" id="{74D859E8-A184-4309-8874-17011C281F12}"/>
              </a:ext>
            </a:extLst>
          </p:cNvPr>
          <p:cNvSpPr/>
          <p:nvPr/>
        </p:nvSpPr>
        <p:spPr>
          <a:xfrm rot="16200000">
            <a:off x="54145" y="1443238"/>
            <a:ext cx="7310580" cy="4156378"/>
          </a:xfrm>
          <a:prstGeom prst="triangle">
            <a:avLst>
              <a:gd name="adj" fmla="val 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E9B4D6A1-EC61-40C1-87EE-3248CA438A3E}"/>
              </a:ext>
            </a:extLst>
          </p:cNvPr>
          <p:cNvCxnSpPr/>
          <p:nvPr/>
        </p:nvCxnSpPr>
        <p:spPr>
          <a:xfrm flipH="1">
            <a:off x="-116369" y="-30020"/>
            <a:ext cx="2327565" cy="3666836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28D89901-10A1-4B68-84EA-C6C9FF207CD8}"/>
              </a:ext>
            </a:extLst>
          </p:cNvPr>
          <p:cNvCxnSpPr>
            <a:cxnSpLocks/>
          </p:cNvCxnSpPr>
          <p:nvPr/>
        </p:nvCxnSpPr>
        <p:spPr>
          <a:xfrm flipH="1">
            <a:off x="1367761" y="-9274"/>
            <a:ext cx="3971648" cy="6858000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88EB0CFE-8770-49F4-92CF-2436E846DBF8}"/>
              </a:ext>
            </a:extLst>
          </p:cNvPr>
          <p:cNvCxnSpPr>
            <a:cxnSpLocks/>
          </p:cNvCxnSpPr>
          <p:nvPr/>
        </p:nvCxnSpPr>
        <p:spPr>
          <a:xfrm>
            <a:off x="196561" y="16166"/>
            <a:ext cx="0" cy="101410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939E475-9222-434A-84BC-1E55C25A7B1C}"/>
              </a:ext>
            </a:extLst>
          </p:cNvPr>
          <p:cNvSpPr txBox="1"/>
          <p:nvPr/>
        </p:nvSpPr>
        <p:spPr>
          <a:xfrm>
            <a:off x="197621" y="0"/>
            <a:ext cx="5113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APRENDIZAJE </a:t>
            </a:r>
            <a:r>
              <a:rPr lang="es-E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DE LA LECTURA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4B627B4-69EA-4DCB-A28A-667FA80A5E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53" t="29710" r="28478" b="8406"/>
          <a:stretch/>
        </p:blipFill>
        <p:spPr>
          <a:xfrm>
            <a:off x="5381142" y="488239"/>
            <a:ext cx="6316089" cy="558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6133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FCA352-F5F8-4D7C-B78C-CBFD6FE48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CF35733-63AB-4FA2-9670-B2B6A68F9A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218" name="Picture 2" descr="Desarrollo de la escritura en niños pequeños | Bezzia">
            <a:extLst>
              <a:ext uri="{FF2B5EF4-FFF2-40B4-BE49-F238E27FC236}">
                <a16:creationId xmlns:a16="http://schemas.microsoft.com/office/drawing/2014/main" id="{BC652701-8CF0-46C5-ABCF-3AA6A661F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" y="22939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901C0DA9-4EC2-435F-8A22-C126B5DAB8A8}"/>
              </a:ext>
            </a:extLst>
          </p:cNvPr>
          <p:cNvSpPr/>
          <p:nvPr/>
        </p:nvSpPr>
        <p:spPr>
          <a:xfrm>
            <a:off x="-106772" y="229394"/>
            <a:ext cx="12306300" cy="1400023"/>
          </a:xfrm>
          <a:prstGeom prst="rect">
            <a:avLst/>
          </a:prstGeom>
          <a:solidFill>
            <a:schemeClr val="bg1">
              <a:alpha val="7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iar dreams" panose="020B0402020204020504" pitchFamily="34" charset="0"/>
              </a:rPr>
              <a:t>Método ESCRITURA</a:t>
            </a:r>
          </a:p>
          <a:p>
            <a:pPr algn="ctr"/>
            <a:r>
              <a:rPr lang="es-E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iar dreams" panose="020B0402020204020504" pitchFamily="34" charset="0"/>
              </a:rPr>
              <a:t>Fase de AUTODICTADO.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4B28CAF-6B84-4B7C-AD98-D4BAB1D29618}"/>
              </a:ext>
            </a:extLst>
          </p:cNvPr>
          <p:cNvSpPr txBox="1"/>
          <p:nvPr/>
        </p:nvSpPr>
        <p:spPr>
          <a:xfrm>
            <a:off x="2834306" y="4605430"/>
            <a:ext cx="13163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err="1">
                <a:latin typeface="Escolar1" panose="00000400000000000000" pitchFamily="2" charset="0"/>
              </a:rPr>
              <a:t>Autodictado</a:t>
            </a:r>
            <a:endParaRPr lang="es-ES" sz="2000" dirty="0">
              <a:latin typeface="Escolar1" panose="00000400000000000000" pitchFamily="2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48A6272-5443-4E24-B3A0-487DCFA083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472" t="24652" r="37014" b="37778"/>
          <a:stretch/>
        </p:blipFill>
        <p:spPr>
          <a:xfrm>
            <a:off x="838199" y="2767411"/>
            <a:ext cx="4388539" cy="314232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20B6170-1776-43E1-B7B7-044AB62F64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048" t="30290" r="24919" b="6261"/>
          <a:stretch/>
        </p:blipFill>
        <p:spPr>
          <a:xfrm>
            <a:off x="6711526" y="3260034"/>
            <a:ext cx="5292335" cy="370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0131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69A44E5-21EA-4786-B545-550566129B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59" t="10000" r="32909" b="11014"/>
          <a:stretch/>
        </p:blipFill>
        <p:spPr>
          <a:xfrm>
            <a:off x="3269973" y="129209"/>
            <a:ext cx="5456584" cy="672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1481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7211284-F093-4D47-B077-7FCD9E2170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78" t="27681" r="72853" b="52174"/>
          <a:stretch/>
        </p:blipFill>
        <p:spPr>
          <a:xfrm>
            <a:off x="1747910" y="1967949"/>
            <a:ext cx="3810689" cy="386632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8D68FFB-11D3-4249-B3C2-96E23962AA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04" t="29420" r="76549" b="60290"/>
          <a:stretch/>
        </p:blipFill>
        <p:spPr>
          <a:xfrm>
            <a:off x="6633402" y="2703445"/>
            <a:ext cx="2226513" cy="1734380"/>
          </a:xfrm>
          <a:prstGeom prst="rect">
            <a:avLst/>
          </a:prstGeom>
        </p:spPr>
      </p:pic>
      <p:sp>
        <p:nvSpPr>
          <p:cNvPr id="8" name="Flecha: a la derecha con bandas 7">
            <a:extLst>
              <a:ext uri="{FF2B5EF4-FFF2-40B4-BE49-F238E27FC236}">
                <a16:creationId xmlns:a16="http://schemas.microsoft.com/office/drawing/2014/main" id="{A9BB9FB6-E8A0-4645-A77A-1A74378F8371}"/>
              </a:ext>
            </a:extLst>
          </p:cNvPr>
          <p:cNvSpPr/>
          <p:nvPr/>
        </p:nvSpPr>
        <p:spPr>
          <a:xfrm>
            <a:off x="4870174" y="3241154"/>
            <a:ext cx="1003852" cy="55261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00922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ilueta de niño sentado detrás de un árbol durante la puesta de sol">
            <a:extLst>
              <a:ext uri="{FF2B5EF4-FFF2-40B4-BE49-F238E27FC236}">
                <a16:creationId xmlns:a16="http://schemas.microsoft.com/office/drawing/2014/main" id="{E1819BEE-0F85-4308-A7BD-6E13E490C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107" y="-6531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riángulo isósceles 4">
            <a:extLst>
              <a:ext uri="{FF2B5EF4-FFF2-40B4-BE49-F238E27FC236}">
                <a16:creationId xmlns:a16="http://schemas.microsoft.com/office/drawing/2014/main" id="{929CDCFD-7461-4711-8EF4-DA4296F7E46E}"/>
              </a:ext>
            </a:extLst>
          </p:cNvPr>
          <p:cNvSpPr/>
          <p:nvPr/>
        </p:nvSpPr>
        <p:spPr>
          <a:xfrm rot="5400000">
            <a:off x="-654913" y="547253"/>
            <a:ext cx="3232727" cy="2078183"/>
          </a:xfrm>
          <a:prstGeom prst="triangle">
            <a:avLst>
              <a:gd name="adj" fmla="val 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2C58126-B2C8-41C2-94FA-9F176F94C608}"/>
              </a:ext>
            </a:extLst>
          </p:cNvPr>
          <p:cNvSpPr/>
          <p:nvPr/>
        </p:nvSpPr>
        <p:spPr>
          <a:xfrm>
            <a:off x="5370530" y="9274"/>
            <a:ext cx="6613236" cy="698862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7" name="Triángulo isósceles 6">
            <a:extLst>
              <a:ext uri="{FF2B5EF4-FFF2-40B4-BE49-F238E27FC236}">
                <a16:creationId xmlns:a16="http://schemas.microsoft.com/office/drawing/2014/main" id="{74D859E8-A184-4309-8874-17011C281F12}"/>
              </a:ext>
            </a:extLst>
          </p:cNvPr>
          <p:cNvSpPr/>
          <p:nvPr/>
        </p:nvSpPr>
        <p:spPr>
          <a:xfrm rot="16200000">
            <a:off x="54145" y="1115247"/>
            <a:ext cx="7310580" cy="4156378"/>
          </a:xfrm>
          <a:prstGeom prst="triangle">
            <a:avLst>
              <a:gd name="adj" fmla="val 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E9B4D6A1-EC61-40C1-87EE-3248CA438A3E}"/>
              </a:ext>
            </a:extLst>
          </p:cNvPr>
          <p:cNvCxnSpPr/>
          <p:nvPr/>
        </p:nvCxnSpPr>
        <p:spPr>
          <a:xfrm flipH="1">
            <a:off x="-116369" y="-30020"/>
            <a:ext cx="2327565" cy="3666836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28D89901-10A1-4B68-84EA-C6C9FF207CD8}"/>
              </a:ext>
            </a:extLst>
          </p:cNvPr>
          <p:cNvCxnSpPr>
            <a:cxnSpLocks/>
          </p:cNvCxnSpPr>
          <p:nvPr/>
        </p:nvCxnSpPr>
        <p:spPr>
          <a:xfrm flipH="1">
            <a:off x="1367761" y="-9274"/>
            <a:ext cx="3971648" cy="6858000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88EB0CFE-8770-49F4-92CF-2436E846DBF8}"/>
              </a:ext>
            </a:extLst>
          </p:cNvPr>
          <p:cNvCxnSpPr>
            <a:cxnSpLocks/>
          </p:cNvCxnSpPr>
          <p:nvPr/>
        </p:nvCxnSpPr>
        <p:spPr>
          <a:xfrm>
            <a:off x="196561" y="16166"/>
            <a:ext cx="0" cy="101410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939E475-9222-434A-84BC-1E55C25A7B1C}"/>
              </a:ext>
            </a:extLst>
          </p:cNvPr>
          <p:cNvSpPr txBox="1"/>
          <p:nvPr/>
        </p:nvSpPr>
        <p:spPr>
          <a:xfrm>
            <a:off x="197621" y="0"/>
            <a:ext cx="5113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APRENDIZAJE </a:t>
            </a:r>
            <a:r>
              <a:rPr lang="es-E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DE LA LECTURA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D2C0380-A1C7-4E93-93D8-FE99B8A92ED5}"/>
              </a:ext>
            </a:extLst>
          </p:cNvPr>
          <p:cNvSpPr txBox="1"/>
          <p:nvPr/>
        </p:nvSpPr>
        <p:spPr>
          <a:xfrm>
            <a:off x="5370530" y="-75481"/>
            <a:ext cx="6944299" cy="38472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latin typeface="Bodoni MT Black" panose="02070A03080606020203" pitchFamily="18" charset="0"/>
                <a:sym typeface="Wingdings" panose="05000000000000000000" pitchFamily="2" charset="2"/>
              </a:rPr>
              <a:t>ETAPA 4</a:t>
            </a:r>
          </a:p>
          <a:p>
            <a:pPr algn="ctr"/>
            <a:r>
              <a:rPr lang="es-ES" sz="2000" dirty="0">
                <a:latin typeface="Bodoni MT Black" panose="02070A03080606020203" pitchFamily="18" charset="0"/>
                <a:sym typeface="Wingdings" panose="05000000000000000000" pitchFamily="2" charset="2"/>
              </a:rPr>
              <a:t>ALFABÉTICA COMPLETA</a:t>
            </a:r>
          </a:p>
          <a:p>
            <a:pPr algn="ctr"/>
            <a:endParaRPr lang="es-ES" sz="2000" dirty="0">
              <a:latin typeface="Bodoni MT Black" panose="02070A03080606020203" pitchFamily="18" charset="0"/>
              <a:sym typeface="Wingdings" panose="05000000000000000000" pitchFamily="2" charset="2"/>
            </a:endParaRPr>
          </a:p>
          <a:p>
            <a:pPr algn="ctr"/>
            <a:endParaRPr lang="es-ES" sz="2000" dirty="0">
              <a:latin typeface="Bodoni MT Black" panose="02070A03080606020203" pitchFamily="18" charset="0"/>
              <a:sym typeface="Wingdings" panose="05000000000000000000" pitchFamily="2" charset="2"/>
            </a:endParaRPr>
          </a:p>
          <a:p>
            <a:pPr algn="ctr"/>
            <a:endParaRPr lang="es-ES" sz="2000" dirty="0">
              <a:latin typeface="Bodoni MT Black" panose="02070A03080606020203" pitchFamily="18" charset="0"/>
              <a:sym typeface="Wingdings" panose="05000000000000000000" pitchFamily="2" charset="2"/>
            </a:endParaRPr>
          </a:p>
          <a:p>
            <a:endParaRPr lang="es-ES" sz="2400" dirty="0">
              <a:latin typeface="Caviar dreams" panose="020B0402020204020504" pitchFamily="34" charset="0"/>
            </a:endParaRPr>
          </a:p>
          <a:p>
            <a:r>
              <a:rPr lang="es-ES" sz="1600" dirty="0">
                <a:latin typeface="Caviar dreams" panose="020B0402020204020504" pitchFamily="34" charset="0"/>
              </a:rPr>
              <a:t>              HA ALMACENADO MUCHÍSIMAS  PALABRAS EN SU MEMORIA</a:t>
            </a:r>
          </a:p>
          <a:p>
            <a:r>
              <a:rPr lang="es-ES" sz="1600" dirty="0">
                <a:latin typeface="Caviar dreams" panose="020B0402020204020504" pitchFamily="34" charset="0"/>
              </a:rPr>
              <a:t>              VISUAL</a:t>
            </a:r>
          </a:p>
          <a:p>
            <a:r>
              <a:rPr lang="es-ES" sz="1600" dirty="0">
                <a:latin typeface="Caviar dreams" panose="020B0402020204020504" pitchFamily="34" charset="0"/>
              </a:rPr>
              <a:t>                 </a:t>
            </a:r>
            <a:r>
              <a:rPr lang="es-ES" sz="1600" dirty="0">
                <a:latin typeface="Caviar Dreams" panose="020B0402020204020504" pitchFamily="34" charset="0"/>
              </a:rPr>
              <a:t>                        </a:t>
            </a:r>
          </a:p>
          <a:p>
            <a:r>
              <a:rPr lang="es-ES" sz="2400" dirty="0">
                <a:latin typeface="Caviar Dreams" panose="020B0402020204020504" pitchFamily="34" charset="0"/>
              </a:rPr>
              <a:t>                    </a:t>
            </a:r>
            <a:endParaRPr lang="es-ES" sz="2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viar Dreams" panose="020B0402020204020504" pitchFamily="34" charset="0"/>
            </a:endParaRPr>
          </a:p>
          <a:p>
            <a:r>
              <a:rPr lang="es-ES" sz="2400" dirty="0">
                <a:latin typeface="Caviar Dreams" panose="020B0402020204020504" pitchFamily="34" charset="0"/>
              </a:rPr>
              <a:t>             </a:t>
            </a:r>
          </a:p>
          <a:p>
            <a:r>
              <a:rPr lang="es-ES" sz="2400" dirty="0">
                <a:latin typeface="Caviar dreams" panose="020B0402020204020504" pitchFamily="34" charset="0"/>
              </a:rPr>
              <a:t>                      </a:t>
            </a:r>
            <a:endParaRPr lang="es-ES" sz="2800" dirty="0">
              <a:solidFill>
                <a:srgbClr val="FF0000"/>
              </a:solidFill>
              <a:latin typeface="Escolar1" panose="00000400000000000000" pitchFamily="2" charset="0"/>
            </a:endParaRPr>
          </a:p>
        </p:txBody>
      </p:sp>
      <p:sp>
        <p:nvSpPr>
          <p:cNvPr id="14" name="Flecha: a la derecha 13">
            <a:extLst>
              <a:ext uri="{FF2B5EF4-FFF2-40B4-BE49-F238E27FC236}">
                <a16:creationId xmlns:a16="http://schemas.microsoft.com/office/drawing/2014/main" id="{1B7201AF-D67B-4FCE-B8BD-0E296C205710}"/>
              </a:ext>
            </a:extLst>
          </p:cNvPr>
          <p:cNvSpPr/>
          <p:nvPr/>
        </p:nvSpPr>
        <p:spPr>
          <a:xfrm>
            <a:off x="5885539" y="5525580"/>
            <a:ext cx="546222" cy="274320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900EFF03-9C7C-4511-9E44-75CCEB16A416}"/>
              </a:ext>
            </a:extLst>
          </p:cNvPr>
          <p:cNvSpPr/>
          <p:nvPr/>
        </p:nvSpPr>
        <p:spPr>
          <a:xfrm>
            <a:off x="5818745" y="3650117"/>
            <a:ext cx="546222" cy="274320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Flecha: a la derecha 18">
            <a:extLst>
              <a:ext uri="{FF2B5EF4-FFF2-40B4-BE49-F238E27FC236}">
                <a16:creationId xmlns:a16="http://schemas.microsoft.com/office/drawing/2014/main" id="{9BBE98E8-4E61-40BB-8E6F-AFB07BE540CB}"/>
              </a:ext>
            </a:extLst>
          </p:cNvPr>
          <p:cNvSpPr/>
          <p:nvPr/>
        </p:nvSpPr>
        <p:spPr>
          <a:xfrm>
            <a:off x="6017903" y="1195259"/>
            <a:ext cx="546222" cy="27432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Flecha: a la derecha 19">
            <a:extLst>
              <a:ext uri="{FF2B5EF4-FFF2-40B4-BE49-F238E27FC236}">
                <a16:creationId xmlns:a16="http://schemas.microsoft.com/office/drawing/2014/main" id="{9EBF4FEE-C21F-4430-9A51-9945F1317901}"/>
              </a:ext>
            </a:extLst>
          </p:cNvPr>
          <p:cNvSpPr/>
          <p:nvPr/>
        </p:nvSpPr>
        <p:spPr>
          <a:xfrm>
            <a:off x="5845090" y="1836871"/>
            <a:ext cx="546222" cy="274320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7F027E12-92F3-4D21-AC2D-67553D68C079}"/>
              </a:ext>
            </a:extLst>
          </p:cNvPr>
          <p:cNvSpPr/>
          <p:nvPr/>
        </p:nvSpPr>
        <p:spPr>
          <a:xfrm>
            <a:off x="5787624" y="690807"/>
            <a:ext cx="5786067" cy="1130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b="1" dirty="0">
              <a:solidFill>
                <a:schemeClr val="tx1"/>
              </a:solidFill>
              <a:latin typeface="Caviar Dreams" panose="020B0402020204020504" pitchFamily="34" charset="0"/>
            </a:endParaRPr>
          </a:p>
          <a:p>
            <a:r>
              <a:rPr lang="es-ES" sz="1600" dirty="0">
                <a:solidFill>
                  <a:schemeClr val="tx1"/>
                </a:solidFill>
                <a:latin typeface="Caviar Dreams" panose="020B0402020204020504" pitchFamily="34" charset="0"/>
              </a:rPr>
              <a:t>Domina el MECANISMO DE LA LECTURA </a:t>
            </a:r>
          </a:p>
          <a:p>
            <a:endParaRPr lang="es-ES" sz="1600" dirty="0">
              <a:solidFill>
                <a:schemeClr val="tx1"/>
              </a:solidFill>
              <a:latin typeface="Caviar Dreams" panose="020B0402020204020504" pitchFamily="34" charset="0"/>
            </a:endParaRPr>
          </a:p>
          <a:p>
            <a:endParaRPr lang="es-ES" sz="1600" dirty="0">
              <a:solidFill>
                <a:schemeClr val="tx1"/>
              </a:solidFill>
              <a:latin typeface="Caviar Dreams" panose="020B0402020204020504" pitchFamily="34" charset="0"/>
            </a:endParaRPr>
          </a:p>
          <a:p>
            <a:r>
              <a:rPr lang="es-ES" sz="1600" dirty="0">
                <a:solidFill>
                  <a:schemeClr val="tx1"/>
                </a:solidFill>
                <a:latin typeface="Caviar Dreams" panose="020B0402020204020504" pitchFamily="34" charset="0"/>
              </a:rPr>
              <a:t> 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03E4A8C0-6BB1-45A4-B352-2E3D92FE9B7A}"/>
              </a:ext>
            </a:extLst>
          </p:cNvPr>
          <p:cNvSpPr/>
          <p:nvPr/>
        </p:nvSpPr>
        <p:spPr>
          <a:xfrm>
            <a:off x="6431761" y="3014303"/>
            <a:ext cx="4794250" cy="1511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600" kern="1200" dirty="0">
                <a:solidFill>
                  <a:srgbClr val="000000"/>
                </a:solidFill>
                <a:effectLst/>
                <a:latin typeface="Caviar Dreams" panose="020B04020202040205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>
                <a:solidFill>
                  <a:srgbClr val="000000"/>
                </a:solidFill>
                <a:latin typeface="Caviar Dreams" panose="020B04020202040205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DOMINA EL </a:t>
            </a:r>
            <a:r>
              <a:rPr lang="es-ES" sz="1600" kern="1200" dirty="0">
                <a:solidFill>
                  <a:srgbClr val="000000"/>
                </a:solidFill>
                <a:effectLst/>
                <a:latin typeface="Caviar Dreams" panose="020B04020202040205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MECANISMO DE LA LECTURA.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600" dirty="0">
                <a:solidFill>
                  <a:srgbClr val="000000"/>
                </a:solidFill>
                <a:latin typeface="Caviar Dreams" panose="020B04020202040205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 CONOCE TODAS LAS CORRESPONDENCIAS SONIDO-GRAFÍA</a:t>
            </a:r>
            <a:r>
              <a:rPr lang="es-ES" sz="1600" kern="1200" dirty="0">
                <a:solidFill>
                  <a:srgbClr val="000000"/>
                </a:solidFill>
                <a:effectLst/>
                <a:latin typeface="Caviar Dreams" panose="020B04020202040205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CUANDO ESCRIBE, LO CUAL LE PERMITE LEER CON MÁS FLUIDEZ PALABRAS NUEVAS Y ORACIONES. </a:t>
            </a:r>
            <a:endParaRPr lang="es-ES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7EC52E44-AAE1-44C8-B18A-FE8D0EDCA7AA}"/>
              </a:ext>
            </a:extLst>
          </p:cNvPr>
          <p:cNvSpPr/>
          <p:nvPr/>
        </p:nvSpPr>
        <p:spPr>
          <a:xfrm>
            <a:off x="6529676" y="5022542"/>
            <a:ext cx="4794250" cy="1511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600" kern="1200" dirty="0">
                <a:solidFill>
                  <a:srgbClr val="000000"/>
                </a:solidFill>
                <a:effectLst/>
                <a:latin typeface="Caviar Dreams" panose="020B04020202040205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>
                <a:solidFill>
                  <a:srgbClr val="000000"/>
                </a:solidFill>
                <a:latin typeface="Caviar Dreams" panose="020B04020202040205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 CAPAZ DE AUTOCORREGIRSE EN LA RELECTURA</a:t>
            </a:r>
            <a:endParaRPr lang="es-ES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6959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ilueta de niño sentado detrás de un árbol durante la puesta de sol">
            <a:extLst>
              <a:ext uri="{FF2B5EF4-FFF2-40B4-BE49-F238E27FC236}">
                <a16:creationId xmlns:a16="http://schemas.microsoft.com/office/drawing/2014/main" id="{E1819BEE-0F85-4308-A7BD-6E13E490C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107" y="-6531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riángulo isósceles 4">
            <a:extLst>
              <a:ext uri="{FF2B5EF4-FFF2-40B4-BE49-F238E27FC236}">
                <a16:creationId xmlns:a16="http://schemas.microsoft.com/office/drawing/2014/main" id="{929CDCFD-7461-4711-8EF4-DA4296F7E46E}"/>
              </a:ext>
            </a:extLst>
          </p:cNvPr>
          <p:cNvSpPr/>
          <p:nvPr/>
        </p:nvSpPr>
        <p:spPr>
          <a:xfrm rot="5400000">
            <a:off x="-654913" y="547253"/>
            <a:ext cx="3232727" cy="2078183"/>
          </a:xfrm>
          <a:prstGeom prst="triangle">
            <a:avLst>
              <a:gd name="adj" fmla="val 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2C58126-B2C8-41C2-94FA-9F176F94C608}"/>
              </a:ext>
            </a:extLst>
          </p:cNvPr>
          <p:cNvSpPr/>
          <p:nvPr/>
        </p:nvSpPr>
        <p:spPr>
          <a:xfrm>
            <a:off x="5370530" y="9274"/>
            <a:ext cx="6613236" cy="698862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7" name="Triángulo isósceles 6">
            <a:extLst>
              <a:ext uri="{FF2B5EF4-FFF2-40B4-BE49-F238E27FC236}">
                <a16:creationId xmlns:a16="http://schemas.microsoft.com/office/drawing/2014/main" id="{74D859E8-A184-4309-8874-17011C281F12}"/>
              </a:ext>
            </a:extLst>
          </p:cNvPr>
          <p:cNvSpPr/>
          <p:nvPr/>
        </p:nvSpPr>
        <p:spPr>
          <a:xfrm rot="16200000">
            <a:off x="54145" y="1115247"/>
            <a:ext cx="7310580" cy="4156378"/>
          </a:xfrm>
          <a:prstGeom prst="triangle">
            <a:avLst>
              <a:gd name="adj" fmla="val 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E9B4D6A1-EC61-40C1-87EE-3248CA438A3E}"/>
              </a:ext>
            </a:extLst>
          </p:cNvPr>
          <p:cNvCxnSpPr/>
          <p:nvPr/>
        </p:nvCxnSpPr>
        <p:spPr>
          <a:xfrm flipH="1">
            <a:off x="-116369" y="-30020"/>
            <a:ext cx="2327565" cy="3666836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28D89901-10A1-4B68-84EA-C6C9FF207CD8}"/>
              </a:ext>
            </a:extLst>
          </p:cNvPr>
          <p:cNvCxnSpPr>
            <a:cxnSpLocks/>
          </p:cNvCxnSpPr>
          <p:nvPr/>
        </p:nvCxnSpPr>
        <p:spPr>
          <a:xfrm flipH="1">
            <a:off x="1367761" y="-9274"/>
            <a:ext cx="3971648" cy="6858000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88EB0CFE-8770-49F4-92CF-2436E846DBF8}"/>
              </a:ext>
            </a:extLst>
          </p:cNvPr>
          <p:cNvCxnSpPr>
            <a:cxnSpLocks/>
          </p:cNvCxnSpPr>
          <p:nvPr/>
        </p:nvCxnSpPr>
        <p:spPr>
          <a:xfrm>
            <a:off x="196561" y="16166"/>
            <a:ext cx="0" cy="101410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939E475-9222-434A-84BC-1E55C25A7B1C}"/>
              </a:ext>
            </a:extLst>
          </p:cNvPr>
          <p:cNvSpPr txBox="1"/>
          <p:nvPr/>
        </p:nvSpPr>
        <p:spPr>
          <a:xfrm>
            <a:off x="197621" y="0"/>
            <a:ext cx="5113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APRENDIZAJE </a:t>
            </a:r>
            <a:r>
              <a:rPr lang="es-E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DE LA LECTURA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D2C0380-A1C7-4E93-93D8-FE99B8A92ED5}"/>
              </a:ext>
            </a:extLst>
          </p:cNvPr>
          <p:cNvSpPr txBox="1"/>
          <p:nvPr/>
        </p:nvSpPr>
        <p:spPr>
          <a:xfrm>
            <a:off x="5370530" y="-75481"/>
            <a:ext cx="6944299" cy="38472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latin typeface="Bodoni MT Black" panose="02070A03080606020203" pitchFamily="18" charset="0"/>
                <a:sym typeface="Wingdings" panose="05000000000000000000" pitchFamily="2" charset="2"/>
              </a:rPr>
              <a:t>ETAPA 5</a:t>
            </a:r>
          </a:p>
          <a:p>
            <a:pPr algn="ctr"/>
            <a:r>
              <a:rPr lang="es-ES" sz="2000" dirty="0">
                <a:latin typeface="Bodoni MT Black" panose="02070A03080606020203" pitchFamily="18" charset="0"/>
                <a:sym typeface="Wingdings" panose="05000000000000000000" pitchFamily="2" charset="2"/>
              </a:rPr>
              <a:t>ALFABÉTICA CONSOLIDADA</a:t>
            </a:r>
          </a:p>
          <a:p>
            <a:pPr algn="ctr"/>
            <a:endParaRPr lang="es-ES" sz="2000" dirty="0">
              <a:latin typeface="Bodoni MT Black" panose="02070A03080606020203" pitchFamily="18" charset="0"/>
              <a:sym typeface="Wingdings" panose="05000000000000000000" pitchFamily="2" charset="2"/>
            </a:endParaRPr>
          </a:p>
          <a:p>
            <a:pPr algn="ctr"/>
            <a:endParaRPr lang="es-ES" sz="2000" dirty="0">
              <a:latin typeface="Bodoni MT Black" panose="02070A03080606020203" pitchFamily="18" charset="0"/>
              <a:sym typeface="Wingdings" panose="05000000000000000000" pitchFamily="2" charset="2"/>
            </a:endParaRPr>
          </a:p>
          <a:p>
            <a:pPr algn="ctr"/>
            <a:endParaRPr lang="es-ES" sz="2000" dirty="0">
              <a:latin typeface="Bodoni MT Black" panose="02070A03080606020203" pitchFamily="18" charset="0"/>
              <a:sym typeface="Wingdings" panose="05000000000000000000" pitchFamily="2" charset="2"/>
            </a:endParaRPr>
          </a:p>
          <a:p>
            <a:endParaRPr lang="es-ES" sz="2400" dirty="0">
              <a:latin typeface="Caviar dreams" panose="020B0402020204020504" pitchFamily="34" charset="0"/>
            </a:endParaRPr>
          </a:p>
          <a:p>
            <a:r>
              <a:rPr lang="es-ES" sz="1600" dirty="0">
                <a:latin typeface="Caviar dreams" panose="020B0402020204020504" pitchFamily="34" charset="0"/>
              </a:rPr>
              <a:t>              LEE CON RITMO Y ENTONACIÓN ADECUADOS. UTILIZANDO   </a:t>
            </a:r>
          </a:p>
          <a:p>
            <a:r>
              <a:rPr lang="es-ES" sz="1600" dirty="0">
                <a:latin typeface="Caviar dreams" panose="020B0402020204020504" pitchFamily="34" charset="0"/>
              </a:rPr>
              <a:t>              LA RUTA DIRECTA O GLOBAL</a:t>
            </a:r>
          </a:p>
          <a:p>
            <a:r>
              <a:rPr lang="es-ES" sz="1600" dirty="0">
                <a:latin typeface="Caviar dreams" panose="020B0402020204020504" pitchFamily="34" charset="0"/>
              </a:rPr>
              <a:t>                 </a:t>
            </a:r>
            <a:r>
              <a:rPr lang="es-ES" sz="1600" dirty="0">
                <a:latin typeface="Caviar Dreams" panose="020B0402020204020504" pitchFamily="34" charset="0"/>
              </a:rPr>
              <a:t>                        </a:t>
            </a:r>
          </a:p>
          <a:p>
            <a:r>
              <a:rPr lang="es-ES" sz="2400" dirty="0">
                <a:latin typeface="Caviar Dreams" panose="020B0402020204020504" pitchFamily="34" charset="0"/>
              </a:rPr>
              <a:t>                    </a:t>
            </a:r>
            <a:endParaRPr lang="es-ES" sz="2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viar Dreams" panose="020B0402020204020504" pitchFamily="34" charset="0"/>
            </a:endParaRPr>
          </a:p>
          <a:p>
            <a:r>
              <a:rPr lang="es-ES" sz="2400" dirty="0">
                <a:latin typeface="Caviar Dreams" panose="020B0402020204020504" pitchFamily="34" charset="0"/>
              </a:rPr>
              <a:t>             </a:t>
            </a:r>
          </a:p>
          <a:p>
            <a:r>
              <a:rPr lang="es-ES" sz="2400" dirty="0">
                <a:latin typeface="Caviar dreams" panose="020B0402020204020504" pitchFamily="34" charset="0"/>
              </a:rPr>
              <a:t>                      </a:t>
            </a:r>
            <a:endParaRPr lang="es-ES" sz="2800" dirty="0">
              <a:solidFill>
                <a:srgbClr val="FF0000"/>
              </a:solidFill>
              <a:latin typeface="Escolar1" panose="00000400000000000000" pitchFamily="2" charset="0"/>
            </a:endParaRPr>
          </a:p>
        </p:txBody>
      </p:sp>
      <p:sp>
        <p:nvSpPr>
          <p:cNvPr id="14" name="Flecha: a la derecha 13">
            <a:extLst>
              <a:ext uri="{FF2B5EF4-FFF2-40B4-BE49-F238E27FC236}">
                <a16:creationId xmlns:a16="http://schemas.microsoft.com/office/drawing/2014/main" id="{1B7201AF-D67B-4FCE-B8BD-0E296C205710}"/>
              </a:ext>
            </a:extLst>
          </p:cNvPr>
          <p:cNvSpPr/>
          <p:nvPr/>
        </p:nvSpPr>
        <p:spPr>
          <a:xfrm>
            <a:off x="5885539" y="5525580"/>
            <a:ext cx="546222" cy="274320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900EFF03-9C7C-4511-9E44-75CCEB16A416}"/>
              </a:ext>
            </a:extLst>
          </p:cNvPr>
          <p:cNvSpPr/>
          <p:nvPr/>
        </p:nvSpPr>
        <p:spPr>
          <a:xfrm>
            <a:off x="5818745" y="3650117"/>
            <a:ext cx="546222" cy="274320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Flecha: a la derecha 18">
            <a:extLst>
              <a:ext uri="{FF2B5EF4-FFF2-40B4-BE49-F238E27FC236}">
                <a16:creationId xmlns:a16="http://schemas.microsoft.com/office/drawing/2014/main" id="{9BBE98E8-4E61-40BB-8E6F-AFB07BE540CB}"/>
              </a:ext>
            </a:extLst>
          </p:cNvPr>
          <p:cNvSpPr/>
          <p:nvPr/>
        </p:nvSpPr>
        <p:spPr>
          <a:xfrm>
            <a:off x="6017903" y="1195259"/>
            <a:ext cx="546222" cy="27432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Flecha: a la derecha 19">
            <a:extLst>
              <a:ext uri="{FF2B5EF4-FFF2-40B4-BE49-F238E27FC236}">
                <a16:creationId xmlns:a16="http://schemas.microsoft.com/office/drawing/2014/main" id="{9EBF4FEE-C21F-4430-9A51-9945F1317901}"/>
              </a:ext>
            </a:extLst>
          </p:cNvPr>
          <p:cNvSpPr/>
          <p:nvPr/>
        </p:nvSpPr>
        <p:spPr>
          <a:xfrm>
            <a:off x="5845090" y="1836871"/>
            <a:ext cx="546222" cy="274320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7F027E12-92F3-4D21-AC2D-67553D68C079}"/>
              </a:ext>
            </a:extLst>
          </p:cNvPr>
          <p:cNvSpPr/>
          <p:nvPr/>
        </p:nvSpPr>
        <p:spPr>
          <a:xfrm>
            <a:off x="5787624" y="690807"/>
            <a:ext cx="5786067" cy="1130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b="1" dirty="0">
              <a:solidFill>
                <a:schemeClr val="tx1"/>
              </a:solidFill>
              <a:latin typeface="Caviar Dreams" panose="020B0402020204020504" pitchFamily="34" charset="0"/>
            </a:endParaRPr>
          </a:p>
          <a:p>
            <a:r>
              <a:rPr lang="es-ES" sz="1600" dirty="0">
                <a:solidFill>
                  <a:schemeClr val="tx1"/>
                </a:solidFill>
                <a:latin typeface="Caviar Dreams" panose="020B0402020204020504" pitchFamily="34" charset="0"/>
              </a:rPr>
              <a:t>Tiene completa autonomía para la lectura </a:t>
            </a:r>
          </a:p>
          <a:p>
            <a:endParaRPr lang="es-ES" sz="1600" dirty="0">
              <a:solidFill>
                <a:schemeClr val="tx1"/>
              </a:solidFill>
              <a:latin typeface="Caviar Dreams" panose="020B0402020204020504" pitchFamily="34" charset="0"/>
            </a:endParaRPr>
          </a:p>
          <a:p>
            <a:endParaRPr lang="es-ES" sz="1600" dirty="0">
              <a:solidFill>
                <a:schemeClr val="tx1"/>
              </a:solidFill>
              <a:latin typeface="Caviar Dreams" panose="020B0402020204020504" pitchFamily="34" charset="0"/>
            </a:endParaRPr>
          </a:p>
          <a:p>
            <a:r>
              <a:rPr lang="es-ES" sz="1600" dirty="0">
                <a:solidFill>
                  <a:schemeClr val="tx1"/>
                </a:solidFill>
                <a:latin typeface="Caviar Dreams" panose="020B0402020204020504" pitchFamily="34" charset="0"/>
              </a:rPr>
              <a:t> 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03E4A8C0-6BB1-45A4-B352-2E3D92FE9B7A}"/>
              </a:ext>
            </a:extLst>
          </p:cNvPr>
          <p:cNvSpPr/>
          <p:nvPr/>
        </p:nvSpPr>
        <p:spPr>
          <a:xfrm>
            <a:off x="6431761" y="3014303"/>
            <a:ext cx="4794250" cy="1511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600" kern="1200" dirty="0">
                <a:solidFill>
                  <a:srgbClr val="000000"/>
                </a:solidFill>
                <a:effectLst/>
                <a:latin typeface="Caviar Dreams" panose="020B04020202040205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COMPRENDE LAS ORACIONES, PÁRRAFOS O TEXTOS  QUE LEE. </a:t>
            </a:r>
            <a:endParaRPr lang="es-ES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7EC52E44-AAE1-44C8-B18A-FE8D0EDCA7AA}"/>
              </a:ext>
            </a:extLst>
          </p:cNvPr>
          <p:cNvSpPr/>
          <p:nvPr/>
        </p:nvSpPr>
        <p:spPr>
          <a:xfrm>
            <a:off x="6529676" y="5022542"/>
            <a:ext cx="4794250" cy="1511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600" kern="1200" dirty="0">
                <a:solidFill>
                  <a:srgbClr val="000000"/>
                </a:solidFill>
                <a:effectLst/>
                <a:latin typeface="Caviar Dreams" panose="020B04020202040205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DISFRUTA LA LECTURA</a:t>
            </a:r>
            <a:endParaRPr lang="es-ES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4591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ilueta de niño sentado detrás de un árbol durante la puesta de sol">
            <a:extLst>
              <a:ext uri="{FF2B5EF4-FFF2-40B4-BE49-F238E27FC236}">
                <a16:creationId xmlns:a16="http://schemas.microsoft.com/office/drawing/2014/main" id="{E1819BEE-0F85-4308-A7BD-6E13E490C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107" y="-6531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riángulo isósceles 4">
            <a:extLst>
              <a:ext uri="{FF2B5EF4-FFF2-40B4-BE49-F238E27FC236}">
                <a16:creationId xmlns:a16="http://schemas.microsoft.com/office/drawing/2014/main" id="{929CDCFD-7461-4711-8EF4-DA4296F7E46E}"/>
              </a:ext>
            </a:extLst>
          </p:cNvPr>
          <p:cNvSpPr/>
          <p:nvPr/>
        </p:nvSpPr>
        <p:spPr>
          <a:xfrm rot="5400000">
            <a:off x="-654913" y="547253"/>
            <a:ext cx="3232727" cy="2078183"/>
          </a:xfrm>
          <a:prstGeom prst="triangle">
            <a:avLst>
              <a:gd name="adj" fmla="val 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2C58126-B2C8-41C2-94FA-9F176F94C608}"/>
              </a:ext>
            </a:extLst>
          </p:cNvPr>
          <p:cNvSpPr/>
          <p:nvPr/>
        </p:nvSpPr>
        <p:spPr>
          <a:xfrm>
            <a:off x="5370530" y="9274"/>
            <a:ext cx="6613236" cy="698862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7" name="Triángulo isósceles 6">
            <a:extLst>
              <a:ext uri="{FF2B5EF4-FFF2-40B4-BE49-F238E27FC236}">
                <a16:creationId xmlns:a16="http://schemas.microsoft.com/office/drawing/2014/main" id="{74D859E8-A184-4309-8874-17011C281F12}"/>
              </a:ext>
            </a:extLst>
          </p:cNvPr>
          <p:cNvSpPr/>
          <p:nvPr/>
        </p:nvSpPr>
        <p:spPr>
          <a:xfrm rot="16200000">
            <a:off x="54145" y="1115247"/>
            <a:ext cx="7310580" cy="4156378"/>
          </a:xfrm>
          <a:prstGeom prst="triangle">
            <a:avLst>
              <a:gd name="adj" fmla="val 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E9B4D6A1-EC61-40C1-87EE-3248CA438A3E}"/>
              </a:ext>
            </a:extLst>
          </p:cNvPr>
          <p:cNvCxnSpPr/>
          <p:nvPr/>
        </p:nvCxnSpPr>
        <p:spPr>
          <a:xfrm flipH="1">
            <a:off x="-116369" y="-30020"/>
            <a:ext cx="2327565" cy="3666836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28D89901-10A1-4B68-84EA-C6C9FF207CD8}"/>
              </a:ext>
            </a:extLst>
          </p:cNvPr>
          <p:cNvCxnSpPr>
            <a:cxnSpLocks/>
          </p:cNvCxnSpPr>
          <p:nvPr/>
        </p:nvCxnSpPr>
        <p:spPr>
          <a:xfrm flipH="1">
            <a:off x="1367761" y="-9274"/>
            <a:ext cx="3971648" cy="6858000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88EB0CFE-8770-49F4-92CF-2436E846DBF8}"/>
              </a:ext>
            </a:extLst>
          </p:cNvPr>
          <p:cNvCxnSpPr>
            <a:cxnSpLocks/>
          </p:cNvCxnSpPr>
          <p:nvPr/>
        </p:nvCxnSpPr>
        <p:spPr>
          <a:xfrm>
            <a:off x="196561" y="16166"/>
            <a:ext cx="0" cy="101410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939E475-9222-434A-84BC-1E55C25A7B1C}"/>
              </a:ext>
            </a:extLst>
          </p:cNvPr>
          <p:cNvSpPr txBox="1"/>
          <p:nvPr/>
        </p:nvSpPr>
        <p:spPr>
          <a:xfrm>
            <a:off x="197621" y="0"/>
            <a:ext cx="5113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APRENDIZAJE </a:t>
            </a:r>
            <a:r>
              <a:rPr lang="es-E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DE LA LECTURA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D2C0380-A1C7-4E93-93D8-FE99B8A92ED5}"/>
              </a:ext>
            </a:extLst>
          </p:cNvPr>
          <p:cNvSpPr txBox="1"/>
          <p:nvPr/>
        </p:nvSpPr>
        <p:spPr>
          <a:xfrm>
            <a:off x="5370530" y="-75481"/>
            <a:ext cx="6944299" cy="38472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latin typeface="Bodoni MT Black" panose="02070A03080606020203" pitchFamily="18" charset="0"/>
                <a:sym typeface="Wingdings" panose="05000000000000000000" pitchFamily="2" charset="2"/>
              </a:rPr>
              <a:t>ETAPA 5</a:t>
            </a:r>
          </a:p>
          <a:p>
            <a:pPr algn="ctr"/>
            <a:r>
              <a:rPr lang="es-ES" sz="2000" dirty="0">
                <a:latin typeface="Bodoni MT Black" panose="02070A03080606020203" pitchFamily="18" charset="0"/>
                <a:sym typeface="Wingdings" panose="05000000000000000000" pitchFamily="2" charset="2"/>
              </a:rPr>
              <a:t>ALFABÉTICA CONSOLIDADA</a:t>
            </a:r>
          </a:p>
          <a:p>
            <a:pPr algn="ctr"/>
            <a:endParaRPr lang="es-ES" sz="2000" dirty="0">
              <a:latin typeface="Bodoni MT Black" panose="02070A03080606020203" pitchFamily="18" charset="0"/>
              <a:sym typeface="Wingdings" panose="05000000000000000000" pitchFamily="2" charset="2"/>
            </a:endParaRPr>
          </a:p>
          <a:p>
            <a:pPr algn="ctr"/>
            <a:endParaRPr lang="es-ES" sz="2000" dirty="0">
              <a:latin typeface="Bodoni MT Black" panose="02070A03080606020203" pitchFamily="18" charset="0"/>
              <a:sym typeface="Wingdings" panose="05000000000000000000" pitchFamily="2" charset="2"/>
            </a:endParaRPr>
          </a:p>
          <a:p>
            <a:pPr algn="ctr"/>
            <a:endParaRPr lang="es-ES" sz="2000" dirty="0">
              <a:latin typeface="Bodoni MT Black" panose="02070A03080606020203" pitchFamily="18" charset="0"/>
              <a:sym typeface="Wingdings" panose="05000000000000000000" pitchFamily="2" charset="2"/>
            </a:endParaRPr>
          </a:p>
          <a:p>
            <a:endParaRPr lang="es-ES" sz="2400" dirty="0">
              <a:latin typeface="Caviar dreams" panose="020B0402020204020504" pitchFamily="34" charset="0"/>
            </a:endParaRPr>
          </a:p>
          <a:p>
            <a:r>
              <a:rPr lang="es-ES" sz="1600" dirty="0">
                <a:latin typeface="Caviar dreams" panose="020B0402020204020504" pitchFamily="34" charset="0"/>
              </a:rPr>
              <a:t>              LEE CON RITMO Y ENTONACIÓN ADECUADOS. UTILIZANDO   </a:t>
            </a:r>
          </a:p>
          <a:p>
            <a:r>
              <a:rPr lang="es-ES" sz="1600" dirty="0">
                <a:latin typeface="Caviar dreams" panose="020B0402020204020504" pitchFamily="34" charset="0"/>
              </a:rPr>
              <a:t>              LA RUTA DIRECTA O GLOBAL</a:t>
            </a:r>
          </a:p>
          <a:p>
            <a:r>
              <a:rPr lang="es-ES" sz="1600" dirty="0">
                <a:latin typeface="Caviar dreams" panose="020B0402020204020504" pitchFamily="34" charset="0"/>
              </a:rPr>
              <a:t>                 </a:t>
            </a:r>
            <a:r>
              <a:rPr lang="es-ES" sz="1600" dirty="0">
                <a:latin typeface="Caviar Dreams" panose="020B0402020204020504" pitchFamily="34" charset="0"/>
              </a:rPr>
              <a:t>                        </a:t>
            </a:r>
          </a:p>
          <a:p>
            <a:r>
              <a:rPr lang="es-ES" sz="2400" dirty="0">
                <a:latin typeface="Caviar Dreams" panose="020B0402020204020504" pitchFamily="34" charset="0"/>
              </a:rPr>
              <a:t>                    </a:t>
            </a:r>
            <a:endParaRPr lang="es-ES" sz="2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viar Dreams" panose="020B0402020204020504" pitchFamily="34" charset="0"/>
            </a:endParaRPr>
          </a:p>
          <a:p>
            <a:r>
              <a:rPr lang="es-ES" sz="2400" dirty="0">
                <a:latin typeface="Caviar Dreams" panose="020B0402020204020504" pitchFamily="34" charset="0"/>
              </a:rPr>
              <a:t>             </a:t>
            </a:r>
          </a:p>
          <a:p>
            <a:r>
              <a:rPr lang="es-ES" sz="2400" dirty="0">
                <a:latin typeface="Caviar dreams" panose="020B0402020204020504" pitchFamily="34" charset="0"/>
              </a:rPr>
              <a:t>                      </a:t>
            </a:r>
            <a:endParaRPr lang="es-ES" sz="2800" dirty="0">
              <a:solidFill>
                <a:srgbClr val="FF0000"/>
              </a:solidFill>
              <a:latin typeface="Escolar1" panose="00000400000000000000" pitchFamily="2" charset="0"/>
            </a:endParaRPr>
          </a:p>
        </p:txBody>
      </p:sp>
      <p:sp>
        <p:nvSpPr>
          <p:cNvPr id="14" name="Flecha: a la derecha 13">
            <a:extLst>
              <a:ext uri="{FF2B5EF4-FFF2-40B4-BE49-F238E27FC236}">
                <a16:creationId xmlns:a16="http://schemas.microsoft.com/office/drawing/2014/main" id="{1B7201AF-D67B-4FCE-B8BD-0E296C205710}"/>
              </a:ext>
            </a:extLst>
          </p:cNvPr>
          <p:cNvSpPr/>
          <p:nvPr/>
        </p:nvSpPr>
        <p:spPr>
          <a:xfrm>
            <a:off x="5885539" y="5525580"/>
            <a:ext cx="546222" cy="274320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900EFF03-9C7C-4511-9E44-75CCEB16A416}"/>
              </a:ext>
            </a:extLst>
          </p:cNvPr>
          <p:cNvSpPr/>
          <p:nvPr/>
        </p:nvSpPr>
        <p:spPr>
          <a:xfrm>
            <a:off x="5818745" y="3650117"/>
            <a:ext cx="546222" cy="274320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Flecha: a la derecha 19">
            <a:extLst>
              <a:ext uri="{FF2B5EF4-FFF2-40B4-BE49-F238E27FC236}">
                <a16:creationId xmlns:a16="http://schemas.microsoft.com/office/drawing/2014/main" id="{9EBF4FEE-C21F-4430-9A51-9945F1317901}"/>
              </a:ext>
            </a:extLst>
          </p:cNvPr>
          <p:cNvSpPr/>
          <p:nvPr/>
        </p:nvSpPr>
        <p:spPr>
          <a:xfrm>
            <a:off x="5845090" y="1836871"/>
            <a:ext cx="546222" cy="274320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03E4A8C0-6BB1-45A4-B352-2E3D92FE9B7A}"/>
              </a:ext>
            </a:extLst>
          </p:cNvPr>
          <p:cNvSpPr/>
          <p:nvPr/>
        </p:nvSpPr>
        <p:spPr>
          <a:xfrm>
            <a:off x="6431761" y="3014303"/>
            <a:ext cx="4794250" cy="1511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600" kern="1200" dirty="0">
                <a:solidFill>
                  <a:srgbClr val="000000"/>
                </a:solidFill>
                <a:effectLst/>
                <a:latin typeface="Caviar Dreams" panose="020B04020202040205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COMPRENDE LAS ORACIONES, PÁRRAFOS O TEXTOS  QUE LEE. </a:t>
            </a:r>
            <a:endParaRPr lang="es-ES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7EC52E44-AAE1-44C8-B18A-FE8D0EDCA7AA}"/>
              </a:ext>
            </a:extLst>
          </p:cNvPr>
          <p:cNvSpPr/>
          <p:nvPr/>
        </p:nvSpPr>
        <p:spPr>
          <a:xfrm>
            <a:off x="6529676" y="5022542"/>
            <a:ext cx="4794250" cy="1511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600" kern="1200" dirty="0">
                <a:solidFill>
                  <a:srgbClr val="000000"/>
                </a:solidFill>
                <a:effectLst/>
                <a:latin typeface="Caviar Dreams" panose="020B04020202040205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DISFRUTA LA LECTURA</a:t>
            </a:r>
            <a:endParaRPr lang="es-ES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7276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43761ACA-0913-44D9-B8A1-BA60E484C8F3}"/>
              </a:ext>
            </a:extLst>
          </p:cNvPr>
          <p:cNvSpPr/>
          <p:nvPr/>
        </p:nvSpPr>
        <p:spPr>
          <a:xfrm>
            <a:off x="1906443" y="-1856732"/>
            <a:ext cx="14341698" cy="2594278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id="{153A59A1-B3B3-4E31-A243-402F50A914B2}"/>
              </a:ext>
            </a:extLst>
          </p:cNvPr>
          <p:cNvSpPr/>
          <p:nvPr/>
        </p:nvSpPr>
        <p:spPr>
          <a:xfrm rot="16200000">
            <a:off x="-1645376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C1D510ED-506D-40D8-AF1E-D52E832416CC}"/>
              </a:ext>
            </a:extLst>
          </p:cNvPr>
          <p:cNvSpPr/>
          <p:nvPr/>
        </p:nvSpPr>
        <p:spPr>
          <a:xfrm>
            <a:off x="-130268" y="23132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AAB3D4D-6731-4105-B264-04AC6571E4D0}"/>
              </a:ext>
            </a:extLst>
          </p:cNvPr>
          <p:cNvSpPr/>
          <p:nvPr/>
        </p:nvSpPr>
        <p:spPr>
          <a:xfrm>
            <a:off x="435006" y="1464816"/>
            <a:ext cx="2830942" cy="5859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NARRACIÓN: oraciones</a:t>
            </a: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👩🏻‍🏫 NARRACIÓN ORAL ⭐¿Qué es la narración oral para niños? (FICHA  NIVELACIÓN FORMATIVA) - YouTube">
            <a:extLst>
              <a:ext uri="{FF2B5EF4-FFF2-40B4-BE49-F238E27FC236}">
                <a16:creationId xmlns:a16="http://schemas.microsoft.com/office/drawing/2014/main" id="{B76303CD-6A55-4D34-90C0-5B5C4CC2E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481" y="715019"/>
            <a:ext cx="9510133" cy="534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0A4309C-9B3A-4D18-8BE4-D1AD04CE4730}"/>
              </a:ext>
            </a:extLst>
          </p:cNvPr>
          <p:cNvSpPr/>
          <p:nvPr/>
        </p:nvSpPr>
        <p:spPr>
          <a:xfrm>
            <a:off x="6096000" y="3920359"/>
            <a:ext cx="5917324" cy="11456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dirty="0">
                <a:latin typeface="Bernard MT Condensed" panose="02050806060905020404" pitchFamily="18" charset="0"/>
              </a:rPr>
              <a:t>LA NARRACIÓN ORAL Y ESCRITA</a:t>
            </a:r>
          </a:p>
        </p:txBody>
      </p:sp>
    </p:spTree>
    <p:extLst>
      <p:ext uri="{BB962C8B-B14F-4D97-AF65-F5344CB8AC3E}">
        <p14:creationId xmlns:p14="http://schemas.microsoft.com/office/powerpoint/2010/main" val="24801119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DESCUBRE ¿QUÉ ES UN RELOJ DE ARENA Y CÓMO FABRICARLO?">
            <a:extLst>
              <a:ext uri="{FF2B5EF4-FFF2-40B4-BE49-F238E27FC236}">
                <a16:creationId xmlns:a16="http://schemas.microsoft.com/office/drawing/2014/main" id="{84FBB041-B865-498D-ABA5-3FA0D17A5E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080" name="Picture 8" descr="DESCUBRE ¿QUÉ ES UN RELOJ DE ARENA Y CÓMO FABRICARLO?">
            <a:extLst>
              <a:ext uri="{FF2B5EF4-FFF2-40B4-BE49-F238E27FC236}">
                <a16:creationId xmlns:a16="http://schemas.microsoft.com/office/drawing/2014/main" id="{05FE59C7-216A-4521-91A1-A2FC68428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4746"/>
            <a:ext cx="12192000" cy="728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866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8D1059FB-8E4D-4093-8CE2-3E1CFDD6BFBE}"/>
              </a:ext>
            </a:extLst>
          </p:cNvPr>
          <p:cNvSpPr txBox="1"/>
          <p:nvPr/>
        </p:nvSpPr>
        <p:spPr>
          <a:xfrm>
            <a:off x="342900" y="152401"/>
            <a:ext cx="6393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LECTOESCRITURA 1º PRI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2396DA3-8B3C-419E-9978-93D7237A7819}"/>
              </a:ext>
            </a:extLst>
          </p:cNvPr>
          <p:cNvSpPr txBox="1"/>
          <p:nvPr/>
        </p:nvSpPr>
        <p:spPr>
          <a:xfrm>
            <a:off x="342900" y="798732"/>
            <a:ext cx="9349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Light ITC" panose="020B0402030504020804" pitchFamily="34" charset="0"/>
              </a:rPr>
              <a:t>EVALUACIÓN INICIAL: EXPRESIÓN ESCRITA </a:t>
            </a:r>
            <a:r>
              <a:rPr lang="es-E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Light ITC" panose="020B0402030504020804" pitchFamily="34" charset="0"/>
              </a:rPr>
              <a:t> 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28CF3763-E1EC-421C-8D25-D47E1DAFF14A}"/>
              </a:ext>
            </a:extLst>
          </p:cNvPr>
          <p:cNvCxnSpPr>
            <a:cxnSpLocks/>
          </p:cNvCxnSpPr>
          <p:nvPr/>
        </p:nvCxnSpPr>
        <p:spPr>
          <a:xfrm>
            <a:off x="243840" y="152400"/>
            <a:ext cx="0" cy="115570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098" name="Picture 2" descr="Niveles de desarrollo conceptual lectura y escritura en imágenes – Imagenes  Educativas">
            <a:extLst>
              <a:ext uri="{FF2B5EF4-FFF2-40B4-BE49-F238E27FC236}">
                <a16:creationId xmlns:a16="http://schemas.microsoft.com/office/drawing/2014/main" id="{7973BC07-B408-40B4-B1FE-474520F9EE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67"/>
          <a:stretch/>
        </p:blipFill>
        <p:spPr bwMode="auto">
          <a:xfrm>
            <a:off x="518160" y="1506022"/>
            <a:ext cx="10170160" cy="544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68570E3B-6D1F-4254-AED1-275B1948CBD1}"/>
              </a:ext>
            </a:extLst>
          </p:cNvPr>
          <p:cNvSpPr/>
          <p:nvPr/>
        </p:nvSpPr>
        <p:spPr>
          <a:xfrm>
            <a:off x="1757681" y="1767840"/>
            <a:ext cx="2641599" cy="1930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Aharoni" panose="02010803020104030203" pitchFamily="2" charset="-79"/>
                <a:cs typeface="Aharoni" panose="02010803020104030203" pitchFamily="2" charset="-79"/>
              </a:rPr>
              <a:t>NIVELES DE DESARROLLO DE LA EXPRESIÓN ESCRITA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0CC019EB-4666-4968-B08B-D5454E0177B5}"/>
              </a:ext>
            </a:extLst>
          </p:cNvPr>
          <p:cNvSpPr/>
          <p:nvPr/>
        </p:nvSpPr>
        <p:spPr>
          <a:xfrm rot="10800000" flipV="1">
            <a:off x="5882639" y="1640839"/>
            <a:ext cx="4643120" cy="247396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>
              <a:lnSpc>
                <a:spcPct val="107000"/>
              </a:lnSpc>
            </a:pPr>
            <a:r>
              <a:rPr lang="es-E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NIVEL A</a:t>
            </a:r>
          </a:p>
          <a:p>
            <a:pPr marL="7429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E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ESCRITURA DIFERENCIADA. ETAPA SILÁBICA </a:t>
            </a:r>
          </a:p>
          <a:p>
            <a:pPr marL="7429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E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COPIA</a:t>
            </a:r>
            <a:endParaRPr lang="es-ES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D8996B65-063F-4549-BDBF-79782731CFB3}"/>
              </a:ext>
            </a:extLst>
          </p:cNvPr>
          <p:cNvSpPr/>
          <p:nvPr/>
        </p:nvSpPr>
        <p:spPr>
          <a:xfrm>
            <a:off x="914400" y="3429000"/>
            <a:ext cx="680720" cy="547777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9376E708-C605-4D09-A7E8-E2E683B03AE6}"/>
              </a:ext>
            </a:extLst>
          </p:cNvPr>
          <p:cNvSpPr/>
          <p:nvPr/>
        </p:nvSpPr>
        <p:spPr>
          <a:xfrm>
            <a:off x="4876800" y="4551679"/>
            <a:ext cx="345440" cy="182880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7B2EF075-F042-49E9-B700-DC475BA778FA}"/>
              </a:ext>
            </a:extLst>
          </p:cNvPr>
          <p:cNvSpPr/>
          <p:nvPr/>
        </p:nvSpPr>
        <p:spPr>
          <a:xfrm rot="10800000" flipV="1">
            <a:off x="756920" y="4296717"/>
            <a:ext cx="4709160" cy="24739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NIVEL B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ETAPA SILÁBICO ALFABÉTICA </a:t>
            </a:r>
            <a:endParaRPr lang="es-ES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DICTADO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INICIO DEL AUTODICTADO CON FASE DE OMISIONES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ES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B9C88A2C-6136-4FE9-96FB-2ADAF890BC86}"/>
              </a:ext>
            </a:extLst>
          </p:cNvPr>
          <p:cNvSpPr/>
          <p:nvPr/>
        </p:nvSpPr>
        <p:spPr>
          <a:xfrm rot="10800000" flipV="1">
            <a:off x="5882639" y="4296717"/>
            <a:ext cx="4643120" cy="247396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NIVEL  C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ETAPA ALFABÉTICA</a:t>
            </a:r>
            <a:endParaRPr lang="es-ES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AUTODICTADO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1229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otos de Caballo blanco de stock, Caballo blanco imágenes libres de  derechos | Depositphotos®">
            <a:extLst>
              <a:ext uri="{FF2B5EF4-FFF2-40B4-BE49-F238E27FC236}">
                <a16:creationId xmlns:a16="http://schemas.microsoft.com/office/drawing/2014/main" id="{85C2B5DD-53A6-4994-80F4-36E5A4258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354" y="3248549"/>
            <a:ext cx="3608094" cy="234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n de Emlynach Rodríguez en Fantasy Horses | Animales, Animales png,  Unicornio">
            <a:extLst>
              <a:ext uri="{FF2B5EF4-FFF2-40B4-BE49-F238E27FC236}">
                <a16:creationId xmlns:a16="http://schemas.microsoft.com/office/drawing/2014/main" id="{3C211836-3BA7-4C74-9A25-9E617362D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448" y="966756"/>
            <a:ext cx="3257079" cy="352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Unicornio Saltando PNG transparente - StickPNG">
            <a:extLst>
              <a:ext uri="{FF2B5EF4-FFF2-40B4-BE49-F238E27FC236}">
                <a16:creationId xmlns:a16="http://schemas.microsoft.com/office/drawing/2014/main" id="{B9F24775-0AD3-427A-828E-EE919F552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527" y="-120072"/>
            <a:ext cx="5462723" cy="382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729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scaleras Extendidas Ilustración De Escaleras De Dibujos Animados Escaleras  Hermosas Escaleras, Dibujos, Escalera, Escaleras Hermosas PNG y PSD para  Descargar G… | Disenos de unas, Dibujos, Escaleras">
            <a:extLst>
              <a:ext uri="{FF2B5EF4-FFF2-40B4-BE49-F238E27FC236}">
                <a16:creationId xmlns:a16="http://schemas.microsoft.com/office/drawing/2014/main" id="{5A507195-0EDB-4FC4-A78C-296A34D7A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90" y="381000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scaleras Extendidas Ilustración De Escaleras De Dibujos Animados Escaleras  Hermosas Escaleras, Dibujos, Escalera, Escaleras Hermosas PNG y PSD para  Descargar G… | Disenos de unas, Dibujos, Escaleras">
            <a:extLst>
              <a:ext uri="{FF2B5EF4-FFF2-40B4-BE49-F238E27FC236}">
                <a16:creationId xmlns:a16="http://schemas.microsoft.com/office/drawing/2014/main" id="{1AE2837E-11DC-4658-A037-7236A6D25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690" y="505691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7B10E20F-50EF-4771-A23D-DB08489CB9CB}"/>
              </a:ext>
            </a:extLst>
          </p:cNvPr>
          <p:cNvSpPr/>
          <p:nvPr/>
        </p:nvSpPr>
        <p:spPr>
          <a:xfrm>
            <a:off x="6834908" y="4147127"/>
            <a:ext cx="2466109" cy="1191491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43B5C80-5C25-440F-8ABF-2AD30D464614}"/>
              </a:ext>
            </a:extLst>
          </p:cNvPr>
          <p:cNvSpPr/>
          <p:nvPr/>
        </p:nvSpPr>
        <p:spPr>
          <a:xfrm>
            <a:off x="9301017" y="4959927"/>
            <a:ext cx="350983" cy="3786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BE0784F-9265-4C7B-8B6C-E12775856902}"/>
              </a:ext>
            </a:extLst>
          </p:cNvPr>
          <p:cNvSpPr/>
          <p:nvPr/>
        </p:nvSpPr>
        <p:spPr>
          <a:xfrm>
            <a:off x="7730836" y="2640445"/>
            <a:ext cx="1320801" cy="24360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71515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iramide Invertida Vectores Libres de Derechos - iStock">
            <a:extLst>
              <a:ext uri="{FF2B5EF4-FFF2-40B4-BE49-F238E27FC236}">
                <a16:creationId xmlns:a16="http://schemas.microsoft.com/office/drawing/2014/main" id="{4F972584-49BD-48FF-9256-683D51C6C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64" y="429174"/>
            <a:ext cx="11961091" cy="641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9976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lustración Del Vector Dibujado Mano De Un Frasco De Perfume Con El Aroma  De La Albahaca Ilustraciones Vectoriales, Clip Art Vectorizado Libre De  Derechos. Image 50567154.">
            <a:extLst>
              <a:ext uri="{FF2B5EF4-FFF2-40B4-BE49-F238E27FC236}">
                <a16:creationId xmlns:a16="http://schemas.microsoft.com/office/drawing/2014/main" id="{EF1B18C6-79B2-47CA-9698-D27E00A0B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455" y="-413326"/>
            <a:ext cx="6733308" cy="673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858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22B362AD-6091-4559-A783-E0194B44A911}"/>
              </a:ext>
            </a:extLst>
          </p:cNvPr>
          <p:cNvSpPr/>
          <p:nvPr/>
        </p:nvSpPr>
        <p:spPr>
          <a:xfrm>
            <a:off x="4172607" y="5788578"/>
            <a:ext cx="3846786" cy="71208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ESTRATEGIAS MENTALES</a:t>
            </a:r>
          </a:p>
          <a:p>
            <a:pPr algn="ctr"/>
            <a:r>
              <a:rPr lang="es-ES" dirty="0">
                <a:solidFill>
                  <a:schemeClr val="tx1"/>
                </a:solidFill>
              </a:rPr>
              <a:t>FORMACIÓN ORACIONES 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3DE63A2-2285-4B22-A311-99F031D67ACD}"/>
              </a:ext>
            </a:extLst>
          </p:cNvPr>
          <p:cNvSpPr/>
          <p:nvPr/>
        </p:nvSpPr>
        <p:spPr>
          <a:xfrm>
            <a:off x="4172607" y="450629"/>
            <a:ext cx="3846786" cy="525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NARRACIÓN: SECUENCIA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04E41B9F-0C82-482A-B852-87C6AEF42E34}"/>
              </a:ext>
            </a:extLst>
          </p:cNvPr>
          <p:cNvSpPr/>
          <p:nvPr/>
        </p:nvSpPr>
        <p:spPr>
          <a:xfrm>
            <a:off x="3783724" y="4908335"/>
            <a:ext cx="4614042" cy="71208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ENTRENAMIENTO NARRACIÓN VIVENCIAS PROPIAS SUGERIDAS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98A60D8-3B34-489D-BD6F-FF60655C5AE9}"/>
              </a:ext>
            </a:extLst>
          </p:cNvPr>
          <p:cNvSpPr/>
          <p:nvPr/>
        </p:nvSpPr>
        <p:spPr>
          <a:xfrm>
            <a:off x="3337034" y="4028091"/>
            <a:ext cx="5533697" cy="71208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NARRACIÓN VIVENCIAS PROPIAS REALES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7CDC9CED-EF85-41A6-9C0F-4D754CE42D0B}"/>
              </a:ext>
            </a:extLst>
          </p:cNvPr>
          <p:cNvSpPr/>
          <p:nvPr/>
        </p:nvSpPr>
        <p:spPr>
          <a:xfrm>
            <a:off x="2811517" y="3147845"/>
            <a:ext cx="6568966" cy="71208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NARRACIÓN DE VIVENCIAS PROPIAS CON PIZCAS DE</a:t>
            </a:r>
          </a:p>
          <a:p>
            <a:pPr algn="ctr"/>
            <a:r>
              <a:rPr lang="es-ES" dirty="0">
                <a:solidFill>
                  <a:schemeClr val="tx1"/>
                </a:solidFill>
              </a:rPr>
              <a:t> FANTASIA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C43FC2ED-136F-4B26-AA46-686702B9F976}"/>
              </a:ext>
            </a:extLst>
          </p:cNvPr>
          <p:cNvSpPr/>
          <p:nvPr/>
        </p:nvSpPr>
        <p:spPr>
          <a:xfrm>
            <a:off x="2275490" y="2346429"/>
            <a:ext cx="7556938" cy="65164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NARRACIÓN: SECUENCIAS CORTAS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1E845F63-2083-47EF-8186-5D3CA9347826}"/>
              </a:ext>
            </a:extLst>
          </p:cNvPr>
          <p:cNvSpPr/>
          <p:nvPr/>
        </p:nvSpPr>
        <p:spPr>
          <a:xfrm>
            <a:off x="1881352" y="1424152"/>
            <a:ext cx="8345214" cy="77250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NARRACIÓN FANTÁSTICA </a:t>
            </a:r>
          </a:p>
        </p:txBody>
      </p:sp>
    </p:spTree>
    <p:extLst>
      <p:ext uri="{BB962C8B-B14F-4D97-AF65-F5344CB8AC3E}">
        <p14:creationId xmlns:p14="http://schemas.microsoft.com/office/powerpoint/2010/main" val="3871438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3549E44-E603-4565-AD55-BC4DC68DBEF2}"/>
              </a:ext>
            </a:extLst>
          </p:cNvPr>
          <p:cNvPicPr/>
          <p:nvPr/>
        </p:nvPicPr>
        <p:blipFill rotWithShape="1">
          <a:blip r:embed="rId2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3" t="3226" b="15054"/>
          <a:stretch/>
        </p:blipFill>
        <p:spPr>
          <a:xfrm>
            <a:off x="1865744" y="0"/>
            <a:ext cx="7444509" cy="611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9344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769662" y="2934271"/>
            <a:ext cx="2702257" cy="7096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dirty="0"/>
              <a:t>CORRECCIÓN</a:t>
            </a:r>
          </a:p>
        </p:txBody>
      </p:sp>
      <p:sp>
        <p:nvSpPr>
          <p:cNvPr id="8" name="Abrir llave 7"/>
          <p:cNvSpPr/>
          <p:nvPr/>
        </p:nvSpPr>
        <p:spPr>
          <a:xfrm>
            <a:off x="4748285" y="254801"/>
            <a:ext cx="183615" cy="6146001"/>
          </a:xfrm>
          <a:prstGeom prst="leftBrac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/>
          <p:cNvSpPr/>
          <p:nvPr/>
        </p:nvSpPr>
        <p:spPr>
          <a:xfrm>
            <a:off x="5086045" y="498434"/>
            <a:ext cx="2321168" cy="6189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PRESENTACIÓN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5110177" y="2034413"/>
            <a:ext cx="2335835" cy="6189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ORTOGRAFÍA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8434450" y="4680981"/>
            <a:ext cx="2089052" cy="162837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ü"/>
            </a:pPr>
            <a:r>
              <a:rPr lang="es-ES" dirty="0"/>
              <a:t>Formas verbales</a:t>
            </a:r>
          </a:p>
          <a:p>
            <a:pPr>
              <a:buFont typeface="Wingdings" pitchFamily="2" charset="2"/>
              <a:buChar char="ü"/>
            </a:pPr>
            <a:r>
              <a:rPr lang="es-ES" dirty="0"/>
              <a:t>Concordancia.</a:t>
            </a:r>
          </a:p>
          <a:p>
            <a:pPr>
              <a:buFont typeface="Wingdings" pitchFamily="2" charset="2"/>
              <a:buChar char="ü"/>
            </a:pPr>
            <a:r>
              <a:rPr lang="es-ES" dirty="0"/>
              <a:t>Construcciones sintácticas</a:t>
            </a:r>
          </a:p>
          <a:p>
            <a:pPr>
              <a:buFont typeface="Wingdings" pitchFamily="2" charset="2"/>
              <a:buChar char="ü"/>
            </a:pPr>
            <a:endParaRPr lang="es-ES" dirty="0"/>
          </a:p>
          <a:p>
            <a:pPr>
              <a:buFont typeface="Wingdings" pitchFamily="2" charset="2"/>
              <a:buChar char="ü"/>
            </a:pPr>
            <a:endParaRPr lang="es-ES" dirty="0"/>
          </a:p>
        </p:txBody>
      </p:sp>
      <p:sp>
        <p:nvSpPr>
          <p:cNvPr id="13" name="Rectángulo 12"/>
          <p:cNvSpPr/>
          <p:nvPr/>
        </p:nvSpPr>
        <p:spPr>
          <a:xfrm>
            <a:off x="5052265" y="3542347"/>
            <a:ext cx="2451657" cy="6189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RIQUEZA DE LÉXICO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8372228" y="142852"/>
            <a:ext cx="2108666" cy="178595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Limpieza del escrito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Caligrafía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Márgenes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Interlineado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Organización del escrito</a:t>
            </a:r>
          </a:p>
        </p:txBody>
      </p:sp>
      <p:sp>
        <p:nvSpPr>
          <p:cNvPr id="16" name="Flecha derecha 15"/>
          <p:cNvSpPr/>
          <p:nvPr/>
        </p:nvSpPr>
        <p:spPr>
          <a:xfrm>
            <a:off x="7544374" y="2286566"/>
            <a:ext cx="696728" cy="3516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/>
          <p:cNvSpPr/>
          <p:nvPr/>
        </p:nvSpPr>
        <p:spPr>
          <a:xfrm>
            <a:off x="8371450" y="2011681"/>
            <a:ext cx="2141807" cy="8862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ü"/>
            </a:pPr>
            <a:r>
              <a:rPr lang="es-ES" dirty="0"/>
              <a:t>Natural</a:t>
            </a:r>
          </a:p>
          <a:p>
            <a:pPr>
              <a:buFont typeface="Wingdings" pitchFamily="2" charset="2"/>
              <a:buChar char="ü"/>
            </a:pPr>
            <a:r>
              <a:rPr lang="es-ES" dirty="0"/>
              <a:t>Arbitraria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4994355" y="4945105"/>
            <a:ext cx="2451657" cy="6189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MORFOSINTAXIS</a:t>
            </a:r>
          </a:p>
        </p:txBody>
      </p:sp>
      <p:sp>
        <p:nvSpPr>
          <p:cNvPr id="19" name="Flecha derecha 18"/>
          <p:cNvSpPr/>
          <p:nvPr/>
        </p:nvSpPr>
        <p:spPr>
          <a:xfrm>
            <a:off x="7506288" y="5047589"/>
            <a:ext cx="696728" cy="3516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Rectángulo 19"/>
          <p:cNvSpPr/>
          <p:nvPr/>
        </p:nvSpPr>
        <p:spPr>
          <a:xfrm>
            <a:off x="8434450" y="3038092"/>
            <a:ext cx="2089052" cy="150274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ü"/>
            </a:pPr>
            <a:r>
              <a:rPr lang="es-ES" dirty="0"/>
              <a:t>Variado, adecuado, preciso, no repetitivo</a:t>
            </a:r>
          </a:p>
          <a:p>
            <a:pPr>
              <a:buFont typeface="Wingdings" pitchFamily="2" charset="2"/>
              <a:buChar char="ü"/>
            </a:pPr>
            <a:r>
              <a:rPr lang="es-ES" dirty="0"/>
              <a:t>Vulgarismos</a:t>
            </a:r>
          </a:p>
          <a:p>
            <a:pPr>
              <a:buFont typeface="Wingdings" pitchFamily="2" charset="2"/>
              <a:buChar char="ü"/>
            </a:pPr>
            <a:r>
              <a:rPr lang="es-ES" dirty="0"/>
              <a:t>Palabras baúl</a:t>
            </a:r>
          </a:p>
        </p:txBody>
      </p:sp>
      <p:sp>
        <p:nvSpPr>
          <p:cNvPr id="23" name="Flecha derecha 22"/>
          <p:cNvSpPr/>
          <p:nvPr/>
        </p:nvSpPr>
        <p:spPr>
          <a:xfrm>
            <a:off x="7627022" y="3789464"/>
            <a:ext cx="696728" cy="3516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Flecha derecha 23"/>
          <p:cNvSpPr/>
          <p:nvPr/>
        </p:nvSpPr>
        <p:spPr>
          <a:xfrm>
            <a:off x="7561360" y="714409"/>
            <a:ext cx="696728" cy="3516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61806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769662" y="2934271"/>
            <a:ext cx="2702257" cy="7096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dirty="0"/>
              <a:t>COHESIÓN</a:t>
            </a:r>
          </a:p>
        </p:txBody>
      </p:sp>
      <p:sp>
        <p:nvSpPr>
          <p:cNvPr id="8" name="Abrir llave 7"/>
          <p:cNvSpPr/>
          <p:nvPr/>
        </p:nvSpPr>
        <p:spPr>
          <a:xfrm>
            <a:off x="4748285" y="254801"/>
            <a:ext cx="183615" cy="6146001"/>
          </a:xfrm>
          <a:prstGeom prst="leftBrac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/>
          <p:cNvSpPr/>
          <p:nvPr/>
        </p:nvSpPr>
        <p:spPr>
          <a:xfrm>
            <a:off x="5043842" y="1525376"/>
            <a:ext cx="2321168" cy="6189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REFERENCIA Y CONEXIÓN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5067974" y="4271176"/>
            <a:ext cx="2335835" cy="6189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PUNTUACIÓN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8205335" y="642918"/>
            <a:ext cx="2275560" cy="28575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ü"/>
            </a:pPr>
            <a:endParaRPr lang="es-ES" sz="1400" dirty="0"/>
          </a:p>
          <a:p>
            <a:pPr>
              <a:buFont typeface="Wingdings" pitchFamily="2" charset="2"/>
              <a:buChar char="ü"/>
            </a:pPr>
            <a:r>
              <a:rPr lang="es-ES" sz="2000" dirty="0">
                <a:solidFill>
                  <a:schemeClr val="tx1"/>
                </a:solidFill>
              </a:rPr>
              <a:t>Tiempo verbal</a:t>
            </a:r>
          </a:p>
          <a:p>
            <a:pPr>
              <a:buFont typeface="Wingdings" pitchFamily="2" charset="2"/>
              <a:buChar char="ü"/>
            </a:pPr>
            <a:r>
              <a:rPr lang="es-ES" sz="2000" dirty="0">
                <a:solidFill>
                  <a:schemeClr val="tx1"/>
                </a:solidFill>
              </a:rPr>
              <a:t>Mantener el referente</a:t>
            </a:r>
          </a:p>
          <a:p>
            <a:pPr>
              <a:buFont typeface="Wingdings" pitchFamily="2" charset="2"/>
              <a:buChar char="ü"/>
            </a:pPr>
            <a:r>
              <a:rPr lang="es-ES" sz="2000" dirty="0">
                <a:solidFill>
                  <a:schemeClr val="tx1"/>
                </a:solidFill>
              </a:rPr>
              <a:t>Evitar repeticiones innecesarias</a:t>
            </a:r>
          </a:p>
          <a:p>
            <a:pPr>
              <a:buFont typeface="Wingdings" pitchFamily="2" charset="2"/>
              <a:buChar char="ü"/>
            </a:pPr>
            <a:r>
              <a:rPr lang="es-ES" sz="2000" dirty="0">
                <a:solidFill>
                  <a:schemeClr val="tx1"/>
                </a:solidFill>
              </a:rPr>
              <a:t>Marcadores temporales  y conectores.</a:t>
            </a:r>
          </a:p>
          <a:p>
            <a:endParaRPr lang="es-ES" sz="1400" dirty="0"/>
          </a:p>
        </p:txBody>
      </p:sp>
      <p:sp>
        <p:nvSpPr>
          <p:cNvPr id="16" name="Flecha derecha 15"/>
          <p:cNvSpPr/>
          <p:nvPr/>
        </p:nvSpPr>
        <p:spPr>
          <a:xfrm>
            <a:off x="7523273" y="4368584"/>
            <a:ext cx="696728" cy="3516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/>
          <p:cNvSpPr/>
          <p:nvPr/>
        </p:nvSpPr>
        <p:spPr>
          <a:xfrm>
            <a:off x="8371450" y="4037428"/>
            <a:ext cx="2141807" cy="8862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ü"/>
            </a:pPr>
            <a:r>
              <a:rPr lang="es-ES" sz="2000" dirty="0">
                <a:solidFill>
                  <a:schemeClr val="tx1"/>
                </a:solidFill>
              </a:rPr>
              <a:t>Signos de puntuación</a:t>
            </a:r>
          </a:p>
        </p:txBody>
      </p:sp>
      <p:sp>
        <p:nvSpPr>
          <p:cNvPr id="24" name="Flecha derecha 23"/>
          <p:cNvSpPr/>
          <p:nvPr/>
        </p:nvSpPr>
        <p:spPr>
          <a:xfrm>
            <a:off x="7508606" y="1628810"/>
            <a:ext cx="696728" cy="3516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34504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769662" y="2934271"/>
            <a:ext cx="2702257" cy="7096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dirty="0"/>
              <a:t>COHERENCIA</a:t>
            </a:r>
          </a:p>
        </p:txBody>
      </p:sp>
      <p:sp>
        <p:nvSpPr>
          <p:cNvPr id="8" name="Abrir llave 7"/>
          <p:cNvSpPr/>
          <p:nvPr/>
        </p:nvSpPr>
        <p:spPr>
          <a:xfrm>
            <a:off x="4748285" y="254801"/>
            <a:ext cx="183615" cy="6146001"/>
          </a:xfrm>
          <a:prstGeom prst="leftBrac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/>
          <p:cNvSpPr/>
          <p:nvPr/>
        </p:nvSpPr>
        <p:spPr>
          <a:xfrm>
            <a:off x="5054393" y="2355369"/>
            <a:ext cx="2321168" cy="6189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SENTIDO GLOBAL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5058508" y="858130"/>
            <a:ext cx="2342270" cy="6893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ESTRUCTURA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8403102" y="4586071"/>
            <a:ext cx="2089053" cy="900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ü"/>
            </a:pPr>
            <a:endParaRPr lang="es-ES" dirty="0"/>
          </a:p>
          <a:p>
            <a:pPr>
              <a:buFont typeface="Wingdings" pitchFamily="2" charset="2"/>
              <a:buChar char="ü"/>
            </a:pPr>
            <a:endParaRPr lang="es-ES" dirty="0"/>
          </a:p>
          <a:p>
            <a:pPr>
              <a:buFont typeface="Wingdings" pitchFamily="2" charset="2"/>
              <a:buChar char="ü"/>
            </a:pPr>
            <a:r>
              <a:rPr lang="es-ES" dirty="0"/>
              <a:t>Relevante</a:t>
            </a:r>
          </a:p>
          <a:p>
            <a:pPr>
              <a:buFont typeface="Wingdings" pitchFamily="2" charset="2"/>
              <a:buChar char="ü"/>
            </a:pPr>
            <a:r>
              <a:rPr lang="es-ES" dirty="0"/>
              <a:t>Original.</a:t>
            </a:r>
          </a:p>
          <a:p>
            <a:endParaRPr lang="es-ES" dirty="0"/>
          </a:p>
          <a:p>
            <a:pPr>
              <a:buFont typeface="Wingdings" pitchFamily="2" charset="2"/>
              <a:buChar char="ü"/>
            </a:pPr>
            <a:endParaRPr lang="es-ES" dirty="0"/>
          </a:p>
        </p:txBody>
      </p:sp>
      <p:sp>
        <p:nvSpPr>
          <p:cNvPr id="13" name="Rectángulo 12"/>
          <p:cNvSpPr/>
          <p:nvPr/>
        </p:nvSpPr>
        <p:spPr>
          <a:xfrm>
            <a:off x="5083918" y="3668956"/>
            <a:ext cx="2451657" cy="6189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LÍNEA ARGUMENTAL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5057660" y="4846632"/>
            <a:ext cx="2451657" cy="6189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INFORMACIÓN</a:t>
            </a:r>
          </a:p>
        </p:txBody>
      </p:sp>
      <p:sp>
        <p:nvSpPr>
          <p:cNvPr id="19" name="Flecha derecha 18"/>
          <p:cNvSpPr/>
          <p:nvPr/>
        </p:nvSpPr>
        <p:spPr>
          <a:xfrm>
            <a:off x="7675100" y="5005386"/>
            <a:ext cx="696728" cy="3516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Rectángulo 19"/>
          <p:cNvSpPr/>
          <p:nvPr/>
        </p:nvSpPr>
        <p:spPr>
          <a:xfrm>
            <a:off x="8308145" y="506439"/>
            <a:ext cx="2217011" cy="150274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ü"/>
            </a:pPr>
            <a:r>
              <a:rPr lang="es-ES" dirty="0"/>
              <a:t>Planteamiento, nudo, desenlace.</a:t>
            </a:r>
          </a:p>
          <a:p>
            <a:pPr>
              <a:buFont typeface="Wingdings" pitchFamily="2" charset="2"/>
              <a:buChar char="ü"/>
            </a:pPr>
            <a:r>
              <a:rPr lang="es-ES" dirty="0"/>
              <a:t>Conclusión ( bien resuelta, no abrupta, inesperada…)</a:t>
            </a:r>
          </a:p>
        </p:txBody>
      </p:sp>
      <p:sp>
        <p:nvSpPr>
          <p:cNvPr id="23" name="Flecha derecha 22"/>
          <p:cNvSpPr/>
          <p:nvPr/>
        </p:nvSpPr>
        <p:spPr>
          <a:xfrm>
            <a:off x="7489862" y="1060331"/>
            <a:ext cx="696728" cy="3516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18835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769662" y="2934271"/>
            <a:ext cx="2702257" cy="7096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dirty="0"/>
              <a:t>ADECUACIÓN</a:t>
            </a:r>
          </a:p>
        </p:txBody>
      </p:sp>
      <p:sp>
        <p:nvSpPr>
          <p:cNvPr id="8" name="Abrir llave 7"/>
          <p:cNvSpPr/>
          <p:nvPr/>
        </p:nvSpPr>
        <p:spPr>
          <a:xfrm>
            <a:off x="4748285" y="254801"/>
            <a:ext cx="183615" cy="6146001"/>
          </a:xfrm>
          <a:prstGeom prst="leftBrac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/>
          <p:cNvSpPr/>
          <p:nvPr/>
        </p:nvSpPr>
        <p:spPr>
          <a:xfrm>
            <a:off x="5107147" y="1694188"/>
            <a:ext cx="2321168" cy="6189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LONGITUD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5110177" y="3638130"/>
            <a:ext cx="2335835" cy="6189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REGISTRO</a:t>
            </a:r>
          </a:p>
        </p:txBody>
      </p:sp>
      <p:sp>
        <p:nvSpPr>
          <p:cNvPr id="16" name="Flecha derecha 15"/>
          <p:cNvSpPr/>
          <p:nvPr/>
        </p:nvSpPr>
        <p:spPr>
          <a:xfrm>
            <a:off x="7554925" y="3819944"/>
            <a:ext cx="696728" cy="3516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Rectángulo 19"/>
          <p:cNvSpPr/>
          <p:nvPr/>
        </p:nvSpPr>
        <p:spPr>
          <a:xfrm>
            <a:off x="8310578" y="3000373"/>
            <a:ext cx="2214578" cy="171451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ü"/>
            </a:pPr>
            <a:r>
              <a:rPr lang="es-ES" dirty="0"/>
              <a:t>Lenguaje oral/escrito</a:t>
            </a:r>
          </a:p>
          <a:p>
            <a:pPr>
              <a:buFont typeface="Wingdings" pitchFamily="2" charset="2"/>
              <a:buChar char="ü"/>
            </a:pPr>
            <a:r>
              <a:rPr lang="es-ES" dirty="0"/>
              <a:t>Objetivo/subjetivo</a:t>
            </a:r>
          </a:p>
          <a:p>
            <a:pPr>
              <a:buFont typeface="Wingdings" pitchFamily="2" charset="2"/>
              <a:buChar char="ü"/>
            </a:pPr>
            <a:r>
              <a:rPr lang="es-ES" dirty="0"/>
              <a:t>Formal / informal</a:t>
            </a:r>
          </a:p>
        </p:txBody>
      </p:sp>
      <p:sp>
        <p:nvSpPr>
          <p:cNvPr id="21" name="Flecha derecha 15"/>
          <p:cNvSpPr/>
          <p:nvPr/>
        </p:nvSpPr>
        <p:spPr>
          <a:xfrm>
            <a:off x="7584819" y="1777784"/>
            <a:ext cx="696728" cy="3516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Rectángulo 19"/>
          <p:cNvSpPr/>
          <p:nvPr/>
        </p:nvSpPr>
        <p:spPr>
          <a:xfrm>
            <a:off x="8400636" y="1420837"/>
            <a:ext cx="1817199" cy="10643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ü"/>
            </a:pPr>
            <a:r>
              <a:rPr lang="es-ES" dirty="0"/>
              <a:t>Apropiada</a:t>
            </a:r>
          </a:p>
          <a:p>
            <a:pPr>
              <a:buFont typeface="Wingdings" pitchFamily="2" charset="2"/>
              <a:buChar char="ü"/>
            </a:pPr>
            <a:r>
              <a:rPr lang="es-ES" dirty="0"/>
              <a:t> Inapropiada</a:t>
            </a:r>
          </a:p>
        </p:txBody>
      </p:sp>
    </p:spTree>
    <p:extLst>
      <p:ext uri="{BB962C8B-B14F-4D97-AF65-F5344CB8AC3E}">
        <p14:creationId xmlns:p14="http://schemas.microsoft.com/office/powerpoint/2010/main" val="34307811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C0532447-1254-4D9D-9BE7-7400882C7D1B}"/>
              </a:ext>
            </a:extLst>
          </p:cNvPr>
          <p:cNvGraphicFramePr>
            <a:graphicFrameLocks noGrp="1"/>
          </p:cNvGraphicFramePr>
          <p:nvPr/>
        </p:nvGraphicFramePr>
        <p:xfrm>
          <a:off x="2061712" y="729825"/>
          <a:ext cx="8098288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9144">
                  <a:extLst>
                    <a:ext uri="{9D8B030D-6E8A-4147-A177-3AD203B41FA5}">
                      <a16:colId xmlns:a16="http://schemas.microsoft.com/office/drawing/2014/main" val="340486641"/>
                    </a:ext>
                  </a:extLst>
                </a:gridCol>
                <a:gridCol w="4049144">
                  <a:extLst>
                    <a:ext uri="{9D8B030D-6E8A-4147-A177-3AD203B41FA5}">
                      <a16:colId xmlns:a16="http://schemas.microsoft.com/office/drawing/2014/main" val="4085012738"/>
                    </a:ext>
                  </a:extLst>
                </a:gridCol>
              </a:tblGrid>
              <a:tr h="351111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1778650"/>
                  </a:ext>
                </a:extLst>
              </a:tr>
              <a:tr h="351111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1602414"/>
                  </a:ext>
                </a:extLst>
              </a:tr>
            </a:tbl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87ED4296-4AC3-43A1-A845-567F2DBCA4A8}"/>
              </a:ext>
            </a:extLst>
          </p:cNvPr>
          <p:cNvSpPr txBox="1"/>
          <p:nvPr/>
        </p:nvSpPr>
        <p:spPr>
          <a:xfrm>
            <a:off x="4026345" y="782766"/>
            <a:ext cx="3903633" cy="769441"/>
          </a:xfrm>
          <a:prstGeom prst="rect">
            <a:avLst/>
          </a:prstGeom>
          <a:noFill/>
          <a:effectLst>
            <a:glow rad="1778000">
              <a:schemeClr val="accent1">
                <a:alpha val="40000"/>
              </a:schemeClr>
            </a:glow>
            <a:outerShdw dist="50800" dir="5400000" algn="ctr" rotWithShape="0">
              <a:srgbClr val="000000"/>
            </a:outerShdw>
            <a:reflection stA="94000" endPos="65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none" rtlCol="0">
            <a:spAutoFit/>
          </a:bodyPr>
          <a:lstStyle/>
          <a:p>
            <a:r>
              <a:rPr lang="es-ES" sz="4400" dirty="0">
                <a:latin typeface="Eras Light ITC" panose="020B0402030504020804" pitchFamily="34" charset="0"/>
              </a:rPr>
              <a:t>ESTIMULACIÓN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4D1FA64-CB51-43AE-B83D-47D1FAFFE1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13" t="23406" r="41060" b="13479"/>
          <a:stretch/>
        </p:blipFill>
        <p:spPr>
          <a:xfrm>
            <a:off x="556591" y="2330704"/>
            <a:ext cx="4880113" cy="4328513"/>
          </a:xfrm>
          <a:prstGeom prst="rect">
            <a:avLst/>
          </a:prstGeom>
        </p:spPr>
      </p:pic>
      <p:pic>
        <p:nvPicPr>
          <p:cNvPr id="10" name="Picture 2" descr="carretera cerca de la foto">
            <a:extLst>
              <a:ext uri="{FF2B5EF4-FFF2-40B4-BE49-F238E27FC236}">
                <a16:creationId xmlns:a16="http://schemas.microsoft.com/office/drawing/2014/main" id="{EA352232-E59E-4D36-A98E-4D7372EF9D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29" b="31216"/>
          <a:stretch/>
        </p:blipFill>
        <p:spPr bwMode="auto">
          <a:xfrm>
            <a:off x="5177182" y="2571738"/>
            <a:ext cx="7014818" cy="394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0488D9B1-88A1-40EC-9204-E39F781D7498}"/>
              </a:ext>
            </a:extLst>
          </p:cNvPr>
          <p:cNvSpPr/>
          <p:nvPr/>
        </p:nvSpPr>
        <p:spPr>
          <a:xfrm>
            <a:off x="5105401" y="5192666"/>
            <a:ext cx="3299793" cy="14665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iar Dreams" panose="020B0402020204020504" pitchFamily="34" charset="0"/>
              </a:rPr>
              <a:t>LECTURA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342E1D8B-ACF4-41E3-B9DD-2602497E0C39}"/>
              </a:ext>
            </a:extLst>
          </p:cNvPr>
          <p:cNvSpPr/>
          <p:nvPr/>
        </p:nvSpPr>
        <p:spPr>
          <a:xfrm>
            <a:off x="9102034" y="5404393"/>
            <a:ext cx="3299793" cy="11131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iar Dreams" panose="020B0402020204020504" pitchFamily="34" charset="0"/>
              </a:rPr>
              <a:t>ESCRITURA</a:t>
            </a:r>
          </a:p>
        </p:txBody>
      </p:sp>
    </p:spTree>
    <p:extLst>
      <p:ext uri="{BB962C8B-B14F-4D97-AF65-F5344CB8AC3E}">
        <p14:creationId xmlns:p14="http://schemas.microsoft.com/office/powerpoint/2010/main" val="18627603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43761ACA-0913-44D9-B8A1-BA60E484C8F3}"/>
              </a:ext>
            </a:extLst>
          </p:cNvPr>
          <p:cNvSpPr/>
          <p:nvPr/>
        </p:nvSpPr>
        <p:spPr>
          <a:xfrm>
            <a:off x="2277961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id="{153A59A1-B3B3-4E31-A243-402F50A914B2}"/>
              </a:ext>
            </a:extLst>
          </p:cNvPr>
          <p:cNvSpPr/>
          <p:nvPr/>
        </p:nvSpPr>
        <p:spPr>
          <a:xfrm rot="16200000">
            <a:off x="-1645376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C1D510ED-506D-40D8-AF1E-D52E832416CC}"/>
              </a:ext>
            </a:extLst>
          </p:cNvPr>
          <p:cNvSpPr/>
          <p:nvPr/>
        </p:nvSpPr>
        <p:spPr>
          <a:xfrm>
            <a:off x="-130268" y="23132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AAB3D4D-6731-4105-B264-04AC6571E4D0}"/>
              </a:ext>
            </a:extLst>
          </p:cNvPr>
          <p:cNvSpPr/>
          <p:nvPr/>
        </p:nvSpPr>
        <p:spPr>
          <a:xfrm>
            <a:off x="435006" y="1464816"/>
            <a:ext cx="2830942" cy="5859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NARRACIÓN: oraciones</a:t>
            </a: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AD087445-0D9F-4586-A6E4-B13072D069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7149271"/>
              </p:ext>
            </p:extLst>
          </p:nvPr>
        </p:nvGraphicFramePr>
        <p:xfrm>
          <a:off x="4498520" y="433156"/>
          <a:ext cx="6523822" cy="24098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61911">
                  <a:extLst>
                    <a:ext uri="{9D8B030D-6E8A-4147-A177-3AD203B41FA5}">
                      <a16:colId xmlns:a16="http://schemas.microsoft.com/office/drawing/2014/main" val="3960967416"/>
                    </a:ext>
                  </a:extLst>
                </a:gridCol>
                <a:gridCol w="3261911">
                  <a:extLst>
                    <a:ext uri="{9D8B030D-6E8A-4147-A177-3AD203B41FA5}">
                      <a16:colId xmlns:a16="http://schemas.microsoft.com/office/drawing/2014/main" val="3750363877"/>
                    </a:ext>
                  </a:extLst>
                </a:gridCol>
              </a:tblGrid>
              <a:tr h="1019587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S" sz="2000" dirty="0">
                          <a:effectLst/>
                        </a:rPr>
                        <a:t>TEMA</a:t>
                      </a:r>
                      <a:endParaRPr lang="es-ES" sz="1100" dirty="0">
                        <a:effectLst/>
                      </a:endParaRPr>
                    </a:p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es-ES" sz="11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S" sz="4800">
                          <a:effectLst/>
                        </a:rPr>
                        <a:t>El desayuno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97585167"/>
                  </a:ext>
                </a:extLst>
              </a:tr>
              <a:tr h="610368">
                <a:tc rowSpan="2"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r>
                        <a:rPr lang="es-ES" sz="1800" dirty="0">
                          <a:effectLst/>
                        </a:rPr>
                        <a:t> PREGUNTAS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S" sz="1800" dirty="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¿ CUÁNDO?</a:t>
                      </a: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74574783"/>
                  </a:ext>
                </a:extLst>
              </a:tr>
              <a:tr h="77768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S" sz="1600" dirty="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¿ QUÉ ?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9037037"/>
                  </a:ext>
                </a:extLst>
              </a:tr>
            </a:tbl>
          </a:graphicData>
        </a:graphic>
      </p:graphicFrame>
      <p:sp>
        <p:nvSpPr>
          <p:cNvPr id="24" name="Rectángulo 23">
            <a:extLst>
              <a:ext uri="{FF2B5EF4-FFF2-40B4-BE49-F238E27FC236}">
                <a16:creationId xmlns:a16="http://schemas.microsoft.com/office/drawing/2014/main" id="{F87292B8-6910-487F-8909-20A8DCDC78F5}"/>
              </a:ext>
            </a:extLst>
          </p:cNvPr>
          <p:cNvSpPr/>
          <p:nvPr/>
        </p:nvSpPr>
        <p:spPr>
          <a:xfrm>
            <a:off x="4606775" y="2966211"/>
            <a:ext cx="2461260" cy="215201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es-ES" sz="1600" b="1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Esta mañana</a:t>
            </a:r>
            <a:endParaRPr lang="es-ES" sz="11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es-ES" sz="1600" b="1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Ayer         hoy</a:t>
            </a:r>
            <a:endParaRPr lang="es-ES" sz="11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es-ES" sz="1600" b="1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El sábado por la mañana</a:t>
            </a:r>
            <a:endParaRPr lang="es-ES" sz="11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es-ES" sz="1600" b="1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El otro día</a:t>
            </a:r>
            <a:endParaRPr lang="es-ES" sz="11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es-ES" sz="1600" b="1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Luego,        Después</a:t>
            </a:r>
            <a:endParaRPr lang="es-ES" sz="11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55682837-6F01-44E4-BFC0-F108C809F55F}"/>
              </a:ext>
            </a:extLst>
          </p:cNvPr>
          <p:cNvSpPr/>
          <p:nvPr/>
        </p:nvSpPr>
        <p:spPr>
          <a:xfrm>
            <a:off x="7943025" y="2966211"/>
            <a:ext cx="2461260" cy="2152015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es-ES" sz="1600" b="1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Leche</a:t>
            </a:r>
            <a:endParaRPr lang="es-ES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es-ES" sz="1600" b="1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Leche con magdalenas</a:t>
            </a:r>
            <a:endParaRPr lang="es-ES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es-ES" sz="1600" b="1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Zumo</a:t>
            </a:r>
            <a:endParaRPr lang="es-ES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es-ES" sz="1600" b="1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Pan con tomate</a:t>
            </a:r>
            <a:endParaRPr lang="es-ES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es-ES" sz="1600" b="1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Tostadas con aceite</a:t>
            </a:r>
            <a:endParaRPr lang="es-ES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es-ES" sz="1600" b="1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Galletas de chocolate</a:t>
            </a:r>
            <a:endParaRPr lang="es-ES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CA3D0FF9-9B14-4AE3-854A-9A46EE663A94}"/>
              </a:ext>
            </a:extLst>
          </p:cNvPr>
          <p:cNvSpPr/>
          <p:nvPr/>
        </p:nvSpPr>
        <p:spPr>
          <a:xfrm>
            <a:off x="5075758" y="5217802"/>
            <a:ext cx="5064125" cy="209105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lvl="0" indent="-342900">
              <a:lnSpc>
                <a:spcPct val="106000"/>
              </a:lnSpc>
              <a:buFont typeface="Symbol" panose="05050102010706020507" pitchFamily="18" charset="2"/>
              <a:buChar char=""/>
            </a:pPr>
            <a:r>
              <a:rPr lang="es-ES" sz="1800" b="1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Ayer desayuné leche.</a:t>
            </a:r>
            <a:endParaRPr lang="es-ES" sz="11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buFont typeface="Symbol" panose="05050102010706020507" pitchFamily="18" charset="2"/>
              <a:buChar char=""/>
            </a:pPr>
            <a:r>
              <a:rPr lang="es-ES" sz="1800" b="1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Hoy he desayunado zumo.</a:t>
            </a:r>
            <a:endParaRPr lang="es-ES" sz="11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buFont typeface="Symbol" panose="05050102010706020507" pitchFamily="18" charset="2"/>
              <a:buChar char=""/>
            </a:pPr>
            <a:r>
              <a:rPr lang="es-ES" sz="1800" b="1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El sábado por la mañana desayuné leche y galletas de chocolate.</a:t>
            </a:r>
            <a:endParaRPr lang="es-ES" sz="11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buFont typeface="Symbol" panose="05050102010706020507" pitchFamily="18" charset="2"/>
              <a:buChar char=""/>
            </a:pPr>
            <a:r>
              <a:rPr lang="es-ES" sz="1800" b="1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El otro día desayuné pan con tomate.</a:t>
            </a:r>
            <a:endParaRPr lang="es-ES" sz="11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6000"/>
              </a:lnSpc>
              <a:spcAft>
                <a:spcPts val="800"/>
              </a:spcAft>
            </a:pPr>
            <a:endParaRPr lang="es-ES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8137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os desayunos que (sí) son saludables para niños">
            <a:extLst>
              <a:ext uri="{FF2B5EF4-FFF2-40B4-BE49-F238E27FC236}">
                <a16:creationId xmlns:a16="http://schemas.microsoft.com/office/drawing/2014/main" id="{21855995-EF82-4A02-AE31-067727823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15" y="-10861"/>
            <a:ext cx="5927905" cy="305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sto debería incluir tu desayuno para ser perfecto">
            <a:extLst>
              <a:ext uri="{FF2B5EF4-FFF2-40B4-BE49-F238E27FC236}">
                <a16:creationId xmlns:a16="http://schemas.microsoft.com/office/drawing/2014/main" id="{C54F4B6F-1DA8-4672-8A9A-10D0EEF0C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868361"/>
            <a:ext cx="80010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ómo diseñar un desayuno saludable que te ayude a adelgazar (y 101 recetas  para inspirarte)">
            <a:extLst>
              <a:ext uri="{FF2B5EF4-FFF2-40B4-BE49-F238E27FC236}">
                <a16:creationId xmlns:a16="http://schemas.microsoft.com/office/drawing/2014/main" id="{8EB5348A-B6A0-4F4F-8D76-E368E8BAF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4284"/>
            <a:ext cx="5664819" cy="377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ólo una de cada cuatro personas hace un desayuno completo">
            <a:extLst>
              <a:ext uri="{FF2B5EF4-FFF2-40B4-BE49-F238E27FC236}">
                <a16:creationId xmlns:a16="http://schemas.microsoft.com/office/drawing/2014/main" id="{C8BA6216-D85F-44C5-AFC8-58925F740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819" y="37170"/>
            <a:ext cx="6527181" cy="365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4945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43761ACA-0913-44D9-B8A1-BA60E484C8F3}"/>
              </a:ext>
            </a:extLst>
          </p:cNvPr>
          <p:cNvSpPr/>
          <p:nvPr/>
        </p:nvSpPr>
        <p:spPr>
          <a:xfrm>
            <a:off x="2277961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id="{153A59A1-B3B3-4E31-A243-402F50A914B2}"/>
              </a:ext>
            </a:extLst>
          </p:cNvPr>
          <p:cNvSpPr/>
          <p:nvPr/>
        </p:nvSpPr>
        <p:spPr>
          <a:xfrm rot="16200000">
            <a:off x="-1645376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C1D510ED-506D-40D8-AF1E-D52E832416CC}"/>
              </a:ext>
            </a:extLst>
          </p:cNvPr>
          <p:cNvSpPr/>
          <p:nvPr/>
        </p:nvSpPr>
        <p:spPr>
          <a:xfrm>
            <a:off x="-130268" y="23132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AAB3D4D-6731-4105-B264-04AC6571E4D0}"/>
              </a:ext>
            </a:extLst>
          </p:cNvPr>
          <p:cNvSpPr/>
          <p:nvPr/>
        </p:nvSpPr>
        <p:spPr>
          <a:xfrm>
            <a:off x="435006" y="1464816"/>
            <a:ext cx="2830942" cy="5859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NARRACIÓN: oraciones</a:t>
            </a: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AD087445-0D9F-4586-A6E4-B13072D069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2863234"/>
              </p:ext>
            </p:extLst>
          </p:nvPr>
        </p:nvGraphicFramePr>
        <p:xfrm>
          <a:off x="4498520" y="433156"/>
          <a:ext cx="6523822" cy="64208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61911">
                  <a:extLst>
                    <a:ext uri="{9D8B030D-6E8A-4147-A177-3AD203B41FA5}">
                      <a16:colId xmlns:a16="http://schemas.microsoft.com/office/drawing/2014/main" val="3960967416"/>
                    </a:ext>
                  </a:extLst>
                </a:gridCol>
                <a:gridCol w="3261911">
                  <a:extLst>
                    <a:ext uri="{9D8B030D-6E8A-4147-A177-3AD203B41FA5}">
                      <a16:colId xmlns:a16="http://schemas.microsoft.com/office/drawing/2014/main" val="3750363877"/>
                    </a:ext>
                  </a:extLst>
                </a:gridCol>
              </a:tblGrid>
              <a:tr h="1019587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S" sz="2000" dirty="0">
                          <a:effectLst/>
                        </a:rPr>
                        <a:t>TEMA</a:t>
                      </a:r>
                      <a:endParaRPr lang="es-ES" sz="1100" dirty="0">
                        <a:effectLst/>
                      </a:endParaRPr>
                    </a:p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es-ES" sz="11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S" sz="4800">
                          <a:effectLst/>
                        </a:rPr>
                        <a:t>El desayuno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97585167"/>
                  </a:ext>
                </a:extLst>
              </a:tr>
              <a:tr h="610368">
                <a:tc rowSpan="4"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es-ES" sz="1100" dirty="0">
                        <a:effectLst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es-ES" sz="1100" dirty="0">
                        <a:effectLst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es-ES" sz="1100" dirty="0">
                        <a:effectLst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es-ES" sz="1100" dirty="0">
                        <a:effectLst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es-ES" sz="1100" dirty="0">
                        <a:effectLst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es-ES" sz="1100" dirty="0">
                        <a:effectLst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r>
                        <a:rPr lang="es-ES" sz="1800" dirty="0">
                          <a:effectLst/>
                        </a:rPr>
                        <a:t> PREGUNTAS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S" sz="2400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S" sz="2400" dirty="0">
                          <a:effectLst/>
                          <a:latin typeface="Arial Black" panose="020B0A04020102020204" pitchFamily="34" charset="0"/>
                          <a:cs typeface="Aharoni" panose="02010803020104030203" pitchFamily="2" charset="-79"/>
                        </a:rPr>
                        <a:t>¿ CUÁNDO?</a:t>
                      </a:r>
                      <a:r>
                        <a:rPr lang="es-ES" sz="2400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es-ES" sz="24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74574783"/>
                  </a:ext>
                </a:extLst>
              </a:tr>
              <a:tr h="62709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S" sz="2400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S" sz="2400" dirty="0">
                          <a:effectLst/>
                          <a:latin typeface="Arial Black" panose="020B0A04020102020204" pitchFamily="34" charset="0"/>
                          <a:cs typeface="Aharoni" panose="02010803020104030203" pitchFamily="2" charset="-79"/>
                        </a:rPr>
                        <a:t>¿ QUÉ ?</a:t>
                      </a: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es-ES" sz="2400" dirty="0">
                        <a:effectLst/>
                        <a:latin typeface="Arial Black" panose="020B0A04020102020204" pitchFamily="34" charset="0"/>
                        <a:cs typeface="Aharoni" panose="02010803020104030203" pitchFamily="2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9037037"/>
                  </a:ext>
                </a:extLst>
              </a:tr>
              <a:tr h="62709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es-ES" sz="2400" dirty="0">
                        <a:effectLst/>
                        <a:latin typeface="Arial Black" panose="020B0A04020102020204" pitchFamily="34" charset="0"/>
                        <a:cs typeface="Aharoni" panose="02010803020104030203" pitchFamily="2" charset="-79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S" sz="2400" dirty="0">
                          <a:effectLst/>
                          <a:latin typeface="Arial Black" panose="020B0A04020102020204" pitchFamily="34" charset="0"/>
                          <a:cs typeface="Aharoni" panose="02010803020104030203" pitchFamily="2" charset="-79"/>
                        </a:rPr>
                        <a:t>¿ DÓNDE?</a:t>
                      </a: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es-ES" sz="2400" dirty="0">
                        <a:effectLst/>
                        <a:latin typeface="Arial Black" panose="020B0A04020102020204" pitchFamily="34" charset="0"/>
                        <a:cs typeface="Aharoni" panose="02010803020104030203" pitchFamily="2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0610445"/>
                  </a:ext>
                </a:extLst>
              </a:tr>
              <a:tr h="62709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es-ES" sz="2400" dirty="0">
                        <a:effectLst/>
                        <a:latin typeface="Arial Black" panose="020B0A04020102020204" pitchFamily="34" charset="0"/>
                        <a:cs typeface="Aharoni" panose="02010803020104030203" pitchFamily="2" charset="-79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S" sz="2400" dirty="0">
                          <a:effectLst/>
                          <a:latin typeface="Arial Black" panose="020B0A04020102020204" pitchFamily="34" charset="0"/>
                          <a:cs typeface="Aharoni" panose="02010803020104030203" pitchFamily="2" charset="-79"/>
                        </a:rPr>
                        <a:t>¿ CON QUIÉN?</a:t>
                      </a: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es-ES" sz="2400" dirty="0">
                        <a:effectLst/>
                        <a:latin typeface="Arial Black" panose="020B0A04020102020204" pitchFamily="34" charset="0"/>
                        <a:cs typeface="Aharoni" panose="02010803020104030203" pitchFamily="2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865545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81714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43761ACA-0913-44D9-B8A1-BA60E484C8F3}"/>
              </a:ext>
            </a:extLst>
          </p:cNvPr>
          <p:cNvSpPr/>
          <p:nvPr/>
        </p:nvSpPr>
        <p:spPr>
          <a:xfrm>
            <a:off x="2277960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id="{153A59A1-B3B3-4E31-A243-402F50A914B2}"/>
              </a:ext>
            </a:extLst>
          </p:cNvPr>
          <p:cNvSpPr/>
          <p:nvPr/>
        </p:nvSpPr>
        <p:spPr>
          <a:xfrm rot="16200000">
            <a:off x="-1601896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C1D510ED-506D-40D8-AF1E-D52E832416CC}"/>
              </a:ext>
            </a:extLst>
          </p:cNvPr>
          <p:cNvSpPr/>
          <p:nvPr/>
        </p:nvSpPr>
        <p:spPr>
          <a:xfrm>
            <a:off x="-130268" y="23132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AAB3D4D-6731-4105-B264-04AC6571E4D0}"/>
              </a:ext>
            </a:extLst>
          </p:cNvPr>
          <p:cNvSpPr/>
          <p:nvPr/>
        </p:nvSpPr>
        <p:spPr>
          <a:xfrm>
            <a:off x="435006" y="1464816"/>
            <a:ext cx="2672178" cy="396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NARRACIÓN: Oraciones</a:t>
            </a: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71CA1A62-65D4-4711-B566-F740EF6ACB4B}"/>
              </a:ext>
            </a:extLst>
          </p:cNvPr>
          <p:cNvSpPr/>
          <p:nvPr/>
        </p:nvSpPr>
        <p:spPr>
          <a:xfrm>
            <a:off x="4096566" y="215737"/>
            <a:ext cx="2637155" cy="203962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600" b="1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Esta mañana         Ayer</a:t>
            </a:r>
            <a:endParaRPr lang="es-ES" sz="11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600" b="1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El domingo por la mañana</a:t>
            </a:r>
            <a:endParaRPr lang="es-ES" sz="11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600" b="1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Después   </a:t>
            </a:r>
            <a:endParaRPr lang="es-ES" sz="11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600" b="1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Luego              Más tarde</a:t>
            </a:r>
            <a:endParaRPr lang="es-ES" sz="11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A0A34FD4-B26D-4C7A-A2E1-F5D12C7DF5F5}"/>
              </a:ext>
            </a:extLst>
          </p:cNvPr>
          <p:cNvSpPr/>
          <p:nvPr/>
        </p:nvSpPr>
        <p:spPr>
          <a:xfrm>
            <a:off x="6971030" y="328029"/>
            <a:ext cx="4194997" cy="1815035"/>
          </a:xfrm>
          <a:prstGeom prst="roundRect">
            <a:avLst/>
          </a:prstGeom>
          <a:solidFill>
            <a:srgbClr val="FFC000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600" b="1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Leche con galletas</a:t>
            </a:r>
            <a:endParaRPr lang="es-ES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600" b="1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Leche con </a:t>
            </a:r>
            <a:r>
              <a:rPr lang="es-ES" sz="1600" b="1" dirty="0" err="1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colacao</a:t>
            </a:r>
            <a:endParaRPr lang="es-ES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600" b="1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Cereales,       tostadas</a:t>
            </a:r>
            <a:endParaRPr lang="es-ES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600" b="1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Chocolate,       churros</a:t>
            </a:r>
            <a:endParaRPr lang="es-ES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600" b="1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Fruta</a:t>
            </a:r>
            <a:r>
              <a:rPr lang="es-ES" sz="1600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   …</a:t>
            </a:r>
            <a:endParaRPr lang="es-E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CB3B1B52-DCC2-44E6-88A6-98A941821459}"/>
              </a:ext>
            </a:extLst>
          </p:cNvPr>
          <p:cNvSpPr/>
          <p:nvPr/>
        </p:nvSpPr>
        <p:spPr>
          <a:xfrm>
            <a:off x="4091206" y="2421877"/>
            <a:ext cx="2637155" cy="1747222"/>
          </a:xfrm>
          <a:prstGeom prst="roundRect">
            <a:avLst/>
          </a:prstGeom>
          <a:solidFill>
            <a:srgbClr val="FFC000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600" b="1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En la cocina  </a:t>
            </a:r>
            <a:endParaRPr lang="es-ES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600" b="1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En la terraza</a:t>
            </a:r>
            <a:endParaRPr lang="es-ES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600" b="1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En un restaurante</a:t>
            </a:r>
            <a:endParaRPr lang="es-ES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600" b="1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En mi habitación</a:t>
            </a:r>
            <a:endParaRPr lang="es-ES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0A8B7499-82B0-4583-83DD-825EBB3F77DE}"/>
              </a:ext>
            </a:extLst>
          </p:cNvPr>
          <p:cNvSpPr/>
          <p:nvPr/>
        </p:nvSpPr>
        <p:spPr>
          <a:xfrm>
            <a:off x="7167214" y="2215307"/>
            <a:ext cx="2637155" cy="2039620"/>
          </a:xfrm>
          <a:prstGeom prst="roundRect">
            <a:avLst/>
          </a:prstGeom>
          <a:solidFill>
            <a:srgbClr val="FFC000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600" b="1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Con mis primos</a:t>
            </a:r>
            <a:endParaRPr lang="es-ES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600" b="1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Con mis hermanos</a:t>
            </a:r>
            <a:endParaRPr lang="es-ES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600" b="1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Solo</a:t>
            </a:r>
            <a:endParaRPr lang="es-ES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600" b="1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Con mamá,  con papá.</a:t>
            </a:r>
            <a:endParaRPr lang="es-ES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600" b="1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Con Antonio</a:t>
            </a:r>
            <a:endParaRPr lang="es-ES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68AE996C-C044-410C-BCB9-EAFEA6006019}"/>
              </a:ext>
            </a:extLst>
          </p:cNvPr>
          <p:cNvSpPr/>
          <p:nvPr/>
        </p:nvSpPr>
        <p:spPr>
          <a:xfrm>
            <a:off x="4204226" y="4294977"/>
            <a:ext cx="7082942" cy="270066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lvl="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ES" b="1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Esta mañana desayuné leche con galletas en la terraza de mi casa con papa y con mamá.</a:t>
            </a:r>
            <a:endParaRPr lang="es-ES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s-ES" b="1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Ayer desayuné chocolate con churros en la cocina de casa con mis hermanas.</a:t>
            </a:r>
            <a:endParaRPr lang="es-ES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s-ES" b="1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El domingo por la mañana desayuné con mis </a:t>
            </a:r>
            <a:r>
              <a:rPr lang="es-ES" b="1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primos cereales, </a:t>
            </a:r>
            <a:r>
              <a:rPr lang="es-ES" b="1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fruta, zumo y tostadas en un restaurante</a:t>
            </a:r>
            <a:r>
              <a:rPr lang="es-ES" sz="1600" b="1" dirty="0">
                <a:effectLst/>
                <a:latin typeface="Escolar1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S" sz="11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549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43761ACA-0913-44D9-B8A1-BA60E484C8F3}"/>
              </a:ext>
            </a:extLst>
          </p:cNvPr>
          <p:cNvSpPr/>
          <p:nvPr/>
        </p:nvSpPr>
        <p:spPr>
          <a:xfrm>
            <a:off x="2277960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id="{153A59A1-B3B3-4E31-A243-402F50A914B2}"/>
              </a:ext>
            </a:extLst>
          </p:cNvPr>
          <p:cNvSpPr/>
          <p:nvPr/>
        </p:nvSpPr>
        <p:spPr>
          <a:xfrm rot="16200000">
            <a:off x="-1601896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C1D510ED-506D-40D8-AF1E-D52E832416CC}"/>
              </a:ext>
            </a:extLst>
          </p:cNvPr>
          <p:cNvSpPr/>
          <p:nvPr/>
        </p:nvSpPr>
        <p:spPr>
          <a:xfrm>
            <a:off x="-130268" y="23132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AAB3D4D-6731-4105-B264-04AC6571E4D0}"/>
              </a:ext>
            </a:extLst>
          </p:cNvPr>
          <p:cNvSpPr/>
          <p:nvPr/>
        </p:nvSpPr>
        <p:spPr>
          <a:xfrm>
            <a:off x="435006" y="1464816"/>
            <a:ext cx="3071674" cy="396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NARRACIÓN: fin de semana</a:t>
            </a: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3C06D078-34E4-4245-BA42-62F5DDF0DE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447" t="29515" r="23677" b="9939"/>
          <a:stretch/>
        </p:blipFill>
        <p:spPr>
          <a:xfrm>
            <a:off x="3953153" y="562924"/>
            <a:ext cx="7958888" cy="512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7665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43761ACA-0913-44D9-B8A1-BA60E484C8F3}"/>
              </a:ext>
            </a:extLst>
          </p:cNvPr>
          <p:cNvSpPr/>
          <p:nvPr/>
        </p:nvSpPr>
        <p:spPr>
          <a:xfrm>
            <a:off x="2277960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id="{153A59A1-B3B3-4E31-A243-402F50A914B2}"/>
              </a:ext>
            </a:extLst>
          </p:cNvPr>
          <p:cNvSpPr/>
          <p:nvPr/>
        </p:nvSpPr>
        <p:spPr>
          <a:xfrm rot="16200000">
            <a:off x="-1601896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C1D510ED-506D-40D8-AF1E-D52E832416CC}"/>
              </a:ext>
            </a:extLst>
          </p:cNvPr>
          <p:cNvSpPr/>
          <p:nvPr/>
        </p:nvSpPr>
        <p:spPr>
          <a:xfrm>
            <a:off x="-130268" y="23132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n 7">
            <a:extLst>
              <a:ext uri="{FF2B5EF4-FFF2-40B4-BE49-F238E27FC236}">
                <a16:creationId xmlns:a16="http://schemas.microsoft.com/office/drawing/2014/main" id="{DB5018FD-D56F-4D63-A9DD-4AD5B85AA7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687" t="29644" r="26165" b="11457"/>
          <a:stretch/>
        </p:blipFill>
        <p:spPr>
          <a:xfrm>
            <a:off x="4013233" y="375312"/>
            <a:ext cx="7595600" cy="5337518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10C41780-41A2-49DE-AFBA-FD0948E89F5D}"/>
              </a:ext>
            </a:extLst>
          </p:cNvPr>
          <p:cNvSpPr/>
          <p:nvPr/>
        </p:nvSpPr>
        <p:spPr>
          <a:xfrm>
            <a:off x="435006" y="1464816"/>
            <a:ext cx="3071674" cy="396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NARRACIÓN: fin de semana</a:t>
            </a:r>
          </a:p>
        </p:txBody>
      </p:sp>
    </p:spTree>
    <p:extLst>
      <p:ext uri="{BB962C8B-B14F-4D97-AF65-F5344CB8AC3E}">
        <p14:creationId xmlns:p14="http://schemas.microsoft.com/office/powerpoint/2010/main" val="12056878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43761ACA-0913-44D9-B8A1-BA60E484C8F3}"/>
              </a:ext>
            </a:extLst>
          </p:cNvPr>
          <p:cNvSpPr/>
          <p:nvPr/>
        </p:nvSpPr>
        <p:spPr>
          <a:xfrm>
            <a:off x="2277960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id="{153A59A1-B3B3-4E31-A243-402F50A914B2}"/>
              </a:ext>
            </a:extLst>
          </p:cNvPr>
          <p:cNvSpPr/>
          <p:nvPr/>
        </p:nvSpPr>
        <p:spPr>
          <a:xfrm rot="16200000">
            <a:off x="-1601896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C1D510ED-506D-40D8-AF1E-D52E832416CC}"/>
              </a:ext>
            </a:extLst>
          </p:cNvPr>
          <p:cNvSpPr/>
          <p:nvPr/>
        </p:nvSpPr>
        <p:spPr>
          <a:xfrm>
            <a:off x="-130268" y="23132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>
            <a:extLst>
              <a:ext uri="{FF2B5EF4-FFF2-40B4-BE49-F238E27FC236}">
                <a16:creationId xmlns:a16="http://schemas.microsoft.com/office/drawing/2014/main" id="{75921788-D4B1-4065-966F-E31122DFB0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431" t="28997" r="25486" b="9939"/>
          <a:stretch/>
        </p:blipFill>
        <p:spPr>
          <a:xfrm>
            <a:off x="4063514" y="156196"/>
            <a:ext cx="7856530" cy="5612301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46620299-152F-4D32-B312-881B86944707}"/>
              </a:ext>
            </a:extLst>
          </p:cNvPr>
          <p:cNvSpPr/>
          <p:nvPr/>
        </p:nvSpPr>
        <p:spPr>
          <a:xfrm>
            <a:off x="435006" y="1464816"/>
            <a:ext cx="3071674" cy="396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NARRACIÓN: fin de semana</a:t>
            </a:r>
          </a:p>
        </p:txBody>
      </p:sp>
    </p:spTree>
    <p:extLst>
      <p:ext uri="{BB962C8B-B14F-4D97-AF65-F5344CB8AC3E}">
        <p14:creationId xmlns:p14="http://schemas.microsoft.com/office/powerpoint/2010/main" val="4345972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43761ACA-0913-44D9-B8A1-BA60E484C8F3}"/>
              </a:ext>
            </a:extLst>
          </p:cNvPr>
          <p:cNvSpPr/>
          <p:nvPr/>
        </p:nvSpPr>
        <p:spPr>
          <a:xfrm>
            <a:off x="228238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C1D510ED-506D-40D8-AF1E-D52E832416CC}"/>
              </a:ext>
            </a:extLst>
          </p:cNvPr>
          <p:cNvSpPr/>
          <p:nvPr/>
        </p:nvSpPr>
        <p:spPr>
          <a:xfrm>
            <a:off x="-130268" y="23132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FE3E5A2F-48F8-4C10-88B5-ABA043CA74B2}"/>
              </a:ext>
            </a:extLst>
          </p:cNvPr>
          <p:cNvSpPr/>
          <p:nvPr/>
        </p:nvSpPr>
        <p:spPr>
          <a:xfrm>
            <a:off x="4598632" y="2272685"/>
            <a:ext cx="7232811" cy="345904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Ayer fui a clase de piano con mi amiga Laura y lo pasé de maravilla. También estuve regando las plantas con mi prima Carla y lo pasé fatal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8B1A0DA4-9123-4AB1-8200-85F4FC798532}"/>
              </a:ext>
            </a:extLst>
          </p:cNvPr>
          <p:cNvSpPr/>
          <p:nvPr/>
        </p:nvSpPr>
        <p:spPr>
          <a:xfrm>
            <a:off x="435006" y="1464816"/>
            <a:ext cx="3071674" cy="396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NARRACIÓN: fin de semana</a:t>
            </a:r>
          </a:p>
        </p:txBody>
      </p:sp>
    </p:spTree>
    <p:extLst>
      <p:ext uri="{BB962C8B-B14F-4D97-AF65-F5344CB8AC3E}">
        <p14:creationId xmlns:p14="http://schemas.microsoft.com/office/powerpoint/2010/main" val="11726293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43761ACA-0913-44D9-B8A1-BA60E484C8F3}"/>
              </a:ext>
            </a:extLst>
          </p:cNvPr>
          <p:cNvSpPr/>
          <p:nvPr/>
        </p:nvSpPr>
        <p:spPr>
          <a:xfrm>
            <a:off x="3159883" y="390974"/>
            <a:ext cx="10197745" cy="799425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C1D510ED-506D-40D8-AF1E-D52E832416CC}"/>
              </a:ext>
            </a:extLst>
          </p:cNvPr>
          <p:cNvSpPr/>
          <p:nvPr/>
        </p:nvSpPr>
        <p:spPr>
          <a:xfrm>
            <a:off x="-130268" y="23132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 12">
            <a:extLst>
              <a:ext uri="{FF2B5EF4-FFF2-40B4-BE49-F238E27FC236}">
                <a16:creationId xmlns:a16="http://schemas.microsoft.com/office/drawing/2014/main" id="{8B1A0DA4-9123-4AB1-8200-85F4FC798532}"/>
              </a:ext>
            </a:extLst>
          </p:cNvPr>
          <p:cNvSpPr/>
          <p:nvPr/>
        </p:nvSpPr>
        <p:spPr>
          <a:xfrm>
            <a:off x="435006" y="1464816"/>
            <a:ext cx="3071674" cy="396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NARRACIÓN: fin de semana</a:t>
            </a:r>
          </a:p>
        </p:txBody>
      </p:sp>
      <p:pic>
        <p:nvPicPr>
          <p:cNvPr id="2050" name="Picture 2" descr="Pegatinas personalizadas Sticker adhesivos I impacto33">
            <a:extLst>
              <a:ext uri="{FF2B5EF4-FFF2-40B4-BE49-F238E27FC236}">
                <a16:creationId xmlns:a16="http://schemas.microsoft.com/office/drawing/2014/main" id="{E0A67313-E231-4815-932A-D4727DA8E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307" y="962474"/>
            <a:ext cx="6044348" cy="604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3850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43761ACA-0913-44D9-B8A1-BA60E484C8F3}"/>
              </a:ext>
            </a:extLst>
          </p:cNvPr>
          <p:cNvSpPr/>
          <p:nvPr/>
        </p:nvSpPr>
        <p:spPr>
          <a:xfrm>
            <a:off x="3159883" y="390974"/>
            <a:ext cx="10197745" cy="799425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C1D510ED-506D-40D8-AF1E-D52E832416CC}"/>
              </a:ext>
            </a:extLst>
          </p:cNvPr>
          <p:cNvSpPr/>
          <p:nvPr/>
        </p:nvSpPr>
        <p:spPr>
          <a:xfrm>
            <a:off x="-130268" y="23132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 12">
            <a:extLst>
              <a:ext uri="{FF2B5EF4-FFF2-40B4-BE49-F238E27FC236}">
                <a16:creationId xmlns:a16="http://schemas.microsoft.com/office/drawing/2014/main" id="{8B1A0DA4-9123-4AB1-8200-85F4FC798532}"/>
              </a:ext>
            </a:extLst>
          </p:cNvPr>
          <p:cNvSpPr/>
          <p:nvPr/>
        </p:nvSpPr>
        <p:spPr>
          <a:xfrm>
            <a:off x="435006" y="1464816"/>
            <a:ext cx="3071674" cy="396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NARRACIÓN: fin de semana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1F27809-A865-44AF-AB24-D409E5E5DA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601" t="33821" r="29573" b="18699"/>
          <a:stretch/>
        </p:blipFill>
        <p:spPr>
          <a:xfrm>
            <a:off x="4230342" y="762931"/>
            <a:ext cx="8972531" cy="601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013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lápiz de color alineado en la parte superior de la superficie blanca">
            <a:extLst>
              <a:ext uri="{FF2B5EF4-FFF2-40B4-BE49-F238E27FC236}">
                <a16:creationId xmlns:a16="http://schemas.microsoft.com/office/drawing/2014/main" id="{FF9E64D7-8420-44D0-8708-973A819B9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9E6EA"/>
              </a:clrFrom>
              <a:clrTo>
                <a:srgbClr val="E9E6E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600" b="100000" l="0" r="100000">
                        <a14:backgroundMark x1="3500" y1="78400" x2="3500" y2="73600"/>
                        <a14:backgroundMark x1="8600" y1="76400" x2="8900" y2="69333"/>
                        <a14:backgroundMark x1="13800" y1="77600" x2="13800" y2="72400"/>
                        <a14:backgroundMark x1="18000" y1="77333" x2="17900" y2="71067"/>
                        <a14:backgroundMark x1="23300" y1="74267" x2="23100" y2="66400"/>
                        <a14:backgroundMark x1="13300" y1="79600" x2="13500" y2="77600"/>
                        <a14:backgroundMark x1="18000" y1="79600" x2="18000" y2="77733"/>
                        <a14:backgroundMark x1="3600" y1="81733" x2="3600" y2="78933"/>
                        <a14:backgroundMark x1="28300" y1="87067" x2="29100" y2="77600"/>
                        <a14:backgroundMark x1="32600" y1="89067" x2="31800" y2="79600"/>
                        <a14:backgroundMark x1="37600" y1="76267" x2="37500" y2="69600"/>
                        <a14:backgroundMark x1="42400" y1="76933" x2="42600" y2="69733"/>
                        <a14:backgroundMark x1="47100" y1="80267" x2="47000" y2="73733"/>
                        <a14:backgroundMark x1="51600" y1="87600" x2="52000" y2="80400"/>
                        <a14:backgroundMark x1="55800" y1="89733" x2="55800" y2="85600"/>
                        <a14:backgroundMark x1="60300" y1="86667" x2="60800" y2="82000"/>
                        <a14:backgroundMark x1="65900" y1="84267" x2="65900" y2="77600"/>
                        <a14:backgroundMark x1="70600" y1="95333" x2="71400" y2="87333"/>
                        <a14:backgroundMark x1="75100" y1="95333" x2="75100" y2="88667"/>
                        <a14:backgroundMark x1="79600" y1="94933" x2="78800" y2="82267"/>
                        <a14:backgroundMark x1="84500" y1="95067" x2="85300" y2="85600"/>
                        <a14:backgroundMark x1="88800" y1="95733" x2="89000" y2="85600"/>
                        <a14:backgroundMark x1="93300" y1="89733" x2="92800" y2="76000"/>
                        <a14:backgroundMark x1="98600" y1="95733" x2="99400" y2="88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4480" y="769620"/>
            <a:ext cx="9418320" cy="608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ápiz de color alineado en la parte superior de la superficie blanca">
            <a:extLst>
              <a:ext uri="{FF2B5EF4-FFF2-40B4-BE49-F238E27FC236}">
                <a16:creationId xmlns:a16="http://schemas.microsoft.com/office/drawing/2014/main" id="{06C2C576-53F6-4C2E-84F9-37615BBC55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E9E6EA"/>
              </a:clrFrom>
              <a:clrTo>
                <a:srgbClr val="E9E6E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600" b="100000" l="0" r="100000">
                        <a14:backgroundMark x1="3500" y1="78400" x2="3500" y2="73600"/>
                        <a14:backgroundMark x1="8600" y1="76400" x2="8900" y2="69333"/>
                        <a14:backgroundMark x1="13800" y1="77600" x2="13800" y2="72400"/>
                        <a14:backgroundMark x1="18000" y1="77333" x2="17900" y2="71067"/>
                        <a14:backgroundMark x1="23300" y1="74267" x2="23100" y2="66400"/>
                        <a14:backgroundMark x1="13300" y1="79600" x2="13500" y2="77600"/>
                        <a14:backgroundMark x1="18000" y1="79600" x2="18000" y2="77733"/>
                        <a14:backgroundMark x1="3600" y1="81733" x2="3600" y2="78933"/>
                        <a14:backgroundMark x1="28300" y1="87067" x2="29100" y2="77600"/>
                        <a14:backgroundMark x1="32600" y1="89067" x2="31800" y2="79600"/>
                        <a14:backgroundMark x1="37600" y1="76267" x2="37500" y2="69600"/>
                        <a14:backgroundMark x1="42400" y1="76933" x2="42600" y2="69733"/>
                        <a14:backgroundMark x1="47100" y1="80267" x2="47000" y2="73733"/>
                        <a14:backgroundMark x1="51600" y1="87600" x2="52000" y2="80400"/>
                        <a14:backgroundMark x1="55800" y1="89733" x2="55800" y2="85600"/>
                        <a14:backgroundMark x1="60300" y1="86667" x2="60800" y2="82000"/>
                        <a14:backgroundMark x1="65900" y1="84267" x2="65900" y2="77600"/>
                        <a14:backgroundMark x1="70600" y1="95333" x2="71400" y2="87333"/>
                        <a14:backgroundMark x1="75100" y1="95333" x2="75100" y2="88667"/>
                        <a14:backgroundMark x1="79600" y1="94933" x2="78800" y2="82267"/>
                        <a14:backgroundMark x1="84500" y1="95067" x2="85300" y2="85600"/>
                        <a14:backgroundMark x1="88800" y1="95733" x2="89000" y2="85600"/>
                        <a14:backgroundMark x1="93300" y1="89733" x2="92800" y2="76000"/>
                        <a14:backgroundMark x1="98600" y1="95733" x2="99400" y2="88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757"/>
          <a:stretch/>
        </p:blipFill>
        <p:spPr bwMode="auto">
          <a:xfrm>
            <a:off x="7" y="769620"/>
            <a:ext cx="9174473" cy="608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FA9E2862-F0D3-4D87-B7FC-07708CA74628}"/>
              </a:ext>
            </a:extLst>
          </p:cNvPr>
          <p:cNvCxnSpPr>
            <a:cxnSpLocks/>
          </p:cNvCxnSpPr>
          <p:nvPr/>
        </p:nvCxnSpPr>
        <p:spPr>
          <a:xfrm>
            <a:off x="243840" y="152400"/>
            <a:ext cx="0" cy="115570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0252C193-87D9-42D2-B99C-5F5268812528}"/>
              </a:ext>
            </a:extLst>
          </p:cNvPr>
          <p:cNvSpPr txBox="1"/>
          <p:nvPr/>
        </p:nvSpPr>
        <p:spPr>
          <a:xfrm>
            <a:off x="339296" y="152400"/>
            <a:ext cx="5756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PROPUESTA METODOLÓGICA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C07AB3C-79DC-4592-913E-B430223923DC}"/>
              </a:ext>
            </a:extLst>
          </p:cNvPr>
          <p:cNvSpPr txBox="1"/>
          <p:nvPr/>
        </p:nvSpPr>
        <p:spPr>
          <a:xfrm>
            <a:off x="350520" y="769620"/>
            <a:ext cx="3026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Light ITC" panose="020B0402030504020804" pitchFamily="34" charset="0"/>
              </a:rPr>
              <a:t>Método de lectura </a:t>
            </a:r>
          </a:p>
        </p:txBody>
      </p:sp>
      <p:pic>
        <p:nvPicPr>
          <p:cNvPr id="3080" name="Picture 8" descr="El fabuloso método Doman | mvadillo.com">
            <a:extLst>
              <a:ext uri="{FF2B5EF4-FFF2-40B4-BE49-F238E27FC236}">
                <a16:creationId xmlns:a16="http://schemas.microsoft.com/office/drawing/2014/main" id="{25B6D372-15D0-44DE-9AF0-9FBDE7EB0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0989">
            <a:off x="235519" y="2017702"/>
            <a:ext cx="6096000" cy="209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Metodologías de Aprendizaje: Método Doman. | Maestra Especial PT">
            <a:extLst>
              <a:ext uri="{FF2B5EF4-FFF2-40B4-BE49-F238E27FC236}">
                <a16:creationId xmlns:a16="http://schemas.microsoft.com/office/drawing/2014/main" id="{7BB57DC4-B622-43AD-B613-329F6545D1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9F8F3"/>
              </a:clrFrom>
              <a:clrTo>
                <a:srgbClr val="F9F8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03" b="14203"/>
          <a:stretch/>
        </p:blipFill>
        <p:spPr bwMode="auto">
          <a:xfrm rot="20932271">
            <a:off x="6511384" y="526577"/>
            <a:ext cx="5213994" cy="171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FFBF6318-FD73-42BD-A596-EB48FD11D750}"/>
              </a:ext>
            </a:extLst>
          </p:cNvPr>
          <p:cNvSpPr/>
          <p:nvPr/>
        </p:nvSpPr>
        <p:spPr>
          <a:xfrm>
            <a:off x="0" y="5530365"/>
            <a:ext cx="12191993" cy="1168400"/>
          </a:xfrm>
          <a:prstGeom prst="rect">
            <a:avLst/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8000" dirty="0">
                <a:latin typeface="Agency FB" panose="020B0503020202020204" pitchFamily="34" charset="0"/>
              </a:rPr>
              <a:t>__”PALABRITAS”__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5B5146D4-164B-4BAD-A4FE-3514A609B834}"/>
              </a:ext>
            </a:extLst>
          </p:cNvPr>
          <p:cNvSpPr/>
          <p:nvPr/>
        </p:nvSpPr>
        <p:spPr>
          <a:xfrm>
            <a:off x="5950546" y="5778836"/>
            <a:ext cx="8216900" cy="1168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000" dirty="0">
                <a:latin typeface="Agency FB" panose="020B0503020202020204" pitchFamily="34" charset="0"/>
              </a:rPr>
              <a:t>Basado en Método Doman</a:t>
            </a:r>
          </a:p>
        </p:txBody>
      </p:sp>
    </p:spTree>
    <p:extLst>
      <p:ext uri="{BB962C8B-B14F-4D97-AF65-F5344CB8AC3E}">
        <p14:creationId xmlns:p14="http://schemas.microsoft.com/office/powerpoint/2010/main" val="274976332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C1D510ED-506D-40D8-AF1E-D52E832416CC}"/>
              </a:ext>
            </a:extLst>
          </p:cNvPr>
          <p:cNvSpPr/>
          <p:nvPr/>
        </p:nvSpPr>
        <p:spPr>
          <a:xfrm>
            <a:off x="-130268" y="46238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78EA456D-6F52-4367-88A8-503453AB96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688" t="30756" r="25873" b="10204"/>
          <a:stretch/>
        </p:blipFill>
        <p:spPr>
          <a:xfrm>
            <a:off x="4021382" y="408373"/>
            <a:ext cx="7963667" cy="5575176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49A9FAE0-9492-4933-A93A-FA38DF248084}"/>
              </a:ext>
            </a:extLst>
          </p:cNvPr>
          <p:cNvSpPr/>
          <p:nvPr/>
        </p:nvSpPr>
        <p:spPr>
          <a:xfrm>
            <a:off x="435006" y="1464816"/>
            <a:ext cx="3071674" cy="396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NARRACIÓN: El domingo</a:t>
            </a:r>
          </a:p>
        </p:txBody>
      </p:sp>
    </p:spTree>
    <p:extLst>
      <p:ext uri="{BB962C8B-B14F-4D97-AF65-F5344CB8AC3E}">
        <p14:creationId xmlns:p14="http://schemas.microsoft.com/office/powerpoint/2010/main" val="297005914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C1D510ED-506D-40D8-AF1E-D52E832416CC}"/>
              </a:ext>
            </a:extLst>
          </p:cNvPr>
          <p:cNvSpPr/>
          <p:nvPr/>
        </p:nvSpPr>
        <p:spPr>
          <a:xfrm>
            <a:off x="-130268" y="46238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 12">
            <a:extLst>
              <a:ext uri="{FF2B5EF4-FFF2-40B4-BE49-F238E27FC236}">
                <a16:creationId xmlns:a16="http://schemas.microsoft.com/office/drawing/2014/main" id="{5EA97BF6-0A9B-4EF7-8102-D734B881A9C4}"/>
              </a:ext>
            </a:extLst>
          </p:cNvPr>
          <p:cNvSpPr/>
          <p:nvPr/>
        </p:nvSpPr>
        <p:spPr>
          <a:xfrm>
            <a:off x="435006" y="1464816"/>
            <a:ext cx="3071674" cy="396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NARRACIÓN: El domingo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BE809AB-6CE1-4688-83D1-FC99928863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415" t="34960" r="8719" b="18699"/>
          <a:stretch/>
        </p:blipFill>
        <p:spPr>
          <a:xfrm>
            <a:off x="4188358" y="825205"/>
            <a:ext cx="7564709" cy="520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14555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C1D510ED-506D-40D8-AF1E-D52E832416CC}"/>
              </a:ext>
            </a:extLst>
          </p:cNvPr>
          <p:cNvSpPr/>
          <p:nvPr/>
        </p:nvSpPr>
        <p:spPr>
          <a:xfrm>
            <a:off x="-130268" y="23132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FE3E5A2F-48F8-4C10-88B5-ABA043CA74B2}"/>
              </a:ext>
            </a:extLst>
          </p:cNvPr>
          <p:cNvSpPr/>
          <p:nvPr/>
        </p:nvSpPr>
        <p:spPr>
          <a:xfrm>
            <a:off x="4598633" y="2272685"/>
            <a:ext cx="6917490" cy="244766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1800" b="1" dirty="0">
                <a:effectLst/>
                <a:latin typeface="Escolar1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 domingo por la mañana estuve montando en bicicleta con mi prima Juani y lo pasé de maravilla..</a:t>
            </a:r>
            <a:endParaRPr lang="es-E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1800" b="1" dirty="0">
                <a:effectLst/>
                <a:latin typeface="Escolar1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mediodía comí salmón acompañado de calabacines y pepinillos en un restaurante cerca de casa y no me gustó nada. </a:t>
            </a:r>
            <a:endParaRPr lang="es-E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s-ES" sz="1800" b="1" dirty="0">
                <a:effectLst/>
                <a:latin typeface="Escolar1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 la tarde estuvimos regando las plantas en casa de mi primo Darío y fue superdivertido.</a:t>
            </a:r>
            <a:endParaRPr lang="es-E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1F405B55-3E6F-4DA0-BDF6-975605B276C9}"/>
              </a:ext>
            </a:extLst>
          </p:cNvPr>
          <p:cNvSpPr/>
          <p:nvPr/>
        </p:nvSpPr>
        <p:spPr>
          <a:xfrm>
            <a:off x="435006" y="1464816"/>
            <a:ext cx="3071674" cy="396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NARRACIÓN: El domingo</a:t>
            </a:r>
          </a:p>
        </p:txBody>
      </p:sp>
    </p:spTree>
    <p:extLst>
      <p:ext uri="{BB962C8B-B14F-4D97-AF65-F5344CB8AC3E}">
        <p14:creationId xmlns:p14="http://schemas.microsoft.com/office/powerpoint/2010/main" val="165050759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43761ACA-0913-44D9-B8A1-BA60E484C8F3}"/>
              </a:ext>
            </a:extLst>
          </p:cNvPr>
          <p:cNvSpPr/>
          <p:nvPr/>
        </p:nvSpPr>
        <p:spPr>
          <a:xfrm>
            <a:off x="303459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id="{153A59A1-B3B3-4E31-A243-402F50A914B2}"/>
              </a:ext>
            </a:extLst>
          </p:cNvPr>
          <p:cNvSpPr/>
          <p:nvPr/>
        </p:nvSpPr>
        <p:spPr>
          <a:xfrm rot="16200000">
            <a:off x="-214830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C1D510ED-506D-40D8-AF1E-D52E832416CC}"/>
              </a:ext>
            </a:extLst>
          </p:cNvPr>
          <p:cNvSpPr/>
          <p:nvPr/>
        </p:nvSpPr>
        <p:spPr>
          <a:xfrm>
            <a:off x="-130268" y="46238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 12">
            <a:extLst>
              <a:ext uri="{FF2B5EF4-FFF2-40B4-BE49-F238E27FC236}">
                <a16:creationId xmlns:a16="http://schemas.microsoft.com/office/drawing/2014/main" id="{5EA97BF6-0A9B-4EF7-8102-D734B881A9C4}"/>
              </a:ext>
            </a:extLst>
          </p:cNvPr>
          <p:cNvSpPr/>
          <p:nvPr/>
        </p:nvSpPr>
        <p:spPr>
          <a:xfrm>
            <a:off x="435006" y="1464816"/>
            <a:ext cx="3071674" cy="396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NARRACIÓN: El domingo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65E8FAD-03E5-404B-B5A2-2E9328D73C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34" t="39671" r="22897" b="33855"/>
          <a:stretch/>
        </p:blipFill>
        <p:spPr>
          <a:xfrm>
            <a:off x="4021382" y="2032591"/>
            <a:ext cx="7898661" cy="3093304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F3488D5-E246-4C64-B7A5-84988DFFE7DD}"/>
              </a:ext>
            </a:extLst>
          </p:cNvPr>
          <p:cNvSpPr/>
          <p:nvPr/>
        </p:nvSpPr>
        <p:spPr>
          <a:xfrm>
            <a:off x="4532668" y="786134"/>
            <a:ext cx="6456556" cy="67868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/>
              <a:t>EL SECRETO DE LA BUENA ORTOGRAFÍA</a:t>
            </a:r>
          </a:p>
        </p:txBody>
      </p:sp>
    </p:spTree>
    <p:extLst>
      <p:ext uri="{BB962C8B-B14F-4D97-AF65-F5344CB8AC3E}">
        <p14:creationId xmlns:p14="http://schemas.microsoft.com/office/powerpoint/2010/main" val="1169038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43761ACA-0913-44D9-B8A1-BA60E484C8F3}"/>
              </a:ext>
            </a:extLst>
          </p:cNvPr>
          <p:cNvSpPr/>
          <p:nvPr/>
        </p:nvSpPr>
        <p:spPr>
          <a:xfrm>
            <a:off x="2973661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id="{153A59A1-B3B3-4E31-A243-402F50A914B2}"/>
              </a:ext>
            </a:extLst>
          </p:cNvPr>
          <p:cNvSpPr/>
          <p:nvPr/>
        </p:nvSpPr>
        <p:spPr>
          <a:xfrm rot="16200000">
            <a:off x="-214830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C1D510ED-506D-40D8-AF1E-D52E832416CC}"/>
              </a:ext>
            </a:extLst>
          </p:cNvPr>
          <p:cNvSpPr/>
          <p:nvPr/>
        </p:nvSpPr>
        <p:spPr>
          <a:xfrm>
            <a:off x="-130268" y="46238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 12">
            <a:extLst>
              <a:ext uri="{FF2B5EF4-FFF2-40B4-BE49-F238E27FC236}">
                <a16:creationId xmlns:a16="http://schemas.microsoft.com/office/drawing/2014/main" id="{5EA97BF6-0A9B-4EF7-8102-D734B881A9C4}"/>
              </a:ext>
            </a:extLst>
          </p:cNvPr>
          <p:cNvSpPr/>
          <p:nvPr/>
        </p:nvSpPr>
        <p:spPr>
          <a:xfrm>
            <a:off x="435006" y="1464816"/>
            <a:ext cx="3071674" cy="396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NARRACIÓN: El domingo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3F54535-78E1-47FD-A692-7D34CD2223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229" t="35466" r="36067" b="13821"/>
          <a:stretch/>
        </p:blipFill>
        <p:spPr>
          <a:xfrm>
            <a:off x="4375141" y="12344"/>
            <a:ext cx="6497748" cy="694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22912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C1D510ED-506D-40D8-AF1E-D52E832416CC}"/>
              </a:ext>
            </a:extLst>
          </p:cNvPr>
          <p:cNvSpPr/>
          <p:nvPr/>
        </p:nvSpPr>
        <p:spPr>
          <a:xfrm>
            <a:off x="-130268" y="23132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FE3E5A2F-48F8-4C10-88B5-ABA043CA74B2}"/>
              </a:ext>
            </a:extLst>
          </p:cNvPr>
          <p:cNvSpPr/>
          <p:nvPr/>
        </p:nvSpPr>
        <p:spPr>
          <a:xfrm>
            <a:off x="4131074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B810A962-B9CC-4CE5-8D86-635D09F146A3}"/>
              </a:ext>
            </a:extLst>
          </p:cNvPr>
          <p:cNvSpPr/>
          <p:nvPr/>
        </p:nvSpPr>
        <p:spPr>
          <a:xfrm>
            <a:off x="435006" y="1464816"/>
            <a:ext cx="2818734" cy="5859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CUENTOS: Recreación de cuentos</a:t>
            </a:r>
          </a:p>
        </p:txBody>
      </p:sp>
      <p:sp>
        <p:nvSpPr>
          <p:cNvPr id="4" name="Rectángulo 3">
            <a:hlinkClick r:id="rId5"/>
            <a:extLst>
              <a:ext uri="{FF2B5EF4-FFF2-40B4-BE49-F238E27FC236}">
                <a16:creationId xmlns:a16="http://schemas.microsoft.com/office/drawing/2014/main" id="{DB9BB130-B05C-4DAC-9599-BE83D462D10A}"/>
              </a:ext>
            </a:extLst>
          </p:cNvPr>
          <p:cNvSpPr/>
          <p:nvPr/>
        </p:nvSpPr>
        <p:spPr>
          <a:xfrm>
            <a:off x="5370990" y="1757779"/>
            <a:ext cx="4543051" cy="6924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https://youtu.be/ayoNMIHPNfQ</a:t>
            </a:r>
          </a:p>
        </p:txBody>
      </p:sp>
      <p:sp>
        <p:nvSpPr>
          <p:cNvPr id="17" name="Rectángulo 16">
            <a:hlinkClick r:id="rId5"/>
            <a:extLst>
              <a:ext uri="{FF2B5EF4-FFF2-40B4-BE49-F238E27FC236}">
                <a16:creationId xmlns:a16="http://schemas.microsoft.com/office/drawing/2014/main" id="{DCCE21D6-C021-4CF7-9D66-C3E2AA75D7FD}"/>
              </a:ext>
            </a:extLst>
          </p:cNvPr>
          <p:cNvSpPr/>
          <p:nvPr/>
        </p:nvSpPr>
        <p:spPr>
          <a:xfrm>
            <a:off x="5424429" y="2784997"/>
            <a:ext cx="4543051" cy="6924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https://youtu.be/yBLrVb6ovp0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8" name="Rectángulo 17">
            <a:hlinkClick r:id="rId5"/>
            <a:extLst>
              <a:ext uri="{FF2B5EF4-FFF2-40B4-BE49-F238E27FC236}">
                <a16:creationId xmlns:a16="http://schemas.microsoft.com/office/drawing/2014/main" id="{E40F80D9-54D8-44C3-B78A-7C8457449331}"/>
              </a:ext>
            </a:extLst>
          </p:cNvPr>
          <p:cNvSpPr/>
          <p:nvPr/>
        </p:nvSpPr>
        <p:spPr>
          <a:xfrm>
            <a:off x="5487619" y="3813394"/>
            <a:ext cx="4543051" cy="6924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https://youtu.be/DvDxVqHCJ8Y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2007B0D-A985-4427-8F8C-C94F8C0A97F1}"/>
              </a:ext>
            </a:extLst>
          </p:cNvPr>
          <p:cNvSpPr/>
          <p:nvPr/>
        </p:nvSpPr>
        <p:spPr>
          <a:xfrm>
            <a:off x="4937711" y="526233"/>
            <a:ext cx="5820937" cy="69245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/>
              <a:t>RECREACIÓN DE CUENTOS  COOPERATIVOS</a:t>
            </a:r>
          </a:p>
        </p:txBody>
      </p:sp>
    </p:spTree>
    <p:extLst>
      <p:ext uri="{BB962C8B-B14F-4D97-AF65-F5344CB8AC3E}">
        <p14:creationId xmlns:p14="http://schemas.microsoft.com/office/powerpoint/2010/main" val="242123591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6A67E04-3CCC-4C78-A723-E018D8F915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23" t="22926" r="17136" b="7184"/>
          <a:stretch/>
        </p:blipFill>
        <p:spPr>
          <a:xfrm>
            <a:off x="484963" y="163902"/>
            <a:ext cx="11222073" cy="620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28459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C1D510ED-506D-40D8-AF1E-D52E832416CC}"/>
              </a:ext>
            </a:extLst>
          </p:cNvPr>
          <p:cNvSpPr/>
          <p:nvPr/>
        </p:nvSpPr>
        <p:spPr>
          <a:xfrm>
            <a:off x="-130268" y="23132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FE3E5A2F-48F8-4C10-88B5-ABA043CA74B2}"/>
              </a:ext>
            </a:extLst>
          </p:cNvPr>
          <p:cNvSpPr/>
          <p:nvPr/>
        </p:nvSpPr>
        <p:spPr>
          <a:xfrm>
            <a:off x="4131074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B810A962-B9CC-4CE5-8D86-635D09F146A3}"/>
              </a:ext>
            </a:extLst>
          </p:cNvPr>
          <p:cNvSpPr/>
          <p:nvPr/>
        </p:nvSpPr>
        <p:spPr>
          <a:xfrm>
            <a:off x="435006" y="1464816"/>
            <a:ext cx="2818734" cy="5859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CUENTOS: Recreación de cuentos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FD3E8B1-D256-47B0-A405-A9154EAD96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466" t="29903" r="54628" b="17022"/>
          <a:stretch/>
        </p:blipFill>
        <p:spPr>
          <a:xfrm>
            <a:off x="4324035" y="876194"/>
            <a:ext cx="6977239" cy="5801362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8B781F86-8865-47CF-BAF7-6BDF00223512}"/>
              </a:ext>
            </a:extLst>
          </p:cNvPr>
          <p:cNvSpPr/>
          <p:nvPr/>
        </p:nvSpPr>
        <p:spPr>
          <a:xfrm>
            <a:off x="4828338" y="353744"/>
            <a:ext cx="6196613" cy="3817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PLANIFICACIÓN Y TAREAS DE PREESCRITURA</a:t>
            </a:r>
          </a:p>
        </p:txBody>
      </p:sp>
    </p:spTree>
    <p:extLst>
      <p:ext uri="{BB962C8B-B14F-4D97-AF65-F5344CB8AC3E}">
        <p14:creationId xmlns:p14="http://schemas.microsoft.com/office/powerpoint/2010/main" val="116833653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C1D510ED-506D-40D8-AF1E-D52E832416CC}"/>
              </a:ext>
            </a:extLst>
          </p:cNvPr>
          <p:cNvSpPr/>
          <p:nvPr/>
        </p:nvSpPr>
        <p:spPr>
          <a:xfrm>
            <a:off x="-130268" y="46238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F6C32114-076D-48D2-BBB2-14D8E8A21110}"/>
              </a:ext>
            </a:extLst>
          </p:cNvPr>
          <p:cNvSpPr/>
          <p:nvPr/>
        </p:nvSpPr>
        <p:spPr>
          <a:xfrm>
            <a:off x="4145150" y="180003"/>
            <a:ext cx="7413728" cy="670147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sz="1600" b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TEXTO MODELO</a:t>
            </a:r>
            <a:endParaRPr lang="es-ES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600" dirty="0"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s-ES" sz="1600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 de enero de 2022</a:t>
            </a:r>
            <a:endParaRPr lang="es-ES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600" dirty="0"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Loli</a:t>
            </a:r>
            <a:r>
              <a:rPr lang="es-ES" sz="1600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 Martínez</a:t>
            </a:r>
            <a:endParaRPr lang="es-ES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2085975" algn="l"/>
              </a:tabLst>
            </a:pPr>
            <a:r>
              <a:rPr lang="es-ES" sz="1600" b="1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	EL DOMINGO</a:t>
            </a:r>
            <a:endParaRPr lang="es-ES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600" b="1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El domingo por la mañana me levanté</a:t>
            </a:r>
            <a:r>
              <a:rPr lang="es-ES" sz="1600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 muy alegre porque era el cumpleaños de mi abuelito. </a:t>
            </a:r>
            <a:r>
              <a:rPr lang="es-ES" sz="1600" b="1" dirty="0"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Lo primero que hice </a:t>
            </a:r>
            <a:r>
              <a:rPr lang="es-ES" sz="1600" dirty="0"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fue ponerme </a:t>
            </a:r>
            <a:r>
              <a:rPr lang="es-ES" sz="1600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un vestido verde con rayas azules y unos zapatitos grises.</a:t>
            </a:r>
            <a:endParaRPr lang="es-ES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600" b="1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Después</a:t>
            </a:r>
            <a:r>
              <a:rPr lang="es-ES" sz="1600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 desayuné leche con magdalenas y unos poquitos cereales de chocolate.</a:t>
            </a:r>
            <a:endParaRPr lang="es-ES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600" b="1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Luego</a:t>
            </a:r>
            <a:r>
              <a:rPr lang="es-ES" sz="1600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 me fui a dar un paseo con mis amigos y compramos unas golosinas en el quiosco.</a:t>
            </a:r>
            <a:endParaRPr lang="es-ES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600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ES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600" b="1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Por la tarde</a:t>
            </a:r>
            <a:r>
              <a:rPr lang="es-ES" sz="1600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 visitamos a mi abuelito y le cantamos el “cumpleaños feliz”. Se puso muy contento y nos invitó a comer paella en un restaurante.</a:t>
            </a:r>
            <a:endParaRPr lang="es-ES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600" b="1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Más tarde</a:t>
            </a:r>
            <a:r>
              <a:rPr lang="es-ES" sz="1600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 volvimos a casa y leí un cuento con mamá.</a:t>
            </a:r>
            <a:endParaRPr lang="es-ES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600" b="1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A continuación </a:t>
            </a:r>
            <a:r>
              <a:rPr lang="es-ES" sz="1600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me duché y me fui a la cama.</a:t>
            </a:r>
            <a:endParaRPr lang="es-ES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600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Fue un día estupendo que nunca olvidaré</a:t>
            </a:r>
            <a:endParaRPr lang="es-ES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3878FEE0-CB1B-4BAB-9845-29903AEE739F}"/>
              </a:ext>
            </a:extLst>
          </p:cNvPr>
          <p:cNvSpPr/>
          <p:nvPr/>
        </p:nvSpPr>
        <p:spPr>
          <a:xfrm>
            <a:off x="435006" y="1464816"/>
            <a:ext cx="3071674" cy="396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NARRACIÓN: El domingo</a:t>
            </a:r>
          </a:p>
        </p:txBody>
      </p:sp>
    </p:spTree>
    <p:extLst>
      <p:ext uri="{BB962C8B-B14F-4D97-AF65-F5344CB8AC3E}">
        <p14:creationId xmlns:p14="http://schemas.microsoft.com/office/powerpoint/2010/main" val="183109719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43761ACA-0913-44D9-B8A1-BA60E484C8F3}"/>
              </a:ext>
            </a:extLst>
          </p:cNvPr>
          <p:cNvSpPr/>
          <p:nvPr/>
        </p:nvSpPr>
        <p:spPr>
          <a:xfrm>
            <a:off x="2277959" y="-138248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C1D510ED-506D-40D8-AF1E-D52E832416CC}"/>
              </a:ext>
            </a:extLst>
          </p:cNvPr>
          <p:cNvSpPr/>
          <p:nvPr/>
        </p:nvSpPr>
        <p:spPr>
          <a:xfrm>
            <a:off x="-130268" y="46238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2956F16-8964-4BBE-BCC0-5C1947AAD9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2412732"/>
              </p:ext>
            </p:extLst>
          </p:nvPr>
        </p:nvGraphicFramePr>
        <p:xfrm>
          <a:off x="4124137" y="452761"/>
          <a:ext cx="6518135" cy="34818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18135">
                  <a:extLst>
                    <a:ext uri="{9D8B030D-6E8A-4147-A177-3AD203B41FA5}">
                      <a16:colId xmlns:a16="http://schemas.microsoft.com/office/drawing/2014/main" val="2996919482"/>
                    </a:ext>
                  </a:extLst>
                </a:gridCol>
              </a:tblGrid>
              <a:tr h="6583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>
                          <a:effectLst/>
                        </a:rPr>
                        <a:t>¿CUÁNDO?              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67" marR="50667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2654769"/>
                  </a:ext>
                </a:extLst>
              </a:tr>
              <a:tr h="4891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>
                          <a:effectLst/>
                        </a:rPr>
                        <a:t>              ¿QUÉ  HICISTE? 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67" marR="50667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3500723"/>
                  </a:ext>
                </a:extLst>
              </a:tr>
              <a:tr h="5318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>
                          <a:effectLst/>
                        </a:rPr>
                        <a:t>                               ¿CON QUIÉN</a:t>
                      </a:r>
                    </a:p>
                  </a:txBody>
                  <a:tcPr marL="50667" marR="50667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2139063"/>
                  </a:ext>
                </a:extLst>
              </a:tr>
              <a:tr h="4815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>
                          <a:effectLst/>
                        </a:rPr>
                        <a:t>                                              ¿DÓNDE?</a:t>
                      </a:r>
                    </a:p>
                  </a:txBody>
                  <a:tcPr marL="50667" marR="50667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2276383"/>
                  </a:ext>
                </a:extLst>
              </a:tr>
              <a:tr h="8318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>
                          <a:effectLst/>
                        </a:rPr>
                        <a:t>                                                      ¿TE GUSTÓ?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>
                          <a:effectLst/>
                        </a:rPr>
                        <a:t>                                                              ¿CÓMO LO PASATE?</a:t>
                      </a:r>
                    </a:p>
                  </a:txBody>
                  <a:tcPr marL="50667" marR="50667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0376994"/>
                  </a:ext>
                </a:extLst>
              </a:tr>
              <a:tr h="4891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>
                          <a:effectLst/>
                        </a:rPr>
                        <a:t>                                                                                        ¿POR QUÉ?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67" marR="50667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1171197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9588DF1F-3A3E-488C-93B9-B88E249A48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7782689"/>
              </p:ext>
            </p:extLst>
          </p:nvPr>
        </p:nvGraphicFramePr>
        <p:xfrm>
          <a:off x="4124138" y="4238206"/>
          <a:ext cx="7494020" cy="25272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94020">
                  <a:extLst>
                    <a:ext uri="{9D8B030D-6E8A-4147-A177-3AD203B41FA5}">
                      <a16:colId xmlns:a16="http://schemas.microsoft.com/office/drawing/2014/main" val="34614740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400" dirty="0">
                          <a:effectLst/>
                        </a:rPr>
                        <a:t>El domingo por la mañana</a:t>
                      </a:r>
                      <a:endParaRPr lang="es-E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95285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400" dirty="0">
                          <a:effectLst/>
                        </a:rPr>
                        <a:t>Luego</a:t>
                      </a:r>
                      <a:endParaRPr lang="es-E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91849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400" dirty="0">
                          <a:effectLst/>
                        </a:rPr>
                        <a:t>Después</a:t>
                      </a:r>
                      <a:endParaRPr lang="es-E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24343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400" dirty="0">
                          <a:effectLst/>
                        </a:rPr>
                        <a:t>Más  tarde</a:t>
                      </a:r>
                      <a:endParaRPr lang="es-E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1654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4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400" dirty="0">
                          <a:effectLst/>
                        </a:rPr>
                        <a:t>A continuación</a:t>
                      </a:r>
                      <a:endParaRPr lang="es-E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9244471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3286AF0C-94CD-4330-B14E-F7A2B9FFBF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9518" y="3934639"/>
            <a:ext cx="1034580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MARCADORES TEMPORALES.</a:t>
            </a:r>
            <a:endParaRPr kumimoji="0" lang="es-ES" altLang="es-E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0A25B28-B04A-40D1-808A-362CE2F6889B}"/>
              </a:ext>
            </a:extLst>
          </p:cNvPr>
          <p:cNvSpPr/>
          <p:nvPr/>
        </p:nvSpPr>
        <p:spPr>
          <a:xfrm>
            <a:off x="4498520" y="0"/>
            <a:ext cx="5551002" cy="2840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800" b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PREGUNTAS PARA FORMAR ORACIONES </a:t>
            </a:r>
            <a:endParaRPr lang="es-ES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D6496718-2C2F-4C91-B52F-26636BDA3B89}"/>
              </a:ext>
            </a:extLst>
          </p:cNvPr>
          <p:cNvSpPr/>
          <p:nvPr/>
        </p:nvSpPr>
        <p:spPr>
          <a:xfrm>
            <a:off x="435006" y="1464816"/>
            <a:ext cx="3071674" cy="396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NARRACIÓN: El domingo</a:t>
            </a:r>
          </a:p>
        </p:txBody>
      </p:sp>
    </p:spTree>
    <p:extLst>
      <p:ext uri="{BB962C8B-B14F-4D97-AF65-F5344CB8AC3E}">
        <p14:creationId xmlns:p14="http://schemas.microsoft.com/office/powerpoint/2010/main" val="3426545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nseñando a leer con el método Doman, nuestra experiencia - Tecnopapapi.com">
            <a:extLst>
              <a:ext uri="{FF2B5EF4-FFF2-40B4-BE49-F238E27FC236}">
                <a16:creationId xmlns:a16="http://schemas.microsoft.com/office/drawing/2014/main" id="{BC95DB35-3C46-43BE-AEF8-1A59A218C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2655" y="0"/>
            <a:ext cx="85344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649C9BF5-34D3-4B20-B46C-B3A865A3B04B}"/>
              </a:ext>
            </a:extLst>
          </p:cNvPr>
          <p:cNvCxnSpPr>
            <a:cxnSpLocks/>
          </p:cNvCxnSpPr>
          <p:nvPr/>
        </p:nvCxnSpPr>
        <p:spPr>
          <a:xfrm>
            <a:off x="243840" y="152400"/>
            <a:ext cx="0" cy="115570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riángulo isósceles 7">
            <a:extLst>
              <a:ext uri="{FF2B5EF4-FFF2-40B4-BE49-F238E27FC236}">
                <a16:creationId xmlns:a16="http://schemas.microsoft.com/office/drawing/2014/main" id="{92484118-B1B2-4764-A9D7-1089986E3B66}"/>
              </a:ext>
            </a:extLst>
          </p:cNvPr>
          <p:cNvSpPr/>
          <p:nvPr/>
        </p:nvSpPr>
        <p:spPr>
          <a:xfrm rot="5400000">
            <a:off x="-1149928" y="577274"/>
            <a:ext cx="3232727" cy="2078183"/>
          </a:xfrm>
          <a:prstGeom prst="triangle">
            <a:avLst>
              <a:gd name="adj" fmla="val 0"/>
            </a:avLst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0A62F241-F8C7-4664-B5E6-0581E47B1D2B}"/>
              </a:ext>
            </a:extLst>
          </p:cNvPr>
          <p:cNvSpPr/>
          <p:nvPr/>
        </p:nvSpPr>
        <p:spPr>
          <a:xfrm>
            <a:off x="5578764" y="0"/>
            <a:ext cx="6613236" cy="6858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/>
              <a:t>https://youtu.be/Oc_jzliMgKs</a:t>
            </a:r>
            <a:endParaRPr lang="es-ES" dirty="0"/>
          </a:p>
        </p:txBody>
      </p:sp>
      <p:sp>
        <p:nvSpPr>
          <p:cNvPr id="10" name="Triángulo isósceles 9">
            <a:extLst>
              <a:ext uri="{FF2B5EF4-FFF2-40B4-BE49-F238E27FC236}">
                <a16:creationId xmlns:a16="http://schemas.microsoft.com/office/drawing/2014/main" id="{A884FD11-799B-4858-AFC8-7F74FCC15268}"/>
              </a:ext>
            </a:extLst>
          </p:cNvPr>
          <p:cNvSpPr/>
          <p:nvPr/>
        </p:nvSpPr>
        <p:spPr>
          <a:xfrm rot="16200000">
            <a:off x="362523" y="1124520"/>
            <a:ext cx="7310580" cy="4156378"/>
          </a:xfrm>
          <a:prstGeom prst="triangle">
            <a:avLst>
              <a:gd name="adj" fmla="val 0"/>
            </a:avLst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38E02A4E-7AE0-4961-A42A-B880DC5DD642}"/>
              </a:ext>
            </a:extLst>
          </p:cNvPr>
          <p:cNvCxnSpPr/>
          <p:nvPr/>
        </p:nvCxnSpPr>
        <p:spPr>
          <a:xfrm flipH="1">
            <a:off x="-637324" y="-1"/>
            <a:ext cx="2327565" cy="366683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5446B859-C4A0-4366-B098-A790A773A5AB}"/>
              </a:ext>
            </a:extLst>
          </p:cNvPr>
          <p:cNvCxnSpPr>
            <a:cxnSpLocks/>
          </p:cNvCxnSpPr>
          <p:nvPr/>
        </p:nvCxnSpPr>
        <p:spPr>
          <a:xfrm flipH="1">
            <a:off x="1754909" y="0"/>
            <a:ext cx="3971648" cy="68580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0636D9A1-9C64-4080-B741-F298CB0C16D4}"/>
              </a:ext>
            </a:extLst>
          </p:cNvPr>
          <p:cNvCxnSpPr>
            <a:cxnSpLocks/>
          </p:cNvCxnSpPr>
          <p:nvPr/>
        </p:nvCxnSpPr>
        <p:spPr>
          <a:xfrm>
            <a:off x="-316746" y="106941"/>
            <a:ext cx="0" cy="101410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id="{1EC6EFBD-CB97-4EEF-B031-DB760FB321CB}"/>
              </a:ext>
            </a:extLst>
          </p:cNvPr>
          <p:cNvSpPr txBox="1"/>
          <p:nvPr/>
        </p:nvSpPr>
        <p:spPr>
          <a:xfrm>
            <a:off x="-67363" y="-2"/>
            <a:ext cx="5113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APRENDIZAJE DE LA LECTURA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215E82D5-54FE-4CDC-ACBA-7C13E0A29575}"/>
              </a:ext>
            </a:extLst>
          </p:cNvPr>
          <p:cNvSpPr txBox="1"/>
          <p:nvPr/>
        </p:nvSpPr>
        <p:spPr>
          <a:xfrm>
            <a:off x="-60836" y="413939"/>
            <a:ext cx="24577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Light ITC" panose="020B0402030504020804" pitchFamily="34" charset="0"/>
              </a:rPr>
              <a:t>MÉTODO “Palabritas</a:t>
            </a: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Light ITC" panose="020B0402030504020804" pitchFamily="34" charset="0"/>
              </a:rPr>
              <a:t>”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2925E0CA-971A-4C23-B3DD-B97CE6A5D8C6}"/>
              </a:ext>
            </a:extLst>
          </p:cNvPr>
          <p:cNvSpPr txBox="1"/>
          <p:nvPr/>
        </p:nvSpPr>
        <p:spPr>
          <a:xfrm>
            <a:off x="5329382" y="1904814"/>
            <a:ext cx="6610809" cy="54322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OBJETIVOS:</a:t>
            </a:r>
            <a:endParaRPr lang="es-ES" sz="2400" dirty="0">
              <a:latin typeface="Segoe Print" panose="02000600000000000000" pitchFamily="2" charset="0"/>
            </a:endParaRPr>
          </a:p>
          <a:p>
            <a:pPr marL="514350" indent="-514350">
              <a:buAutoNum type="arabicPlain" startAt="3"/>
            </a:pPr>
            <a:endParaRPr lang="es-ES" sz="3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s-ES" dirty="0">
                <a:latin typeface="Segoe Print" panose="02000600000000000000" pitchFamily="2" charset="0"/>
              </a:rPr>
              <a:t>INICIO DESARROLLO  LECTURA</a:t>
            </a:r>
            <a:endParaRPr lang="es-ES" dirty="0">
              <a:latin typeface="Escolar1" panose="00000400000000000000" pitchFamily="2" charset="0"/>
            </a:endParaRP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s-ES" sz="2000" dirty="0">
                <a:latin typeface="Segoe Print" panose="02000600000000000000" pitchFamily="2" charset="0"/>
                <a:sym typeface="Wingdings" panose="05000000000000000000" pitchFamily="2" charset="2"/>
              </a:rPr>
              <a:t>LECTURA GLOBAL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s-ES" sz="2000" dirty="0">
                <a:latin typeface="Segoe Print" panose="02000600000000000000" pitchFamily="2" charset="0"/>
                <a:sym typeface="Wingdings" panose="05000000000000000000" pitchFamily="2" charset="2"/>
              </a:rPr>
              <a:t>EVITAR SILABEO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s-ES" sz="2000" dirty="0">
                <a:latin typeface="Segoe Print" panose="02000600000000000000" pitchFamily="2" charset="0"/>
                <a:sym typeface="Wingdings" panose="05000000000000000000" pitchFamily="2" charset="2"/>
              </a:rPr>
              <a:t>LEER CON FLUIDEZ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s-ES" sz="2000" dirty="0">
                <a:latin typeface="Segoe Print" panose="02000600000000000000" pitchFamily="2" charset="0"/>
                <a:sym typeface="Wingdings" panose="05000000000000000000" pitchFamily="2" charset="2"/>
              </a:rPr>
              <a:t>LEER CON COMPRENSIÓN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s-ES" sz="2000" dirty="0">
                <a:latin typeface="Segoe Print" panose="02000600000000000000" pitchFamily="2" charset="0"/>
                <a:sym typeface="Wingdings" panose="05000000000000000000" pitchFamily="2" charset="2"/>
              </a:rPr>
              <a:t>CREAR RUTINA/HÁBITO LECTURA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s-ES" sz="2000" dirty="0">
                <a:latin typeface="Segoe Print" panose="02000600000000000000" pitchFamily="2" charset="0"/>
                <a:sym typeface="Wingdings" panose="05000000000000000000" pitchFamily="2" charset="2"/>
              </a:rPr>
              <a:t>BANCO DE PALABRAS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s-ES" sz="2000" dirty="0">
                <a:latin typeface="Segoe Print" panose="02000600000000000000" pitchFamily="2" charset="0"/>
                <a:sym typeface="Wingdings" panose="05000000000000000000" pitchFamily="2" charset="2"/>
              </a:rPr>
              <a:t>ATENCIÓN DIVERSIDAD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s-ES" sz="1600" dirty="0">
              <a:latin typeface="Segoe Print" panose="02000600000000000000" pitchFamily="2" charset="0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es-ES" sz="1600" dirty="0">
                <a:latin typeface="Segoe Print" panose="02000600000000000000" pitchFamily="2" charset="0"/>
                <a:sym typeface="Wingdings" panose="05000000000000000000" pitchFamily="2" charset="2"/>
              </a:rPr>
              <a:t>    </a:t>
            </a:r>
            <a:endParaRPr lang="es-ES" sz="2400" dirty="0">
              <a:latin typeface="Escolar1" panose="00000400000000000000" pitchFamily="2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621834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C1D510ED-506D-40D8-AF1E-D52E832416CC}"/>
              </a:ext>
            </a:extLst>
          </p:cNvPr>
          <p:cNvSpPr/>
          <p:nvPr/>
        </p:nvSpPr>
        <p:spPr>
          <a:xfrm>
            <a:off x="-130268" y="46238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>
            <a:extLst>
              <a:ext uri="{FF2B5EF4-FFF2-40B4-BE49-F238E27FC236}">
                <a16:creationId xmlns:a16="http://schemas.microsoft.com/office/drawing/2014/main" id="{52C23678-18CE-4D64-A429-7719964B93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687" t="29644" r="26092" b="13786"/>
          <a:stretch/>
        </p:blipFill>
        <p:spPr>
          <a:xfrm>
            <a:off x="4001102" y="710722"/>
            <a:ext cx="7843322" cy="5285391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C4FBB598-0B7C-464F-8F7F-65D2BA922F5C}"/>
              </a:ext>
            </a:extLst>
          </p:cNvPr>
          <p:cNvSpPr/>
          <p:nvPr/>
        </p:nvSpPr>
        <p:spPr>
          <a:xfrm>
            <a:off x="435006" y="1464816"/>
            <a:ext cx="3071674" cy="396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NARRACIÓN: El domingo</a:t>
            </a:r>
          </a:p>
        </p:txBody>
      </p:sp>
    </p:spTree>
    <p:extLst>
      <p:ext uri="{BB962C8B-B14F-4D97-AF65-F5344CB8AC3E}">
        <p14:creationId xmlns:p14="http://schemas.microsoft.com/office/powerpoint/2010/main" val="26236471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C1D510ED-506D-40D8-AF1E-D52E832416CC}"/>
              </a:ext>
            </a:extLst>
          </p:cNvPr>
          <p:cNvSpPr/>
          <p:nvPr/>
        </p:nvSpPr>
        <p:spPr>
          <a:xfrm>
            <a:off x="-130268" y="46238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>
            <a:extLst>
              <a:ext uri="{FF2B5EF4-FFF2-40B4-BE49-F238E27FC236}">
                <a16:creationId xmlns:a16="http://schemas.microsoft.com/office/drawing/2014/main" id="{E133C319-AB03-4930-A559-7D30DBDBF5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687" t="31688" r="26323" b="11068"/>
          <a:stretch/>
        </p:blipFill>
        <p:spPr>
          <a:xfrm>
            <a:off x="3975378" y="666730"/>
            <a:ext cx="7599144" cy="5207310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FCDA0926-A54D-4186-9663-05C822F9A0C2}"/>
              </a:ext>
            </a:extLst>
          </p:cNvPr>
          <p:cNvSpPr/>
          <p:nvPr/>
        </p:nvSpPr>
        <p:spPr>
          <a:xfrm>
            <a:off x="435006" y="1464816"/>
            <a:ext cx="3071674" cy="396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NARRACIÓN: El domingo</a:t>
            </a:r>
          </a:p>
        </p:txBody>
      </p:sp>
    </p:spTree>
    <p:extLst>
      <p:ext uri="{BB962C8B-B14F-4D97-AF65-F5344CB8AC3E}">
        <p14:creationId xmlns:p14="http://schemas.microsoft.com/office/powerpoint/2010/main" val="420019537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C1D510ED-506D-40D8-AF1E-D52E832416CC}"/>
              </a:ext>
            </a:extLst>
          </p:cNvPr>
          <p:cNvSpPr/>
          <p:nvPr/>
        </p:nvSpPr>
        <p:spPr>
          <a:xfrm>
            <a:off x="-130268" y="23132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FE3E5A2F-48F8-4C10-88B5-ABA043CA74B2}"/>
              </a:ext>
            </a:extLst>
          </p:cNvPr>
          <p:cNvSpPr/>
          <p:nvPr/>
        </p:nvSpPr>
        <p:spPr>
          <a:xfrm>
            <a:off x="4149074" y="666730"/>
            <a:ext cx="6917490" cy="627560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r>
              <a:rPr lang="es-ES" sz="2800" dirty="0">
                <a:latin typeface="Bauhaus 93" panose="04030905020B02020C02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TEXTUALIZACIÓN</a:t>
            </a: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>
              <a:lnSpc>
                <a:spcPct val="115000"/>
              </a:lnSpc>
              <a:spcAft>
                <a:spcPts val="1000"/>
              </a:spcAft>
            </a:pPr>
            <a:r>
              <a:rPr lang="es-ES" sz="1800" b="1" dirty="0">
                <a:effectLst/>
                <a:latin typeface="Escolar1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 puse el chándal rojo y las zapatillas negras que </a:t>
            </a:r>
            <a:r>
              <a:rPr lang="es-ES" sz="1800" b="1" u="sng" dirty="0">
                <a:effectLst/>
                <a:latin typeface="Escolar1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 regaló mi primo David</a:t>
            </a:r>
            <a:endParaRPr lang="es-ES" sz="1800" u="sng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>
              <a:lnSpc>
                <a:spcPct val="115000"/>
              </a:lnSpc>
              <a:spcAft>
                <a:spcPts val="1000"/>
              </a:spcAft>
            </a:pPr>
            <a:r>
              <a:rPr lang="es-ES" sz="1800" b="1" dirty="0">
                <a:effectLst/>
                <a:latin typeface="Escolar1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 que el sol salía por la ventana y me puse </a:t>
            </a:r>
            <a:r>
              <a:rPr lang="es-ES" sz="1800" b="1" u="sng" dirty="0">
                <a:effectLst/>
                <a:latin typeface="Escolar1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muy contento</a:t>
            </a:r>
            <a:endParaRPr lang="es-ES" sz="1800" u="sng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>
              <a:lnSpc>
                <a:spcPct val="115000"/>
              </a:lnSpc>
              <a:spcAft>
                <a:spcPts val="1000"/>
              </a:spcAft>
            </a:pPr>
            <a:r>
              <a:rPr lang="es-ES" sz="1800" b="1" dirty="0">
                <a:effectLst/>
                <a:latin typeface="Escolar1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 eché una siesta de </a:t>
            </a:r>
            <a:r>
              <a:rPr lang="es-ES" sz="1800" b="1" u="sng" dirty="0">
                <a:effectLst/>
                <a:latin typeface="Escolar1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dos horas </a:t>
            </a:r>
            <a:r>
              <a:rPr lang="es-ES" sz="1800" b="1" dirty="0">
                <a:effectLst/>
                <a:latin typeface="Escolar1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porque estaba muy cansado</a:t>
            </a:r>
            <a:endParaRPr lang="es-E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r>
              <a:rPr lang="es-ES" sz="2800" dirty="0">
                <a:latin typeface="Bauhaus 93" panose="04030905020B02020C02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CORRECCIÓN</a:t>
            </a: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732E0264-A763-4094-A963-F749131116F1}"/>
              </a:ext>
            </a:extLst>
          </p:cNvPr>
          <p:cNvSpPr/>
          <p:nvPr/>
        </p:nvSpPr>
        <p:spPr>
          <a:xfrm>
            <a:off x="5027379" y="1730570"/>
            <a:ext cx="3524948" cy="182967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2400" b="1" dirty="0">
                <a:effectLst/>
                <a:latin typeface="Escolar1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Regaló mi primo David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2400" b="1" dirty="0">
                <a:effectLst/>
                <a:latin typeface="Escolar1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Muy contento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s-ES" sz="2400" b="1" dirty="0">
                <a:effectLst/>
                <a:latin typeface="Escolar1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Dos horas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C25B0B05-F532-4970-B008-37F1C80AE3A2}"/>
              </a:ext>
            </a:extLst>
          </p:cNvPr>
          <p:cNvSpPr/>
          <p:nvPr/>
        </p:nvSpPr>
        <p:spPr>
          <a:xfrm>
            <a:off x="435006" y="1464816"/>
            <a:ext cx="3071674" cy="396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NARRACIÓN: El domingo</a:t>
            </a:r>
          </a:p>
        </p:txBody>
      </p:sp>
    </p:spTree>
    <p:extLst>
      <p:ext uri="{BB962C8B-B14F-4D97-AF65-F5344CB8AC3E}">
        <p14:creationId xmlns:p14="http://schemas.microsoft.com/office/powerpoint/2010/main" val="379270840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C1D510ED-506D-40D8-AF1E-D52E832416CC}"/>
              </a:ext>
            </a:extLst>
          </p:cNvPr>
          <p:cNvSpPr/>
          <p:nvPr/>
        </p:nvSpPr>
        <p:spPr>
          <a:xfrm>
            <a:off x="-130268" y="23132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FE3E5A2F-48F8-4C10-88B5-ABA043CA74B2}"/>
              </a:ext>
            </a:extLst>
          </p:cNvPr>
          <p:cNvSpPr/>
          <p:nvPr/>
        </p:nvSpPr>
        <p:spPr>
          <a:xfrm>
            <a:off x="4216892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F5B8F73-AB04-482D-88E6-73042748FDFB}"/>
              </a:ext>
            </a:extLst>
          </p:cNvPr>
          <p:cNvSpPr/>
          <p:nvPr/>
        </p:nvSpPr>
        <p:spPr>
          <a:xfrm rot="10800000" flipV="1">
            <a:off x="6106900" y="180002"/>
            <a:ext cx="3080158" cy="3082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RÚBRICA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4B32F9E9-2AA5-4407-8666-34F218D1F6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447" t="29972" r="11893" b="14821"/>
          <a:stretch/>
        </p:blipFill>
        <p:spPr>
          <a:xfrm>
            <a:off x="4498520" y="607610"/>
            <a:ext cx="6856020" cy="6142602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4CA20F88-5C2D-4C8D-AA0F-F3E50A1D20C3}"/>
              </a:ext>
            </a:extLst>
          </p:cNvPr>
          <p:cNvSpPr/>
          <p:nvPr/>
        </p:nvSpPr>
        <p:spPr>
          <a:xfrm>
            <a:off x="435006" y="1464816"/>
            <a:ext cx="3071674" cy="396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NARRACIÓN: El domingo</a:t>
            </a:r>
          </a:p>
        </p:txBody>
      </p:sp>
    </p:spTree>
    <p:extLst>
      <p:ext uri="{BB962C8B-B14F-4D97-AF65-F5344CB8AC3E}">
        <p14:creationId xmlns:p14="http://schemas.microsoft.com/office/powerpoint/2010/main" val="354439067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C1D510ED-506D-40D8-AF1E-D52E832416CC}"/>
              </a:ext>
            </a:extLst>
          </p:cNvPr>
          <p:cNvSpPr/>
          <p:nvPr/>
        </p:nvSpPr>
        <p:spPr>
          <a:xfrm>
            <a:off x="-130268" y="23132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AAB3D4D-6731-4105-B264-04AC6571E4D0}"/>
              </a:ext>
            </a:extLst>
          </p:cNvPr>
          <p:cNvSpPr/>
          <p:nvPr/>
        </p:nvSpPr>
        <p:spPr>
          <a:xfrm>
            <a:off x="435006" y="1464816"/>
            <a:ext cx="2818734" cy="5859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NARRACIÓN: El domingo. Vivencias propias</a:t>
            </a: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FE3E5A2F-48F8-4C10-88B5-ABA043CA74B2}"/>
              </a:ext>
            </a:extLst>
          </p:cNvPr>
          <p:cNvSpPr/>
          <p:nvPr/>
        </p:nvSpPr>
        <p:spPr>
          <a:xfrm>
            <a:off x="4021382" y="88777"/>
            <a:ext cx="7821430" cy="701849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800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20 de diciembre de 2021</a:t>
            </a:r>
            <a:endParaRPr lang="es-E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800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Juana Martínez</a:t>
            </a:r>
            <a:endParaRPr lang="es-E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2085975" algn="l"/>
              </a:tabLst>
            </a:pPr>
            <a:r>
              <a:rPr lang="es-ES" sz="1800" b="1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s-ES" sz="1400" b="1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EL DOMINGO</a:t>
            </a:r>
            <a:endParaRPr lang="es-ES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400" b="1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El domingo por la mañana me levanté</a:t>
            </a:r>
            <a:r>
              <a:rPr lang="es-ES" sz="1400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 emocionado porque había llegado el día que tanto tiempo llevaba esperando. </a:t>
            </a:r>
            <a:endParaRPr lang="es-ES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400" b="1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Me puse</a:t>
            </a:r>
            <a:r>
              <a:rPr lang="es-ES" sz="1400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 un traje de color azul y camisa blanca. Además, una pajarita de color rojo, como los artistas. ¡Era la boda de mi prima Sara!</a:t>
            </a:r>
            <a:endParaRPr lang="es-ES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400" b="1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A las 10, </a:t>
            </a:r>
            <a:r>
              <a:rPr lang="es-ES" sz="1400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desayuné con mucho cuidado para no mancharme el traje: leche desnatada, un poco de miel y dos tostadas (sin aceite).</a:t>
            </a:r>
            <a:endParaRPr lang="es-ES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400" b="1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Después salimos todos de casa </a:t>
            </a:r>
            <a:r>
              <a:rPr lang="es-ES" sz="1400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guapísimos (sobre todo mi mamá, que parecía una novia) y fuimos a la iglesia a esperar a mi prima. </a:t>
            </a:r>
            <a:r>
              <a:rPr lang="es-ES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400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Lo que más me gustó fue cuando se dijeron que se querían y se dieron un beso. De lo demás, ni me enteré.</a:t>
            </a:r>
            <a:endParaRPr lang="es-ES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400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400" b="1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Por la tarde</a:t>
            </a:r>
            <a:r>
              <a:rPr lang="es-ES" sz="1400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 fuimos al banquete a un hotel precioso que se llamaba “El Oasis”.</a:t>
            </a:r>
            <a:endParaRPr lang="es-ES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400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Nunca en mi vida he comido tanto: croquetas, gambas, langostinos, cigalas, pescado, cordero, tarta, helado (y muchas cosas más que no sé ni cómo se llamaban). Estaba todo muy rico, sobre todo porque tenía mucha hambre. </a:t>
            </a:r>
            <a:endParaRPr lang="es-ES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400" b="1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A continuación</a:t>
            </a:r>
            <a:r>
              <a:rPr lang="es-ES" sz="1400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, nos dieron unas bolsas de chuches y nos fuimos a jugar a unos hinchables. Yo creo que me tiré por el tobogán más de 30 veces. Hice muchos amigos nuevos.</a:t>
            </a:r>
            <a:endParaRPr lang="es-ES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400" b="1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Por último</a:t>
            </a:r>
            <a:r>
              <a:rPr lang="es-ES" sz="1400" dirty="0">
                <a:effectLst/>
                <a:latin typeface="Massallera"/>
                <a:ea typeface="Times New Roman" panose="02020603050405020304" pitchFamily="18" charset="0"/>
                <a:cs typeface="Times New Roman" panose="02020603050405020304" pitchFamily="18" charset="0"/>
              </a:rPr>
              <a:t>, volvimos a casa muy cansados pero contentos porque había sido un día genial.</a:t>
            </a:r>
            <a:endParaRPr lang="es-ES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37965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C1D510ED-506D-40D8-AF1E-D52E832416CC}"/>
              </a:ext>
            </a:extLst>
          </p:cNvPr>
          <p:cNvSpPr/>
          <p:nvPr/>
        </p:nvSpPr>
        <p:spPr>
          <a:xfrm>
            <a:off x="-130268" y="23132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B1269725-B7D1-4CE3-B99B-7492F19331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840" t="30550" r="26457" b="13657"/>
          <a:stretch/>
        </p:blipFill>
        <p:spPr>
          <a:xfrm>
            <a:off x="4102394" y="623886"/>
            <a:ext cx="7805407" cy="5244933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1B65EEA2-4584-4040-865D-9A10A813FC35}"/>
              </a:ext>
            </a:extLst>
          </p:cNvPr>
          <p:cNvSpPr/>
          <p:nvPr/>
        </p:nvSpPr>
        <p:spPr>
          <a:xfrm>
            <a:off x="435006" y="1464816"/>
            <a:ext cx="2818734" cy="5859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NARRACIÓN: El domingo. Vivencias propias</a:t>
            </a:r>
          </a:p>
        </p:txBody>
      </p:sp>
    </p:spTree>
    <p:extLst>
      <p:ext uri="{BB962C8B-B14F-4D97-AF65-F5344CB8AC3E}">
        <p14:creationId xmlns:p14="http://schemas.microsoft.com/office/powerpoint/2010/main" val="175208241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C1D510ED-506D-40D8-AF1E-D52E832416CC}"/>
              </a:ext>
            </a:extLst>
          </p:cNvPr>
          <p:cNvSpPr/>
          <p:nvPr/>
        </p:nvSpPr>
        <p:spPr>
          <a:xfrm>
            <a:off x="-130268" y="23132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>
            <a:extLst>
              <a:ext uri="{FF2B5EF4-FFF2-40B4-BE49-F238E27FC236}">
                <a16:creationId xmlns:a16="http://schemas.microsoft.com/office/drawing/2014/main" id="{926F3636-E122-484C-92F9-3CAFC8F87E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597" t="29126" r="26675" b="17152"/>
          <a:stretch/>
        </p:blipFill>
        <p:spPr>
          <a:xfrm>
            <a:off x="3955837" y="666730"/>
            <a:ext cx="7964205" cy="5262969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F1DD275D-2C65-452B-A4D2-CCD63C78D2F0}"/>
              </a:ext>
            </a:extLst>
          </p:cNvPr>
          <p:cNvSpPr/>
          <p:nvPr/>
        </p:nvSpPr>
        <p:spPr>
          <a:xfrm>
            <a:off x="435006" y="1464816"/>
            <a:ext cx="2818734" cy="5859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NARRACIÓN: El domingo. Vivencias propias</a:t>
            </a:r>
          </a:p>
        </p:txBody>
      </p:sp>
    </p:spTree>
    <p:extLst>
      <p:ext uri="{BB962C8B-B14F-4D97-AF65-F5344CB8AC3E}">
        <p14:creationId xmlns:p14="http://schemas.microsoft.com/office/powerpoint/2010/main" val="60618319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43761ACA-0913-44D9-B8A1-BA60E484C8F3}"/>
              </a:ext>
            </a:extLst>
          </p:cNvPr>
          <p:cNvSpPr/>
          <p:nvPr/>
        </p:nvSpPr>
        <p:spPr>
          <a:xfrm>
            <a:off x="3295872" y="590365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C1D510ED-506D-40D8-AF1E-D52E832416CC}"/>
              </a:ext>
            </a:extLst>
          </p:cNvPr>
          <p:cNvSpPr/>
          <p:nvPr/>
        </p:nvSpPr>
        <p:spPr>
          <a:xfrm>
            <a:off x="-130268" y="23132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 12">
            <a:extLst>
              <a:ext uri="{FF2B5EF4-FFF2-40B4-BE49-F238E27FC236}">
                <a16:creationId xmlns:a16="http://schemas.microsoft.com/office/drawing/2014/main" id="{1FB7B3F2-B661-48CF-8D04-5AF6C606499E}"/>
              </a:ext>
            </a:extLst>
          </p:cNvPr>
          <p:cNvSpPr/>
          <p:nvPr/>
        </p:nvSpPr>
        <p:spPr>
          <a:xfrm>
            <a:off x="4946729" y="1151094"/>
            <a:ext cx="3366984" cy="1734222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Manzana 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Regaliz negro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s-E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Roscón de reyes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485645DC-59E4-45B8-B744-236193700850}"/>
              </a:ext>
            </a:extLst>
          </p:cNvPr>
          <p:cNvSpPr/>
          <p:nvPr/>
        </p:nvSpPr>
        <p:spPr>
          <a:xfrm>
            <a:off x="4950137" y="435006"/>
            <a:ext cx="3439261" cy="3107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latin typeface="Aharoni" panose="02010803020104030203" pitchFamily="2" charset="-79"/>
                <a:cs typeface="Aharoni" panose="02010803020104030203" pitchFamily="2" charset="-79"/>
              </a:rPr>
              <a:t>TEXTUALIZACIÓN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E85E389A-FACA-431B-86B5-0B137548545D}"/>
              </a:ext>
            </a:extLst>
          </p:cNvPr>
          <p:cNvSpPr/>
          <p:nvPr/>
        </p:nvSpPr>
        <p:spPr>
          <a:xfrm>
            <a:off x="4412202" y="3290686"/>
            <a:ext cx="7119891" cy="26990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494155" algn="l"/>
              </a:tabLst>
            </a:pPr>
            <a:r>
              <a:rPr lang="es-ES" sz="2800" b="1" dirty="0">
                <a:effectLst/>
                <a:latin typeface="Escolar1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Desayuné …..y unos trocitos de manzana. </a:t>
            </a: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494155" algn="l"/>
              </a:tabLst>
            </a:pPr>
            <a:r>
              <a:rPr lang="es-ES" sz="2800" b="1" dirty="0">
                <a:effectLst/>
                <a:latin typeface="Escolar1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( Después de desayunar)… (quiosco…compré regaliz negro)</a:t>
            </a:r>
            <a:endParaRPr lang="es-ES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494155" algn="l"/>
              </a:tabLst>
            </a:pPr>
            <a:r>
              <a:rPr lang="es-ES" sz="2800" b="1" dirty="0">
                <a:effectLst/>
                <a:latin typeface="Escolar1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Para cenar tomamos roscón de reyes.</a:t>
            </a:r>
            <a:endParaRPr lang="es-ES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3DE4BE82-44F0-47A2-A991-CF8756958481}"/>
              </a:ext>
            </a:extLst>
          </p:cNvPr>
          <p:cNvSpPr/>
          <p:nvPr/>
        </p:nvSpPr>
        <p:spPr>
          <a:xfrm>
            <a:off x="4897020" y="6422994"/>
            <a:ext cx="3439261" cy="3107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latin typeface="Aharoni" panose="02010803020104030203" pitchFamily="2" charset="-79"/>
                <a:cs typeface="Aharoni" panose="02010803020104030203" pitchFamily="2" charset="-79"/>
              </a:rPr>
              <a:t>CORRECCIÓN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9652982A-7A12-4116-9C27-D3D9637A0547}"/>
              </a:ext>
            </a:extLst>
          </p:cNvPr>
          <p:cNvSpPr/>
          <p:nvPr/>
        </p:nvSpPr>
        <p:spPr>
          <a:xfrm>
            <a:off x="435006" y="1464816"/>
            <a:ext cx="2818734" cy="5859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NARRACIÓN: El domingo. Vivencias propias</a:t>
            </a:r>
          </a:p>
        </p:txBody>
      </p:sp>
    </p:spTree>
    <p:extLst>
      <p:ext uri="{BB962C8B-B14F-4D97-AF65-F5344CB8AC3E}">
        <p14:creationId xmlns:p14="http://schemas.microsoft.com/office/powerpoint/2010/main" val="81279950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C1D510ED-506D-40D8-AF1E-D52E832416CC}"/>
              </a:ext>
            </a:extLst>
          </p:cNvPr>
          <p:cNvSpPr/>
          <p:nvPr/>
        </p:nvSpPr>
        <p:spPr>
          <a:xfrm>
            <a:off x="-130268" y="23132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FE3E5A2F-48F8-4C10-88B5-ABA043CA74B2}"/>
              </a:ext>
            </a:extLst>
          </p:cNvPr>
          <p:cNvSpPr/>
          <p:nvPr/>
        </p:nvSpPr>
        <p:spPr>
          <a:xfrm>
            <a:off x="4216892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F5B8F73-AB04-482D-88E6-73042748FDFB}"/>
              </a:ext>
            </a:extLst>
          </p:cNvPr>
          <p:cNvSpPr/>
          <p:nvPr/>
        </p:nvSpPr>
        <p:spPr>
          <a:xfrm rot="10800000" flipV="1">
            <a:off x="6106900" y="180002"/>
            <a:ext cx="3080158" cy="3082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RÚBRICA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6B5C3B9-75C9-4B3B-8CAB-2B448C9470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155" t="32937" r="37600" b="11198"/>
          <a:stretch/>
        </p:blipFill>
        <p:spPr>
          <a:xfrm>
            <a:off x="5103878" y="596655"/>
            <a:ext cx="4830782" cy="6261345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B810A962-B9CC-4CE5-8D86-635D09F146A3}"/>
              </a:ext>
            </a:extLst>
          </p:cNvPr>
          <p:cNvSpPr/>
          <p:nvPr/>
        </p:nvSpPr>
        <p:spPr>
          <a:xfrm>
            <a:off x="435006" y="1464816"/>
            <a:ext cx="2818734" cy="5859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NARRACIÓN: El domingo. Vivencias propias</a:t>
            </a:r>
          </a:p>
        </p:txBody>
      </p:sp>
    </p:spTree>
    <p:extLst>
      <p:ext uri="{BB962C8B-B14F-4D97-AF65-F5344CB8AC3E}">
        <p14:creationId xmlns:p14="http://schemas.microsoft.com/office/powerpoint/2010/main" val="126920051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C1D510ED-506D-40D8-AF1E-D52E832416CC}"/>
              </a:ext>
            </a:extLst>
          </p:cNvPr>
          <p:cNvSpPr/>
          <p:nvPr/>
        </p:nvSpPr>
        <p:spPr>
          <a:xfrm>
            <a:off x="-124405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AAB3D4D-6731-4105-B264-04AC6571E4D0}"/>
              </a:ext>
            </a:extLst>
          </p:cNvPr>
          <p:cNvSpPr/>
          <p:nvPr/>
        </p:nvSpPr>
        <p:spPr>
          <a:xfrm>
            <a:off x="435006" y="1464816"/>
            <a:ext cx="2672178" cy="396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NARRACIÓN: DIARIO</a:t>
            </a: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FE3E5A2F-48F8-4C10-88B5-ABA043CA74B2}"/>
              </a:ext>
            </a:extLst>
          </p:cNvPr>
          <p:cNvSpPr/>
          <p:nvPr/>
        </p:nvSpPr>
        <p:spPr>
          <a:xfrm>
            <a:off x="4216892" y="180003"/>
            <a:ext cx="7625920" cy="67623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8CB2B6C-3AF0-4386-B936-AF3FC706DD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792" t="32937" r="51900" b="9939"/>
          <a:stretch/>
        </p:blipFill>
        <p:spPr>
          <a:xfrm>
            <a:off x="5385143" y="292963"/>
            <a:ext cx="4940144" cy="627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022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ilueta de niño sentado detrás de un árbol durante la puesta de sol">
            <a:extLst>
              <a:ext uri="{FF2B5EF4-FFF2-40B4-BE49-F238E27FC236}">
                <a16:creationId xmlns:a16="http://schemas.microsoft.com/office/drawing/2014/main" id="{E1819BEE-0F85-4308-A7BD-6E13E490C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107" y="-6531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riángulo isósceles 4">
            <a:extLst>
              <a:ext uri="{FF2B5EF4-FFF2-40B4-BE49-F238E27FC236}">
                <a16:creationId xmlns:a16="http://schemas.microsoft.com/office/drawing/2014/main" id="{929CDCFD-7461-4711-8EF4-DA4296F7E46E}"/>
              </a:ext>
            </a:extLst>
          </p:cNvPr>
          <p:cNvSpPr/>
          <p:nvPr/>
        </p:nvSpPr>
        <p:spPr>
          <a:xfrm rot="5400000">
            <a:off x="-654913" y="547253"/>
            <a:ext cx="3232727" cy="2078183"/>
          </a:xfrm>
          <a:prstGeom prst="triangle">
            <a:avLst>
              <a:gd name="adj" fmla="val 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2C58126-B2C8-41C2-94FA-9F176F94C608}"/>
              </a:ext>
            </a:extLst>
          </p:cNvPr>
          <p:cNvSpPr/>
          <p:nvPr/>
        </p:nvSpPr>
        <p:spPr>
          <a:xfrm>
            <a:off x="5370531" y="9274"/>
            <a:ext cx="6613236" cy="698862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7" name="Triángulo isósceles 6">
            <a:extLst>
              <a:ext uri="{FF2B5EF4-FFF2-40B4-BE49-F238E27FC236}">
                <a16:creationId xmlns:a16="http://schemas.microsoft.com/office/drawing/2014/main" id="{74D859E8-A184-4309-8874-17011C281F12}"/>
              </a:ext>
            </a:extLst>
          </p:cNvPr>
          <p:cNvSpPr/>
          <p:nvPr/>
        </p:nvSpPr>
        <p:spPr>
          <a:xfrm rot="16200000">
            <a:off x="54145" y="1115247"/>
            <a:ext cx="7310580" cy="4156378"/>
          </a:xfrm>
          <a:prstGeom prst="triangle">
            <a:avLst>
              <a:gd name="adj" fmla="val 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E9B4D6A1-EC61-40C1-87EE-3248CA438A3E}"/>
              </a:ext>
            </a:extLst>
          </p:cNvPr>
          <p:cNvCxnSpPr/>
          <p:nvPr/>
        </p:nvCxnSpPr>
        <p:spPr>
          <a:xfrm flipH="1">
            <a:off x="-116369" y="-30020"/>
            <a:ext cx="2327565" cy="3666836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28D89901-10A1-4B68-84EA-C6C9FF207CD8}"/>
              </a:ext>
            </a:extLst>
          </p:cNvPr>
          <p:cNvCxnSpPr>
            <a:cxnSpLocks/>
          </p:cNvCxnSpPr>
          <p:nvPr/>
        </p:nvCxnSpPr>
        <p:spPr>
          <a:xfrm flipH="1">
            <a:off x="1367761" y="-9274"/>
            <a:ext cx="3971648" cy="6858000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88EB0CFE-8770-49F4-92CF-2436E846DBF8}"/>
              </a:ext>
            </a:extLst>
          </p:cNvPr>
          <p:cNvCxnSpPr>
            <a:cxnSpLocks/>
          </p:cNvCxnSpPr>
          <p:nvPr/>
        </p:nvCxnSpPr>
        <p:spPr>
          <a:xfrm>
            <a:off x="196561" y="16166"/>
            <a:ext cx="0" cy="101410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939E475-9222-434A-84BC-1E55C25A7B1C}"/>
              </a:ext>
            </a:extLst>
          </p:cNvPr>
          <p:cNvSpPr txBox="1"/>
          <p:nvPr/>
        </p:nvSpPr>
        <p:spPr>
          <a:xfrm>
            <a:off x="197621" y="0"/>
            <a:ext cx="5113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APRENDIZAJE </a:t>
            </a:r>
            <a:r>
              <a:rPr lang="es-E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DE LA LECTURA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D2C0380-A1C7-4E93-93D8-FE99B8A92ED5}"/>
              </a:ext>
            </a:extLst>
          </p:cNvPr>
          <p:cNvSpPr txBox="1"/>
          <p:nvPr/>
        </p:nvSpPr>
        <p:spPr>
          <a:xfrm>
            <a:off x="5205000" y="-37614"/>
            <a:ext cx="6944299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latin typeface="Bodoni MT Black" panose="02070A03080606020203" pitchFamily="18" charset="0"/>
                <a:sym typeface="Wingdings" panose="05000000000000000000" pitchFamily="2" charset="2"/>
              </a:rPr>
              <a:t>FASES DE APRENDIZAJE DE LA LECTURA</a:t>
            </a:r>
          </a:p>
          <a:p>
            <a:endParaRPr lang="es-ES" sz="2400" dirty="0">
              <a:latin typeface="Caviar dreams" panose="020B0402020204020504" pitchFamily="34" charset="0"/>
            </a:endParaRPr>
          </a:p>
          <a:p>
            <a:r>
              <a:rPr lang="es-ES" sz="2400" dirty="0">
                <a:latin typeface="Caviar dreams" panose="020B0402020204020504" pitchFamily="34" charset="0"/>
              </a:rPr>
              <a:t>                                </a:t>
            </a:r>
            <a:r>
              <a:rPr lang="es-ES" sz="2400" dirty="0">
                <a:latin typeface="Caviar Dreams" panose="020B0402020204020504" pitchFamily="34" charset="0"/>
              </a:rPr>
              <a:t>                        </a:t>
            </a:r>
          </a:p>
          <a:p>
            <a:r>
              <a:rPr lang="es-ES" sz="2400" dirty="0">
                <a:latin typeface="Caviar Dreams" panose="020B0402020204020504" pitchFamily="34" charset="0"/>
              </a:rPr>
              <a:t>                    </a:t>
            </a:r>
            <a:endParaRPr lang="es-ES" sz="2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viar Dreams" panose="020B0402020204020504" pitchFamily="34" charset="0"/>
            </a:endParaRPr>
          </a:p>
          <a:p>
            <a:r>
              <a:rPr lang="es-ES" sz="2400" dirty="0">
                <a:latin typeface="Caviar Dreams" panose="020B0402020204020504" pitchFamily="34" charset="0"/>
              </a:rPr>
              <a:t>             </a:t>
            </a:r>
          </a:p>
          <a:p>
            <a:r>
              <a:rPr lang="es-ES" sz="2400" dirty="0">
                <a:latin typeface="Caviar dreams" panose="020B0402020204020504" pitchFamily="34" charset="0"/>
              </a:rPr>
              <a:t>                      </a:t>
            </a:r>
            <a:endParaRPr lang="es-ES" sz="2800" dirty="0">
              <a:solidFill>
                <a:srgbClr val="FF0000"/>
              </a:solidFill>
              <a:latin typeface="Escolar1" panose="00000400000000000000" pitchFamily="2" charset="0"/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C465F02E-95CC-41ED-B826-01D5322912A8}"/>
              </a:ext>
            </a:extLst>
          </p:cNvPr>
          <p:cNvSpPr/>
          <p:nvPr/>
        </p:nvSpPr>
        <p:spPr>
          <a:xfrm>
            <a:off x="6581028" y="649174"/>
            <a:ext cx="2497667" cy="107286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Aharoni" panose="02010803020104030203" pitchFamily="2" charset="-79"/>
                <a:cs typeface="Aharoni" panose="02010803020104030203" pitchFamily="2" charset="-79"/>
              </a:rPr>
              <a:t>E</a:t>
            </a:r>
            <a:r>
              <a:rPr lang="es-ES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ETAPA </a:t>
            </a:r>
            <a:r>
              <a:rPr lang="es-ES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</a:t>
            </a:r>
            <a:r>
              <a:rPr lang="es-ES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LOGOGRÁFICA</a:t>
            </a:r>
            <a:endParaRPr lang="es-E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7B1433FB-E827-4DF4-9341-AA6CA506427B}"/>
              </a:ext>
            </a:extLst>
          </p:cNvPr>
          <p:cNvSpPr/>
          <p:nvPr/>
        </p:nvSpPr>
        <p:spPr>
          <a:xfrm>
            <a:off x="6529964" y="1907729"/>
            <a:ext cx="2497667" cy="107286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Aharoni" panose="02010803020104030203" pitchFamily="2" charset="-79"/>
                <a:cs typeface="Aharoni" panose="02010803020104030203" pitchFamily="2" charset="-79"/>
              </a:rPr>
              <a:t>E</a:t>
            </a:r>
            <a:r>
              <a:rPr lang="es-ES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ETAPA </a:t>
            </a:r>
            <a:r>
              <a:rPr lang="es-ES" sz="28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 </a:t>
            </a:r>
            <a:r>
              <a:rPr lang="es-ES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PREALFABÉTICA</a:t>
            </a:r>
            <a:endParaRPr lang="es-E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D8CE09D6-5DCA-465B-8295-562827EE3B59}"/>
              </a:ext>
            </a:extLst>
          </p:cNvPr>
          <p:cNvSpPr/>
          <p:nvPr/>
        </p:nvSpPr>
        <p:spPr>
          <a:xfrm>
            <a:off x="6495294" y="3174694"/>
            <a:ext cx="2497667" cy="107286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Aharoni" panose="02010803020104030203" pitchFamily="2" charset="-79"/>
                <a:cs typeface="Aharoni" panose="02010803020104030203" pitchFamily="2" charset="-79"/>
              </a:rPr>
              <a:t>E</a:t>
            </a:r>
            <a:r>
              <a:rPr lang="es-ES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ETAPA </a:t>
            </a:r>
            <a:r>
              <a:rPr lang="es-ES" sz="28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</a:t>
            </a:r>
            <a:r>
              <a:rPr lang="es-ES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PARCIALMENTE ALFABÉTICA</a:t>
            </a:r>
            <a:endParaRPr lang="es-E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4501D34D-2F1C-4878-AD21-386FA5277329}"/>
              </a:ext>
            </a:extLst>
          </p:cNvPr>
          <p:cNvSpPr/>
          <p:nvPr/>
        </p:nvSpPr>
        <p:spPr>
          <a:xfrm>
            <a:off x="6477027" y="4448958"/>
            <a:ext cx="2497667" cy="107286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Aharoni" panose="02010803020104030203" pitchFamily="2" charset="-79"/>
                <a:cs typeface="Aharoni" panose="02010803020104030203" pitchFamily="2" charset="-79"/>
              </a:rPr>
              <a:t>E</a:t>
            </a:r>
            <a:r>
              <a:rPr lang="es-ES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ETAPA </a:t>
            </a:r>
            <a:r>
              <a:rPr lang="es-ES" sz="28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4 </a:t>
            </a:r>
            <a:r>
              <a:rPr lang="es-ES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ALFABÉTICA COMPLETA</a:t>
            </a:r>
            <a:endParaRPr lang="es-E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96D28506-4010-4E5F-9FAE-FA3FBD699E0E}"/>
              </a:ext>
            </a:extLst>
          </p:cNvPr>
          <p:cNvSpPr/>
          <p:nvPr/>
        </p:nvSpPr>
        <p:spPr>
          <a:xfrm>
            <a:off x="6529963" y="5719820"/>
            <a:ext cx="2497667" cy="107286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Aharoni" panose="02010803020104030203" pitchFamily="2" charset="-79"/>
                <a:cs typeface="Aharoni" panose="02010803020104030203" pitchFamily="2" charset="-79"/>
              </a:rPr>
              <a:t>E</a:t>
            </a:r>
            <a:r>
              <a:rPr lang="es-ES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ETAPA </a:t>
            </a:r>
            <a:r>
              <a:rPr lang="es-ES" sz="28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5</a:t>
            </a:r>
            <a:r>
              <a:rPr lang="es-ES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 algn="ctr"/>
            <a:r>
              <a:rPr lang="es-ES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ALFBÉTICA CONSOLIDADA </a:t>
            </a:r>
            <a:endParaRPr lang="es-E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7248838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940917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C1D510ED-506D-40D8-AF1E-D52E832416CC}"/>
              </a:ext>
            </a:extLst>
          </p:cNvPr>
          <p:cNvSpPr/>
          <p:nvPr/>
        </p:nvSpPr>
        <p:spPr>
          <a:xfrm>
            <a:off x="-124405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AAB3D4D-6731-4105-B264-04AC6571E4D0}"/>
              </a:ext>
            </a:extLst>
          </p:cNvPr>
          <p:cNvSpPr/>
          <p:nvPr/>
        </p:nvSpPr>
        <p:spPr>
          <a:xfrm>
            <a:off x="435006" y="1464816"/>
            <a:ext cx="2672178" cy="396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NARRACIÓN: DIARIO</a:t>
            </a: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FE3E5A2F-48F8-4C10-88B5-ABA043CA74B2}"/>
              </a:ext>
            </a:extLst>
          </p:cNvPr>
          <p:cNvSpPr/>
          <p:nvPr/>
        </p:nvSpPr>
        <p:spPr>
          <a:xfrm>
            <a:off x="4216892" y="180003"/>
            <a:ext cx="7625920" cy="67623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CCC0D60-8133-419B-BE67-1C4D87EBA2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568" t="30274" r="36283" b="11473"/>
          <a:stretch/>
        </p:blipFill>
        <p:spPr>
          <a:xfrm>
            <a:off x="5264135" y="280505"/>
            <a:ext cx="5468968" cy="660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3388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C1D510ED-506D-40D8-AF1E-D52E832416CC}"/>
              </a:ext>
            </a:extLst>
          </p:cNvPr>
          <p:cNvSpPr/>
          <p:nvPr/>
        </p:nvSpPr>
        <p:spPr>
          <a:xfrm>
            <a:off x="-124405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AAB3D4D-6731-4105-B264-04AC6571E4D0}"/>
              </a:ext>
            </a:extLst>
          </p:cNvPr>
          <p:cNvSpPr/>
          <p:nvPr/>
        </p:nvSpPr>
        <p:spPr>
          <a:xfrm>
            <a:off x="435006" y="1464816"/>
            <a:ext cx="2672178" cy="396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NARRACIÓN: DIARIO</a:t>
            </a: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FE3E5A2F-48F8-4C10-88B5-ABA043CA74B2}"/>
              </a:ext>
            </a:extLst>
          </p:cNvPr>
          <p:cNvSpPr/>
          <p:nvPr/>
        </p:nvSpPr>
        <p:spPr>
          <a:xfrm>
            <a:off x="4145787" y="180003"/>
            <a:ext cx="7625920" cy="67623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22AC339D-4BCA-43A4-A60B-CACE71CC0C90}"/>
              </a:ext>
            </a:extLst>
          </p:cNvPr>
          <p:cNvSpPr/>
          <p:nvPr/>
        </p:nvSpPr>
        <p:spPr>
          <a:xfrm>
            <a:off x="5424256" y="681639"/>
            <a:ext cx="5433134" cy="4718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TAREAS DE PREESCRITURA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31CCE3E7-8147-4BF0-A74B-5675CA9D5C46}"/>
              </a:ext>
            </a:extLst>
          </p:cNvPr>
          <p:cNvSpPr/>
          <p:nvPr/>
        </p:nvSpPr>
        <p:spPr>
          <a:xfrm>
            <a:off x="4627486" y="1464816"/>
            <a:ext cx="6966751" cy="28067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VUELVE A ESCRIBIR RESPETANDO LA SECUENCIA TEMPORAL LÓGICA Y UTILIZANDO MARCADORES TEMPORALES AL COMIENZO DE CADA ORACIÓN. Puedes ampliarlas </a:t>
            </a:r>
            <a:endParaRPr lang="es-E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1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Desayuné chocolate con bizcochos</a:t>
            </a:r>
            <a:endParaRPr lang="es-E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1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 puse mi jersey azul nuevo</a:t>
            </a:r>
            <a:endParaRPr lang="es-E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1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Comí espaguetis con tomate</a:t>
            </a:r>
            <a:endParaRPr lang="es-E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1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Fui al quiosco y compré unos cromos antes de comer.</a:t>
            </a:r>
            <a:endParaRPr lang="es-E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1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Merendé un bocadillo de salchichón</a:t>
            </a:r>
            <a:endParaRPr lang="es-E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s-ES" sz="1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 fui a la cama muy contenta.</a:t>
            </a:r>
            <a:endParaRPr lang="es-E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7E240A52-B375-415C-992E-7FB2CD80B8CB}"/>
              </a:ext>
            </a:extLst>
          </p:cNvPr>
          <p:cNvSpPr/>
          <p:nvPr/>
        </p:nvSpPr>
        <p:spPr>
          <a:xfrm>
            <a:off x="5815436" y="4423201"/>
            <a:ext cx="4201978" cy="2266256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sz="11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PRIMERO</a:t>
            </a:r>
            <a:endParaRPr lang="es-ES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sz="11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LUEGO</a:t>
            </a:r>
            <a:endParaRPr lang="es-ES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sz="11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DESPUÉS</a:t>
            </a:r>
            <a:endParaRPr lang="es-ES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sz="11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MÁS TARDE</a:t>
            </a:r>
            <a:endParaRPr lang="es-ES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sz="11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 CONTINUACIÓN</a:t>
            </a:r>
            <a:endParaRPr lang="es-ES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sz="11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AL FINAL, POR FIN</a:t>
            </a:r>
            <a:endParaRPr lang="es-ES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sz="1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A16C654D-734E-4876-B6A8-0EF3BFD3502B}"/>
              </a:ext>
            </a:extLst>
          </p:cNvPr>
          <p:cNvSpPr/>
          <p:nvPr/>
        </p:nvSpPr>
        <p:spPr>
          <a:xfrm rot="19697798">
            <a:off x="4511461" y="4463877"/>
            <a:ext cx="4327933" cy="4718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MARCADORES TEMPORALES</a:t>
            </a:r>
          </a:p>
        </p:txBody>
      </p:sp>
    </p:spTree>
    <p:extLst>
      <p:ext uri="{BB962C8B-B14F-4D97-AF65-F5344CB8AC3E}">
        <p14:creationId xmlns:p14="http://schemas.microsoft.com/office/powerpoint/2010/main" val="229368059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C1D510ED-506D-40D8-AF1E-D52E832416CC}"/>
              </a:ext>
            </a:extLst>
          </p:cNvPr>
          <p:cNvSpPr/>
          <p:nvPr/>
        </p:nvSpPr>
        <p:spPr>
          <a:xfrm>
            <a:off x="-124405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AAB3D4D-6731-4105-B264-04AC6571E4D0}"/>
              </a:ext>
            </a:extLst>
          </p:cNvPr>
          <p:cNvSpPr/>
          <p:nvPr/>
        </p:nvSpPr>
        <p:spPr>
          <a:xfrm>
            <a:off x="435006" y="1464816"/>
            <a:ext cx="2672178" cy="396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NARRACIÓN: DIARIO</a:t>
            </a: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FE3E5A2F-48F8-4C10-88B5-ABA043CA74B2}"/>
              </a:ext>
            </a:extLst>
          </p:cNvPr>
          <p:cNvSpPr/>
          <p:nvPr/>
        </p:nvSpPr>
        <p:spPr>
          <a:xfrm>
            <a:off x="4216892" y="180003"/>
            <a:ext cx="7625920" cy="67623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0136D9FA-22DC-4512-8D68-322F7C55E4BE}"/>
              </a:ext>
            </a:extLst>
          </p:cNvPr>
          <p:cNvSpPr/>
          <p:nvPr/>
        </p:nvSpPr>
        <p:spPr>
          <a:xfrm>
            <a:off x="5096693" y="311986"/>
            <a:ext cx="5495278" cy="2429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TEXTO MODELO.   DIARIO DE JUAN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011AE26-CD68-4287-93C3-8DE5A25098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894" t="29772" r="52575" b="10938"/>
          <a:stretch/>
        </p:blipFill>
        <p:spPr>
          <a:xfrm>
            <a:off x="5145752" y="686938"/>
            <a:ext cx="5424855" cy="592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37804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C1D510ED-506D-40D8-AF1E-D52E832416CC}"/>
              </a:ext>
            </a:extLst>
          </p:cNvPr>
          <p:cNvSpPr/>
          <p:nvPr/>
        </p:nvSpPr>
        <p:spPr>
          <a:xfrm>
            <a:off x="-124405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AAB3D4D-6731-4105-B264-04AC6571E4D0}"/>
              </a:ext>
            </a:extLst>
          </p:cNvPr>
          <p:cNvSpPr/>
          <p:nvPr/>
        </p:nvSpPr>
        <p:spPr>
          <a:xfrm>
            <a:off x="435006" y="1464816"/>
            <a:ext cx="2672178" cy="396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NARRACIÓN: DIARIO</a:t>
            </a: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FE3E5A2F-48F8-4C10-88B5-ABA043CA74B2}"/>
              </a:ext>
            </a:extLst>
          </p:cNvPr>
          <p:cNvSpPr/>
          <p:nvPr/>
        </p:nvSpPr>
        <p:spPr>
          <a:xfrm>
            <a:off x="4216892" y="180003"/>
            <a:ext cx="7625920" cy="67623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049EBE5-B491-4D0E-AD68-78274B146B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626" t="29772" r="34175" b="9939"/>
          <a:stretch/>
        </p:blipFill>
        <p:spPr>
          <a:xfrm>
            <a:off x="5116242" y="686938"/>
            <a:ext cx="5265838" cy="6115779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0136D9FA-22DC-4512-8D68-322F7C55E4BE}"/>
              </a:ext>
            </a:extLst>
          </p:cNvPr>
          <p:cNvSpPr/>
          <p:nvPr/>
        </p:nvSpPr>
        <p:spPr>
          <a:xfrm>
            <a:off x="5096693" y="311986"/>
            <a:ext cx="5495278" cy="2429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TEXTO MODELO.   DIARIO DE JUAN</a:t>
            </a:r>
          </a:p>
        </p:txBody>
      </p:sp>
    </p:spTree>
    <p:extLst>
      <p:ext uri="{BB962C8B-B14F-4D97-AF65-F5344CB8AC3E}">
        <p14:creationId xmlns:p14="http://schemas.microsoft.com/office/powerpoint/2010/main" val="356309088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C1D510ED-506D-40D8-AF1E-D52E832416CC}"/>
              </a:ext>
            </a:extLst>
          </p:cNvPr>
          <p:cNvSpPr/>
          <p:nvPr/>
        </p:nvSpPr>
        <p:spPr>
          <a:xfrm>
            <a:off x="-124405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AAB3D4D-6731-4105-B264-04AC6571E4D0}"/>
              </a:ext>
            </a:extLst>
          </p:cNvPr>
          <p:cNvSpPr/>
          <p:nvPr/>
        </p:nvSpPr>
        <p:spPr>
          <a:xfrm>
            <a:off x="435006" y="1464816"/>
            <a:ext cx="2672178" cy="396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NARRACIÓN: DIARIO</a:t>
            </a: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FE3E5A2F-48F8-4C10-88B5-ABA043CA74B2}"/>
              </a:ext>
            </a:extLst>
          </p:cNvPr>
          <p:cNvSpPr/>
          <p:nvPr/>
        </p:nvSpPr>
        <p:spPr>
          <a:xfrm>
            <a:off x="4145787" y="180003"/>
            <a:ext cx="7625920" cy="67623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22AC339D-4BCA-43A4-A60B-CACE71CC0C90}"/>
              </a:ext>
            </a:extLst>
          </p:cNvPr>
          <p:cNvSpPr/>
          <p:nvPr/>
        </p:nvSpPr>
        <p:spPr>
          <a:xfrm>
            <a:off x="5424256" y="681639"/>
            <a:ext cx="5433134" cy="4718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TAREAS DE PREESCRITURA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EEE93B05-8C1E-4542-BD2E-12F1958ED6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1003682"/>
              </p:ext>
            </p:extLst>
          </p:nvPr>
        </p:nvGraphicFramePr>
        <p:xfrm>
          <a:off x="4635463" y="1237172"/>
          <a:ext cx="6844768" cy="60716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844768">
                  <a:extLst>
                    <a:ext uri="{9D8B030D-6E8A-4147-A177-3AD203B41FA5}">
                      <a16:colId xmlns:a16="http://schemas.microsoft.com/office/drawing/2014/main" val="3131048890"/>
                    </a:ext>
                  </a:extLst>
                </a:gridCol>
              </a:tblGrid>
              <a:tr h="5052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5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800" dirty="0">
                          <a:effectLst/>
                        </a:rPr>
                        <a:t>     COLECCIÓN  DE FRASES CON LAS QUE DIRIGIRTE A TU DIARIO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500" dirty="0">
                          <a:effectLst/>
                        </a:rPr>
                        <a:t> </a:t>
                      </a:r>
                      <a:endParaRPr lang="es-ES" sz="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11" marR="31911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2826438"/>
                  </a:ext>
                </a:extLst>
              </a:tr>
              <a:tr h="5052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5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5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500" dirty="0">
                          <a:effectLst/>
                        </a:rPr>
                        <a:t> </a:t>
                      </a:r>
                      <a:endParaRPr lang="es-ES" sz="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11" marR="31911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2109759"/>
                  </a:ext>
                </a:extLst>
              </a:tr>
              <a:tr h="5052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5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5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500">
                          <a:effectLst/>
                        </a:rPr>
                        <a:t> </a:t>
                      </a:r>
                      <a:endParaRPr lang="es-ES" sz="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11" marR="31911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8972853"/>
                  </a:ext>
                </a:extLst>
              </a:tr>
              <a:tr h="5052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5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5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500">
                          <a:effectLst/>
                        </a:rPr>
                        <a:t> </a:t>
                      </a:r>
                      <a:endParaRPr lang="es-ES" sz="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11" marR="31911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9702692"/>
                  </a:ext>
                </a:extLst>
              </a:tr>
              <a:tr h="5052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5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5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500" dirty="0">
                          <a:effectLst/>
                        </a:rPr>
                        <a:t> </a:t>
                      </a:r>
                      <a:endParaRPr lang="es-ES" sz="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11" marR="31911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2950781"/>
                  </a:ext>
                </a:extLst>
              </a:tr>
              <a:tr h="5052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5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5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500">
                          <a:effectLst/>
                        </a:rPr>
                        <a:t> </a:t>
                      </a:r>
                      <a:endParaRPr lang="es-ES" sz="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11" marR="31911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9572281"/>
                  </a:ext>
                </a:extLst>
              </a:tr>
              <a:tr h="5052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5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5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500">
                          <a:effectLst/>
                        </a:rPr>
                        <a:t> </a:t>
                      </a:r>
                      <a:endParaRPr lang="es-ES" sz="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11" marR="31911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7011115"/>
                  </a:ext>
                </a:extLst>
              </a:tr>
              <a:tr h="7171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5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5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5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500">
                          <a:effectLst/>
                        </a:rPr>
                        <a:t> </a:t>
                      </a:r>
                      <a:endParaRPr lang="es-ES" sz="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11" marR="31911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7632806"/>
                  </a:ext>
                </a:extLst>
              </a:tr>
              <a:tr h="5052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5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5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500">
                          <a:effectLst/>
                        </a:rPr>
                        <a:t> </a:t>
                      </a:r>
                      <a:endParaRPr lang="es-ES" sz="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11" marR="31911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1804330"/>
                  </a:ext>
                </a:extLst>
              </a:tr>
              <a:tr h="5052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5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5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500">
                          <a:effectLst/>
                        </a:rPr>
                        <a:t> </a:t>
                      </a:r>
                      <a:endParaRPr lang="es-ES" sz="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11" marR="31911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8647748"/>
                  </a:ext>
                </a:extLst>
              </a:tr>
              <a:tr h="5052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5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5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500" dirty="0">
                          <a:effectLst/>
                        </a:rPr>
                        <a:t> </a:t>
                      </a:r>
                      <a:endParaRPr lang="es-ES" sz="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11" marR="31911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71343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023497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C1D510ED-506D-40D8-AF1E-D52E832416CC}"/>
              </a:ext>
            </a:extLst>
          </p:cNvPr>
          <p:cNvSpPr/>
          <p:nvPr/>
        </p:nvSpPr>
        <p:spPr>
          <a:xfrm>
            <a:off x="-124405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AAB3D4D-6731-4105-B264-04AC6571E4D0}"/>
              </a:ext>
            </a:extLst>
          </p:cNvPr>
          <p:cNvSpPr/>
          <p:nvPr/>
        </p:nvSpPr>
        <p:spPr>
          <a:xfrm>
            <a:off x="435006" y="1464816"/>
            <a:ext cx="2672178" cy="396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NARRACIÓN: DIARIO</a:t>
            </a: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FE3E5A2F-48F8-4C10-88B5-ABA043CA74B2}"/>
              </a:ext>
            </a:extLst>
          </p:cNvPr>
          <p:cNvSpPr/>
          <p:nvPr/>
        </p:nvSpPr>
        <p:spPr>
          <a:xfrm>
            <a:off x="4145787" y="180003"/>
            <a:ext cx="7625920" cy="67623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22AC339D-4BCA-43A4-A60B-CACE71CC0C90}"/>
              </a:ext>
            </a:extLst>
          </p:cNvPr>
          <p:cNvSpPr/>
          <p:nvPr/>
        </p:nvSpPr>
        <p:spPr>
          <a:xfrm>
            <a:off x="5424256" y="681639"/>
            <a:ext cx="5433134" cy="4718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PLANIFICACIÓN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879E7C9-F636-4C06-8A8B-0EA79DA3D7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447" t="33139" r="17281" b="15081"/>
          <a:stretch/>
        </p:blipFill>
        <p:spPr>
          <a:xfrm>
            <a:off x="5266488" y="1153458"/>
            <a:ext cx="5621020" cy="559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75925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C1D510ED-506D-40D8-AF1E-D52E832416CC}"/>
              </a:ext>
            </a:extLst>
          </p:cNvPr>
          <p:cNvSpPr/>
          <p:nvPr/>
        </p:nvSpPr>
        <p:spPr>
          <a:xfrm>
            <a:off x="-124405" y="0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AAB3D4D-6731-4105-B264-04AC6571E4D0}"/>
              </a:ext>
            </a:extLst>
          </p:cNvPr>
          <p:cNvSpPr/>
          <p:nvPr/>
        </p:nvSpPr>
        <p:spPr>
          <a:xfrm>
            <a:off x="435006" y="1464816"/>
            <a:ext cx="2672178" cy="396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NARRACIÓN: DIARIO</a:t>
            </a: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FE3E5A2F-48F8-4C10-88B5-ABA043CA74B2}"/>
              </a:ext>
            </a:extLst>
          </p:cNvPr>
          <p:cNvSpPr/>
          <p:nvPr/>
        </p:nvSpPr>
        <p:spPr>
          <a:xfrm>
            <a:off x="4145787" y="180003"/>
            <a:ext cx="7625920" cy="67623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22AC339D-4BCA-43A4-A60B-CACE71CC0C90}"/>
              </a:ext>
            </a:extLst>
          </p:cNvPr>
          <p:cNvSpPr/>
          <p:nvPr/>
        </p:nvSpPr>
        <p:spPr>
          <a:xfrm>
            <a:off x="5424256" y="681639"/>
            <a:ext cx="5433134" cy="4718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PLANIFICACIÓN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467BF76F-2F4D-4377-B38B-40C0A683C3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020" t="32937" r="53179" b="17799"/>
          <a:stretch/>
        </p:blipFill>
        <p:spPr>
          <a:xfrm>
            <a:off x="5054092" y="1262352"/>
            <a:ext cx="6069627" cy="5460692"/>
          </a:xfrm>
          <a:prstGeom prst="rect">
            <a:avLst/>
          </a:prstGeom>
        </p:spPr>
      </p:pic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A4AD3825-D4A0-4452-87DB-88363FF40B3E}"/>
              </a:ext>
            </a:extLst>
          </p:cNvPr>
          <p:cNvSpPr/>
          <p:nvPr/>
        </p:nvSpPr>
        <p:spPr>
          <a:xfrm>
            <a:off x="8930936" y="2947386"/>
            <a:ext cx="2585185" cy="115409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s-ES" dirty="0"/>
              <a:t>DIADEMA AZUL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s-ES" dirty="0"/>
              <a:t>PIÑA EN ALMÍBAR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s-ES" dirty="0"/>
              <a:t>DRON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7443565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43761ACA-0913-44D9-B8A1-BA60E484C8F3}"/>
              </a:ext>
            </a:extLst>
          </p:cNvPr>
          <p:cNvSpPr/>
          <p:nvPr/>
        </p:nvSpPr>
        <p:spPr>
          <a:xfrm>
            <a:off x="2549916" y="180003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C1D510ED-506D-40D8-AF1E-D52E832416CC}"/>
              </a:ext>
            </a:extLst>
          </p:cNvPr>
          <p:cNvSpPr/>
          <p:nvPr/>
        </p:nvSpPr>
        <p:spPr>
          <a:xfrm>
            <a:off x="-130268" y="23132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AAB3D4D-6731-4105-B264-04AC6571E4D0}"/>
              </a:ext>
            </a:extLst>
          </p:cNvPr>
          <p:cNvSpPr/>
          <p:nvPr/>
        </p:nvSpPr>
        <p:spPr>
          <a:xfrm>
            <a:off x="435006" y="1464816"/>
            <a:ext cx="2672178" cy="396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</a:t>
            </a: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 1">
            <a:extLst>
              <a:ext uri="{FF2B5EF4-FFF2-40B4-BE49-F238E27FC236}">
                <a16:creationId xmlns:a16="http://schemas.microsoft.com/office/drawing/2014/main" id="{485645DC-59E4-45B8-B744-236193700850}"/>
              </a:ext>
            </a:extLst>
          </p:cNvPr>
          <p:cNvSpPr/>
          <p:nvPr/>
        </p:nvSpPr>
        <p:spPr>
          <a:xfrm>
            <a:off x="5468645" y="1145320"/>
            <a:ext cx="5015883" cy="603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latin typeface="Aharoni" panose="02010803020104030203" pitchFamily="2" charset="-79"/>
                <a:cs typeface="Aharoni" panose="02010803020104030203" pitchFamily="2" charset="-79"/>
              </a:rPr>
              <a:t>TEXTUALIZACIÓN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3DE4BE82-44F0-47A2-A991-CF8756958481}"/>
              </a:ext>
            </a:extLst>
          </p:cNvPr>
          <p:cNvSpPr/>
          <p:nvPr/>
        </p:nvSpPr>
        <p:spPr>
          <a:xfrm>
            <a:off x="5468645" y="5739413"/>
            <a:ext cx="4443070" cy="603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latin typeface="Aharoni" panose="02010803020104030203" pitchFamily="2" charset="-79"/>
                <a:cs typeface="Aharoni" panose="02010803020104030203" pitchFamily="2" charset="-79"/>
              </a:rPr>
              <a:t>CORRECCIÓN</a:t>
            </a: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2FD98F95-DD28-4F3B-A389-779CF24B1BFD}"/>
              </a:ext>
            </a:extLst>
          </p:cNvPr>
          <p:cNvSpPr/>
          <p:nvPr/>
        </p:nvSpPr>
        <p:spPr>
          <a:xfrm>
            <a:off x="6464408" y="2013011"/>
            <a:ext cx="2585185" cy="115409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s-ES" dirty="0"/>
              <a:t>DIADEMA AZUL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s-ES" dirty="0"/>
              <a:t>PIÑA EN ALMÍBAR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s-ES" dirty="0"/>
              <a:t>DRON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endParaRPr lang="es-ES" dirty="0"/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6D8B6489-4F7C-46AA-9D92-72B0ACCAEE0F}"/>
              </a:ext>
            </a:extLst>
          </p:cNvPr>
          <p:cNvSpPr/>
          <p:nvPr/>
        </p:nvSpPr>
        <p:spPr>
          <a:xfrm>
            <a:off x="4572000" y="3323979"/>
            <a:ext cx="6791417" cy="19822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1.- DIADEMA AZUL ( Me la puse en el baño )</a:t>
            </a:r>
          </a:p>
          <a:p>
            <a:pPr algn="ctr"/>
            <a:r>
              <a:rPr lang="es-ES" dirty="0"/>
              <a:t>2.- PIÑA EN ALMÍBAR ( Postre de la comida)</a:t>
            </a:r>
          </a:p>
          <a:p>
            <a:pPr algn="ctr"/>
            <a:r>
              <a:rPr lang="es-ES" dirty="0"/>
              <a:t>3.- DRON. ( Después de desayunar jugué con él) </a:t>
            </a:r>
          </a:p>
        </p:txBody>
      </p:sp>
    </p:spTree>
    <p:extLst>
      <p:ext uri="{BB962C8B-B14F-4D97-AF65-F5344CB8AC3E}">
        <p14:creationId xmlns:p14="http://schemas.microsoft.com/office/powerpoint/2010/main" val="426778183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C1D510ED-506D-40D8-AF1E-D52E832416CC}"/>
              </a:ext>
            </a:extLst>
          </p:cNvPr>
          <p:cNvSpPr/>
          <p:nvPr/>
        </p:nvSpPr>
        <p:spPr>
          <a:xfrm>
            <a:off x="-130268" y="23132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AAB3D4D-6731-4105-B264-04AC6571E4D0}"/>
              </a:ext>
            </a:extLst>
          </p:cNvPr>
          <p:cNvSpPr/>
          <p:nvPr/>
        </p:nvSpPr>
        <p:spPr>
          <a:xfrm>
            <a:off x="435006" y="1464816"/>
            <a:ext cx="2672178" cy="396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</a:t>
            </a: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FE3E5A2F-48F8-4C10-88B5-ABA043CA74B2}"/>
              </a:ext>
            </a:extLst>
          </p:cNvPr>
          <p:cNvSpPr/>
          <p:nvPr/>
        </p:nvSpPr>
        <p:spPr>
          <a:xfrm>
            <a:off x="4216892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F5B8F73-AB04-482D-88E6-73042748FDFB}"/>
              </a:ext>
            </a:extLst>
          </p:cNvPr>
          <p:cNvSpPr/>
          <p:nvPr/>
        </p:nvSpPr>
        <p:spPr>
          <a:xfrm rot="10800000" flipV="1">
            <a:off x="6106900" y="180002"/>
            <a:ext cx="3080158" cy="3082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RÚBRICA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3E9273A-34F7-4A5A-8733-0D4302E941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835" t="29772" r="55291" b="9602"/>
          <a:stretch/>
        </p:blipFill>
        <p:spPr>
          <a:xfrm>
            <a:off x="5216934" y="566568"/>
            <a:ext cx="5711478" cy="630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902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ilueta de niño sentado detrás de un árbol durante la puesta de sol">
            <a:extLst>
              <a:ext uri="{FF2B5EF4-FFF2-40B4-BE49-F238E27FC236}">
                <a16:creationId xmlns:a16="http://schemas.microsoft.com/office/drawing/2014/main" id="{E1819BEE-0F85-4308-A7BD-6E13E490C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107" y="-6531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riángulo isósceles 4">
            <a:extLst>
              <a:ext uri="{FF2B5EF4-FFF2-40B4-BE49-F238E27FC236}">
                <a16:creationId xmlns:a16="http://schemas.microsoft.com/office/drawing/2014/main" id="{929CDCFD-7461-4711-8EF4-DA4296F7E46E}"/>
              </a:ext>
            </a:extLst>
          </p:cNvPr>
          <p:cNvSpPr/>
          <p:nvPr/>
        </p:nvSpPr>
        <p:spPr>
          <a:xfrm rot="5400000">
            <a:off x="-654913" y="547253"/>
            <a:ext cx="3232727" cy="2078183"/>
          </a:xfrm>
          <a:prstGeom prst="triangle">
            <a:avLst>
              <a:gd name="adj" fmla="val 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2C58126-B2C8-41C2-94FA-9F176F94C608}"/>
              </a:ext>
            </a:extLst>
          </p:cNvPr>
          <p:cNvSpPr/>
          <p:nvPr/>
        </p:nvSpPr>
        <p:spPr>
          <a:xfrm>
            <a:off x="5370530" y="9274"/>
            <a:ext cx="6613236" cy="698862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7" name="Triángulo isósceles 6">
            <a:extLst>
              <a:ext uri="{FF2B5EF4-FFF2-40B4-BE49-F238E27FC236}">
                <a16:creationId xmlns:a16="http://schemas.microsoft.com/office/drawing/2014/main" id="{74D859E8-A184-4309-8874-17011C281F12}"/>
              </a:ext>
            </a:extLst>
          </p:cNvPr>
          <p:cNvSpPr/>
          <p:nvPr/>
        </p:nvSpPr>
        <p:spPr>
          <a:xfrm rot="16200000">
            <a:off x="54145" y="1115247"/>
            <a:ext cx="7310580" cy="4156378"/>
          </a:xfrm>
          <a:prstGeom prst="triangle">
            <a:avLst>
              <a:gd name="adj" fmla="val 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E9B4D6A1-EC61-40C1-87EE-3248CA438A3E}"/>
              </a:ext>
            </a:extLst>
          </p:cNvPr>
          <p:cNvCxnSpPr/>
          <p:nvPr/>
        </p:nvCxnSpPr>
        <p:spPr>
          <a:xfrm flipH="1">
            <a:off x="-116369" y="-30020"/>
            <a:ext cx="2327565" cy="3666836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28D89901-10A1-4B68-84EA-C6C9FF207CD8}"/>
              </a:ext>
            </a:extLst>
          </p:cNvPr>
          <p:cNvCxnSpPr>
            <a:cxnSpLocks/>
          </p:cNvCxnSpPr>
          <p:nvPr/>
        </p:nvCxnSpPr>
        <p:spPr>
          <a:xfrm flipH="1">
            <a:off x="1367761" y="-9274"/>
            <a:ext cx="3971648" cy="6858000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88EB0CFE-8770-49F4-92CF-2436E846DBF8}"/>
              </a:ext>
            </a:extLst>
          </p:cNvPr>
          <p:cNvCxnSpPr>
            <a:cxnSpLocks/>
          </p:cNvCxnSpPr>
          <p:nvPr/>
        </p:nvCxnSpPr>
        <p:spPr>
          <a:xfrm>
            <a:off x="196561" y="16166"/>
            <a:ext cx="0" cy="101410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939E475-9222-434A-84BC-1E55C25A7B1C}"/>
              </a:ext>
            </a:extLst>
          </p:cNvPr>
          <p:cNvSpPr txBox="1"/>
          <p:nvPr/>
        </p:nvSpPr>
        <p:spPr>
          <a:xfrm>
            <a:off x="197621" y="0"/>
            <a:ext cx="5113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APRENDIZAJE </a:t>
            </a:r>
            <a:r>
              <a:rPr lang="es-E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DE LA LECTURA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D2C0380-A1C7-4E93-93D8-FE99B8A92ED5}"/>
              </a:ext>
            </a:extLst>
          </p:cNvPr>
          <p:cNvSpPr txBox="1"/>
          <p:nvPr/>
        </p:nvSpPr>
        <p:spPr>
          <a:xfrm>
            <a:off x="5370530" y="-75481"/>
            <a:ext cx="6944299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latin typeface="Bodoni MT Black" panose="02070A03080606020203" pitchFamily="18" charset="0"/>
                <a:sym typeface="Wingdings" panose="05000000000000000000" pitchFamily="2" charset="2"/>
              </a:rPr>
              <a:t>ETAPA 2</a:t>
            </a:r>
          </a:p>
          <a:p>
            <a:pPr algn="ctr"/>
            <a:r>
              <a:rPr lang="es-ES" sz="2000" dirty="0">
                <a:latin typeface="Bodoni MT Black" panose="02070A03080606020203" pitchFamily="18" charset="0"/>
                <a:sym typeface="Wingdings" panose="05000000000000000000" pitchFamily="2" charset="2"/>
              </a:rPr>
              <a:t>PREALFABÉTICA</a:t>
            </a:r>
          </a:p>
          <a:p>
            <a:endParaRPr lang="es-ES" sz="2400" dirty="0">
              <a:latin typeface="Caviar dreams" panose="020B0402020204020504" pitchFamily="34" charset="0"/>
            </a:endParaRPr>
          </a:p>
          <a:p>
            <a:r>
              <a:rPr lang="es-ES" sz="2400" dirty="0">
                <a:latin typeface="Caviar dreams" panose="020B0402020204020504" pitchFamily="34" charset="0"/>
              </a:rPr>
              <a:t>                                </a:t>
            </a:r>
            <a:r>
              <a:rPr lang="es-ES" sz="2400" dirty="0">
                <a:latin typeface="Caviar Dreams" panose="020B0402020204020504" pitchFamily="34" charset="0"/>
              </a:rPr>
              <a:t>                        </a:t>
            </a:r>
          </a:p>
          <a:p>
            <a:r>
              <a:rPr lang="es-ES" sz="2400" dirty="0">
                <a:latin typeface="Caviar Dreams" panose="020B0402020204020504" pitchFamily="34" charset="0"/>
              </a:rPr>
              <a:t>                    </a:t>
            </a:r>
            <a:endParaRPr lang="es-ES" sz="2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viar Dreams" panose="020B0402020204020504" pitchFamily="34" charset="0"/>
            </a:endParaRPr>
          </a:p>
          <a:p>
            <a:r>
              <a:rPr lang="es-ES" sz="2400" dirty="0">
                <a:latin typeface="Caviar Dreams" panose="020B0402020204020504" pitchFamily="34" charset="0"/>
              </a:rPr>
              <a:t>             </a:t>
            </a:r>
          </a:p>
          <a:p>
            <a:r>
              <a:rPr lang="es-ES" sz="2400" dirty="0">
                <a:latin typeface="Caviar dreams" panose="020B0402020204020504" pitchFamily="34" charset="0"/>
              </a:rPr>
              <a:t>                      </a:t>
            </a:r>
            <a:endParaRPr lang="es-ES" sz="2800" dirty="0">
              <a:solidFill>
                <a:srgbClr val="FF0000"/>
              </a:solidFill>
              <a:latin typeface="Escolar1" panose="00000400000000000000" pitchFamily="2" charset="0"/>
            </a:endParaRPr>
          </a:p>
        </p:txBody>
      </p:sp>
      <p:sp>
        <p:nvSpPr>
          <p:cNvPr id="14" name="Flecha: a la derecha 13">
            <a:extLst>
              <a:ext uri="{FF2B5EF4-FFF2-40B4-BE49-F238E27FC236}">
                <a16:creationId xmlns:a16="http://schemas.microsoft.com/office/drawing/2014/main" id="{1B7201AF-D67B-4FCE-B8BD-0E296C205710}"/>
              </a:ext>
            </a:extLst>
          </p:cNvPr>
          <p:cNvSpPr/>
          <p:nvPr/>
        </p:nvSpPr>
        <p:spPr>
          <a:xfrm>
            <a:off x="5885539" y="5525580"/>
            <a:ext cx="546222" cy="274320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900EFF03-9C7C-4511-9E44-75CCEB16A416}"/>
              </a:ext>
            </a:extLst>
          </p:cNvPr>
          <p:cNvSpPr/>
          <p:nvPr/>
        </p:nvSpPr>
        <p:spPr>
          <a:xfrm>
            <a:off x="5818745" y="3650117"/>
            <a:ext cx="546222" cy="274320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Flecha: a la derecha 18">
            <a:extLst>
              <a:ext uri="{FF2B5EF4-FFF2-40B4-BE49-F238E27FC236}">
                <a16:creationId xmlns:a16="http://schemas.microsoft.com/office/drawing/2014/main" id="{9BBE98E8-4E61-40BB-8E6F-AFB07BE540CB}"/>
              </a:ext>
            </a:extLst>
          </p:cNvPr>
          <p:cNvSpPr/>
          <p:nvPr/>
        </p:nvSpPr>
        <p:spPr>
          <a:xfrm>
            <a:off x="6017903" y="1195259"/>
            <a:ext cx="546222" cy="27432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Flecha: a la derecha 19">
            <a:extLst>
              <a:ext uri="{FF2B5EF4-FFF2-40B4-BE49-F238E27FC236}">
                <a16:creationId xmlns:a16="http://schemas.microsoft.com/office/drawing/2014/main" id="{9EBF4FEE-C21F-4430-9A51-9945F1317901}"/>
              </a:ext>
            </a:extLst>
          </p:cNvPr>
          <p:cNvSpPr/>
          <p:nvPr/>
        </p:nvSpPr>
        <p:spPr>
          <a:xfrm>
            <a:off x="5845090" y="1836871"/>
            <a:ext cx="546222" cy="274320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7F027E12-92F3-4D21-AC2D-67553D68C079}"/>
              </a:ext>
            </a:extLst>
          </p:cNvPr>
          <p:cNvSpPr/>
          <p:nvPr/>
        </p:nvSpPr>
        <p:spPr>
          <a:xfrm>
            <a:off x="5787623" y="690807"/>
            <a:ext cx="5786067" cy="117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b="1" dirty="0">
                <a:solidFill>
                  <a:schemeClr val="tx1"/>
                </a:solidFill>
                <a:latin typeface="Caviar Dreams" panose="020B0402020204020504" pitchFamily="34" charset="0"/>
              </a:rPr>
              <a:t>Lee algunas palabras fijándose solo en su forma</a:t>
            </a:r>
          </a:p>
          <a:p>
            <a:endParaRPr lang="es-ES" sz="1600" dirty="0">
              <a:solidFill>
                <a:schemeClr val="tx1"/>
              </a:solidFill>
              <a:latin typeface="Caviar Dreams" panose="020B0402020204020504" pitchFamily="34" charset="0"/>
            </a:endParaRPr>
          </a:p>
          <a:p>
            <a:endParaRPr lang="es-ES" sz="1600" dirty="0">
              <a:solidFill>
                <a:schemeClr val="tx1"/>
              </a:solidFill>
              <a:latin typeface="Caviar Dreams" panose="020B0402020204020504" pitchFamily="34" charset="0"/>
            </a:endParaRPr>
          </a:p>
          <a:p>
            <a:endParaRPr lang="es-ES" sz="1600" dirty="0">
              <a:solidFill>
                <a:schemeClr val="tx1"/>
              </a:solidFill>
              <a:latin typeface="Caviar Dreams" panose="020B0402020204020504" pitchFamily="34" charset="0"/>
            </a:endParaRPr>
          </a:p>
          <a:p>
            <a:r>
              <a:rPr lang="es-ES" sz="1600" dirty="0">
                <a:solidFill>
                  <a:schemeClr val="tx1"/>
                </a:solidFill>
                <a:latin typeface="Caviar Dreams" panose="020B0402020204020504" pitchFamily="34" charset="0"/>
              </a:rPr>
              <a:t> </a:t>
            </a: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4DEACE8F-040E-4F70-B9EF-5355EB09D90B}"/>
              </a:ext>
            </a:extLst>
          </p:cNvPr>
          <p:cNvSpPr/>
          <p:nvPr/>
        </p:nvSpPr>
        <p:spPr>
          <a:xfrm>
            <a:off x="6738174" y="1278727"/>
            <a:ext cx="3955952" cy="1511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600" b="1" kern="1200" dirty="0">
                <a:solidFill>
                  <a:schemeClr val="tx1"/>
                </a:solidFill>
                <a:effectLst/>
                <a:latin typeface="Caviar Dreams" panose="020B04020202040205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SOLO SE FIJA EN LA PRIMERA LETRA: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600" kern="1200" dirty="0">
                <a:solidFill>
                  <a:srgbClr val="FF0000"/>
                </a:solidFill>
                <a:effectLst/>
                <a:latin typeface="Caviar Dreams" panose="020B04020202040205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s-ES" sz="1600" kern="1200" dirty="0">
                <a:solidFill>
                  <a:srgbClr val="000000"/>
                </a:solidFill>
                <a:effectLst/>
                <a:latin typeface="Caviar Dreams" panose="020B04020202040205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ario — Lee “ Mario”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600" kern="1200" dirty="0">
                <a:solidFill>
                  <a:srgbClr val="FF0000"/>
                </a:solidFill>
                <a:effectLst/>
                <a:latin typeface="Caviar Dreams" panose="020B04020202040205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s-ES" sz="1600" kern="1200" dirty="0">
                <a:solidFill>
                  <a:srgbClr val="000000"/>
                </a:solidFill>
                <a:effectLst/>
                <a:latin typeface="Caviar Dreams" panose="020B04020202040205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artina – También lee “ Mario”</a:t>
            </a:r>
            <a:endParaRPr lang="es-ES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FC73DD22-9254-46DE-8279-4AFAC7AF7A79}"/>
              </a:ext>
            </a:extLst>
          </p:cNvPr>
          <p:cNvSpPr/>
          <p:nvPr/>
        </p:nvSpPr>
        <p:spPr>
          <a:xfrm>
            <a:off x="6738173" y="2956030"/>
            <a:ext cx="5044523" cy="1511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600" kern="1200" dirty="0">
                <a:solidFill>
                  <a:srgbClr val="000000"/>
                </a:solidFill>
                <a:effectLst/>
                <a:latin typeface="Caviar Dreams" panose="020B04020202040205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b="1" kern="1200" dirty="0">
                <a:solidFill>
                  <a:srgbClr val="000000"/>
                </a:solidFill>
                <a:effectLst/>
                <a:latin typeface="Caviar Dreams" panose="020B04020202040205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SOLO SE FIJA EN LA LONGITUD DE LA PALABRA</a:t>
            </a:r>
            <a:r>
              <a:rPr lang="es-ES" sz="1600" kern="1200" dirty="0">
                <a:solidFill>
                  <a:srgbClr val="000000"/>
                </a:solidFill>
                <a:effectLst/>
                <a:latin typeface="Caviar Dreams" panose="020B04020202040205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s-ES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600" kern="1200" dirty="0">
                <a:solidFill>
                  <a:srgbClr val="FF0000"/>
                </a:solidFill>
                <a:effectLst/>
                <a:latin typeface="Caviar Dreams" panose="020B04020202040205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s-ES" sz="1600" kern="1200" dirty="0">
                <a:solidFill>
                  <a:srgbClr val="000000"/>
                </a:solidFill>
                <a:effectLst/>
                <a:latin typeface="Caviar Dreams" panose="020B04020202040205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ario — Lee “ Mario”</a:t>
            </a:r>
            <a:endParaRPr lang="es-ES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600" kern="1200" dirty="0">
                <a:solidFill>
                  <a:srgbClr val="FF0000"/>
                </a:solidFill>
                <a:effectLst/>
                <a:latin typeface="Caviar Dreams" panose="020B04020202040205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s-ES" sz="1600" kern="1200" dirty="0">
                <a:solidFill>
                  <a:srgbClr val="000000"/>
                </a:solidFill>
                <a:effectLst/>
                <a:latin typeface="Caviar Dreams" panose="020B04020202040205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artina – lee “ Martina ” solo porque esta palabra es más larga</a:t>
            </a:r>
            <a:endParaRPr lang="es-ES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758FF008-DCF3-4F76-9641-EEC8093EBC14}"/>
              </a:ext>
            </a:extLst>
          </p:cNvPr>
          <p:cNvSpPr/>
          <p:nvPr/>
        </p:nvSpPr>
        <p:spPr>
          <a:xfrm>
            <a:off x="6681568" y="4906773"/>
            <a:ext cx="5044523" cy="1511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600" kern="1200" dirty="0">
                <a:solidFill>
                  <a:srgbClr val="000000"/>
                </a:solidFill>
                <a:effectLst/>
                <a:latin typeface="Caviar Dreams" panose="020B04020202040205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b="1" kern="1200" dirty="0">
                <a:solidFill>
                  <a:srgbClr val="000000"/>
                </a:solidFill>
                <a:effectLst/>
                <a:latin typeface="Caviar Dreams" panose="020B04020202040205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SOLO SE FIJA EN EL COMIENZO Y EN EL FINAL DE LA PALABRA</a:t>
            </a:r>
            <a:r>
              <a:rPr lang="es-ES" sz="1600" kern="1200" dirty="0">
                <a:solidFill>
                  <a:srgbClr val="000000"/>
                </a:solidFill>
                <a:effectLst/>
                <a:latin typeface="Caviar Dreams" panose="020B04020202040205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s-ES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600" kern="1200" dirty="0">
                <a:solidFill>
                  <a:srgbClr val="FF0000"/>
                </a:solidFill>
                <a:effectLst/>
                <a:latin typeface="Caviar Dreams" panose="020B04020202040205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Daniel y David</a:t>
            </a:r>
            <a:r>
              <a:rPr lang="es-ES" sz="1600" kern="1200" dirty="0">
                <a:solidFill>
                  <a:srgbClr val="000000"/>
                </a:solidFill>
                <a:effectLst/>
                <a:latin typeface="Caviar Dreams" panose="020B04020202040205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— Como las dos palabras comienzan por D, diferencia su lectura fijándose en la letra final de ambas ( l y d)</a:t>
            </a:r>
            <a:endParaRPr lang="es-ES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64614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C1D510ED-506D-40D8-AF1E-D52E832416CC}"/>
              </a:ext>
            </a:extLst>
          </p:cNvPr>
          <p:cNvSpPr/>
          <p:nvPr/>
        </p:nvSpPr>
        <p:spPr>
          <a:xfrm>
            <a:off x="-130268" y="23132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AAB3D4D-6731-4105-B264-04AC6571E4D0}"/>
              </a:ext>
            </a:extLst>
          </p:cNvPr>
          <p:cNvSpPr/>
          <p:nvPr/>
        </p:nvSpPr>
        <p:spPr>
          <a:xfrm>
            <a:off x="435006" y="1464816"/>
            <a:ext cx="2672178" cy="396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</a:t>
            </a: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FE3E5A2F-48F8-4C10-88B5-ABA043CA74B2}"/>
              </a:ext>
            </a:extLst>
          </p:cNvPr>
          <p:cNvSpPr/>
          <p:nvPr/>
        </p:nvSpPr>
        <p:spPr>
          <a:xfrm>
            <a:off x="4216892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6D1F88AF-23BE-4CF2-96AF-89573C723739}"/>
              </a:ext>
            </a:extLst>
          </p:cNvPr>
          <p:cNvSpPr/>
          <p:nvPr/>
        </p:nvSpPr>
        <p:spPr>
          <a:xfrm>
            <a:off x="6045886" y="554955"/>
            <a:ext cx="3653870" cy="3673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PLANIFICACIÓN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C1D49C9B-E818-456D-848B-389B68B57D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611" t="29772" r="56529" b="10938"/>
          <a:stretch/>
        </p:blipFill>
        <p:spPr>
          <a:xfrm>
            <a:off x="4984128" y="987516"/>
            <a:ext cx="5777386" cy="569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96576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C1D510ED-506D-40D8-AF1E-D52E832416CC}"/>
              </a:ext>
            </a:extLst>
          </p:cNvPr>
          <p:cNvSpPr/>
          <p:nvPr/>
        </p:nvSpPr>
        <p:spPr>
          <a:xfrm>
            <a:off x="-130268" y="23132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AAB3D4D-6731-4105-B264-04AC6571E4D0}"/>
              </a:ext>
            </a:extLst>
          </p:cNvPr>
          <p:cNvSpPr/>
          <p:nvPr/>
        </p:nvSpPr>
        <p:spPr>
          <a:xfrm>
            <a:off x="435006" y="1464816"/>
            <a:ext cx="2672178" cy="396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</a:t>
            </a: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FE3E5A2F-48F8-4C10-88B5-ABA043CA74B2}"/>
              </a:ext>
            </a:extLst>
          </p:cNvPr>
          <p:cNvSpPr/>
          <p:nvPr/>
        </p:nvSpPr>
        <p:spPr>
          <a:xfrm>
            <a:off x="4216892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D544D6B-F602-4F1D-AB9D-F9E7DA7B18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490" t="28738" r="26893" b="9601"/>
          <a:stretch/>
        </p:blipFill>
        <p:spPr>
          <a:xfrm>
            <a:off x="4410384" y="666730"/>
            <a:ext cx="7210486" cy="5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24856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C1D510ED-506D-40D8-AF1E-D52E832416CC}"/>
              </a:ext>
            </a:extLst>
          </p:cNvPr>
          <p:cNvSpPr/>
          <p:nvPr/>
        </p:nvSpPr>
        <p:spPr>
          <a:xfrm>
            <a:off x="-130268" y="23132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AAB3D4D-6731-4105-B264-04AC6571E4D0}"/>
              </a:ext>
            </a:extLst>
          </p:cNvPr>
          <p:cNvSpPr/>
          <p:nvPr/>
        </p:nvSpPr>
        <p:spPr>
          <a:xfrm>
            <a:off x="435006" y="1464816"/>
            <a:ext cx="2672178" cy="396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</a:t>
            </a: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FE3E5A2F-48F8-4C10-88B5-ABA043CA74B2}"/>
              </a:ext>
            </a:extLst>
          </p:cNvPr>
          <p:cNvSpPr/>
          <p:nvPr/>
        </p:nvSpPr>
        <p:spPr>
          <a:xfrm>
            <a:off x="4216892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56ADD46-86CC-433A-9D58-53708CBBF9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709" t="31688" r="26674" b="26321"/>
          <a:stretch/>
        </p:blipFill>
        <p:spPr>
          <a:xfrm>
            <a:off x="4410383" y="786133"/>
            <a:ext cx="7253279" cy="392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03291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C1D510ED-506D-40D8-AF1E-D52E832416CC}"/>
              </a:ext>
            </a:extLst>
          </p:cNvPr>
          <p:cNvSpPr/>
          <p:nvPr/>
        </p:nvSpPr>
        <p:spPr>
          <a:xfrm>
            <a:off x="-130268" y="23132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AAB3D4D-6731-4105-B264-04AC6571E4D0}"/>
              </a:ext>
            </a:extLst>
          </p:cNvPr>
          <p:cNvSpPr/>
          <p:nvPr/>
        </p:nvSpPr>
        <p:spPr>
          <a:xfrm>
            <a:off x="435006" y="1464816"/>
            <a:ext cx="2672178" cy="396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</a:t>
            </a: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FE3E5A2F-48F8-4C10-88B5-ABA043CA74B2}"/>
              </a:ext>
            </a:extLst>
          </p:cNvPr>
          <p:cNvSpPr/>
          <p:nvPr/>
        </p:nvSpPr>
        <p:spPr>
          <a:xfrm>
            <a:off x="4216892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7FD935AD-1C17-4B7E-8469-CAB792B6BC9C}"/>
              </a:ext>
            </a:extLst>
          </p:cNvPr>
          <p:cNvSpPr/>
          <p:nvPr/>
        </p:nvSpPr>
        <p:spPr>
          <a:xfrm>
            <a:off x="5299969" y="408372"/>
            <a:ext cx="5841507" cy="435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TAREAS DE PREESCRITURA</a:t>
            </a: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5B2BEDC0-FF0B-42DC-B5D9-0CD81862C8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3496136"/>
              </p:ext>
            </p:extLst>
          </p:nvPr>
        </p:nvGraphicFramePr>
        <p:xfrm>
          <a:off x="4781900" y="1447983"/>
          <a:ext cx="6763896" cy="7917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55139">
                  <a:extLst>
                    <a:ext uri="{9D8B030D-6E8A-4147-A177-3AD203B41FA5}">
                      <a16:colId xmlns:a16="http://schemas.microsoft.com/office/drawing/2014/main" val="1413416940"/>
                    </a:ext>
                  </a:extLst>
                </a:gridCol>
                <a:gridCol w="4108757">
                  <a:extLst>
                    <a:ext uri="{9D8B030D-6E8A-4147-A177-3AD203B41FA5}">
                      <a16:colId xmlns:a16="http://schemas.microsoft.com/office/drawing/2014/main" val="3177973822"/>
                    </a:ext>
                  </a:extLst>
                </a:gridCol>
              </a:tblGrid>
              <a:tr h="7917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400" dirty="0">
                          <a:effectLst/>
                        </a:rPr>
                        <a:t>IDEAS. AL DESPERTAR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400" dirty="0">
                          <a:effectLst/>
                        </a:rPr>
                        <a:t>Despertador. Mucho sueño. Dormí mal. Pesadillas.</a:t>
                      </a:r>
                      <a:endParaRPr lang="es-ES" sz="14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400" dirty="0">
                          <a:effectLst/>
                        </a:rPr>
                        <a:t>Mariposas negras. 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09903448"/>
                  </a:ext>
                </a:extLst>
              </a:tr>
            </a:tbl>
          </a:graphicData>
        </a:graphic>
      </p:graphicFrame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197EEBEA-0250-4E50-A77F-09051E47F8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6887607"/>
              </p:ext>
            </p:extLst>
          </p:nvPr>
        </p:nvGraphicFramePr>
        <p:xfrm>
          <a:off x="4847208" y="2711146"/>
          <a:ext cx="6668914" cy="9670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10995">
                  <a:extLst>
                    <a:ext uri="{9D8B030D-6E8A-4147-A177-3AD203B41FA5}">
                      <a16:colId xmlns:a16="http://schemas.microsoft.com/office/drawing/2014/main" val="2948213628"/>
                    </a:ext>
                  </a:extLst>
                </a:gridCol>
                <a:gridCol w="4157919">
                  <a:extLst>
                    <a:ext uri="{9D8B030D-6E8A-4147-A177-3AD203B41FA5}">
                      <a16:colId xmlns:a16="http://schemas.microsoft.com/office/drawing/2014/main" val="3932310138"/>
                    </a:ext>
                  </a:extLst>
                </a:gridCol>
              </a:tblGrid>
              <a:tr h="8632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400" dirty="0">
                          <a:effectLst/>
                        </a:rPr>
                        <a:t>IDEAS. AL VESTIRME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400" dirty="0">
                          <a:effectLst/>
                        </a:rPr>
                        <a:t>No encontraba ropa. Pantalones vaqueros voladores, camisa de lucecitas, zapatillas deporte. Mamá, cambiarme, ponerme chándal, educación física cole. Mal humor. 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670198"/>
                  </a:ext>
                </a:extLst>
              </a:tr>
            </a:tbl>
          </a:graphicData>
        </a:graphic>
      </p:graphicFrame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F6650002-D98B-4BBE-A5A2-7BC4737FF6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4627378"/>
              </p:ext>
            </p:extLst>
          </p:nvPr>
        </p:nvGraphicFramePr>
        <p:xfrm>
          <a:off x="4781900" y="4157335"/>
          <a:ext cx="6670294" cy="8674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86826">
                  <a:extLst>
                    <a:ext uri="{9D8B030D-6E8A-4147-A177-3AD203B41FA5}">
                      <a16:colId xmlns:a16="http://schemas.microsoft.com/office/drawing/2014/main" val="2091829271"/>
                    </a:ext>
                  </a:extLst>
                </a:gridCol>
                <a:gridCol w="4183468">
                  <a:extLst>
                    <a:ext uri="{9D8B030D-6E8A-4147-A177-3AD203B41FA5}">
                      <a16:colId xmlns:a16="http://schemas.microsoft.com/office/drawing/2014/main" val="1203072127"/>
                    </a:ext>
                  </a:extLst>
                </a:gridCol>
              </a:tblGrid>
              <a:tr h="8674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400" dirty="0">
                          <a:effectLst/>
                        </a:rPr>
                        <a:t>IDEAS. DESAYUNO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400" dirty="0">
                          <a:effectLst/>
                        </a:rPr>
                        <a:t>Leche magdalenas. Al mojar cambio color leche. Sabor a pepinillos. No desayunar. Mamá enfadada. Fui al cole, mal cuerpo.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6973080"/>
                  </a:ext>
                </a:extLst>
              </a:tr>
            </a:tbl>
          </a:graphicData>
        </a:graphic>
      </p:graphicFrame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5103F2DA-431E-40B0-A7D7-25128F1F5C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5591129"/>
              </p:ext>
            </p:extLst>
          </p:nvPr>
        </p:nvGraphicFramePr>
        <p:xfrm>
          <a:off x="4780520" y="5323552"/>
          <a:ext cx="6670294" cy="8674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66938">
                  <a:extLst>
                    <a:ext uri="{9D8B030D-6E8A-4147-A177-3AD203B41FA5}">
                      <a16:colId xmlns:a16="http://schemas.microsoft.com/office/drawing/2014/main" val="2779275833"/>
                    </a:ext>
                  </a:extLst>
                </a:gridCol>
                <a:gridCol w="4203356">
                  <a:extLst>
                    <a:ext uri="{9D8B030D-6E8A-4147-A177-3AD203B41FA5}">
                      <a16:colId xmlns:a16="http://schemas.microsoft.com/office/drawing/2014/main" val="2301385772"/>
                    </a:ext>
                  </a:extLst>
                </a:gridCol>
              </a:tblGrid>
              <a:tr h="8674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400" dirty="0">
                          <a:effectLst/>
                        </a:rPr>
                        <a:t>IDEAS</a:t>
                      </a:r>
                      <a:r>
                        <a:rPr lang="es-ES_tradnl" sz="1200" dirty="0">
                          <a:effectLst/>
                        </a:rPr>
                        <a:t> RECREO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200" dirty="0">
                          <a:effectLst/>
                        </a:rPr>
                        <a:t>Jugar </a:t>
                      </a:r>
                      <a:r>
                        <a:rPr lang="es-ES_tradnl" sz="1200" dirty="0" err="1">
                          <a:effectLst/>
                        </a:rPr>
                        <a:t>escacesto</a:t>
                      </a:r>
                      <a:r>
                        <a:rPr lang="es-ES_tradnl" sz="1200" dirty="0">
                          <a:effectLst/>
                        </a:rPr>
                        <a:t> (volar desde escaleras hasta canasta. Encestar) Ganó Miguel. Alas nuevas. Tramposo. Enfado.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42896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19676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C1D510ED-506D-40D8-AF1E-D52E832416CC}"/>
              </a:ext>
            </a:extLst>
          </p:cNvPr>
          <p:cNvSpPr/>
          <p:nvPr/>
        </p:nvSpPr>
        <p:spPr>
          <a:xfrm>
            <a:off x="-130268" y="23132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AAB3D4D-6731-4105-B264-04AC6571E4D0}"/>
              </a:ext>
            </a:extLst>
          </p:cNvPr>
          <p:cNvSpPr/>
          <p:nvPr/>
        </p:nvSpPr>
        <p:spPr>
          <a:xfrm>
            <a:off x="435006" y="1464816"/>
            <a:ext cx="2672178" cy="396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</a:t>
            </a: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ángulo 3">
            <a:extLst>
              <a:ext uri="{FF2B5EF4-FFF2-40B4-BE49-F238E27FC236}">
                <a16:creationId xmlns:a16="http://schemas.microsoft.com/office/drawing/2014/main" id="{7FD935AD-1C17-4B7E-8469-CAB792B6BC9C}"/>
              </a:ext>
            </a:extLst>
          </p:cNvPr>
          <p:cNvSpPr/>
          <p:nvPr/>
        </p:nvSpPr>
        <p:spPr>
          <a:xfrm>
            <a:off x="5299969" y="408372"/>
            <a:ext cx="5841507" cy="435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TAREAS DE PREESCRITURA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01B605D4-915D-4050-92EA-2935F85F12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687" t="43630" r="27767" b="29213"/>
          <a:stretch/>
        </p:blipFill>
        <p:spPr>
          <a:xfrm>
            <a:off x="4125456" y="1007766"/>
            <a:ext cx="5490968" cy="186246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CB59C7FF-ED6E-4439-9B5E-8B9727FD34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000" t="29903" r="26893" b="43748"/>
          <a:stretch/>
        </p:blipFill>
        <p:spPr>
          <a:xfrm>
            <a:off x="4151650" y="5140381"/>
            <a:ext cx="5464773" cy="1807007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5A44D175-BC95-4589-BA64-49B826D40B7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060" t="39372" r="27039" b="28976"/>
          <a:stretch/>
        </p:blipFill>
        <p:spPr>
          <a:xfrm>
            <a:off x="4151650" y="2919951"/>
            <a:ext cx="5464773" cy="217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59961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43761ACA-0913-44D9-B8A1-BA60E484C8F3}"/>
              </a:ext>
            </a:extLst>
          </p:cNvPr>
          <p:cNvSpPr/>
          <p:nvPr/>
        </p:nvSpPr>
        <p:spPr>
          <a:xfrm>
            <a:off x="228238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id="{153A59A1-B3B3-4E31-A243-402F50A914B2}"/>
              </a:ext>
            </a:extLst>
          </p:cNvPr>
          <p:cNvSpPr/>
          <p:nvPr/>
        </p:nvSpPr>
        <p:spPr>
          <a:xfrm rot="16200000">
            <a:off x="-1601898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C1D510ED-506D-40D8-AF1E-D52E832416CC}"/>
              </a:ext>
            </a:extLst>
          </p:cNvPr>
          <p:cNvSpPr/>
          <p:nvPr/>
        </p:nvSpPr>
        <p:spPr>
          <a:xfrm>
            <a:off x="-130268" y="23132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AAB3D4D-6731-4105-B264-04AC6571E4D0}"/>
              </a:ext>
            </a:extLst>
          </p:cNvPr>
          <p:cNvSpPr/>
          <p:nvPr/>
        </p:nvSpPr>
        <p:spPr>
          <a:xfrm>
            <a:off x="435006" y="1464816"/>
            <a:ext cx="2672178" cy="396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</a:t>
            </a: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ángulo 3">
            <a:extLst>
              <a:ext uri="{FF2B5EF4-FFF2-40B4-BE49-F238E27FC236}">
                <a16:creationId xmlns:a16="http://schemas.microsoft.com/office/drawing/2014/main" id="{7FD935AD-1C17-4B7E-8469-CAB792B6BC9C}"/>
              </a:ext>
            </a:extLst>
          </p:cNvPr>
          <p:cNvSpPr/>
          <p:nvPr/>
        </p:nvSpPr>
        <p:spPr>
          <a:xfrm>
            <a:off x="4952068" y="180003"/>
            <a:ext cx="5841507" cy="435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TAREAS DE PREESCRITURA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E489ECB-5EFE-4EFD-AB6B-C060842212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753" t="33502" r="25297" b="14822"/>
          <a:stretch/>
        </p:blipFill>
        <p:spPr>
          <a:xfrm>
            <a:off x="4410384" y="715558"/>
            <a:ext cx="6810991" cy="450462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5A08604-F4A2-4E26-9CC4-3998E0491DE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060" t="31688" r="23677" b="39546"/>
          <a:stretch/>
        </p:blipFill>
        <p:spPr>
          <a:xfrm>
            <a:off x="4410384" y="5251150"/>
            <a:ext cx="6890890" cy="197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76882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43761ACA-0913-44D9-B8A1-BA60E484C8F3}"/>
              </a:ext>
            </a:extLst>
          </p:cNvPr>
          <p:cNvSpPr/>
          <p:nvPr/>
        </p:nvSpPr>
        <p:spPr>
          <a:xfrm>
            <a:off x="228238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id="{153A59A1-B3B3-4E31-A243-402F50A914B2}"/>
              </a:ext>
            </a:extLst>
          </p:cNvPr>
          <p:cNvSpPr/>
          <p:nvPr/>
        </p:nvSpPr>
        <p:spPr>
          <a:xfrm rot="16200000">
            <a:off x="-1601898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C1D510ED-506D-40D8-AF1E-D52E832416CC}"/>
              </a:ext>
            </a:extLst>
          </p:cNvPr>
          <p:cNvSpPr/>
          <p:nvPr/>
        </p:nvSpPr>
        <p:spPr>
          <a:xfrm>
            <a:off x="-130268" y="23132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AAB3D4D-6731-4105-B264-04AC6571E4D0}"/>
              </a:ext>
            </a:extLst>
          </p:cNvPr>
          <p:cNvSpPr/>
          <p:nvPr/>
        </p:nvSpPr>
        <p:spPr>
          <a:xfrm>
            <a:off x="435006" y="1464816"/>
            <a:ext cx="2672178" cy="396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</a:t>
            </a: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ángulo 3">
            <a:extLst>
              <a:ext uri="{FF2B5EF4-FFF2-40B4-BE49-F238E27FC236}">
                <a16:creationId xmlns:a16="http://schemas.microsoft.com/office/drawing/2014/main" id="{7FD935AD-1C17-4B7E-8469-CAB792B6BC9C}"/>
              </a:ext>
            </a:extLst>
          </p:cNvPr>
          <p:cNvSpPr/>
          <p:nvPr/>
        </p:nvSpPr>
        <p:spPr>
          <a:xfrm>
            <a:off x="4952068" y="180003"/>
            <a:ext cx="5841507" cy="435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TAREAS DE PREESCRITURA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6E2C2BE-4649-4C7F-85E8-6001B772C7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325" t="30680" r="51864" b="11715"/>
          <a:stretch/>
        </p:blipFill>
        <p:spPr>
          <a:xfrm>
            <a:off x="4106824" y="795012"/>
            <a:ext cx="6686751" cy="622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37068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43761ACA-0913-44D9-B8A1-BA60E484C8F3}"/>
              </a:ext>
            </a:extLst>
          </p:cNvPr>
          <p:cNvSpPr/>
          <p:nvPr/>
        </p:nvSpPr>
        <p:spPr>
          <a:xfrm>
            <a:off x="2733087" y="23132"/>
            <a:ext cx="16120975" cy="9782607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id="{153A59A1-B3B3-4E31-A243-402F50A914B2}"/>
              </a:ext>
            </a:extLst>
          </p:cNvPr>
          <p:cNvSpPr/>
          <p:nvPr/>
        </p:nvSpPr>
        <p:spPr>
          <a:xfrm rot="16200000">
            <a:off x="-1601898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C1D510ED-506D-40D8-AF1E-D52E832416CC}"/>
              </a:ext>
            </a:extLst>
          </p:cNvPr>
          <p:cNvSpPr/>
          <p:nvPr/>
        </p:nvSpPr>
        <p:spPr>
          <a:xfrm>
            <a:off x="-130268" y="23132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AAB3D4D-6731-4105-B264-04AC6571E4D0}"/>
              </a:ext>
            </a:extLst>
          </p:cNvPr>
          <p:cNvSpPr/>
          <p:nvPr/>
        </p:nvSpPr>
        <p:spPr>
          <a:xfrm>
            <a:off x="435006" y="1464816"/>
            <a:ext cx="2672178" cy="396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</a:t>
            </a: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ángulo 3">
            <a:extLst>
              <a:ext uri="{FF2B5EF4-FFF2-40B4-BE49-F238E27FC236}">
                <a16:creationId xmlns:a16="http://schemas.microsoft.com/office/drawing/2014/main" id="{7FD935AD-1C17-4B7E-8469-CAB792B6BC9C}"/>
              </a:ext>
            </a:extLst>
          </p:cNvPr>
          <p:cNvSpPr/>
          <p:nvPr/>
        </p:nvSpPr>
        <p:spPr>
          <a:xfrm>
            <a:off x="4952068" y="180003"/>
            <a:ext cx="5841507" cy="435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TAREAS DE PREESCRITURA</a:t>
            </a:r>
          </a:p>
        </p:txBody>
      </p:sp>
      <p:pic>
        <p:nvPicPr>
          <p:cNvPr id="1026" name="Picture 2" descr="Los dibujos infantiles: ¿qué expresan los niños pequeños en sus dibujos?">
            <a:extLst>
              <a:ext uri="{FF2B5EF4-FFF2-40B4-BE49-F238E27FC236}">
                <a16:creationId xmlns:a16="http://schemas.microsoft.com/office/drawing/2014/main" id="{BEF713D4-82FE-412C-9EC0-C63BB14C0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540" y="1269507"/>
            <a:ext cx="4210226" cy="578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8E56C3E3-8659-4262-9E1F-6401FE87C851}"/>
              </a:ext>
            </a:extLst>
          </p:cNvPr>
          <p:cNvSpPr/>
          <p:nvPr/>
        </p:nvSpPr>
        <p:spPr>
          <a:xfrm>
            <a:off x="5042517" y="692458"/>
            <a:ext cx="5321181" cy="3486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Dibuja aquí tu precioso momento de fantasía</a:t>
            </a:r>
          </a:p>
        </p:txBody>
      </p:sp>
    </p:spTree>
    <p:extLst>
      <p:ext uri="{BB962C8B-B14F-4D97-AF65-F5344CB8AC3E}">
        <p14:creationId xmlns:p14="http://schemas.microsoft.com/office/powerpoint/2010/main" val="132614521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43761ACA-0913-44D9-B8A1-BA60E484C8F3}"/>
              </a:ext>
            </a:extLst>
          </p:cNvPr>
          <p:cNvSpPr/>
          <p:nvPr/>
        </p:nvSpPr>
        <p:spPr>
          <a:xfrm>
            <a:off x="2277959" y="0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C1D510ED-506D-40D8-AF1E-D52E832416CC}"/>
              </a:ext>
            </a:extLst>
          </p:cNvPr>
          <p:cNvSpPr/>
          <p:nvPr/>
        </p:nvSpPr>
        <p:spPr>
          <a:xfrm>
            <a:off x="-130268" y="23132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AAB3D4D-6731-4105-B264-04AC6571E4D0}"/>
              </a:ext>
            </a:extLst>
          </p:cNvPr>
          <p:cNvSpPr/>
          <p:nvPr/>
        </p:nvSpPr>
        <p:spPr>
          <a:xfrm>
            <a:off x="435006" y="1464816"/>
            <a:ext cx="2672178" cy="396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</a:t>
            </a: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FE3E5A2F-48F8-4C10-88B5-ABA043CA74B2}"/>
              </a:ext>
            </a:extLst>
          </p:cNvPr>
          <p:cNvSpPr/>
          <p:nvPr/>
        </p:nvSpPr>
        <p:spPr>
          <a:xfrm>
            <a:off x="4216892" y="180003"/>
            <a:ext cx="7625920" cy="67623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2800" dirty="0">
              <a:effectLst/>
              <a:latin typeface="Bauhaus 93" panose="04030905020B02020C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6D1F88AF-23BE-4CF2-96AF-89573C723739}"/>
              </a:ext>
            </a:extLst>
          </p:cNvPr>
          <p:cNvSpPr/>
          <p:nvPr/>
        </p:nvSpPr>
        <p:spPr>
          <a:xfrm>
            <a:off x="6045886" y="554955"/>
            <a:ext cx="3653870" cy="3673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PLANIFICACIÓN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D04CB25-C840-43C3-B603-F07243908A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417" t="29772" r="54563" b="12880"/>
          <a:stretch/>
        </p:blipFill>
        <p:spPr>
          <a:xfrm>
            <a:off x="5041329" y="1051235"/>
            <a:ext cx="5528613" cy="5749308"/>
          </a:xfrm>
          <a:prstGeom prst="rect">
            <a:avLst/>
          </a:prstGeom>
        </p:spPr>
      </p:pic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D2AFD175-9594-4220-88C3-DBA2CAFBF783}"/>
              </a:ext>
            </a:extLst>
          </p:cNvPr>
          <p:cNvSpPr/>
          <p:nvPr/>
        </p:nvSpPr>
        <p:spPr>
          <a:xfrm>
            <a:off x="9445841" y="3213718"/>
            <a:ext cx="2361403" cy="214962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s-ES_tradnl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OLOR A MEJILLONES </a:t>
            </a:r>
            <a:endParaRPr lang="es-E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"/>
            </a:pPr>
            <a:r>
              <a:rPr lang="es-ES_tradnl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RINOCERONTE</a:t>
            </a:r>
            <a:endParaRPr lang="es-E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"/>
            </a:pPr>
            <a:r>
              <a:rPr lang="es-ES_tradnl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COLOR VERDE</a:t>
            </a:r>
            <a:endParaRPr lang="es-E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"/>
            </a:pPr>
            <a:r>
              <a:rPr lang="es-ES_tradnl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SALCHIPORRAS  FRITAS</a:t>
            </a:r>
            <a:endParaRPr lang="es-E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64637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43761ACA-0913-44D9-B8A1-BA60E484C8F3}"/>
              </a:ext>
            </a:extLst>
          </p:cNvPr>
          <p:cNvSpPr/>
          <p:nvPr/>
        </p:nvSpPr>
        <p:spPr>
          <a:xfrm>
            <a:off x="3295872" y="590365"/>
            <a:ext cx="9642084" cy="831467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id="{153A59A1-B3B3-4E31-A243-402F50A914B2}"/>
              </a:ext>
            </a:extLst>
          </p:cNvPr>
          <p:cNvSpPr/>
          <p:nvPr/>
        </p:nvSpPr>
        <p:spPr>
          <a:xfrm rot="16200000">
            <a:off x="-1601897" y="2689776"/>
            <a:ext cx="7759714" cy="9238162"/>
          </a:xfrm>
          <a:prstGeom prst="triangle">
            <a:avLst>
              <a:gd name="adj" fmla="val 617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B584FFC5-EACF-439B-92DA-E02A4ACDAD27}"/>
              </a:ext>
            </a:extLst>
          </p:cNvPr>
          <p:cNvCxnSpPr>
            <a:cxnSpLocks/>
          </p:cNvCxnSpPr>
          <p:nvPr/>
        </p:nvCxnSpPr>
        <p:spPr>
          <a:xfrm flipH="1">
            <a:off x="-2304988" y="0"/>
            <a:ext cx="908374" cy="1572269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C1D510ED-506D-40D8-AF1E-D52E832416CC}"/>
              </a:ext>
            </a:extLst>
          </p:cNvPr>
          <p:cNvSpPr/>
          <p:nvPr/>
        </p:nvSpPr>
        <p:spPr>
          <a:xfrm>
            <a:off x="-130268" y="23132"/>
            <a:ext cx="4063514" cy="8038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C488D76A-2721-4403-90AB-3804A9ACD4DE}"/>
              </a:ext>
            </a:extLst>
          </p:cNvPr>
          <p:cNvCxnSpPr>
            <a:cxnSpLocks/>
          </p:cNvCxnSpPr>
          <p:nvPr/>
        </p:nvCxnSpPr>
        <p:spPr>
          <a:xfrm flipH="1">
            <a:off x="2282389" y="5306271"/>
            <a:ext cx="1504420" cy="186246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id="{AFC737E8-3014-4BA0-A367-C2864065260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3" t="3226" b="15054"/>
          <a:stretch/>
        </p:blipFill>
        <p:spPr>
          <a:xfrm>
            <a:off x="-42132" y="1861813"/>
            <a:ext cx="4063514" cy="43145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5EC4943-80AB-4DA8-BF98-C39956AD8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6" r="7807" b="54051"/>
          <a:stretch/>
        </p:blipFill>
        <p:spPr>
          <a:xfrm>
            <a:off x="0" y="180003"/>
            <a:ext cx="3253740" cy="97345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AAB3D4D-6731-4105-B264-04AC6571E4D0}"/>
              </a:ext>
            </a:extLst>
          </p:cNvPr>
          <p:cNvSpPr/>
          <p:nvPr/>
        </p:nvSpPr>
        <p:spPr>
          <a:xfrm>
            <a:off x="435006" y="1464816"/>
            <a:ext cx="2672178" cy="396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NARRACIÓN</a:t>
            </a: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5F1EC1CC-BE23-4E30-B413-1A976A90DF4F}"/>
              </a:ext>
            </a:extLst>
          </p:cNvPr>
          <p:cNvCxnSpPr>
            <a:cxnSpLocks/>
          </p:cNvCxnSpPr>
          <p:nvPr/>
        </p:nvCxnSpPr>
        <p:spPr>
          <a:xfrm>
            <a:off x="0" y="5424936"/>
            <a:ext cx="1429305" cy="168233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 12">
            <a:extLst>
              <a:ext uri="{FF2B5EF4-FFF2-40B4-BE49-F238E27FC236}">
                <a16:creationId xmlns:a16="http://schemas.microsoft.com/office/drawing/2014/main" id="{1FB7B3F2-B661-48CF-8D04-5AF6C606499E}"/>
              </a:ext>
            </a:extLst>
          </p:cNvPr>
          <p:cNvSpPr/>
          <p:nvPr/>
        </p:nvSpPr>
        <p:spPr>
          <a:xfrm>
            <a:off x="4946728" y="1007006"/>
            <a:ext cx="3602467" cy="187831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s-ES_tradnl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OLOR A MEJILLONES </a:t>
            </a:r>
            <a:endParaRPr lang="es-ES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"/>
            </a:pPr>
            <a:r>
              <a:rPr lang="es-ES_tradnl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RINOCERONTE</a:t>
            </a:r>
            <a:endParaRPr lang="es-ES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"/>
            </a:pPr>
            <a:r>
              <a:rPr lang="es-ES_tradnl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COLOR VERDE</a:t>
            </a:r>
            <a:endParaRPr lang="es-ES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"/>
            </a:pPr>
            <a:r>
              <a:rPr lang="es-ES_tradnl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SALCHIPORRAS  FRITAS</a:t>
            </a:r>
            <a:endParaRPr lang="es-ES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485645DC-59E4-45B8-B744-236193700850}"/>
              </a:ext>
            </a:extLst>
          </p:cNvPr>
          <p:cNvSpPr/>
          <p:nvPr/>
        </p:nvSpPr>
        <p:spPr>
          <a:xfrm>
            <a:off x="4950137" y="435006"/>
            <a:ext cx="3439261" cy="3107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latin typeface="Aharoni" panose="02010803020104030203" pitchFamily="2" charset="-79"/>
                <a:cs typeface="Aharoni" panose="02010803020104030203" pitchFamily="2" charset="-79"/>
              </a:rPr>
              <a:t>TEXTUALIZACIÓN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E85E389A-FACA-431B-86B5-0B137548545D}"/>
              </a:ext>
            </a:extLst>
          </p:cNvPr>
          <p:cNvSpPr/>
          <p:nvPr/>
        </p:nvSpPr>
        <p:spPr>
          <a:xfrm>
            <a:off x="4412202" y="3290686"/>
            <a:ext cx="7119891" cy="26990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_tradnl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1.- OLOR A MEJILLONES (</a:t>
            </a:r>
            <a:r>
              <a:rPr lang="es-ES_tradnl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las zapatillas, zapatos</a:t>
            </a:r>
            <a:r>
              <a:rPr lang="es-ES_tradnl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  <a:endParaRPr lang="es-E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_tradnl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2.- RINOCERONTE.  Nos lo encontramos por la mañana cuando íbamos de paseo o en bici</a:t>
            </a:r>
            <a:endParaRPr lang="es-E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_tradnl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3.- COLOR VERDE. Agua de la ducha </a:t>
            </a:r>
            <a:endParaRPr lang="es-E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_tradnl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4.- </a:t>
            </a:r>
            <a:r>
              <a:rPr lang="es-ES_tradnl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Salchiporras</a:t>
            </a:r>
            <a:r>
              <a:rPr lang="es-ES_tradnl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fritas  . Para cenar ( Porras rellenas de salchicha)</a:t>
            </a:r>
            <a:endParaRPr lang="es-E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3DE4BE82-44F0-47A2-A991-CF8756958481}"/>
              </a:ext>
            </a:extLst>
          </p:cNvPr>
          <p:cNvSpPr/>
          <p:nvPr/>
        </p:nvSpPr>
        <p:spPr>
          <a:xfrm>
            <a:off x="4897020" y="6422994"/>
            <a:ext cx="3439261" cy="3107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latin typeface="Aharoni" panose="02010803020104030203" pitchFamily="2" charset="-79"/>
                <a:cs typeface="Aharoni" panose="02010803020104030203" pitchFamily="2" charset="-79"/>
              </a:rPr>
              <a:t>CORRECCIÓN</a:t>
            </a:r>
          </a:p>
        </p:txBody>
      </p:sp>
    </p:spTree>
    <p:extLst>
      <p:ext uri="{BB962C8B-B14F-4D97-AF65-F5344CB8AC3E}">
        <p14:creationId xmlns:p14="http://schemas.microsoft.com/office/powerpoint/2010/main" val="228613491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1176</TotalTime>
  <Words>2269</Words>
  <Application>Microsoft Office PowerPoint</Application>
  <PresentationFormat>Panorámica</PresentationFormat>
  <Paragraphs>680</Paragraphs>
  <Slides>100</Slides>
  <Notes>57</Notes>
  <HiddenSlides>1</HiddenSlides>
  <MMClips>0</MMClips>
  <ScaleCrop>false</ScaleCrop>
  <HeadingPairs>
    <vt:vector size="6" baseType="variant">
      <vt:variant>
        <vt:lpstr>Fuentes usadas</vt:lpstr>
      </vt:variant>
      <vt:variant>
        <vt:i4>19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100</vt:i4>
      </vt:variant>
    </vt:vector>
  </HeadingPairs>
  <TitlesOfParts>
    <vt:vector size="120" baseType="lpstr">
      <vt:lpstr>Agency FB</vt:lpstr>
      <vt:lpstr>Aharoni</vt:lpstr>
      <vt:lpstr>Arial</vt:lpstr>
      <vt:lpstr>Arial Black</vt:lpstr>
      <vt:lpstr>Bauhaus 93</vt:lpstr>
      <vt:lpstr>Bernard MT Condensed</vt:lpstr>
      <vt:lpstr>Bodoni MT Black</vt:lpstr>
      <vt:lpstr>Calibri</vt:lpstr>
      <vt:lpstr>Calibri Light</vt:lpstr>
      <vt:lpstr>Caviar dreams</vt:lpstr>
      <vt:lpstr>Caviar dreams</vt:lpstr>
      <vt:lpstr>Consolas</vt:lpstr>
      <vt:lpstr>Courier New</vt:lpstr>
      <vt:lpstr>Eras Light ITC</vt:lpstr>
      <vt:lpstr>Escolar1</vt:lpstr>
      <vt:lpstr>Massallera</vt:lpstr>
      <vt:lpstr>Segoe Print</vt:lpstr>
      <vt:lpstr>Symbol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pedro serrano</dc:creator>
  <cp:lastModifiedBy>pedro serrano</cp:lastModifiedBy>
  <cp:revision>17</cp:revision>
  <dcterms:created xsi:type="dcterms:W3CDTF">2022-01-02T11:52:08Z</dcterms:created>
  <dcterms:modified xsi:type="dcterms:W3CDTF">2022-01-17T19:25:51Z</dcterms:modified>
</cp:coreProperties>
</file>