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71" r:id="rId7"/>
    <p:sldId id="272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36F70-DA7B-433F-BEE5-9F4C9569D1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Grabación y edición de video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FAB642-FF0D-43DD-81AE-FA733159E8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Rubén Romero Pascual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57A102-7E73-4BF2-99AC-BED1C2FF4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013" y="4499397"/>
            <a:ext cx="1640910" cy="164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EFB4C2E-CF72-47B0-9FA3-951101863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1" y="5472114"/>
            <a:ext cx="1710266" cy="60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317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Equipo Croma Neewer para fotografía y vídeo - Microlog">
            <a:extLst>
              <a:ext uri="{FF2B5EF4-FFF2-40B4-BE49-F238E27FC236}">
                <a16:creationId xmlns:a16="http://schemas.microsoft.com/office/drawing/2014/main" id="{6D09D775-035A-4A73-AF2E-619444DB7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0"/>
          <a:stretch/>
        </p:blipFill>
        <p:spPr bwMode="auto">
          <a:xfrm>
            <a:off x="7633921" y="1599596"/>
            <a:ext cx="4558079" cy="577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0BBD00D-9B13-44AD-84D3-441927659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7532"/>
          </a:xfrm>
        </p:spPr>
        <p:txBody>
          <a:bodyPr>
            <a:normAutofit/>
          </a:bodyPr>
          <a:lstStyle/>
          <a:p>
            <a:r>
              <a:rPr lang="es-ES" dirty="0"/>
              <a:t>Materiales Croma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1DF9B0-E202-444D-A302-22688968C860}"/>
              </a:ext>
            </a:extLst>
          </p:cNvPr>
          <p:cNvSpPr txBox="1"/>
          <p:nvPr/>
        </p:nvSpPr>
        <p:spPr>
          <a:xfrm>
            <a:off x="2012165" y="1950324"/>
            <a:ext cx="51276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es-E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Ubicación</a:t>
            </a:r>
            <a:endParaRPr lang="es-E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es-E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Iluminación</a:t>
            </a:r>
          </a:p>
          <a:p>
            <a:pPr marL="742950" lvl="0" indent="-742950">
              <a:buFont typeface="+mj-lt"/>
              <a:buAutoNum type="arabicPeriod"/>
            </a:pPr>
            <a:r>
              <a:rPr lang="es-E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Acústica</a:t>
            </a:r>
          </a:p>
          <a:p>
            <a:pPr marL="742950" lvl="0" indent="-742950">
              <a:buFont typeface="+mj-lt"/>
              <a:buAutoNum type="arabicPeriod"/>
            </a:pPr>
            <a:r>
              <a:rPr lang="es-E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</a:t>
            </a:r>
            <a:endParaRPr lang="es-E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188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Equipo Croma Neewer para fotografía y vídeo - Microlog">
            <a:extLst>
              <a:ext uri="{FF2B5EF4-FFF2-40B4-BE49-F238E27FC236}">
                <a16:creationId xmlns:a16="http://schemas.microsoft.com/office/drawing/2014/main" id="{6D09D775-035A-4A73-AF2E-619444DB7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0"/>
          <a:stretch/>
        </p:blipFill>
        <p:spPr bwMode="auto">
          <a:xfrm>
            <a:off x="7633921" y="1599596"/>
            <a:ext cx="4558079" cy="577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0BBD00D-9B13-44AD-84D3-441927659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7532"/>
          </a:xfrm>
        </p:spPr>
        <p:txBody>
          <a:bodyPr>
            <a:normAutofit/>
          </a:bodyPr>
          <a:lstStyle/>
          <a:p>
            <a:r>
              <a:rPr lang="es-ES" dirty="0"/>
              <a:t>Materiales Croma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1DF9B0-E202-444D-A302-22688968C860}"/>
              </a:ext>
            </a:extLst>
          </p:cNvPr>
          <p:cNvSpPr txBox="1"/>
          <p:nvPr/>
        </p:nvSpPr>
        <p:spPr>
          <a:xfrm>
            <a:off x="1371600" y="1314008"/>
            <a:ext cx="5127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Ubicación</a:t>
            </a:r>
            <a:endParaRPr lang="es-E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1279710-38C7-4C08-8ECE-838ADE720BD7}"/>
              </a:ext>
            </a:extLst>
          </p:cNvPr>
          <p:cNvSpPr txBox="1"/>
          <p:nvPr/>
        </p:nvSpPr>
        <p:spPr>
          <a:xfrm>
            <a:off x="1511474" y="2493542"/>
            <a:ext cx="56909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Espacio amplio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Condiciones reproducibles en diferentes sesiones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es-E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950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Equipo Croma Neewer para fotografía y vídeo - Microlog">
            <a:extLst>
              <a:ext uri="{FF2B5EF4-FFF2-40B4-BE49-F238E27FC236}">
                <a16:creationId xmlns:a16="http://schemas.microsoft.com/office/drawing/2014/main" id="{6D09D775-035A-4A73-AF2E-619444DB7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0"/>
          <a:stretch/>
        </p:blipFill>
        <p:spPr bwMode="auto">
          <a:xfrm>
            <a:off x="7633921" y="1599596"/>
            <a:ext cx="4558079" cy="577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0BBD00D-9B13-44AD-84D3-441927659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7532"/>
          </a:xfrm>
        </p:spPr>
        <p:txBody>
          <a:bodyPr>
            <a:normAutofit/>
          </a:bodyPr>
          <a:lstStyle/>
          <a:p>
            <a:r>
              <a:rPr lang="es-ES" dirty="0"/>
              <a:t>Materiales Croma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1DF9B0-E202-444D-A302-22688968C860}"/>
              </a:ext>
            </a:extLst>
          </p:cNvPr>
          <p:cNvSpPr txBox="1"/>
          <p:nvPr/>
        </p:nvSpPr>
        <p:spPr>
          <a:xfrm>
            <a:off x="1371600" y="1314008"/>
            <a:ext cx="5127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Iluminación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1279710-38C7-4C08-8ECE-838ADE720BD7}"/>
              </a:ext>
            </a:extLst>
          </p:cNvPr>
          <p:cNvSpPr txBox="1"/>
          <p:nvPr/>
        </p:nvSpPr>
        <p:spPr>
          <a:xfrm>
            <a:off x="1511474" y="2405860"/>
            <a:ext cx="512766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 verde sin arrugas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 sombras entre los objetos/personas y fondo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Prevenir relación entre fondo e iluminación.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Condiciones reproducibles en diferentes sesiones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es-E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477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Equipo Croma Neewer para fotografía y vídeo - Microlog">
            <a:extLst>
              <a:ext uri="{FF2B5EF4-FFF2-40B4-BE49-F238E27FC236}">
                <a16:creationId xmlns:a16="http://schemas.microsoft.com/office/drawing/2014/main" id="{6D09D775-035A-4A73-AF2E-619444DB7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0"/>
          <a:stretch/>
        </p:blipFill>
        <p:spPr bwMode="auto">
          <a:xfrm>
            <a:off x="7633921" y="1599596"/>
            <a:ext cx="4558079" cy="577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0BBD00D-9B13-44AD-84D3-441927659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7532"/>
          </a:xfrm>
        </p:spPr>
        <p:txBody>
          <a:bodyPr>
            <a:normAutofit/>
          </a:bodyPr>
          <a:lstStyle/>
          <a:p>
            <a:r>
              <a:rPr lang="es-ES" dirty="0"/>
              <a:t>Materiales Croma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1DF9B0-E202-444D-A302-22688968C860}"/>
              </a:ext>
            </a:extLst>
          </p:cNvPr>
          <p:cNvSpPr txBox="1"/>
          <p:nvPr/>
        </p:nvSpPr>
        <p:spPr>
          <a:xfrm>
            <a:off x="1371600" y="1314008"/>
            <a:ext cx="5127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Acústica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1279710-38C7-4C08-8ECE-838ADE720BD7}"/>
              </a:ext>
            </a:extLst>
          </p:cNvPr>
          <p:cNvSpPr txBox="1"/>
          <p:nvPr/>
        </p:nvSpPr>
        <p:spPr>
          <a:xfrm>
            <a:off x="1511474" y="2405860"/>
            <a:ext cx="51276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Evitar espacios reverberantes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Posición del micrófono estable-distancia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Edición posterior del audio</a:t>
            </a:r>
            <a:endParaRPr lang="es-E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66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Equipo Croma Neewer para fotografía y vídeo - Microlog">
            <a:extLst>
              <a:ext uri="{FF2B5EF4-FFF2-40B4-BE49-F238E27FC236}">
                <a16:creationId xmlns:a16="http://schemas.microsoft.com/office/drawing/2014/main" id="{6D09D775-035A-4A73-AF2E-619444DB7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0"/>
          <a:stretch/>
        </p:blipFill>
        <p:spPr bwMode="auto">
          <a:xfrm>
            <a:off x="7633921" y="1599596"/>
            <a:ext cx="4558079" cy="577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0BBD00D-9B13-44AD-84D3-441927659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7532"/>
          </a:xfrm>
        </p:spPr>
        <p:txBody>
          <a:bodyPr>
            <a:normAutofit/>
          </a:bodyPr>
          <a:lstStyle/>
          <a:p>
            <a:r>
              <a:rPr lang="es-ES" dirty="0"/>
              <a:t>Materiales Croma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1DF9B0-E202-444D-A302-22688968C860}"/>
              </a:ext>
            </a:extLst>
          </p:cNvPr>
          <p:cNvSpPr txBox="1"/>
          <p:nvPr/>
        </p:nvSpPr>
        <p:spPr>
          <a:xfrm>
            <a:off x="1371600" y="1314008"/>
            <a:ext cx="5127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</a:t>
            </a:r>
            <a:endParaRPr lang="es-E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1279710-38C7-4C08-8ECE-838ADE720BD7}"/>
              </a:ext>
            </a:extLst>
          </p:cNvPr>
          <p:cNvSpPr txBox="1"/>
          <p:nvPr/>
        </p:nvSpPr>
        <p:spPr>
          <a:xfrm>
            <a:off x="1511474" y="2405860"/>
            <a:ext cx="512766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grabar nada del mismo color que el fondo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Encuadre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Enfoque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Distancia y resolución de la cámara</a:t>
            </a:r>
            <a:endParaRPr lang="es-E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36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BD00D-9B13-44AD-84D3-441927659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7532"/>
          </a:xfrm>
        </p:spPr>
        <p:txBody>
          <a:bodyPr>
            <a:normAutofit/>
          </a:bodyPr>
          <a:lstStyle/>
          <a:p>
            <a:r>
              <a:rPr lang="es-ES" dirty="0"/>
              <a:t>Edición de Video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1DF9B0-E202-444D-A302-22688968C860}"/>
              </a:ext>
            </a:extLst>
          </p:cNvPr>
          <p:cNvSpPr txBox="1"/>
          <p:nvPr/>
        </p:nvSpPr>
        <p:spPr>
          <a:xfrm>
            <a:off x="1371600" y="1314008"/>
            <a:ext cx="5127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Propuesta </a:t>
            </a:r>
            <a:r>
              <a:rPr lang="es-ES" sz="3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Shotcut</a:t>
            </a:r>
            <a:endParaRPr lang="es-E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1279710-38C7-4C08-8ECE-838ADE720BD7}"/>
              </a:ext>
            </a:extLst>
          </p:cNvPr>
          <p:cNvSpPr txBox="1"/>
          <p:nvPr/>
        </p:nvSpPr>
        <p:spPr>
          <a:xfrm>
            <a:off x="1511474" y="2405860"/>
            <a:ext cx="5127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Descarga e instalación</a:t>
            </a:r>
            <a:endParaRPr lang="es-E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49E36CF-DAB3-4F98-B1B2-4E480B2D6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814" y="759565"/>
            <a:ext cx="1640910" cy="164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hotcut - Wikipedia, la enciclopedia libre">
            <a:extLst>
              <a:ext uri="{FF2B5EF4-FFF2-40B4-BE49-F238E27FC236}">
                <a16:creationId xmlns:a16="http://schemas.microsoft.com/office/drawing/2014/main" id="{A23D2FD5-4AE0-4C7F-80DB-252E646D0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385" y="3435082"/>
            <a:ext cx="5703550" cy="358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310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BD00D-9B13-44AD-84D3-441927659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Primeros pasos en el cine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090F285-C6B3-4B01-900A-5BC6F296B89B}"/>
              </a:ext>
            </a:extLst>
          </p:cNvPr>
          <p:cNvSpPr txBox="1">
            <a:spLocks/>
          </p:cNvSpPr>
          <p:nvPr/>
        </p:nvSpPr>
        <p:spPr>
          <a:xfrm>
            <a:off x="3521902" y="5933161"/>
            <a:ext cx="3739019" cy="9749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/>
              <a:t>George Méliès</a:t>
            </a:r>
          </a:p>
        </p:txBody>
      </p:sp>
      <p:pic>
        <p:nvPicPr>
          <p:cNvPr id="1028" name="Picture 4" descr="George Méliès en 11 cortos pioneros de los efectos especiales">
            <a:extLst>
              <a:ext uri="{FF2B5EF4-FFF2-40B4-BE49-F238E27FC236}">
                <a16:creationId xmlns:a16="http://schemas.microsoft.com/office/drawing/2014/main" id="{677EF77D-EB94-4568-A610-59E2A1BE3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250" y="1715023"/>
            <a:ext cx="4926904" cy="4073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4C63426-DE85-4B04-8676-01F890520750}"/>
              </a:ext>
            </a:extLst>
          </p:cNvPr>
          <p:cNvSpPr txBox="1">
            <a:spLocks/>
          </p:cNvSpPr>
          <p:nvPr/>
        </p:nvSpPr>
        <p:spPr>
          <a:xfrm>
            <a:off x="1419616" y="1689971"/>
            <a:ext cx="4752584" cy="24060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/>
              <a:t>Ilusionismo: </a:t>
            </a:r>
          </a:p>
          <a:p>
            <a:r>
              <a:rPr lang="es-ES" sz="3200" b="0" i="0" dirty="0">
                <a:solidFill>
                  <a:srgbClr val="202124"/>
                </a:solidFill>
                <a:effectLst/>
                <a:latin typeface="Google Sans"/>
              </a:rPr>
              <a:t>m. </a:t>
            </a:r>
            <a:r>
              <a:rPr lang="es-ES" sz="3200" b="0" i="0" dirty="0">
                <a:solidFill>
                  <a:srgbClr val="040C28"/>
                </a:solidFill>
                <a:effectLst/>
                <a:latin typeface="Google Sans"/>
              </a:rPr>
              <a:t>Arte de producir fenómenos que parecen contradecir los hechos naturales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142154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BD00D-9B13-44AD-84D3-441927659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Primeros pasos en el cine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090F285-C6B3-4B01-900A-5BC6F296B89B}"/>
              </a:ext>
            </a:extLst>
          </p:cNvPr>
          <p:cNvSpPr txBox="1">
            <a:spLocks/>
          </p:cNvSpPr>
          <p:nvPr/>
        </p:nvSpPr>
        <p:spPr>
          <a:xfrm>
            <a:off x="1396456" y="2500510"/>
            <a:ext cx="3739019" cy="9749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/>
              <a:t>George Méliès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4C63426-DE85-4B04-8676-01F890520750}"/>
              </a:ext>
            </a:extLst>
          </p:cNvPr>
          <p:cNvSpPr txBox="1">
            <a:spLocks/>
          </p:cNvSpPr>
          <p:nvPr/>
        </p:nvSpPr>
        <p:spPr>
          <a:xfrm>
            <a:off x="1419616" y="1689971"/>
            <a:ext cx="4752584" cy="9749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/>
              <a:t>Ilusionismo: </a:t>
            </a:r>
          </a:p>
          <a:p>
            <a:r>
              <a:rPr lang="es-ES" sz="3200" b="0" i="0" dirty="0">
                <a:solidFill>
                  <a:srgbClr val="202124"/>
                </a:solidFill>
                <a:effectLst/>
                <a:latin typeface="Google Sans"/>
              </a:rPr>
              <a:t>Stop </a:t>
            </a:r>
            <a:r>
              <a:rPr lang="es-ES" sz="3200" b="0" i="0" dirty="0" err="1">
                <a:solidFill>
                  <a:srgbClr val="202124"/>
                </a:solidFill>
                <a:effectLst/>
                <a:latin typeface="Google Sans"/>
              </a:rPr>
              <a:t>trick</a:t>
            </a:r>
            <a:endParaRPr lang="es-ES" sz="3600" dirty="0"/>
          </a:p>
        </p:txBody>
      </p:sp>
      <p:pic>
        <p:nvPicPr>
          <p:cNvPr id="4" name="The Magic Lantern (La Lanterne Magique), 1903 - George Méliès (480p_25fps_H264-128kbit_AAC)">
            <a:hlinkClick r:id="" action="ppaction://media"/>
            <a:extLst>
              <a:ext uri="{FF2B5EF4-FFF2-40B4-BE49-F238E27FC236}">
                <a16:creationId xmlns:a16="http://schemas.microsoft.com/office/drawing/2014/main" id="{64563384-CFFA-48B9-BAF1-0347916519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2915" y="1689970"/>
            <a:ext cx="6535977" cy="493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59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BD00D-9B13-44AD-84D3-441927659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Croma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4C63426-DE85-4B04-8676-01F890520750}"/>
              </a:ext>
            </a:extLst>
          </p:cNvPr>
          <p:cNvSpPr txBox="1">
            <a:spLocks/>
          </p:cNvSpPr>
          <p:nvPr/>
        </p:nvSpPr>
        <p:spPr>
          <a:xfrm>
            <a:off x="1421704" y="1477029"/>
            <a:ext cx="10503074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0" i="0" dirty="0">
                <a:solidFill>
                  <a:srgbClr val="202124"/>
                </a:solidFill>
                <a:effectLst/>
                <a:latin typeface="Google Sans"/>
              </a:rPr>
              <a:t>Técnica de filmar frente a fondos monocromos, generalmente de color verde o azul, para poder sobreponer imágenes en el montaje.</a:t>
            </a:r>
            <a:endParaRPr lang="es-ES" sz="3600" dirty="0"/>
          </a:p>
        </p:txBody>
      </p:sp>
      <p:pic>
        <p:nvPicPr>
          <p:cNvPr id="2050" name="Picture 2" descr="El croma, una técnica para la fantasía en Juego de Tronos">
            <a:extLst>
              <a:ext uri="{FF2B5EF4-FFF2-40B4-BE49-F238E27FC236}">
                <a16:creationId xmlns:a16="http://schemas.microsoft.com/office/drawing/2014/main" id="{ABAEC5E2-73DE-424B-9524-CB2475449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506" y="2787296"/>
            <a:ext cx="6603305" cy="37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126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BD00D-9B13-44AD-84D3-441927659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Creatividad en el aula:</a:t>
            </a:r>
            <a:br>
              <a:rPr lang="es-ES" dirty="0"/>
            </a:br>
            <a:r>
              <a:rPr lang="es-ES" dirty="0"/>
              <a:t>Ilusión y técnica al servicio de la educación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4C63426-DE85-4B04-8676-01F890520750}"/>
              </a:ext>
            </a:extLst>
          </p:cNvPr>
          <p:cNvSpPr txBox="1">
            <a:spLocks/>
          </p:cNvSpPr>
          <p:nvPr/>
        </p:nvSpPr>
        <p:spPr>
          <a:xfrm>
            <a:off x="3169086" y="2168570"/>
            <a:ext cx="6951945" cy="54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solidFill>
                  <a:srgbClr val="202124"/>
                </a:solidFill>
                <a:latin typeface="Google Sans"/>
              </a:rPr>
              <a:t>Algunos ejemplos de empleo del croma </a:t>
            </a:r>
            <a:endParaRPr lang="es-ES" sz="36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1DF9B0-E202-444D-A302-22688968C860}"/>
              </a:ext>
            </a:extLst>
          </p:cNvPr>
          <p:cNvSpPr txBox="1"/>
          <p:nvPr/>
        </p:nvSpPr>
        <p:spPr>
          <a:xfrm>
            <a:off x="1371600" y="2902908"/>
            <a:ext cx="99613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Parte meteorológico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Noticiario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Campaña publicitaria: sobre proyectos de centro en igualdad, fomento biblioteca, convivencia, promoción de centro.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Canal de entrevistas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Doblaje de fragmentos de películas – Voz en </a:t>
            </a:r>
            <a:r>
              <a:rPr lang="es-ES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 documental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Felicitación Navideña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0767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BD00D-9B13-44AD-84D3-441927659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Creatividad en el aula:</a:t>
            </a:r>
            <a:br>
              <a:rPr lang="es-ES" dirty="0"/>
            </a:br>
            <a:r>
              <a:rPr lang="es-ES" dirty="0"/>
              <a:t>Ilusión y técnica al servicio de la educación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4C63426-DE85-4B04-8676-01F890520750}"/>
              </a:ext>
            </a:extLst>
          </p:cNvPr>
          <p:cNvSpPr txBox="1">
            <a:spLocks/>
          </p:cNvSpPr>
          <p:nvPr/>
        </p:nvSpPr>
        <p:spPr>
          <a:xfrm>
            <a:off x="1396652" y="1898476"/>
            <a:ext cx="6951945" cy="54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202124"/>
                </a:solidFill>
                <a:latin typeface="Google Sans"/>
              </a:rPr>
              <a:t>Algunos ejemplos de empleo del croma </a:t>
            </a:r>
            <a:endParaRPr lang="es-ES" sz="2400" dirty="0"/>
          </a:p>
        </p:txBody>
      </p:sp>
      <p:pic>
        <p:nvPicPr>
          <p:cNvPr id="3" name="Clase de historia_Croma">
            <a:hlinkClick r:id="" action="ppaction://media"/>
            <a:extLst>
              <a:ext uri="{FF2B5EF4-FFF2-40B4-BE49-F238E27FC236}">
                <a16:creationId xmlns:a16="http://schemas.microsoft.com/office/drawing/2014/main" id="{AFE0ABF3-EE03-4EFB-B62F-8C5307DAF0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185" y="2990335"/>
            <a:ext cx="5137168" cy="2889657"/>
          </a:xfrm>
          <a:prstGeom prst="rect">
            <a:avLst/>
          </a:prstGeom>
        </p:spPr>
      </p:pic>
      <p:pic>
        <p:nvPicPr>
          <p:cNvPr id="4" name="Proyecto de centro Croma">
            <a:hlinkClick r:id="" action="ppaction://media"/>
            <a:extLst>
              <a:ext uri="{FF2B5EF4-FFF2-40B4-BE49-F238E27FC236}">
                <a16:creationId xmlns:a16="http://schemas.microsoft.com/office/drawing/2014/main" id="{FB777B77-94AA-4B72-8198-01215311DBB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19629" y="2990335"/>
            <a:ext cx="5105060" cy="288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65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BD00D-9B13-44AD-84D3-441927659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Creatividad en el aula:</a:t>
            </a:r>
            <a:br>
              <a:rPr lang="es-ES" dirty="0"/>
            </a:br>
            <a:r>
              <a:rPr lang="es-ES" dirty="0"/>
              <a:t>Ilusión y técnica al servicio de la educación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4C63426-DE85-4B04-8676-01F890520750}"/>
              </a:ext>
            </a:extLst>
          </p:cNvPr>
          <p:cNvSpPr txBox="1">
            <a:spLocks/>
          </p:cNvSpPr>
          <p:nvPr/>
        </p:nvSpPr>
        <p:spPr>
          <a:xfrm>
            <a:off x="1396652" y="1898476"/>
            <a:ext cx="6951945" cy="54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202124"/>
                </a:solidFill>
                <a:latin typeface="Google Sans"/>
              </a:rPr>
              <a:t>Algunos ejemplos de empleo del croma </a:t>
            </a:r>
            <a:endParaRPr lang="es-ES" sz="2400" dirty="0"/>
          </a:p>
        </p:txBody>
      </p:sp>
      <p:pic>
        <p:nvPicPr>
          <p:cNvPr id="5" name="Niños avión_efecto croma">
            <a:hlinkClick r:id="" action="ppaction://media"/>
            <a:extLst>
              <a:ext uri="{FF2B5EF4-FFF2-40B4-BE49-F238E27FC236}">
                <a16:creationId xmlns:a16="http://schemas.microsoft.com/office/drawing/2014/main" id="{B55B5A57-7621-4658-ABC1-3CA2EAADD6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3084" y="2371756"/>
            <a:ext cx="7448314" cy="418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33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Equipo Croma Neewer para fotografía y vídeo - Microlog">
            <a:extLst>
              <a:ext uri="{FF2B5EF4-FFF2-40B4-BE49-F238E27FC236}">
                <a16:creationId xmlns:a16="http://schemas.microsoft.com/office/drawing/2014/main" id="{6D09D775-035A-4A73-AF2E-619444DB7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0"/>
          <a:stretch/>
        </p:blipFill>
        <p:spPr bwMode="auto">
          <a:xfrm>
            <a:off x="8116231" y="2210409"/>
            <a:ext cx="4075769" cy="51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0BBD00D-9B13-44AD-84D3-441927659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7532"/>
          </a:xfrm>
        </p:spPr>
        <p:txBody>
          <a:bodyPr>
            <a:normAutofit/>
          </a:bodyPr>
          <a:lstStyle/>
          <a:p>
            <a:r>
              <a:rPr lang="es-ES" dirty="0"/>
              <a:t>Cómo llevar a cabo nuestro proyecto: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1DF9B0-E202-444D-A302-22688968C860}"/>
              </a:ext>
            </a:extLst>
          </p:cNvPr>
          <p:cNvSpPr txBox="1"/>
          <p:nvPr/>
        </p:nvSpPr>
        <p:spPr>
          <a:xfrm>
            <a:off x="1546966" y="1599596"/>
            <a:ext cx="99613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es-E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Definición de objetivos</a:t>
            </a:r>
          </a:p>
          <a:p>
            <a:pPr marL="742950" lvl="0" indent="-742950">
              <a:buFont typeface="+mj-lt"/>
              <a:buAutoNum type="arabicPeriod"/>
            </a:pPr>
            <a:r>
              <a:rPr lang="es-E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Guión</a:t>
            </a:r>
            <a:r>
              <a:rPr lang="es-E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Storyline</a:t>
            </a:r>
            <a:endParaRPr lang="es-E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es-E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Recursos físicos y digitales</a:t>
            </a:r>
          </a:p>
          <a:p>
            <a:pPr marL="742950" lvl="0" indent="-742950">
              <a:buFont typeface="+mj-lt"/>
              <a:buAutoNum type="arabicPeriod"/>
            </a:pPr>
            <a:r>
              <a:rPr lang="es-E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Realización: grabación y edición</a:t>
            </a:r>
          </a:p>
        </p:txBody>
      </p:sp>
      <p:pic>
        <p:nvPicPr>
          <p:cNvPr id="4100" name="Picture 4" descr="Content and storylines">
            <a:extLst>
              <a:ext uri="{FF2B5EF4-FFF2-40B4-BE49-F238E27FC236}">
                <a16:creationId xmlns:a16="http://schemas.microsoft.com/office/drawing/2014/main" id="{B7929B46-EB22-497C-B741-5D0EEA81B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62" y="4070688"/>
            <a:ext cx="4238624" cy="2678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bjetivo, Dardo, Apuntar, Éxito, Meta">
            <a:extLst>
              <a:ext uri="{FF2B5EF4-FFF2-40B4-BE49-F238E27FC236}">
                <a16:creationId xmlns:a16="http://schemas.microsoft.com/office/drawing/2014/main" id="{43BE2BDF-31C6-4DCB-A1B4-120702F5F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30" y="1189972"/>
            <a:ext cx="1334501" cy="143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C2D55FA-F42C-442A-ABED-C6800FA46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005" y="4750763"/>
            <a:ext cx="1002082" cy="100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995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7065FF-E36E-46D7-8E15-2C5D2AB1F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Comenzamos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78292E-7CA2-423A-970A-AB5A78233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Instalación de materiales</a:t>
            </a:r>
          </a:p>
        </p:txBody>
      </p:sp>
    </p:spTree>
    <p:extLst>
      <p:ext uri="{BB962C8B-B14F-4D97-AF65-F5344CB8AC3E}">
        <p14:creationId xmlns:p14="http://schemas.microsoft.com/office/powerpoint/2010/main" val="3964770425"/>
      </p:ext>
    </p:extLst>
  </p:cSld>
  <p:clrMapOvr>
    <a:masterClrMapping/>
  </p:clrMapOvr>
</p:sld>
</file>

<file path=ppt/theme/theme1.xml><?xml version="1.0" encoding="utf-8"?>
<a:theme xmlns:a="http://schemas.openxmlformats.org/drawingml/2006/main" name="Recorte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TM10001105[[fn=Recorte]]</Template>
  <TotalTime>172</TotalTime>
  <Words>281</Words>
  <Application>Microsoft Office PowerPoint</Application>
  <PresentationFormat>Panorámica</PresentationFormat>
  <Paragraphs>62</Paragraphs>
  <Slides>15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Franklin Gothic Book</vt:lpstr>
      <vt:lpstr>Google Sans</vt:lpstr>
      <vt:lpstr>Symbol</vt:lpstr>
      <vt:lpstr>Recorte</vt:lpstr>
      <vt:lpstr>Grabación y edición de video </vt:lpstr>
      <vt:lpstr>Primeros pasos en el cine</vt:lpstr>
      <vt:lpstr>Primeros pasos en el cine</vt:lpstr>
      <vt:lpstr>Croma </vt:lpstr>
      <vt:lpstr>Creatividad en el aula: Ilusión y técnica al servicio de la educación </vt:lpstr>
      <vt:lpstr>Creatividad en el aula: Ilusión y técnica al servicio de la educación </vt:lpstr>
      <vt:lpstr>Creatividad en el aula: Ilusión y técnica al servicio de la educación </vt:lpstr>
      <vt:lpstr>Cómo llevar a cabo nuestro proyecto:</vt:lpstr>
      <vt:lpstr>Comenzamos</vt:lpstr>
      <vt:lpstr>Materiales Croma</vt:lpstr>
      <vt:lpstr>Materiales Croma</vt:lpstr>
      <vt:lpstr>Materiales Croma</vt:lpstr>
      <vt:lpstr>Materiales Croma</vt:lpstr>
      <vt:lpstr>Materiales Croma</vt:lpstr>
      <vt:lpstr>Edición de 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Grabación y edición </dc:title>
  <dc:creator>RUBEN ROMERO PASCUAL</dc:creator>
  <cp:lastModifiedBy>ANA MARIA BARTOLOME GONZALO</cp:lastModifiedBy>
  <cp:revision>13</cp:revision>
  <dcterms:created xsi:type="dcterms:W3CDTF">2023-11-26T20:59:01Z</dcterms:created>
  <dcterms:modified xsi:type="dcterms:W3CDTF">2024-04-30T10:49:50Z</dcterms:modified>
</cp:coreProperties>
</file>