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p:restoredTop sz="95890"/>
  </p:normalViewPr>
  <p:slideViewPr>
    <p:cSldViewPr snapToGrid="0" snapToObjects="1">
      <p:cViewPr varScale="1">
        <p:scale>
          <a:sx n="72" d="100"/>
          <a:sy n="72"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6E36C-C584-CD48-969C-FA5FC8D27F61}"/>
              </a:ext>
            </a:extLst>
          </p:cNvPr>
          <p:cNvSpPr>
            <a:spLocks noGrp="1"/>
          </p:cNvSpPr>
          <p:nvPr>
            <p:ph type="ctrTitle"/>
          </p:nvPr>
        </p:nvSpPr>
        <p:spPr>
          <a:xfrm>
            <a:off x="2688164" y="2652736"/>
            <a:ext cx="6815669" cy="1515533"/>
          </a:xfrm>
        </p:spPr>
        <p:txBody>
          <a:bodyPr/>
          <a:lstStyle/>
          <a:p>
            <a:r>
              <a:rPr lang="es-ES" sz="4000" dirty="0"/>
              <a:t>Bienvenidos a la parroquia de </a:t>
            </a:r>
            <a:r>
              <a:rPr lang="es-ES" sz="4000" dirty="0" err="1"/>
              <a:t>Geras</a:t>
            </a:r>
            <a:r>
              <a:rPr lang="es-ES" sz="4000" dirty="0"/>
              <a:t> de </a:t>
            </a:r>
            <a:r>
              <a:rPr lang="es-ES" sz="4000" dirty="0" err="1"/>
              <a:t>Gordón</a:t>
            </a:r>
            <a:r>
              <a:rPr lang="es-ES" sz="4000" dirty="0"/>
              <a:t> </a:t>
            </a:r>
          </a:p>
        </p:txBody>
      </p:sp>
      <p:sp>
        <p:nvSpPr>
          <p:cNvPr id="3" name="Título 1">
            <a:extLst>
              <a:ext uri="{FF2B5EF4-FFF2-40B4-BE49-F238E27FC236}">
                <a16:creationId xmlns:a16="http://schemas.microsoft.com/office/drawing/2014/main" id="{130E6484-F4FE-4FFC-8BF8-61E0BC3D5D78}"/>
              </a:ext>
            </a:extLst>
          </p:cNvPr>
          <p:cNvSpPr txBox="1">
            <a:spLocks/>
          </p:cNvSpPr>
          <p:nvPr/>
        </p:nvSpPr>
        <p:spPr>
          <a:xfrm>
            <a:off x="2688165" y="3870555"/>
            <a:ext cx="6815669"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4000" dirty="0"/>
          </a:p>
        </p:txBody>
      </p:sp>
      <p:sp>
        <p:nvSpPr>
          <p:cNvPr id="4" name="Título 1">
            <a:extLst>
              <a:ext uri="{FF2B5EF4-FFF2-40B4-BE49-F238E27FC236}">
                <a16:creationId xmlns:a16="http://schemas.microsoft.com/office/drawing/2014/main" id="{5099CCAD-0369-48F6-ACDA-BBAEEF42ED90}"/>
              </a:ext>
            </a:extLst>
          </p:cNvPr>
          <p:cNvSpPr txBox="1">
            <a:spLocks/>
          </p:cNvSpPr>
          <p:nvPr/>
        </p:nvSpPr>
        <p:spPr>
          <a:xfrm rot="10800000" flipV="1">
            <a:off x="2941981" y="4465983"/>
            <a:ext cx="6561853" cy="675859"/>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b="1" dirty="0"/>
              <a:t> </a:t>
            </a:r>
            <a:r>
              <a:rPr lang="es-ES" sz="1400" b="1" dirty="0"/>
              <a:t>Camino Arias García Nieto,  Raquel Martínez Alonso, Thais Mulero Fernández, </a:t>
            </a:r>
            <a:r>
              <a:rPr lang="es-ES" sz="1400" b="1" dirty="0" err="1"/>
              <a:t>Mª</a:t>
            </a:r>
            <a:r>
              <a:rPr lang="es-ES" sz="1400" b="1" dirty="0"/>
              <a:t> del Pilar </a:t>
            </a:r>
            <a:r>
              <a:rPr lang="es-ES" sz="1400" b="1" dirty="0" err="1"/>
              <a:t>Trobajo</a:t>
            </a:r>
            <a:r>
              <a:rPr lang="es-ES" sz="1400" b="1" dirty="0"/>
              <a:t> Suárez</a:t>
            </a:r>
          </a:p>
        </p:txBody>
      </p:sp>
      <p:sp>
        <p:nvSpPr>
          <p:cNvPr id="6" name="CuadroTexto 5">
            <a:extLst>
              <a:ext uri="{FF2B5EF4-FFF2-40B4-BE49-F238E27FC236}">
                <a16:creationId xmlns:a16="http://schemas.microsoft.com/office/drawing/2014/main" id="{265AE18A-3B71-48B7-8B9A-79AFBC953403}"/>
              </a:ext>
            </a:extLst>
          </p:cNvPr>
          <p:cNvSpPr txBox="1"/>
          <p:nvPr/>
        </p:nvSpPr>
        <p:spPr>
          <a:xfrm>
            <a:off x="4063817" y="1798501"/>
            <a:ext cx="4788635" cy="215444"/>
          </a:xfrm>
          <a:prstGeom prst="rect">
            <a:avLst/>
          </a:prstGeom>
          <a:noFill/>
        </p:spPr>
        <p:txBody>
          <a:bodyPr wrap="square">
            <a:spAutoFit/>
          </a:bodyPr>
          <a:lstStyle/>
          <a:p>
            <a:r>
              <a:rPr lang="es-ES" sz="800" dirty="0">
                <a:solidFill>
                  <a:srgbClr val="00B0F0"/>
                </a:solidFill>
              </a:rPr>
              <a:t>Esta obra está bajo una licencia de Creative </a:t>
            </a:r>
            <a:r>
              <a:rPr lang="es-ES" sz="800" dirty="0" err="1">
                <a:solidFill>
                  <a:srgbClr val="00B0F0"/>
                </a:solidFill>
              </a:rPr>
              <a:t>Commons</a:t>
            </a:r>
            <a:r>
              <a:rPr lang="es-ES" sz="800" dirty="0">
                <a:solidFill>
                  <a:srgbClr val="00B0F0"/>
                </a:solidFill>
              </a:rPr>
              <a:t> Reconocimiento-</a:t>
            </a:r>
            <a:r>
              <a:rPr lang="es-ES" sz="800" dirty="0" err="1">
                <a:solidFill>
                  <a:srgbClr val="00B0F0"/>
                </a:solidFill>
              </a:rPr>
              <a:t>CompartirIgual</a:t>
            </a:r>
            <a:r>
              <a:rPr lang="es-ES" sz="800" dirty="0">
                <a:solidFill>
                  <a:srgbClr val="00B0F0"/>
                </a:solidFill>
              </a:rPr>
              <a:t> 4.0 Internacional.</a:t>
            </a:r>
          </a:p>
        </p:txBody>
      </p:sp>
    </p:spTree>
    <p:extLst>
      <p:ext uri="{BB962C8B-B14F-4D97-AF65-F5344CB8AC3E}">
        <p14:creationId xmlns:p14="http://schemas.microsoft.com/office/powerpoint/2010/main" val="293814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86478A-5EE8-524E-8D6C-57A259E60C00}"/>
              </a:ext>
            </a:extLst>
          </p:cNvPr>
          <p:cNvSpPr>
            <a:spLocks noGrp="1"/>
          </p:cNvSpPr>
          <p:nvPr>
            <p:ph idx="1"/>
          </p:nvPr>
        </p:nvSpPr>
        <p:spPr>
          <a:xfrm>
            <a:off x="1215737" y="1081422"/>
            <a:ext cx="9760525" cy="5252291"/>
          </a:xfrm>
        </p:spPr>
        <p:txBody>
          <a:bodyPr>
            <a:normAutofit fontScale="77500" lnSpcReduction="20000"/>
          </a:bodyPr>
          <a:lstStyle/>
          <a:p>
            <a:pPr marL="0" algn="just">
              <a:lnSpc>
                <a:spcPct val="170000"/>
              </a:lnSpc>
              <a:spcBef>
                <a:spcPts val="600"/>
              </a:spcBef>
            </a:pPr>
            <a:r>
              <a:rPr lang="es-ES" sz="2300" dirty="0">
                <a:latin typeface="+mj-lt"/>
              </a:rPr>
              <a:t>Fijémonos ahora en el presbiterio, en el que vamos a distinguir dos mesas, la mesa de la Eucaristía que es a lo que nos referimos con el termino altar, y la de la Palabra, donde se leen las lecturas de la celebración, que es lo que conocemos como Ambón.</a:t>
            </a:r>
          </a:p>
          <a:p>
            <a:pPr marL="0" algn="just">
              <a:lnSpc>
                <a:spcPct val="170000"/>
              </a:lnSpc>
              <a:spcBef>
                <a:spcPts val="600"/>
              </a:spcBef>
            </a:pPr>
            <a:r>
              <a:rPr lang="es-ES" sz="2300" dirty="0">
                <a:latin typeface="+mj-lt"/>
                <a:ea typeface="Calibri" panose="020F0502020204030204" pitchFamily="34" charset="0"/>
                <a:cs typeface="Times New Roman" panose="02020603050405020304" pitchFamily="18" charset="0"/>
              </a:rPr>
              <a:t>Detrás del altar tenemos el retablo, compuesto de cinco imágenes, San Pedro, titular de la parroquia, Nuestra Señora de las Mercedes, donada por una familia del pueblo, San Roque, el protector de los perros. Las otras dos imágenes se corresponden, San José, y a el Sagrado Corazón de Jesús. </a:t>
            </a:r>
          </a:p>
          <a:p>
            <a:pPr marL="0" algn="just">
              <a:lnSpc>
                <a:spcPct val="170000"/>
              </a:lnSpc>
              <a:spcBef>
                <a:spcPts val="600"/>
              </a:spcBef>
            </a:pPr>
            <a:r>
              <a:rPr lang="es-ES" sz="2300" dirty="0">
                <a:latin typeface="+mj-lt"/>
                <a:ea typeface="Calibri" panose="020F0502020204030204" pitchFamily="34" charset="0"/>
                <a:cs typeface="Times New Roman" panose="02020603050405020304" pitchFamily="18" charset="0"/>
              </a:rPr>
              <a:t>En el retablo, centrado, también tenemos una imagen de Cristo Crucificado, a cuyos pies se encuentra el Sagrario tallado en madera la representación del cuerpo y la sangre de Cristo.</a:t>
            </a:r>
          </a:p>
          <a:p>
            <a:pPr marL="0" algn="just">
              <a:lnSpc>
                <a:spcPct val="170000"/>
              </a:lnSpc>
              <a:spcBef>
                <a:spcPts val="600"/>
              </a:spcBef>
            </a:pPr>
            <a:r>
              <a:rPr lang="es-ES" sz="2300" dirty="0">
                <a:latin typeface="+mj-lt"/>
                <a:ea typeface="Calibri" panose="020F0502020204030204" pitchFamily="34" charset="0"/>
                <a:cs typeface="Times New Roman" panose="02020603050405020304" pitchFamily="18" charset="0"/>
              </a:rPr>
              <a:t>En todas las iglesias se encuentran Reliquias de algunos santos o mártires, en este caso se encuentran incrustadas debajo del altar.</a:t>
            </a:r>
          </a:p>
          <a:p>
            <a:endParaRPr lang="es-ES" dirty="0"/>
          </a:p>
          <a:p>
            <a:endParaRPr lang="es-ES" dirty="0"/>
          </a:p>
        </p:txBody>
      </p:sp>
    </p:spTree>
    <p:extLst>
      <p:ext uri="{BB962C8B-B14F-4D97-AF65-F5344CB8AC3E}">
        <p14:creationId xmlns:p14="http://schemas.microsoft.com/office/powerpoint/2010/main" val="36915043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ior, gabinete, hecho de madera, viejo&#10;&#10;Descripción generada automáticamente">
            <a:extLst>
              <a:ext uri="{FF2B5EF4-FFF2-40B4-BE49-F238E27FC236}">
                <a16:creationId xmlns:a16="http://schemas.microsoft.com/office/drawing/2014/main" id="{85CE0323-8E0B-E94E-94EF-9D7CC0343413}"/>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3554629" y="87189"/>
            <a:ext cx="4799920" cy="6683622"/>
          </a:xfrm>
          <a:prstGeom prst="rect">
            <a:avLst/>
          </a:prstGeom>
        </p:spPr>
      </p:pic>
    </p:spTree>
    <p:extLst>
      <p:ext uri="{BB962C8B-B14F-4D97-AF65-F5344CB8AC3E}">
        <p14:creationId xmlns:p14="http://schemas.microsoft.com/office/powerpoint/2010/main" val="2938352451"/>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5A06C-BB75-D34E-90B5-921E277F3D9D}"/>
              </a:ext>
            </a:extLst>
          </p:cNvPr>
          <p:cNvSpPr>
            <a:spLocks noGrp="1"/>
          </p:cNvSpPr>
          <p:nvPr>
            <p:ph type="title"/>
          </p:nvPr>
        </p:nvSpPr>
        <p:spPr/>
        <p:txBody>
          <a:bodyPr/>
          <a:lstStyle/>
          <a:p>
            <a:r>
              <a:rPr lang="es-ES" dirty="0"/>
              <a:t>Celebración</a:t>
            </a:r>
          </a:p>
        </p:txBody>
      </p:sp>
      <p:sp>
        <p:nvSpPr>
          <p:cNvPr id="3" name="Marcador de contenido 2">
            <a:extLst>
              <a:ext uri="{FF2B5EF4-FFF2-40B4-BE49-F238E27FC236}">
                <a16:creationId xmlns:a16="http://schemas.microsoft.com/office/drawing/2014/main" id="{6B62FB08-3EBF-F94F-A843-852E0422203B}"/>
              </a:ext>
            </a:extLst>
          </p:cNvPr>
          <p:cNvSpPr>
            <a:spLocks noGrp="1"/>
          </p:cNvSpPr>
          <p:nvPr>
            <p:ph idx="1"/>
          </p:nvPr>
        </p:nvSpPr>
        <p:spPr/>
        <p:txBody>
          <a:bodyPr/>
          <a:lstStyle/>
          <a:p>
            <a:pPr algn="just"/>
            <a:r>
              <a:rPr lang="es-ES" dirty="0"/>
              <a:t>Una celebración de gran importancia y que sigue celebrándose a pesar de la escasa población del pueblo, que en la actualidad consta de unos 50 habitantes, y se hace con gran fervor y fe, es la celebración del Corpus. La misa y la procesión son celebradas gracias al trabajo de los vecinos, que en hacendera limpian la iglesia y sus alrededores, construyen con ramas y flores el altar y permitan que esta tradición perdure y viva.</a:t>
            </a:r>
          </a:p>
        </p:txBody>
      </p:sp>
    </p:spTree>
    <p:extLst>
      <p:ext uri="{BB962C8B-B14F-4D97-AF65-F5344CB8AC3E}">
        <p14:creationId xmlns:p14="http://schemas.microsoft.com/office/powerpoint/2010/main" val="4167141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424E9-2857-A24A-909B-9B8F2E89390C}"/>
              </a:ext>
            </a:extLst>
          </p:cNvPr>
          <p:cNvSpPr>
            <a:spLocks noGrp="1"/>
          </p:cNvSpPr>
          <p:nvPr>
            <p:ph type="title"/>
          </p:nvPr>
        </p:nvSpPr>
        <p:spPr/>
        <p:txBody>
          <a:bodyPr/>
          <a:lstStyle/>
          <a:p>
            <a:r>
              <a:rPr lang="es-ES" dirty="0"/>
              <a:t>Celebración del Corpus</a:t>
            </a:r>
          </a:p>
        </p:txBody>
      </p:sp>
      <p:pic>
        <p:nvPicPr>
          <p:cNvPr id="4" name="Imagen 3" descr="Un grupo de personas de pie sobre pasto&#10;&#10;Descripción generada automáticamente con confianza media">
            <a:extLst>
              <a:ext uri="{FF2B5EF4-FFF2-40B4-BE49-F238E27FC236}">
                <a16:creationId xmlns:a16="http://schemas.microsoft.com/office/drawing/2014/main" id="{4B2DB779-1BCD-9F49-99C8-F018B5E574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17865" y="2724265"/>
            <a:ext cx="2887980" cy="3362960"/>
          </a:xfrm>
          <a:prstGeom prst="rect">
            <a:avLst/>
          </a:prstGeom>
        </p:spPr>
      </p:pic>
      <p:pic>
        <p:nvPicPr>
          <p:cNvPr id="5" name="Imagen 4" descr="Un grupo de personas con paraguas en la calle&#10;&#10;Descripción generada automáticamente">
            <a:extLst>
              <a:ext uri="{FF2B5EF4-FFF2-40B4-BE49-F238E27FC236}">
                <a16:creationId xmlns:a16="http://schemas.microsoft.com/office/drawing/2014/main" id="{45DD2EB5-D7BA-0546-95D1-2986D321E0D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51268" y="2724265"/>
            <a:ext cx="3162300" cy="2371725"/>
          </a:xfrm>
          <a:prstGeom prst="rect">
            <a:avLst/>
          </a:prstGeom>
        </p:spPr>
      </p:pic>
      <p:pic>
        <p:nvPicPr>
          <p:cNvPr id="6" name="Imagen 5" descr="Un jardín con una flor amarilla&#10;&#10;Descripción generada automáticamente con confianza media">
            <a:extLst>
              <a:ext uri="{FF2B5EF4-FFF2-40B4-BE49-F238E27FC236}">
                <a16:creationId xmlns:a16="http://schemas.microsoft.com/office/drawing/2014/main" id="{6B579A7B-D412-2143-9283-57A7A1F2DF4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84904" y="2984615"/>
            <a:ext cx="3025140" cy="2842260"/>
          </a:xfrm>
          <a:prstGeom prst="rect">
            <a:avLst/>
          </a:prstGeom>
        </p:spPr>
      </p:pic>
      <p:sp>
        <p:nvSpPr>
          <p:cNvPr id="7" name="CuadroTexto 6">
            <a:extLst>
              <a:ext uri="{FF2B5EF4-FFF2-40B4-BE49-F238E27FC236}">
                <a16:creationId xmlns:a16="http://schemas.microsoft.com/office/drawing/2014/main" id="{9FA3DFF7-45AD-6D4C-A53C-2B34A99BC1A1}"/>
              </a:ext>
            </a:extLst>
          </p:cNvPr>
          <p:cNvSpPr txBox="1"/>
          <p:nvPr/>
        </p:nvSpPr>
        <p:spPr>
          <a:xfrm>
            <a:off x="5735619" y="5249732"/>
            <a:ext cx="1156447" cy="261610"/>
          </a:xfrm>
          <a:prstGeom prst="rect">
            <a:avLst/>
          </a:prstGeom>
          <a:noFill/>
        </p:spPr>
        <p:txBody>
          <a:bodyPr wrap="square" rtlCol="0">
            <a:spAutoFit/>
          </a:bodyPr>
          <a:lstStyle/>
          <a:p>
            <a:r>
              <a:rPr lang="es-ES" sz="1100" dirty="0"/>
              <a:t>Imágenes cedidas</a:t>
            </a:r>
          </a:p>
        </p:txBody>
      </p:sp>
    </p:spTree>
    <p:extLst>
      <p:ext uri="{BB962C8B-B14F-4D97-AF65-F5344CB8AC3E}">
        <p14:creationId xmlns:p14="http://schemas.microsoft.com/office/powerpoint/2010/main" val="2828306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07C11-0969-7C4F-BF8D-03F560E157DC}"/>
              </a:ext>
            </a:extLst>
          </p:cNvPr>
          <p:cNvSpPr>
            <a:spLocks noGrp="1"/>
          </p:cNvSpPr>
          <p:nvPr>
            <p:ph type="title"/>
          </p:nvPr>
        </p:nvSpPr>
        <p:spPr>
          <a:xfrm>
            <a:off x="1295402" y="3429000"/>
            <a:ext cx="9601196" cy="1303867"/>
          </a:xfrm>
        </p:spPr>
        <p:txBody>
          <a:bodyPr>
            <a:normAutofit/>
          </a:bodyPr>
          <a:lstStyle/>
          <a:p>
            <a:r>
              <a:rPr lang="es-ES" sz="7200" dirty="0"/>
              <a:t>Fin</a:t>
            </a:r>
          </a:p>
        </p:txBody>
      </p:sp>
    </p:spTree>
    <p:extLst>
      <p:ext uri="{BB962C8B-B14F-4D97-AF65-F5344CB8AC3E}">
        <p14:creationId xmlns:p14="http://schemas.microsoft.com/office/powerpoint/2010/main" val="21224521"/>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FADD2-D025-BF4F-853A-0ACC9CF24AE2}"/>
              </a:ext>
            </a:extLst>
          </p:cNvPr>
          <p:cNvSpPr>
            <a:spLocks noGrp="1"/>
          </p:cNvSpPr>
          <p:nvPr>
            <p:ph type="title"/>
          </p:nvPr>
        </p:nvSpPr>
        <p:spPr/>
        <p:txBody>
          <a:bodyPr/>
          <a:lstStyle/>
          <a:p>
            <a:r>
              <a:rPr lang="es-ES" dirty="0"/>
              <a:t>Exterior</a:t>
            </a:r>
          </a:p>
        </p:txBody>
      </p:sp>
      <p:sp>
        <p:nvSpPr>
          <p:cNvPr id="3" name="Marcador de contenido 2">
            <a:extLst>
              <a:ext uri="{FF2B5EF4-FFF2-40B4-BE49-F238E27FC236}">
                <a16:creationId xmlns:a16="http://schemas.microsoft.com/office/drawing/2014/main" id="{69CF531F-E7FC-9B45-B0E7-1CF3992C5DD7}"/>
              </a:ext>
            </a:extLst>
          </p:cNvPr>
          <p:cNvSpPr>
            <a:spLocks noGrp="1"/>
          </p:cNvSpPr>
          <p:nvPr>
            <p:ph idx="1"/>
          </p:nvPr>
        </p:nvSpPr>
        <p:spPr/>
        <p:txBody>
          <a:bodyPr/>
          <a:lstStyle/>
          <a:p>
            <a:pPr algn="just"/>
            <a:r>
              <a:rPr lang="es-ES" dirty="0"/>
              <a:t>El edificio, como tal, ya es un símbolo que nos representa a todas las personas que formamos parte de la comunidad cristiana.</a:t>
            </a:r>
          </a:p>
          <a:p>
            <a:pPr algn="just"/>
            <a:r>
              <a:rPr lang="es-ES" dirty="0"/>
              <a:t>Si nos fijamos en el lateral podremos</a:t>
            </a:r>
            <a:r>
              <a:rPr lang="es-ES" u="sng" dirty="0"/>
              <a:t> </a:t>
            </a:r>
            <a:r>
              <a:rPr lang="es-ES" dirty="0"/>
              <a:t>observar el campanario, las campanas se tocan para “llamar a misa”, de forma coloquial, ¿sabéis por qué esa llamada? Porque quienes asistimos a la Eucaristía somos llamados a participar en ella. Actualmente en esta iglesia sólo se celebran la Eucaristía en momentos muy especiales, si hay algún bautizo, boda o comunión. Aunque en verano sí tienen celebración cada 15 días.</a:t>
            </a:r>
          </a:p>
          <a:p>
            <a:endParaRPr lang="es-ES" dirty="0"/>
          </a:p>
          <a:p>
            <a:endParaRPr lang="es-ES" dirty="0"/>
          </a:p>
        </p:txBody>
      </p:sp>
    </p:spTree>
    <p:extLst>
      <p:ext uri="{BB962C8B-B14F-4D97-AF65-F5344CB8AC3E}">
        <p14:creationId xmlns:p14="http://schemas.microsoft.com/office/powerpoint/2010/main" val="1247241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casa de piedra&#10;&#10;Descripción generada automáticamente con confianza media">
            <a:extLst>
              <a:ext uri="{FF2B5EF4-FFF2-40B4-BE49-F238E27FC236}">
                <a16:creationId xmlns:a16="http://schemas.microsoft.com/office/drawing/2014/main" id="{ABB411DF-B9D1-6D4E-8EE0-20AD8649D36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1998" y="743788"/>
            <a:ext cx="10881129" cy="5511539"/>
          </a:xfrm>
          <a:prstGeom prst="rect">
            <a:avLst/>
          </a:prstGeom>
        </p:spPr>
      </p:pic>
    </p:spTree>
    <p:extLst>
      <p:ext uri="{BB962C8B-B14F-4D97-AF65-F5344CB8AC3E}">
        <p14:creationId xmlns:p14="http://schemas.microsoft.com/office/powerpoint/2010/main" val="40499377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7C0CDC-9CB5-0B47-AF42-92AE92EC29D8}"/>
              </a:ext>
            </a:extLst>
          </p:cNvPr>
          <p:cNvSpPr>
            <a:spLocks noGrp="1"/>
          </p:cNvSpPr>
          <p:nvPr>
            <p:ph idx="1"/>
          </p:nvPr>
        </p:nvSpPr>
        <p:spPr>
          <a:xfrm>
            <a:off x="1295401" y="1081423"/>
            <a:ext cx="9601196" cy="3318936"/>
          </a:xfrm>
        </p:spPr>
        <p:txBody>
          <a:bodyPr/>
          <a:lstStyle/>
          <a:p>
            <a:pPr algn="just"/>
            <a:r>
              <a:rPr lang="es-ES" dirty="0"/>
              <a:t>Antiguamente los enterramientos de la localidad se llevaban a cabo aquí, alrededor de la iglesia y no en el cementerio, por ello podemos ver al lado de la Iglesia una lápida sepulcral.</a:t>
            </a:r>
          </a:p>
          <a:p>
            <a:endParaRPr lang="es-ES" dirty="0"/>
          </a:p>
        </p:txBody>
      </p:sp>
      <p:pic>
        <p:nvPicPr>
          <p:cNvPr id="4" name="Imagen 3" descr="Una roca en el campo&#10;&#10;Descripción generada automáticamente con confianza baja">
            <a:extLst>
              <a:ext uri="{FF2B5EF4-FFF2-40B4-BE49-F238E27FC236}">
                <a16:creationId xmlns:a16="http://schemas.microsoft.com/office/drawing/2014/main" id="{3560AC92-780E-3344-AD58-FCD113D13D05}"/>
              </a:ext>
            </a:extLst>
          </p:cNvPr>
          <p:cNvPicPr/>
          <p:nvPr/>
        </p:nvPicPr>
        <p:blipFill>
          <a:blip r:embed="rId2">
            <a:extLst>
              <a:ext uri="{28A0092B-C50C-407E-A947-70E740481C1C}">
                <a14:useLocalDpi xmlns:a14="http://schemas.microsoft.com/office/drawing/2010/main" val="0"/>
              </a:ext>
            </a:extLst>
          </a:blip>
          <a:stretch>
            <a:fillRect/>
          </a:stretch>
        </p:blipFill>
        <p:spPr>
          <a:xfrm>
            <a:off x="3189775" y="2888672"/>
            <a:ext cx="5400040" cy="2616200"/>
          </a:xfrm>
          <a:prstGeom prst="rect">
            <a:avLst/>
          </a:prstGeom>
        </p:spPr>
      </p:pic>
    </p:spTree>
    <p:extLst>
      <p:ext uri="{BB962C8B-B14F-4D97-AF65-F5344CB8AC3E}">
        <p14:creationId xmlns:p14="http://schemas.microsoft.com/office/powerpoint/2010/main" val="206449026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9A2233-0DC5-4946-A756-7C7638E945AE}"/>
              </a:ext>
            </a:extLst>
          </p:cNvPr>
          <p:cNvSpPr>
            <a:spLocks noGrp="1"/>
          </p:cNvSpPr>
          <p:nvPr>
            <p:ph idx="1"/>
          </p:nvPr>
        </p:nvSpPr>
        <p:spPr>
          <a:xfrm>
            <a:off x="1295402" y="1019077"/>
            <a:ext cx="9601196" cy="3318936"/>
          </a:xfrm>
        </p:spPr>
        <p:txBody>
          <a:bodyPr/>
          <a:lstStyle/>
          <a:p>
            <a:pPr algn="just"/>
            <a:r>
              <a:rPr lang="es-ES" dirty="0"/>
              <a:t>Antes de centrarnos en el interior, nos gustaría que os fijaseis en la puerta que nos da la bienvenida, para nosotros las puertas de las iglesias siempre simbolizan a Jesucristo. </a:t>
            </a:r>
          </a:p>
        </p:txBody>
      </p:sp>
      <p:pic>
        <p:nvPicPr>
          <p:cNvPr id="4" name="Imagen 3" descr="Una casa de piedra&#10;&#10;Descripción generada automáticamente con confianza media">
            <a:extLst>
              <a:ext uri="{FF2B5EF4-FFF2-40B4-BE49-F238E27FC236}">
                <a16:creationId xmlns:a16="http://schemas.microsoft.com/office/drawing/2014/main" id="{ABB964F1-6228-D54B-95EE-FDF08673005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60123" y="2678545"/>
            <a:ext cx="5448300" cy="3467100"/>
          </a:xfrm>
          <a:prstGeom prst="rect">
            <a:avLst/>
          </a:prstGeom>
        </p:spPr>
      </p:pic>
    </p:spTree>
    <p:extLst>
      <p:ext uri="{BB962C8B-B14F-4D97-AF65-F5344CB8AC3E}">
        <p14:creationId xmlns:p14="http://schemas.microsoft.com/office/powerpoint/2010/main" val="1128361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567D6-0070-FD45-A8B1-4F579D2D0E8C}"/>
              </a:ext>
            </a:extLst>
          </p:cNvPr>
          <p:cNvSpPr>
            <a:spLocks noGrp="1"/>
          </p:cNvSpPr>
          <p:nvPr>
            <p:ph type="title"/>
          </p:nvPr>
        </p:nvSpPr>
        <p:spPr/>
        <p:txBody>
          <a:bodyPr/>
          <a:lstStyle/>
          <a:p>
            <a:r>
              <a:rPr lang="es-ES" dirty="0"/>
              <a:t>Interior</a:t>
            </a:r>
          </a:p>
        </p:txBody>
      </p:sp>
      <p:sp>
        <p:nvSpPr>
          <p:cNvPr id="3" name="Marcador de contenido 2">
            <a:extLst>
              <a:ext uri="{FF2B5EF4-FFF2-40B4-BE49-F238E27FC236}">
                <a16:creationId xmlns:a16="http://schemas.microsoft.com/office/drawing/2014/main" id="{58A4049B-6D6C-7948-B489-EC061D8D0F74}"/>
              </a:ext>
            </a:extLst>
          </p:cNvPr>
          <p:cNvSpPr>
            <a:spLocks noGrp="1"/>
          </p:cNvSpPr>
          <p:nvPr>
            <p:ph idx="1"/>
          </p:nvPr>
        </p:nvSpPr>
        <p:spPr/>
        <p:txBody>
          <a:bodyPr/>
          <a:lstStyle/>
          <a:p>
            <a:pPr algn="just"/>
            <a:r>
              <a:rPr lang="es-ES" dirty="0"/>
              <a:t>Nada más entrar nos encontramos con un cuadro de Nuestra Señora del Sagrado Corazón. Una vez en el interior distinguimos dos niveles, que representan dos ministerios. El nivel de los bautizados, en el que nos encontramos nosotros y el nivel del presbiterio o altar. </a:t>
            </a:r>
          </a:p>
          <a:p>
            <a:pPr algn="just"/>
            <a:r>
              <a:rPr lang="es-ES" dirty="0"/>
              <a:t>La iglesia dispone de un solo pasillo central, ¿alguien sabe cómo se llama? Pues se llama Vía Sacra, y une la puerta con el altar. De forma simbólica este pasillo, esta vía, nos recuerda que somos un pueblo en peregrinaje constante.</a:t>
            </a:r>
          </a:p>
          <a:p>
            <a:endParaRPr lang="es-ES" dirty="0"/>
          </a:p>
        </p:txBody>
      </p:sp>
    </p:spTree>
    <p:extLst>
      <p:ext uri="{BB962C8B-B14F-4D97-AF65-F5344CB8AC3E}">
        <p14:creationId xmlns:p14="http://schemas.microsoft.com/office/powerpoint/2010/main" val="302688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ior, edificio, pequeño, cuarto&#10;&#10;Descripción generada automáticamente">
            <a:extLst>
              <a:ext uri="{FF2B5EF4-FFF2-40B4-BE49-F238E27FC236}">
                <a16:creationId xmlns:a16="http://schemas.microsoft.com/office/drawing/2014/main" id="{3A286055-C499-1049-A977-05AB61F878B9}"/>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3264834" y="236446"/>
            <a:ext cx="5091871" cy="6385108"/>
          </a:xfrm>
          <a:prstGeom prst="rect">
            <a:avLst/>
          </a:prstGeom>
        </p:spPr>
      </p:pic>
    </p:spTree>
    <p:extLst>
      <p:ext uri="{BB962C8B-B14F-4D97-AF65-F5344CB8AC3E}">
        <p14:creationId xmlns:p14="http://schemas.microsoft.com/office/powerpoint/2010/main" val="359547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ED34D2-FB82-CB46-91EA-809E3716AAB9}"/>
              </a:ext>
            </a:extLst>
          </p:cNvPr>
          <p:cNvSpPr>
            <a:spLocks noGrp="1"/>
          </p:cNvSpPr>
          <p:nvPr>
            <p:ph idx="1"/>
          </p:nvPr>
        </p:nvSpPr>
        <p:spPr>
          <a:xfrm>
            <a:off x="1295402" y="1060642"/>
            <a:ext cx="9601196" cy="3318936"/>
          </a:xfrm>
        </p:spPr>
        <p:txBody>
          <a:bodyPr/>
          <a:lstStyle/>
          <a:p>
            <a:pPr algn="just"/>
            <a:r>
              <a:rPr lang="es-ES" dirty="0"/>
              <a:t>Nos acercamos al altar y encontramos la Pila Bautismal, hecha de piedra y robusta tiene junto a ella el Cirio Pascual, que tras la fiesta de Pentecostés se coloca aquí.</a:t>
            </a:r>
          </a:p>
          <a:p>
            <a:endParaRPr lang="es-ES" dirty="0"/>
          </a:p>
          <a:p>
            <a:endParaRPr lang="es-ES" dirty="0"/>
          </a:p>
        </p:txBody>
      </p:sp>
      <p:pic>
        <p:nvPicPr>
          <p:cNvPr id="4" name="Imagen 3" descr="Imagen que contiene interior, edificio, café, espejo&#10;&#10;Descripción generada automáticamente">
            <a:extLst>
              <a:ext uri="{FF2B5EF4-FFF2-40B4-BE49-F238E27FC236}">
                <a16:creationId xmlns:a16="http://schemas.microsoft.com/office/drawing/2014/main" id="{D9C48515-EC26-1E43-A876-5EF626A52858}"/>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4578157" y="2727937"/>
            <a:ext cx="3035684" cy="3020031"/>
          </a:xfrm>
          <a:prstGeom prst="rect">
            <a:avLst/>
          </a:prstGeom>
        </p:spPr>
      </p:pic>
    </p:spTree>
    <p:extLst>
      <p:ext uri="{BB962C8B-B14F-4D97-AF65-F5344CB8AC3E}">
        <p14:creationId xmlns:p14="http://schemas.microsoft.com/office/powerpoint/2010/main" val="1841920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97B73B-135A-684D-902F-AE1780CDC8A7}"/>
              </a:ext>
            </a:extLst>
          </p:cNvPr>
          <p:cNvSpPr>
            <a:spLocks noGrp="1"/>
          </p:cNvSpPr>
          <p:nvPr>
            <p:ph idx="1"/>
          </p:nvPr>
        </p:nvSpPr>
        <p:spPr>
          <a:xfrm>
            <a:off x="1295402" y="1185332"/>
            <a:ext cx="9601196" cy="3318936"/>
          </a:xfrm>
        </p:spPr>
        <p:txBody>
          <a:bodyPr/>
          <a:lstStyle/>
          <a:p>
            <a:pPr algn="just"/>
            <a:r>
              <a:rPr lang="es-ES" dirty="0"/>
              <a:t>A ambos lados del pasillo encontramos dos imágenes la de San Antonio y la Inmaculada Concepción, a los que antiguamente se sacaba en procesión y celebraban sus festividades </a:t>
            </a:r>
          </a:p>
        </p:txBody>
      </p:sp>
      <p:pic>
        <p:nvPicPr>
          <p:cNvPr id="4" name="Imagen 3" descr="Imagen que contiene interior, tabla, gato, pequeño&#10;&#10;Descripción generada automáticamente">
            <a:extLst>
              <a:ext uri="{FF2B5EF4-FFF2-40B4-BE49-F238E27FC236}">
                <a16:creationId xmlns:a16="http://schemas.microsoft.com/office/drawing/2014/main" id="{C637C9EB-B963-194D-BECA-37A24AB5ABBE}"/>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6784804" y="3013537"/>
            <a:ext cx="3534410" cy="2650490"/>
          </a:xfrm>
          <a:prstGeom prst="rect">
            <a:avLst/>
          </a:prstGeom>
        </p:spPr>
      </p:pic>
      <p:pic>
        <p:nvPicPr>
          <p:cNvPr id="5" name="Imagen 4" descr="Texto&#10;&#10;Descripción generada automáticamente con confianza media">
            <a:extLst>
              <a:ext uri="{FF2B5EF4-FFF2-40B4-BE49-F238E27FC236}">
                <a16:creationId xmlns:a16="http://schemas.microsoft.com/office/drawing/2014/main" id="{6946C2B6-9857-7244-806B-9ED0E520E975}"/>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2034713" y="3175462"/>
            <a:ext cx="3509010" cy="2352040"/>
          </a:xfrm>
          <a:prstGeom prst="rect">
            <a:avLst/>
          </a:prstGeom>
        </p:spPr>
      </p:pic>
    </p:spTree>
    <p:extLst>
      <p:ext uri="{BB962C8B-B14F-4D97-AF65-F5344CB8AC3E}">
        <p14:creationId xmlns:p14="http://schemas.microsoft.com/office/powerpoint/2010/main" val="5873854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Orgánico</Template>
  <TotalTime>41</TotalTime>
  <Words>635</Words>
  <Application>Microsoft Office PowerPoint</Application>
  <PresentationFormat>Panorámica</PresentationFormat>
  <Paragraphs>22</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Garamond</vt:lpstr>
      <vt:lpstr>Orgánico</vt:lpstr>
      <vt:lpstr>Bienvenidos a la parroquia de Geras de Gordón </vt:lpstr>
      <vt:lpstr>Exterior</vt:lpstr>
      <vt:lpstr>Presentación de PowerPoint</vt:lpstr>
      <vt:lpstr>Presentación de PowerPoint</vt:lpstr>
      <vt:lpstr>Presentación de PowerPoint</vt:lpstr>
      <vt:lpstr>Interior</vt:lpstr>
      <vt:lpstr>Presentación de PowerPoint</vt:lpstr>
      <vt:lpstr>Presentación de PowerPoint</vt:lpstr>
      <vt:lpstr>Presentación de PowerPoint</vt:lpstr>
      <vt:lpstr>Presentación de PowerPoint</vt:lpstr>
      <vt:lpstr>Presentación de PowerPoint</vt:lpstr>
      <vt:lpstr>Celebración</vt:lpstr>
      <vt:lpstr>Celebración del Corpus</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la parroquia de Geras de Gordón </dc:title>
  <dc:creator>Microsoft Office User</dc:creator>
  <cp:lastModifiedBy>MARIA JESUS BRAVO DIAZ-CANEJA</cp:lastModifiedBy>
  <cp:revision>5</cp:revision>
  <dcterms:created xsi:type="dcterms:W3CDTF">2022-02-02T15:07:49Z</dcterms:created>
  <dcterms:modified xsi:type="dcterms:W3CDTF">2022-02-14T09:03:24Z</dcterms:modified>
</cp:coreProperties>
</file>