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AEF0B151-9C08-44C0-AC66-7FA2E9E2EA27}" type="datetimeFigureOut">
              <a:rPr lang="es-ES"/>
              <a:pPr>
                <a:defRPr/>
              </a:pPr>
              <a:t>15/04/2015</a:t>
            </a:fld>
            <a:endParaRPr lang="es-ES"/>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s-ES"/>
          </a:p>
        </p:txBody>
      </p:sp>
      <p:sp>
        <p:nvSpPr>
          <p:cNvPr id="14" name="Slide Number Placeholder 5"/>
          <p:cNvSpPr>
            <a:spLocks noGrp="1"/>
          </p:cNvSpPr>
          <p:nvPr>
            <p:ph type="sldNum" sz="quarter" idx="12"/>
          </p:nvPr>
        </p:nvSpPr>
        <p:spPr>
          <a:xfrm>
            <a:off x="6213475" y="5357813"/>
            <a:ext cx="554038" cy="365125"/>
          </a:xfrm>
        </p:spPr>
        <p:txBody>
          <a:bodyPr/>
          <a:lstStyle>
            <a:lvl1pPr algn="ctr">
              <a:defRPr smtClean="0"/>
            </a:lvl1pPr>
          </a:lstStyle>
          <a:p>
            <a:pPr>
              <a:defRPr/>
            </a:pPr>
            <a:fld id="{6E383C6B-2E3F-4A65-9B59-D3DA799FE560}"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FB8A8849-EE6D-4C79-8954-2DC6CC3E33ED}" type="datetimeFigureOut">
              <a:rPr lang="es-ES"/>
              <a:pPr>
                <a:defRPr/>
              </a:pPr>
              <a:t>15/04/2015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A19418C9-61A4-4C7B-B894-ADB04FA65E34}"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A4F12787-C08C-4B38-B988-EAB60029C2F3}" type="datetimeFigureOut">
              <a:rPr lang="es-ES"/>
              <a:pPr>
                <a:defRPr/>
              </a:pPr>
              <a:t>15/04/2015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2932021-578C-44EB-8C67-0FEC7384573D}"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75576833-06D1-4D23-95D8-45299385A84A}" type="datetimeFigureOut">
              <a:rPr lang="es-ES"/>
              <a:pPr>
                <a:defRPr/>
              </a:pPr>
              <a:t>15/04/2015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E0EFE4ED-E217-4908-8516-85CAB435D84A}"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12706F8B-62A7-465E-86EE-01C11400F8A1}" type="datetimeFigureOut">
              <a:rPr lang="es-ES"/>
              <a:pPr>
                <a:defRPr/>
              </a:pPr>
              <a:t>15/04/2015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1D194FB-3927-48F2-8841-46D192ACA60B}"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fld id="{E45EFA3A-4884-46A8-8B94-28605C6D23C1}" type="datetimeFigureOut">
              <a:rPr lang="es-ES"/>
              <a:pPr>
                <a:defRPr/>
              </a:pPr>
              <a:t>15/04/2015</a:t>
            </a:fld>
            <a:endParaRPr lang="es-ES"/>
          </a:p>
        </p:txBody>
      </p:sp>
      <p:sp>
        <p:nvSpPr>
          <p:cNvPr id="6" name="Footer Placeholder 4"/>
          <p:cNvSpPr>
            <a:spLocks noGrp="1"/>
          </p:cNvSpPr>
          <p:nvPr>
            <p:ph type="ftr" sz="quarter" idx="16"/>
          </p:nvPr>
        </p:nvSpPr>
        <p:spPr/>
        <p:txBody>
          <a:bodyPr/>
          <a:lstStyle>
            <a:lvl1pPr>
              <a:defRPr/>
            </a:lvl1pPr>
          </a:lstStyle>
          <a:p>
            <a:pPr>
              <a:defRPr/>
            </a:pPr>
            <a:endParaRPr lang="es-ES"/>
          </a:p>
        </p:txBody>
      </p:sp>
      <p:sp>
        <p:nvSpPr>
          <p:cNvPr id="7" name="Slide Number Placeholder 5"/>
          <p:cNvSpPr>
            <a:spLocks noGrp="1"/>
          </p:cNvSpPr>
          <p:nvPr>
            <p:ph type="sldNum" sz="quarter" idx="17"/>
          </p:nvPr>
        </p:nvSpPr>
        <p:spPr/>
        <p:txBody>
          <a:bodyPr/>
          <a:lstStyle>
            <a:lvl1pPr>
              <a:defRPr/>
            </a:lvl1pPr>
          </a:lstStyle>
          <a:p>
            <a:pPr>
              <a:defRPr/>
            </a:pPr>
            <a:fld id="{0AD59639-F85E-43F0-A85D-29648EB7E390}"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3"/>
          <p:cNvSpPr>
            <a:spLocks noGrp="1"/>
          </p:cNvSpPr>
          <p:nvPr>
            <p:ph type="dt" sz="half" idx="15"/>
          </p:nvPr>
        </p:nvSpPr>
        <p:spPr/>
        <p:txBody>
          <a:bodyPr/>
          <a:lstStyle>
            <a:lvl1pPr>
              <a:defRPr/>
            </a:lvl1pPr>
          </a:lstStyle>
          <a:p>
            <a:pPr>
              <a:defRPr/>
            </a:pPr>
            <a:fld id="{138B6E65-2AB7-437F-95DB-B72022BA54DE}" type="datetimeFigureOut">
              <a:rPr lang="es-ES"/>
              <a:pPr>
                <a:defRPr/>
              </a:pPr>
              <a:t>15/04/2015</a:t>
            </a:fld>
            <a:endParaRPr lang="es-ES"/>
          </a:p>
        </p:txBody>
      </p:sp>
      <p:sp>
        <p:nvSpPr>
          <p:cNvPr id="8" name="Footer Placeholder 4"/>
          <p:cNvSpPr>
            <a:spLocks noGrp="1"/>
          </p:cNvSpPr>
          <p:nvPr>
            <p:ph type="ftr" sz="quarter" idx="16"/>
          </p:nvPr>
        </p:nvSpPr>
        <p:spPr/>
        <p:txBody>
          <a:bodyPr/>
          <a:lstStyle>
            <a:lvl1pPr>
              <a:defRPr/>
            </a:lvl1pPr>
          </a:lstStyle>
          <a:p>
            <a:pPr>
              <a:defRPr/>
            </a:pPr>
            <a:endParaRPr lang="es-ES"/>
          </a:p>
        </p:txBody>
      </p:sp>
      <p:sp>
        <p:nvSpPr>
          <p:cNvPr id="9" name="Slide Number Placeholder 5"/>
          <p:cNvSpPr>
            <a:spLocks noGrp="1"/>
          </p:cNvSpPr>
          <p:nvPr>
            <p:ph type="sldNum" sz="quarter" idx="17"/>
          </p:nvPr>
        </p:nvSpPr>
        <p:spPr/>
        <p:txBody>
          <a:bodyPr/>
          <a:lstStyle>
            <a:lvl1pPr>
              <a:defRPr/>
            </a:lvl1pPr>
          </a:lstStyle>
          <a:p>
            <a:pPr>
              <a:defRPr/>
            </a:pPr>
            <a:fld id="{C985456A-F265-49B6-9402-CE62F63D8946}"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0A0EEA74-D3A8-4241-87D8-1DC50D7366E1}" type="datetimeFigureOut">
              <a:rPr lang="es-ES"/>
              <a:pPr>
                <a:defRPr/>
              </a:pPr>
              <a:t>15/04/2015</a:t>
            </a:fld>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E86F5940-2BD5-4A1B-AB45-B81243921599}"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F5E1A7-0727-47ED-BA91-884C8F85AC22}" type="datetimeFigureOut">
              <a:rPr lang="es-ES"/>
              <a:pPr>
                <a:defRPr/>
              </a:pPr>
              <a:t>15/04/2015</a:t>
            </a:fld>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67B273B9-AEB4-4389-9560-5647E0695649}"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35063106-79EF-4DDB-8F17-567267AAF5DF}" type="datetimeFigureOut">
              <a:rPr lang="es-ES"/>
              <a:pPr>
                <a:defRPr/>
              </a:pPr>
              <a:t>15/04/2015</a:t>
            </a:fld>
            <a:endParaRPr lang="es-ES"/>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s-ES"/>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CBB77011-931D-4B51-AA96-F0D552DFAF99}"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998357FC-759F-4BFC-8C3A-494F394CAEC8}" type="datetimeFigureOut">
              <a:rPr lang="es-ES"/>
              <a:pPr>
                <a:defRPr/>
              </a:pPr>
              <a:t>15/04/2015</a:t>
            </a:fld>
            <a:endParaRPr lang="es-ES"/>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s-ES"/>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148ED842-EF77-4B3E-888E-EE71DD8DF8F4}"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2" descr="C:\Users\Administrator\Desktop\Pushpin Dev\Assets\pushpinLeft.png"/>
          <p:cNvPicPr>
            <a:picLocks noChangeAspect="1" noChangeArrowheads="1"/>
          </p:cNvPicPr>
          <p:nvPr/>
        </p:nvPicPr>
        <p:blipFill>
          <a:blip r:embed="rId14"/>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4"/>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Rage Italic" pitchFamily="66" charset="0"/>
                <a:cs typeface="+mn-cs"/>
              </a:defRPr>
            </a:lvl1pPr>
          </a:lstStyle>
          <a:p>
            <a:pPr>
              <a:defRPr/>
            </a:pPr>
            <a:fld id="{06D8EE7B-C88F-4D90-9CF0-C39DF2D1B344}" type="datetimeFigureOut">
              <a:rPr lang="es-ES"/>
              <a:pPr>
                <a:defRPr/>
              </a:pPr>
              <a:t>15/04/2015</a:t>
            </a:fld>
            <a:endParaRPr lang="es-ES"/>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a:solidFill>
                  <a:schemeClr val="tx2"/>
                </a:solidFill>
                <a:latin typeface="Rage Italic" pitchFamily="66" charset="0"/>
                <a:cs typeface="+mn-cs"/>
              </a:defRPr>
            </a:lvl1pPr>
          </a:lstStyle>
          <a:p>
            <a:pPr>
              <a:defRPr/>
            </a:pPr>
            <a:endParaRPr lang="es-ES"/>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Rage Italic" pitchFamily="66" charset="0"/>
                <a:cs typeface="+mn-cs"/>
              </a:defRPr>
            </a:lvl1pPr>
          </a:lstStyle>
          <a:p>
            <a:pPr>
              <a:defRPr/>
            </a:pPr>
            <a:fld id="{5BFF5FD5-77C2-4479-AEF4-51DCEB53AD4D}"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768" r:id="rId1"/>
    <p:sldLayoutId id="2147483767" r:id="rId2"/>
    <p:sldLayoutId id="2147483766" r:id="rId3"/>
    <p:sldLayoutId id="2147483765" r:id="rId4"/>
    <p:sldLayoutId id="2147483764" r:id="rId5"/>
    <p:sldLayoutId id="2147483763" r:id="rId6"/>
    <p:sldLayoutId id="2147483762" r:id="rId7"/>
    <p:sldLayoutId id="2147483769" r:id="rId8"/>
    <p:sldLayoutId id="2147483770" r:id="rId9"/>
    <p:sldLayoutId id="2147483761" r:id="rId10"/>
    <p:sldLayoutId id="214748376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nstantia" pitchFamily="18" charset="0"/>
        </a:defRPr>
      </a:lvl2pPr>
      <a:lvl3pPr algn="ctr" rtl="0" fontAlgn="base">
        <a:spcBef>
          <a:spcPct val="0"/>
        </a:spcBef>
        <a:spcAft>
          <a:spcPct val="0"/>
        </a:spcAft>
        <a:defRPr sz="4400">
          <a:solidFill>
            <a:schemeClr val="tx1"/>
          </a:solidFill>
          <a:latin typeface="Constantia" pitchFamily="18" charset="0"/>
        </a:defRPr>
      </a:lvl3pPr>
      <a:lvl4pPr algn="ctr" rtl="0" fontAlgn="base">
        <a:spcBef>
          <a:spcPct val="0"/>
        </a:spcBef>
        <a:spcAft>
          <a:spcPct val="0"/>
        </a:spcAft>
        <a:defRPr sz="4400">
          <a:solidFill>
            <a:schemeClr val="tx1"/>
          </a:solidFill>
          <a:latin typeface="Constantia" pitchFamily="18" charset="0"/>
        </a:defRPr>
      </a:lvl4pPr>
      <a:lvl5pPr algn="ctr" rtl="0" fontAlgn="base">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fontAlgn="base">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fontAlgn="base">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dirty="0" smtClean="0">
                <a:latin typeface="Berlin Sans FB Demi" panose="020E0802020502020306" pitchFamily="34" charset="0"/>
              </a:rPr>
              <a:t>LAGUNAS DE VILLAFÁFILA</a:t>
            </a:r>
            <a:endParaRPr lang="es-ES" dirty="0">
              <a:latin typeface="Berlin Sans FB Demi" panose="020E0802020502020306" pitchFamily="34" charset="0"/>
            </a:endParaRPr>
          </a:p>
        </p:txBody>
      </p:sp>
      <p:pic>
        <p:nvPicPr>
          <p:cNvPr id="5" name="4 Marcador de contenido"/>
          <p:cNvPicPr>
            <a:picLocks noGrp="1" noChangeAspect="1"/>
          </p:cNvPicPr>
          <p:nvPr>
            <p:ph idx="1"/>
          </p:nvPr>
        </p:nvPicPr>
        <p:blipFill>
          <a:blip r:embed="rId2"/>
          <a:srcRect/>
          <a:stretch>
            <a:fillRect/>
          </a:stretch>
        </p:blipFill>
        <p:spPr>
          <a:xfrm>
            <a:off x="2106613" y="2089150"/>
            <a:ext cx="4805362" cy="3603625"/>
          </a:xfrm>
        </p:spPr>
      </p:pic>
      <p:sp>
        <p:nvSpPr>
          <p:cNvPr id="6" name="5 Rectángulo"/>
          <p:cNvSpPr/>
          <p:nvPr/>
        </p:nvSpPr>
        <p:spPr>
          <a:xfrm>
            <a:off x="1835150" y="5876925"/>
            <a:ext cx="5689600" cy="254000"/>
          </a:xfrm>
          <a:prstGeom prst="rect">
            <a:avLst/>
          </a:prstGeom>
        </p:spPr>
        <p:txBody>
          <a:bodyPr>
            <a:spAutoFit/>
          </a:bodyPr>
          <a:lstStyle/>
          <a:p>
            <a:pPr fontAlgn="auto">
              <a:spcBef>
                <a:spcPts val="0"/>
              </a:spcBef>
              <a:spcAft>
                <a:spcPts val="0"/>
              </a:spcAft>
              <a:defRPr/>
            </a:pPr>
            <a:r>
              <a:rPr lang="es-ES" sz="1050" dirty="0">
                <a:latin typeface="+mn-lt"/>
                <a:cs typeface="+mn-cs"/>
              </a:rPr>
              <a:t>http://commons.wikimedia.org/wiki/File:Lagunas_de_Villaf%C3%A1fila,_detalle_laguna.jpg</a:t>
            </a:r>
            <a:endParaRPr lang="es-ES" sz="105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375" y="817563"/>
            <a:ext cx="6964363" cy="882650"/>
          </a:xfrm>
        </p:spPr>
        <p:txBody>
          <a:bodyPr/>
          <a:lstStyle/>
          <a:p>
            <a:r>
              <a:rPr lang="es-ES" sz="3200" smtClean="0">
                <a:latin typeface="Berlin Sans FB" pitchFamily="34" charset="0"/>
              </a:rPr>
              <a:t>Primilla</a:t>
            </a:r>
          </a:p>
        </p:txBody>
      </p:sp>
      <p:pic>
        <p:nvPicPr>
          <p:cNvPr id="4" name="3 Marcador de contenido"/>
          <p:cNvPicPr>
            <a:picLocks noGrp="1" noChangeAspect="1"/>
          </p:cNvPicPr>
          <p:nvPr>
            <p:ph idx="1"/>
          </p:nvPr>
        </p:nvPicPr>
        <p:blipFill>
          <a:blip r:embed="rId2"/>
          <a:srcRect/>
          <a:stretch>
            <a:fillRect/>
          </a:stretch>
        </p:blipFill>
        <p:spPr>
          <a:xfrm>
            <a:off x="2078038" y="1700213"/>
            <a:ext cx="4967287" cy="3529012"/>
          </a:xfrm>
        </p:spPr>
      </p:pic>
      <p:sp>
        <p:nvSpPr>
          <p:cNvPr id="5" name="4 Rectángulo"/>
          <p:cNvSpPr/>
          <p:nvPr/>
        </p:nvSpPr>
        <p:spPr>
          <a:xfrm>
            <a:off x="2286000" y="5318125"/>
            <a:ext cx="4572000" cy="414338"/>
          </a:xfrm>
          <a:prstGeom prst="rect">
            <a:avLst/>
          </a:prstGeom>
        </p:spPr>
        <p:txBody>
          <a:bodyPr>
            <a:spAutoFit/>
          </a:bodyPr>
          <a:lstStyle/>
          <a:p>
            <a:pPr fontAlgn="auto">
              <a:spcBef>
                <a:spcPts val="0"/>
              </a:spcBef>
              <a:spcAft>
                <a:spcPts val="0"/>
              </a:spcAft>
              <a:defRPr/>
            </a:pPr>
            <a:r>
              <a:rPr lang="es-ES" sz="1050" dirty="0">
                <a:latin typeface="+mn-lt"/>
                <a:cs typeface="+mn-cs"/>
              </a:rPr>
              <a:t>http://upload.wikimedia.org/wikipedia/commons/5/5f/Falco_naumanni_2011-07-10_La_Ca%C3%B1ada.jpg</a:t>
            </a:r>
            <a:endParaRPr lang="es-ES" sz="105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375" y="817563"/>
            <a:ext cx="6964363" cy="882650"/>
          </a:xfrm>
        </p:spPr>
        <p:txBody>
          <a:bodyPr/>
          <a:lstStyle/>
          <a:p>
            <a:r>
              <a:rPr lang="es-ES" sz="3200" smtClean="0">
                <a:latin typeface="Berlin Sans FB" pitchFamily="34" charset="0"/>
              </a:rPr>
              <a:t>Grulla común</a:t>
            </a:r>
          </a:p>
        </p:txBody>
      </p:sp>
      <p:pic>
        <p:nvPicPr>
          <p:cNvPr id="4" name="3 Marcador de contenido"/>
          <p:cNvPicPr>
            <a:picLocks noGrp="1" noChangeAspect="1"/>
          </p:cNvPicPr>
          <p:nvPr>
            <p:ph idx="1"/>
          </p:nvPr>
        </p:nvPicPr>
        <p:blipFill>
          <a:blip r:embed="rId2"/>
          <a:srcRect/>
          <a:stretch>
            <a:fillRect/>
          </a:stretch>
        </p:blipFill>
        <p:spPr>
          <a:xfrm>
            <a:off x="2132013" y="1773238"/>
            <a:ext cx="4859337" cy="3240087"/>
          </a:xfrm>
        </p:spPr>
      </p:pic>
      <p:sp>
        <p:nvSpPr>
          <p:cNvPr id="5" name="4 Rectángulo"/>
          <p:cNvSpPr/>
          <p:nvPr/>
        </p:nvSpPr>
        <p:spPr>
          <a:xfrm>
            <a:off x="2286000" y="5119688"/>
            <a:ext cx="4572000" cy="254000"/>
          </a:xfrm>
          <a:prstGeom prst="rect">
            <a:avLst/>
          </a:prstGeom>
        </p:spPr>
        <p:txBody>
          <a:bodyPr>
            <a:spAutoFit/>
          </a:bodyPr>
          <a:lstStyle/>
          <a:p>
            <a:pPr fontAlgn="auto">
              <a:spcBef>
                <a:spcPts val="0"/>
              </a:spcBef>
              <a:spcAft>
                <a:spcPts val="0"/>
              </a:spcAft>
              <a:defRPr/>
            </a:pPr>
            <a:r>
              <a:rPr lang="es-ES" sz="1050" dirty="0">
                <a:latin typeface="+mn-lt"/>
                <a:cs typeface="+mn-cs"/>
              </a:rPr>
              <a:t>https://c2.staticflickr.com/4/3766/11170762444_6180317020_b.jpg</a:t>
            </a:r>
            <a:endParaRPr lang="es-ES" sz="105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375" y="817563"/>
            <a:ext cx="6964363" cy="882650"/>
          </a:xfrm>
        </p:spPr>
        <p:txBody>
          <a:bodyPr/>
          <a:lstStyle/>
          <a:p>
            <a:r>
              <a:rPr lang="es-ES" sz="3200" smtClean="0">
                <a:latin typeface="Berlin Sans FB" pitchFamily="34" charset="0"/>
              </a:rPr>
              <a:t>Avutarda</a:t>
            </a:r>
          </a:p>
        </p:txBody>
      </p:sp>
      <p:pic>
        <p:nvPicPr>
          <p:cNvPr id="4" name="3 Marcador de contenido"/>
          <p:cNvPicPr>
            <a:picLocks noGrp="1" noChangeAspect="1"/>
          </p:cNvPicPr>
          <p:nvPr>
            <p:ph idx="1"/>
          </p:nvPr>
        </p:nvPicPr>
        <p:blipFill>
          <a:blip r:embed="rId2"/>
          <a:srcRect/>
          <a:stretch>
            <a:fillRect/>
          </a:stretch>
        </p:blipFill>
        <p:spPr>
          <a:xfrm>
            <a:off x="2627313" y="1773238"/>
            <a:ext cx="4056062" cy="3095625"/>
          </a:xfrm>
        </p:spPr>
      </p:pic>
      <p:sp>
        <p:nvSpPr>
          <p:cNvPr id="5" name="4 Rectángulo"/>
          <p:cNvSpPr/>
          <p:nvPr/>
        </p:nvSpPr>
        <p:spPr>
          <a:xfrm>
            <a:off x="2286000" y="5029200"/>
            <a:ext cx="4572000" cy="415925"/>
          </a:xfrm>
          <a:prstGeom prst="rect">
            <a:avLst/>
          </a:prstGeom>
        </p:spPr>
        <p:txBody>
          <a:bodyPr>
            <a:spAutoFit/>
          </a:bodyPr>
          <a:lstStyle/>
          <a:p>
            <a:pPr fontAlgn="auto">
              <a:spcBef>
                <a:spcPts val="0"/>
              </a:spcBef>
              <a:spcAft>
                <a:spcPts val="0"/>
              </a:spcAft>
              <a:defRPr/>
            </a:pPr>
            <a:r>
              <a:rPr lang="es-ES" sz="1050" dirty="0">
                <a:latin typeface="+mn-lt"/>
                <a:cs typeface="+mn-cs"/>
              </a:rPr>
              <a:t>http://upload.wikimedia.org/wikipedia/commons/c/cf/Chlamydotis_undulata_-Lanzarote%2C_Canary_Islands%2C_Spain-Crop.jpg</a:t>
            </a:r>
            <a:endParaRPr lang="es-ES" sz="105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375" y="817563"/>
            <a:ext cx="6964363" cy="955675"/>
          </a:xfrm>
        </p:spPr>
        <p:txBody>
          <a:bodyPr/>
          <a:lstStyle/>
          <a:p>
            <a:r>
              <a:rPr lang="es-ES" smtClean="0">
                <a:latin typeface="Berlin Sans FB" pitchFamily="34" charset="0"/>
              </a:rPr>
              <a:t>Sisón</a:t>
            </a:r>
          </a:p>
        </p:txBody>
      </p:sp>
      <p:pic>
        <p:nvPicPr>
          <p:cNvPr id="4" name="3 Marcador de contenido"/>
          <p:cNvPicPr>
            <a:picLocks noGrp="1" noChangeAspect="1"/>
          </p:cNvPicPr>
          <p:nvPr>
            <p:ph idx="1"/>
          </p:nvPr>
        </p:nvPicPr>
        <p:blipFill>
          <a:blip r:embed="rId2"/>
          <a:srcRect/>
          <a:stretch>
            <a:fillRect/>
          </a:stretch>
        </p:blipFill>
        <p:spPr>
          <a:xfrm>
            <a:off x="2700338" y="2133600"/>
            <a:ext cx="3657600" cy="2743200"/>
          </a:xfrm>
        </p:spPr>
      </p:pic>
      <p:sp>
        <p:nvSpPr>
          <p:cNvPr id="5" name="4 Rectángulo"/>
          <p:cNvSpPr/>
          <p:nvPr/>
        </p:nvSpPr>
        <p:spPr>
          <a:xfrm>
            <a:off x="2286000" y="5046663"/>
            <a:ext cx="4572000" cy="254000"/>
          </a:xfrm>
          <a:prstGeom prst="rect">
            <a:avLst/>
          </a:prstGeom>
        </p:spPr>
        <p:txBody>
          <a:bodyPr>
            <a:spAutoFit/>
          </a:bodyPr>
          <a:lstStyle/>
          <a:p>
            <a:pPr fontAlgn="auto">
              <a:spcBef>
                <a:spcPts val="0"/>
              </a:spcBef>
              <a:spcAft>
                <a:spcPts val="0"/>
              </a:spcAft>
              <a:defRPr/>
            </a:pPr>
            <a:r>
              <a:rPr lang="es-ES" sz="1050" dirty="0">
                <a:latin typeface="+mn-lt"/>
                <a:cs typeface="+mn-cs"/>
              </a:rPr>
              <a:t>http://upload.wikimedia.org/wikipedia/commons/5/50/Tetrax_male_1.JPG</a:t>
            </a:r>
            <a:endParaRPr lang="es-ES" sz="105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375" y="817563"/>
            <a:ext cx="6964363" cy="955675"/>
          </a:xfrm>
        </p:spPr>
        <p:txBody>
          <a:bodyPr/>
          <a:lstStyle/>
          <a:p>
            <a:r>
              <a:rPr lang="es-ES" sz="3200" smtClean="0">
                <a:latin typeface="Berlin Sans FB" pitchFamily="34" charset="0"/>
              </a:rPr>
              <a:t>Cigüeñuela</a:t>
            </a:r>
          </a:p>
        </p:txBody>
      </p:sp>
      <p:pic>
        <p:nvPicPr>
          <p:cNvPr id="4" name="3 Marcador de contenido"/>
          <p:cNvPicPr>
            <a:picLocks noGrp="1" noChangeAspect="1"/>
          </p:cNvPicPr>
          <p:nvPr>
            <p:ph idx="1"/>
          </p:nvPr>
        </p:nvPicPr>
        <p:blipFill>
          <a:blip r:embed="rId2"/>
          <a:srcRect/>
          <a:stretch>
            <a:fillRect/>
          </a:stretch>
        </p:blipFill>
        <p:spPr>
          <a:xfrm>
            <a:off x="2700338" y="1989138"/>
            <a:ext cx="3790950" cy="2552700"/>
          </a:xfrm>
        </p:spPr>
      </p:pic>
      <p:sp>
        <p:nvSpPr>
          <p:cNvPr id="5" name="4 Rectángulo"/>
          <p:cNvSpPr/>
          <p:nvPr/>
        </p:nvSpPr>
        <p:spPr>
          <a:xfrm>
            <a:off x="2286000" y="4741863"/>
            <a:ext cx="4572000" cy="415925"/>
          </a:xfrm>
          <a:prstGeom prst="rect">
            <a:avLst/>
          </a:prstGeom>
        </p:spPr>
        <p:txBody>
          <a:bodyPr>
            <a:spAutoFit/>
          </a:bodyPr>
          <a:lstStyle/>
          <a:p>
            <a:pPr fontAlgn="auto">
              <a:spcBef>
                <a:spcPts val="0"/>
              </a:spcBef>
              <a:spcAft>
                <a:spcPts val="0"/>
              </a:spcAft>
              <a:defRPr/>
            </a:pPr>
            <a:r>
              <a:rPr lang="es-ES" sz="1050" dirty="0">
                <a:latin typeface="+mn-lt"/>
                <a:cs typeface="+mn-cs"/>
              </a:rPr>
              <a:t>http://upload.wikimedia.org/wikipedia/commons/7/7b/Cig%C3%BCe%C3%B1uela.jpg</a:t>
            </a:r>
            <a:endParaRPr lang="es-ES" sz="105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375" y="817563"/>
            <a:ext cx="6964363" cy="882650"/>
          </a:xfrm>
        </p:spPr>
        <p:txBody>
          <a:bodyPr/>
          <a:lstStyle/>
          <a:p>
            <a:r>
              <a:rPr lang="es-ES" sz="3200" smtClean="0">
                <a:latin typeface="Berlin Sans FB" pitchFamily="34" charset="0"/>
              </a:rPr>
              <a:t>Avoceta</a:t>
            </a:r>
          </a:p>
        </p:txBody>
      </p:sp>
      <p:pic>
        <p:nvPicPr>
          <p:cNvPr id="4" name="3 Marcador de contenido"/>
          <p:cNvPicPr>
            <a:picLocks noGrp="1" noChangeAspect="1"/>
          </p:cNvPicPr>
          <p:nvPr>
            <p:ph idx="1"/>
          </p:nvPr>
        </p:nvPicPr>
        <p:blipFill>
          <a:blip r:embed="rId2"/>
          <a:srcRect/>
          <a:stretch>
            <a:fillRect/>
          </a:stretch>
        </p:blipFill>
        <p:spPr>
          <a:xfrm>
            <a:off x="1733550" y="1773238"/>
            <a:ext cx="5656263" cy="3455987"/>
          </a:xfrm>
        </p:spPr>
      </p:pic>
      <p:sp>
        <p:nvSpPr>
          <p:cNvPr id="5" name="4 Rectángulo"/>
          <p:cNvSpPr/>
          <p:nvPr/>
        </p:nvSpPr>
        <p:spPr>
          <a:xfrm>
            <a:off x="2286000" y="5318125"/>
            <a:ext cx="4572000" cy="414338"/>
          </a:xfrm>
          <a:prstGeom prst="rect">
            <a:avLst/>
          </a:prstGeom>
        </p:spPr>
        <p:txBody>
          <a:bodyPr>
            <a:spAutoFit/>
          </a:bodyPr>
          <a:lstStyle/>
          <a:p>
            <a:pPr fontAlgn="auto">
              <a:spcBef>
                <a:spcPts val="0"/>
              </a:spcBef>
              <a:spcAft>
                <a:spcPts val="0"/>
              </a:spcAft>
              <a:defRPr/>
            </a:pPr>
            <a:r>
              <a:rPr lang="es-ES" sz="1050" dirty="0">
                <a:latin typeface="+mn-lt"/>
                <a:cs typeface="+mn-cs"/>
              </a:rPr>
              <a:t>http://pixabay.com/static/uploads/photo/2014/08/14/13/05/avocet-417955_640.jpg</a:t>
            </a:r>
            <a:endParaRPr lang="es-ES" sz="105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p:cNvSpPr>
            <a:spLocks noGrp="1"/>
          </p:cNvSpPr>
          <p:nvPr>
            <p:ph type="title"/>
          </p:nvPr>
        </p:nvSpPr>
        <p:spPr>
          <a:xfrm>
            <a:off x="1095375" y="817563"/>
            <a:ext cx="6964363" cy="882650"/>
          </a:xfrm>
        </p:spPr>
        <p:txBody>
          <a:bodyPr/>
          <a:lstStyle/>
          <a:p>
            <a:r>
              <a:rPr lang="es-ES" sz="3200" smtClean="0">
                <a:latin typeface="Berlin Sans FB Demi" pitchFamily="34" charset="0"/>
              </a:rPr>
              <a:t>ACTIVIDADES DURANTE LA VISITA</a:t>
            </a:r>
          </a:p>
        </p:txBody>
      </p:sp>
      <p:sp>
        <p:nvSpPr>
          <p:cNvPr id="3" name="2 Marcador de contenido"/>
          <p:cNvSpPr>
            <a:spLocks noGrp="1"/>
          </p:cNvSpPr>
          <p:nvPr>
            <p:ph idx="1"/>
          </p:nvPr>
        </p:nvSpPr>
        <p:spPr>
          <a:xfrm>
            <a:off x="1463675" y="1844675"/>
            <a:ext cx="6196013" cy="3455988"/>
          </a:xfrm>
        </p:spPr>
        <p:txBody>
          <a:bodyPr rtlCol="0">
            <a:normAutofit fontScale="92500"/>
          </a:bodyPr>
          <a:lstStyle/>
          <a:p>
            <a:pPr marL="274320" indent="-274320" algn="just" fontAlgn="auto">
              <a:spcAft>
                <a:spcPts val="0"/>
              </a:spcAft>
              <a:defRPr/>
            </a:pPr>
            <a:r>
              <a:rPr lang="es-ES" sz="2800" dirty="0" smtClean="0">
                <a:latin typeface="Berlin Sans FB" panose="020E0602020502020306" pitchFamily="34" charset="0"/>
              </a:rPr>
              <a:t>La casa del parque: primera actividad imprescindible a realizar durante la visita </a:t>
            </a:r>
          </a:p>
          <a:p>
            <a:pPr marL="274320" indent="-274320" algn="just" fontAlgn="auto">
              <a:spcAft>
                <a:spcPts val="0"/>
              </a:spcAft>
              <a:defRPr/>
            </a:pPr>
            <a:r>
              <a:rPr lang="es-ES" sz="2800" dirty="0" smtClean="0">
                <a:latin typeface="Berlin Sans FB" panose="020E0602020502020306" pitchFamily="34" charset="0"/>
              </a:rPr>
              <a:t>En su interior exposiciones y recursos audiovisuales para conocer más sobre la reserva.</a:t>
            </a:r>
          </a:p>
          <a:p>
            <a:pPr marL="274320" indent="-274320" algn="just" fontAlgn="auto">
              <a:spcAft>
                <a:spcPts val="0"/>
              </a:spcAft>
              <a:defRPr/>
            </a:pPr>
            <a:r>
              <a:rPr lang="es-ES" sz="2800" dirty="0" smtClean="0">
                <a:latin typeface="Berlin Sans FB" panose="020E0602020502020306" pitchFamily="34" charset="0"/>
              </a:rPr>
              <a:t>Y además nos permite trabajar el palomar, pues tiene más de 400 nidales para palomas</a:t>
            </a:r>
            <a:endParaRPr lang="es-ES" sz="2800" dirty="0">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a:xfrm>
            <a:off x="1095375" y="908050"/>
            <a:ext cx="6964363" cy="720725"/>
          </a:xfrm>
        </p:spPr>
        <p:txBody>
          <a:bodyPr/>
          <a:lstStyle/>
          <a:p>
            <a:r>
              <a:rPr lang="es-ES" sz="2800" smtClean="0">
                <a:latin typeface="Berlin Sans FB" pitchFamily="34" charset="0"/>
              </a:rPr>
              <a:t>La casa del parque de Villafáfila</a:t>
            </a:r>
          </a:p>
        </p:txBody>
      </p:sp>
      <p:pic>
        <p:nvPicPr>
          <p:cNvPr id="29698" name="3 Marcador de contenido"/>
          <p:cNvPicPr>
            <a:picLocks noGrp="1" noChangeAspect="1"/>
          </p:cNvPicPr>
          <p:nvPr>
            <p:ph idx="1"/>
          </p:nvPr>
        </p:nvPicPr>
        <p:blipFill>
          <a:blip r:embed="rId2"/>
          <a:srcRect/>
          <a:stretch>
            <a:fillRect/>
          </a:stretch>
        </p:blipFill>
        <p:spPr>
          <a:xfrm>
            <a:off x="2124075" y="1989138"/>
            <a:ext cx="5014913" cy="2808287"/>
          </a:xfrm>
        </p:spPr>
      </p:pic>
      <p:sp>
        <p:nvSpPr>
          <p:cNvPr id="5" name="4 Rectángulo"/>
          <p:cNvSpPr/>
          <p:nvPr/>
        </p:nvSpPr>
        <p:spPr>
          <a:xfrm>
            <a:off x="2286000" y="5245100"/>
            <a:ext cx="4572000" cy="415925"/>
          </a:xfrm>
          <a:prstGeom prst="rect">
            <a:avLst/>
          </a:prstGeom>
        </p:spPr>
        <p:txBody>
          <a:bodyPr>
            <a:spAutoFit/>
          </a:bodyPr>
          <a:lstStyle/>
          <a:p>
            <a:pPr fontAlgn="auto">
              <a:spcBef>
                <a:spcPts val="0"/>
              </a:spcBef>
              <a:spcAft>
                <a:spcPts val="0"/>
              </a:spcAft>
              <a:defRPr/>
            </a:pPr>
            <a:r>
              <a:rPr lang="es-ES" sz="1050" dirty="0">
                <a:latin typeface="+mn-lt"/>
                <a:cs typeface="+mn-cs"/>
              </a:rPr>
              <a:t>http://upload.wikimedia.org/wikipedia/commons/f/f1/Villaf%C3%A1fila,_casa_del_parque.jpg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title"/>
          </p:nvPr>
        </p:nvSpPr>
        <p:spPr>
          <a:xfrm>
            <a:off x="1095375" y="1001713"/>
            <a:ext cx="6964363" cy="1203325"/>
          </a:xfrm>
        </p:spPr>
        <p:txBody>
          <a:bodyPr/>
          <a:lstStyle/>
          <a:p>
            <a:r>
              <a:rPr lang="es-ES" sz="2800" smtClean="0">
                <a:latin typeface="Berlin Sans FB" pitchFamily="34" charset="0"/>
              </a:rPr>
              <a:t>Otras actividades a realizar durante nuestra visita a las lagunas de Villafáfila:</a:t>
            </a:r>
          </a:p>
        </p:txBody>
      </p:sp>
      <p:sp>
        <p:nvSpPr>
          <p:cNvPr id="30722" name="2 Marcador de contenido"/>
          <p:cNvSpPr>
            <a:spLocks noGrp="1"/>
          </p:cNvSpPr>
          <p:nvPr>
            <p:ph idx="1"/>
          </p:nvPr>
        </p:nvSpPr>
        <p:spPr>
          <a:xfrm>
            <a:off x="1463675" y="2133600"/>
            <a:ext cx="6196013" cy="3444875"/>
          </a:xfrm>
        </p:spPr>
        <p:txBody>
          <a:bodyPr/>
          <a:lstStyle/>
          <a:p>
            <a:pPr algn="ctr"/>
            <a:endParaRPr lang="es-ES" smtClean="0">
              <a:latin typeface="Berlin Sans FB" pitchFamily="34" charset="0"/>
            </a:endParaRPr>
          </a:p>
          <a:p>
            <a:pPr algn="ctr"/>
            <a:r>
              <a:rPr lang="es-ES" smtClean="0">
                <a:latin typeface="Berlin Sans FB" pitchFamily="34" charset="0"/>
              </a:rPr>
              <a:t>Observar las palomas de los nidales a través de las mirillas existentes en la casa del parque</a:t>
            </a:r>
          </a:p>
          <a:p>
            <a:pPr algn="ctr"/>
            <a:r>
              <a:rPr lang="es-ES" smtClean="0">
                <a:latin typeface="Berlin Sans FB" pitchFamily="34" charset="0"/>
              </a:rPr>
              <a:t>Pasear por el Parque de Fauna y visitar sus observatorios. Seguir las señales explicativas para facilitar el visionado de las aves trabajadas previamente en el aula</a:t>
            </a:r>
          </a:p>
          <a:p>
            <a:pPr algn="ctr"/>
            <a:r>
              <a:rPr lang="es-ES" smtClean="0">
                <a:latin typeface="Berlin Sans FB" pitchFamily="34" charset="0"/>
              </a:rPr>
              <a:t>Visionado de proyección sobre la fauna de la Reserva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noGrp="1"/>
          </p:cNvSpPr>
          <p:nvPr>
            <p:ph type="title"/>
          </p:nvPr>
        </p:nvSpPr>
        <p:spPr/>
        <p:txBody>
          <a:bodyPr/>
          <a:lstStyle/>
          <a:p>
            <a:r>
              <a:rPr lang="es-ES" sz="3200" smtClean="0">
                <a:latin typeface="Berlin Sans FB Demi" pitchFamily="34" charset="0"/>
              </a:rPr>
              <a:t>ACTIVIDADES POSTERIORES</a:t>
            </a:r>
          </a:p>
        </p:txBody>
      </p:sp>
      <p:sp>
        <p:nvSpPr>
          <p:cNvPr id="31746" name="2 Marcador de contenido"/>
          <p:cNvSpPr>
            <a:spLocks noGrp="1"/>
          </p:cNvSpPr>
          <p:nvPr>
            <p:ph idx="1"/>
          </p:nvPr>
        </p:nvSpPr>
        <p:spPr/>
        <p:txBody>
          <a:bodyPr/>
          <a:lstStyle/>
          <a:p>
            <a:pPr algn="just"/>
            <a:r>
              <a:rPr lang="es-ES" smtClean="0"/>
              <a:t>Elaboración de un registro de todo lo que hemos aprendido</a:t>
            </a:r>
          </a:p>
          <a:p>
            <a:pPr algn="just"/>
            <a:r>
              <a:rPr lang="es-ES" smtClean="0"/>
              <a:t>Realización de dibujos sobre lo que más les ha gustado</a:t>
            </a:r>
          </a:p>
          <a:p>
            <a:pPr algn="just"/>
            <a:r>
              <a:rPr lang="es-ES" smtClean="0"/>
              <a:t>Elaboración de un mapa de la provincia que incluya las localizaciones del colegio y la Reserva, así como las especies trabajadas (este mapa puede ser utilizado en posteriores salidas dentro de Zamora)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sz="3200" smtClean="0">
                <a:latin typeface="Berlin Sans FB Demi" pitchFamily="34" charset="0"/>
              </a:rPr>
              <a:t>PRESENTACIÓN:</a:t>
            </a:r>
          </a:p>
        </p:txBody>
      </p:sp>
      <p:sp>
        <p:nvSpPr>
          <p:cNvPr id="7" name="6 Marcador de contenido"/>
          <p:cNvSpPr>
            <a:spLocks noGrp="1"/>
          </p:cNvSpPr>
          <p:nvPr>
            <p:ph idx="1"/>
          </p:nvPr>
        </p:nvSpPr>
        <p:spPr/>
        <p:txBody>
          <a:bodyPr/>
          <a:lstStyle/>
          <a:p>
            <a:pPr marL="0" indent="0" algn="ctr">
              <a:buFont typeface="Brush Script MT" pitchFamily="66" charset="0"/>
              <a:buNone/>
            </a:pPr>
            <a:endParaRPr lang="es-ES" smtClean="0"/>
          </a:p>
          <a:p>
            <a:pPr marL="0" indent="0" algn="ctr">
              <a:buFont typeface="Brush Script MT" pitchFamily="66" charset="0"/>
              <a:buNone/>
            </a:pPr>
            <a:r>
              <a:rPr lang="es-ES" smtClean="0">
                <a:latin typeface="Berlin Sans FB" pitchFamily="34" charset="0"/>
              </a:rPr>
              <a:t>Las Lagunas de Villafáfila son un Espacio Natural Protegido muy cercano a la localidad en la que imparto clases</a:t>
            </a:r>
          </a:p>
          <a:p>
            <a:pPr marL="0" indent="0" algn="ctr">
              <a:buFont typeface="Brush Script MT" pitchFamily="66" charset="0"/>
              <a:buNone/>
            </a:pPr>
            <a:r>
              <a:rPr lang="es-ES" smtClean="0">
                <a:latin typeface="Berlin Sans FB" pitchFamily="34" charset="0"/>
              </a:rPr>
              <a:t>Los alumnos/as de 3 años del CRA Vía de la Plata realizaremos una visita a dicho espacio para disfrutar de la naturaleza y aprender sobre las aves que en él habitan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p:txBody>
          <a:bodyPr/>
          <a:lstStyle/>
          <a:p>
            <a:r>
              <a:rPr lang="es-ES" sz="3200" smtClean="0">
                <a:latin typeface="Berlin Sans FB" pitchFamily="34" charset="0"/>
              </a:rPr>
              <a:t>EJEMPLO DE RESGISTRO DE CONOCIMIENTOS APRENDIDOS</a:t>
            </a:r>
          </a:p>
        </p:txBody>
      </p:sp>
      <p:sp>
        <p:nvSpPr>
          <p:cNvPr id="3" name="2 Marcador de contenido"/>
          <p:cNvSpPr>
            <a:spLocks noGrp="1"/>
          </p:cNvSpPr>
          <p:nvPr>
            <p:ph idx="1"/>
          </p:nvPr>
        </p:nvSpPr>
        <p:spPr/>
        <p:txBody>
          <a:bodyPr rtlCol="0">
            <a:normAutofit fontScale="92500" lnSpcReduction="20000"/>
          </a:bodyPr>
          <a:lstStyle/>
          <a:p>
            <a:pPr marL="274320" indent="-274320" algn="just" fontAlgn="auto">
              <a:spcAft>
                <a:spcPts val="0"/>
              </a:spcAft>
              <a:defRPr/>
            </a:pPr>
            <a:r>
              <a:rPr lang="es-ES" sz="2600" dirty="0" smtClean="0">
                <a:latin typeface="Berlin Sans FB" panose="020E0602020502020306" pitchFamily="34" charset="0"/>
              </a:rPr>
              <a:t>Nombre de alguna de las especies que habitan en las lagunas (cernícalo, grulla, avutarda,…)</a:t>
            </a:r>
          </a:p>
          <a:p>
            <a:pPr marL="274320" indent="-274320" algn="just" fontAlgn="auto">
              <a:spcAft>
                <a:spcPts val="0"/>
              </a:spcAft>
              <a:defRPr/>
            </a:pPr>
            <a:r>
              <a:rPr lang="es-ES" sz="2600" dirty="0" smtClean="0">
                <a:latin typeface="Berlin Sans FB" panose="020E0602020502020306" pitchFamily="34" charset="0"/>
              </a:rPr>
              <a:t>Características de los palomares (cómo duermen las palomas, cómo alimentan a sus crías,…)</a:t>
            </a:r>
          </a:p>
          <a:p>
            <a:pPr marL="274320" indent="-274320" algn="just" fontAlgn="auto">
              <a:spcAft>
                <a:spcPts val="0"/>
              </a:spcAft>
              <a:defRPr/>
            </a:pPr>
            <a:r>
              <a:rPr lang="es-ES" sz="2600" dirty="0" smtClean="0">
                <a:latin typeface="Berlin Sans FB" panose="020E0602020502020306" pitchFamily="34" charset="0"/>
              </a:rPr>
              <a:t>Curiosidades aprendidas (por ejemplo, el sisón es más pequeño que la avutarda; la avutarda es el ave voladora más pesada del planeta, el </a:t>
            </a:r>
            <a:r>
              <a:rPr lang="es-ES" sz="2600" dirty="0" err="1" smtClean="0">
                <a:latin typeface="Berlin Sans FB" panose="020E0602020502020306" pitchFamily="34" charset="0"/>
              </a:rPr>
              <a:t>ansar</a:t>
            </a:r>
            <a:r>
              <a:rPr lang="es-ES" sz="2600" dirty="0" smtClean="0">
                <a:latin typeface="Berlin Sans FB" panose="020E0602020502020306" pitchFamily="34" charset="0"/>
              </a:rPr>
              <a:t> común es de los más abundantes en invierno en la reserva,…)</a:t>
            </a:r>
          </a:p>
          <a:p>
            <a:pPr marL="274320" indent="-274320" fontAlgn="auto">
              <a:spcAft>
                <a:spcPts val="0"/>
              </a:spcAft>
              <a:defRPr/>
            </a:pP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title"/>
          </p:nvPr>
        </p:nvSpPr>
        <p:spPr/>
        <p:txBody>
          <a:bodyPr/>
          <a:lstStyle/>
          <a:p>
            <a:r>
              <a:rPr lang="es-ES" sz="3200" smtClean="0">
                <a:latin typeface="Berlin Sans FB" pitchFamily="34" charset="0"/>
              </a:rPr>
              <a:t>EJEMPLO DE MAPA SOBRE LAS LAGUNAS DE VILLAFÁFILA</a:t>
            </a:r>
          </a:p>
        </p:txBody>
      </p:sp>
      <p:pic>
        <p:nvPicPr>
          <p:cNvPr id="33794" name="3 Marcador de contenido"/>
          <p:cNvPicPr>
            <a:picLocks noGrp="1" noChangeAspect="1"/>
          </p:cNvPicPr>
          <p:nvPr>
            <p:ph idx="1"/>
          </p:nvPr>
        </p:nvPicPr>
        <p:blipFill>
          <a:blip r:embed="rId2"/>
          <a:srcRect/>
          <a:stretch>
            <a:fillRect/>
          </a:stretch>
        </p:blipFill>
        <p:spPr>
          <a:xfrm>
            <a:off x="3203575" y="1987550"/>
            <a:ext cx="2808288" cy="37433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2988" y="817563"/>
            <a:ext cx="7016750" cy="450850"/>
          </a:xfrm>
        </p:spPr>
        <p:txBody>
          <a:bodyPr rtlCol="0">
            <a:normAutofit fontScale="90000"/>
          </a:bodyPr>
          <a:lstStyle/>
          <a:p>
            <a:pPr fontAlgn="auto">
              <a:spcAft>
                <a:spcPts val="0"/>
              </a:spcAft>
              <a:defRPr/>
            </a:pPr>
            <a:endParaRPr lang="es-ES" dirty="0"/>
          </a:p>
        </p:txBody>
      </p:sp>
      <p:sp>
        <p:nvSpPr>
          <p:cNvPr id="34818" name="2 Marcador de contenido"/>
          <p:cNvSpPr>
            <a:spLocks noGrp="1"/>
          </p:cNvSpPr>
          <p:nvPr>
            <p:ph idx="1"/>
          </p:nvPr>
        </p:nvSpPr>
        <p:spPr/>
        <p:txBody>
          <a:bodyPr/>
          <a:lstStyle/>
          <a:p>
            <a:pPr marL="0" indent="0" algn="ctr">
              <a:buFont typeface="Brush Script MT" pitchFamily="66" charset="0"/>
              <a:buNone/>
            </a:pPr>
            <a:r>
              <a:rPr lang="es-ES" sz="2800" smtClean="0">
                <a:latin typeface="Berlin Sans FB" pitchFamily="34" charset="0"/>
              </a:rPr>
              <a:t>Con todas las actividades presentadas en el trabajo espero poder despertar en mis alumnos/as la curiosidad por su entorno más cercano, aprendiendo de la naturaleza y respetando el medio ambiente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sz="3200" dirty="0" smtClean="0">
                <a:latin typeface="Berlin Sans FB Demi" panose="020E0802020502020306" pitchFamily="34" charset="0"/>
              </a:rPr>
              <a:t>DESCRIPCIÓN DEL ESPACIO VISITADO:</a:t>
            </a:r>
            <a:br>
              <a:rPr lang="es-ES" sz="3200" dirty="0" smtClean="0">
                <a:latin typeface="Berlin Sans FB Demi" panose="020E0802020502020306" pitchFamily="34" charset="0"/>
              </a:rPr>
            </a:br>
            <a:endParaRPr lang="es-ES" sz="3200" dirty="0">
              <a:latin typeface="Berlin Sans FB Demi" panose="020E0802020502020306" pitchFamily="34" charset="0"/>
            </a:endParaRPr>
          </a:p>
        </p:txBody>
      </p:sp>
      <p:sp>
        <p:nvSpPr>
          <p:cNvPr id="3" name="2 Marcador de contenido"/>
          <p:cNvSpPr>
            <a:spLocks noGrp="1"/>
          </p:cNvSpPr>
          <p:nvPr>
            <p:ph idx="1"/>
          </p:nvPr>
        </p:nvSpPr>
        <p:spPr/>
        <p:txBody>
          <a:bodyPr/>
          <a:lstStyle/>
          <a:p>
            <a:pPr marL="0" indent="0" algn="ctr">
              <a:buFont typeface="Brush Script MT" pitchFamily="66" charset="0"/>
              <a:buNone/>
            </a:pPr>
            <a:r>
              <a:rPr lang="es-ES" smtClean="0">
                <a:latin typeface="Berlin Sans FB" pitchFamily="34" charset="0"/>
              </a:rPr>
              <a:t>Ubicación: se encuentran situadas entre las localidades de Villalpando, Villafáfila y Villarrín de Campos</a:t>
            </a:r>
          </a:p>
          <a:p>
            <a:pPr marL="0" indent="0" algn="ctr">
              <a:buFont typeface="Brush Script MT" pitchFamily="66" charset="0"/>
              <a:buNone/>
            </a:pPr>
            <a:r>
              <a:rPr lang="es-ES" smtClean="0">
                <a:latin typeface="Berlin Sans FB" pitchFamily="34" charset="0"/>
              </a:rPr>
              <a:t>Características: los hábitat predominantes son las llanuras cerealistas, humedales y pastizales</a:t>
            </a:r>
          </a:p>
          <a:p>
            <a:pPr marL="0" indent="0" algn="ctr">
              <a:buFont typeface="Brush Script MT" pitchFamily="66" charset="0"/>
              <a:buNone/>
            </a:pPr>
            <a:r>
              <a:rPr lang="es-ES" smtClean="0">
                <a:latin typeface="Berlin Sans FB" pitchFamily="34" charset="0"/>
              </a:rPr>
              <a:t>Especies: habitadas por Ánsar común, Aguilucho Cenizo, Cernícalo, Primilla, Grulla común, Avutarda, Sisón, Cigüeñuela, Avoceta</a:t>
            </a:r>
          </a:p>
          <a:p>
            <a:pPr marL="0" indent="0" algn="ctr">
              <a:buFont typeface="Brush Script MT" pitchFamily="66" charset="0"/>
              <a:buNone/>
            </a:pPr>
            <a:endParaRPr lang="es-ES" smtClean="0">
              <a:latin typeface="Berlin Sans FB" pitchFamily="34" charset="0"/>
            </a:endParaRPr>
          </a:p>
          <a:p>
            <a:pPr marL="0" indent="0">
              <a:buFont typeface="Brush Script MT" pitchFamily="66" charset="0"/>
              <a:buNone/>
            </a:pPr>
            <a:endParaRPr lang="es-ES" smtClean="0">
              <a:latin typeface="Berlin Sans FB" pitchFamily="34" charset="0"/>
            </a:endParaRPr>
          </a:p>
          <a:p>
            <a:pPr marL="0" indent="0">
              <a:buFont typeface="Brush Script MT" pitchFamily="66" charset="0"/>
              <a:buNone/>
            </a:pPr>
            <a:endParaRPr lang="es-ES" smtClean="0">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smtClean="0">
                <a:latin typeface="Berlin Sans FB Demi" pitchFamily="34" charset="0"/>
              </a:rPr>
              <a:t>ACTIVIDADES PREVIAS:</a:t>
            </a:r>
          </a:p>
        </p:txBody>
      </p:sp>
      <p:sp>
        <p:nvSpPr>
          <p:cNvPr id="3" name="2 Marcador de contenido"/>
          <p:cNvSpPr>
            <a:spLocks noGrp="1"/>
          </p:cNvSpPr>
          <p:nvPr>
            <p:ph idx="1"/>
          </p:nvPr>
        </p:nvSpPr>
        <p:spPr/>
        <p:txBody>
          <a:bodyPr rtlCol="0">
            <a:normAutofit fontScale="85000" lnSpcReduction="10000"/>
          </a:bodyPr>
          <a:lstStyle/>
          <a:p>
            <a:pPr marL="0" indent="0" fontAlgn="auto">
              <a:spcAft>
                <a:spcPts val="0"/>
              </a:spcAft>
              <a:buFont typeface="Brush Script MT" pitchFamily="66" charset="0"/>
              <a:buNone/>
              <a:defRPr/>
            </a:pPr>
            <a:endParaRPr lang="es-ES" dirty="0" smtClean="0"/>
          </a:p>
          <a:p>
            <a:pPr marL="0" indent="0" algn="ctr" fontAlgn="auto">
              <a:spcAft>
                <a:spcPts val="0"/>
              </a:spcAft>
              <a:buFont typeface="Brush Script MT" pitchFamily="66" charset="0"/>
              <a:buNone/>
              <a:defRPr/>
            </a:pPr>
            <a:r>
              <a:rPr lang="es-ES" sz="3200" dirty="0" smtClean="0">
                <a:latin typeface="Berlin Sans FB" panose="020E0602020502020306" pitchFamily="34" charset="0"/>
              </a:rPr>
              <a:t>En asamblea los alumnos/as compartirán, qué es lo que saben sobre las Lagunas de </a:t>
            </a:r>
            <a:r>
              <a:rPr lang="es-ES" sz="3200" dirty="0" err="1" smtClean="0">
                <a:latin typeface="Berlin Sans FB" panose="020E0602020502020306" pitchFamily="34" charset="0"/>
              </a:rPr>
              <a:t>Villafáfila</a:t>
            </a:r>
            <a:r>
              <a:rPr lang="es-ES" sz="3200" dirty="0" smtClean="0">
                <a:latin typeface="Berlin Sans FB" panose="020E0602020502020306" pitchFamily="34" charset="0"/>
              </a:rPr>
              <a:t>. Como tutora elaboraré un registro con las ideas expuestas, para utilizarlo posteriormente como punto de partida para trabajar lo que ellos desean aprender sobre el espacio natural que vamos a trabajar.</a:t>
            </a:r>
            <a:endParaRPr lang="es-ES" sz="3200" dirty="0">
              <a:latin typeface="Berlin Sans FB" panose="020E0602020502020306"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375" y="817563"/>
            <a:ext cx="6932613" cy="739775"/>
          </a:xfrm>
        </p:spPr>
        <p:txBody>
          <a:bodyPr/>
          <a:lstStyle/>
          <a:p>
            <a:r>
              <a:rPr lang="es-ES" sz="3200" smtClean="0">
                <a:latin typeface="Berlin Sans FB" pitchFamily="34" charset="0"/>
              </a:rPr>
              <a:t>EJEMPLO DE REGISTRO</a:t>
            </a:r>
          </a:p>
        </p:txBody>
      </p:sp>
      <p:sp>
        <p:nvSpPr>
          <p:cNvPr id="3" name="2 Marcador de contenido"/>
          <p:cNvSpPr>
            <a:spLocks noGrp="1"/>
          </p:cNvSpPr>
          <p:nvPr>
            <p:ph idx="1"/>
          </p:nvPr>
        </p:nvSpPr>
        <p:spPr>
          <a:xfrm>
            <a:off x="1403350" y="1844675"/>
            <a:ext cx="6256338" cy="3878263"/>
          </a:xfrm>
        </p:spPr>
        <p:txBody>
          <a:bodyPr rtlCol="0">
            <a:normAutofit fontScale="85000" lnSpcReduction="20000"/>
          </a:bodyPr>
          <a:lstStyle/>
          <a:p>
            <a:pPr marL="0" indent="0" algn="ctr" fontAlgn="auto">
              <a:spcAft>
                <a:spcPts val="0"/>
              </a:spcAft>
              <a:buFont typeface="Brush Script MT" pitchFamily="66" charset="0"/>
              <a:buNone/>
              <a:defRPr/>
            </a:pPr>
            <a:r>
              <a:rPr lang="es-ES" sz="3200" dirty="0" smtClean="0">
                <a:latin typeface="Berlin Sans FB" panose="020E0602020502020306" pitchFamily="34" charset="0"/>
              </a:rPr>
              <a:t>QUÉ SABEMOS SOBRE LAS LAGUNAS:</a:t>
            </a:r>
          </a:p>
          <a:p>
            <a:pPr marL="0" indent="0" fontAlgn="auto">
              <a:spcAft>
                <a:spcPts val="0"/>
              </a:spcAft>
              <a:buFont typeface="Brush Script MT" pitchFamily="66" charset="0"/>
              <a:buNone/>
              <a:defRPr/>
            </a:pPr>
            <a:endParaRPr lang="es-ES" sz="3200" dirty="0" smtClean="0">
              <a:latin typeface="Berlin Sans FB" panose="020E0602020502020306" pitchFamily="34" charset="0"/>
            </a:endParaRPr>
          </a:p>
          <a:p>
            <a:pPr marL="274320" indent="-274320" fontAlgn="auto">
              <a:spcAft>
                <a:spcPts val="0"/>
              </a:spcAft>
              <a:buFontTx/>
              <a:buChar char="-"/>
              <a:defRPr/>
            </a:pPr>
            <a:r>
              <a:rPr lang="es-ES" sz="3200" dirty="0" smtClean="0">
                <a:latin typeface="Berlin Sans FB" panose="020E0602020502020306" pitchFamily="34" charset="0"/>
              </a:rPr>
              <a:t>Viven pájaros</a:t>
            </a:r>
            <a:endParaRPr lang="es-ES" sz="3200" dirty="0">
              <a:latin typeface="Berlin Sans FB" panose="020E0602020502020306" pitchFamily="34" charset="0"/>
            </a:endParaRPr>
          </a:p>
          <a:p>
            <a:pPr marL="274320" indent="-274320" fontAlgn="auto">
              <a:spcAft>
                <a:spcPts val="0"/>
              </a:spcAft>
              <a:buFontTx/>
              <a:buChar char="-"/>
              <a:defRPr/>
            </a:pPr>
            <a:r>
              <a:rPr lang="es-ES" sz="3200" dirty="0" smtClean="0">
                <a:latin typeface="Berlin Sans FB" panose="020E0602020502020306" pitchFamily="34" charset="0"/>
              </a:rPr>
              <a:t>Hay agua</a:t>
            </a:r>
            <a:r>
              <a:rPr lang="es-ES" sz="3200" dirty="0">
                <a:latin typeface="Berlin Sans FB" panose="020E0602020502020306" pitchFamily="34" charset="0"/>
              </a:rPr>
              <a:t> </a:t>
            </a:r>
            <a:r>
              <a:rPr lang="es-ES" sz="3200" dirty="0" smtClean="0">
                <a:latin typeface="Berlin Sans FB" panose="020E0602020502020306" pitchFamily="34" charset="0"/>
              </a:rPr>
              <a:t>con patos</a:t>
            </a:r>
          </a:p>
          <a:p>
            <a:pPr marL="274320" indent="-274320" fontAlgn="auto">
              <a:spcAft>
                <a:spcPts val="0"/>
              </a:spcAft>
              <a:buFontTx/>
              <a:buChar char="-"/>
              <a:defRPr/>
            </a:pPr>
            <a:r>
              <a:rPr lang="es-ES" sz="3200" dirty="0" smtClean="0">
                <a:latin typeface="Berlin Sans FB" panose="020E0602020502020306" pitchFamily="34" charset="0"/>
              </a:rPr>
              <a:t>Yo fui a unas casitas para ver los pájaros porque si te escondes no se asustan y no se van</a:t>
            </a:r>
          </a:p>
          <a:p>
            <a:pPr marL="274320" indent="-274320" fontAlgn="auto">
              <a:spcAft>
                <a:spcPts val="0"/>
              </a:spcAft>
              <a:buFontTx/>
              <a:buChar char="-"/>
              <a:defRPr/>
            </a:pPr>
            <a:r>
              <a:rPr lang="es-ES" sz="3200" dirty="0" smtClean="0">
                <a:latin typeface="Berlin Sans FB" panose="020E0602020502020306" pitchFamily="34" charset="0"/>
              </a:rPr>
              <a:t>Vas por unos caminitos y ves los pájaros </a:t>
            </a:r>
          </a:p>
          <a:p>
            <a:pPr marL="274320" indent="-274320" fontAlgn="auto">
              <a:spcAft>
                <a:spcPts val="0"/>
              </a:spcAft>
              <a:buFontTx/>
              <a:buChar char="-"/>
              <a:defRPr/>
            </a:pPr>
            <a:r>
              <a:rPr lang="es-ES" sz="3200" dirty="0" smtClean="0">
                <a:latin typeface="Berlin Sans FB" panose="020E0602020502020306" pitchFamily="34" charset="0"/>
              </a:rPr>
              <a:t>Te enseñan cosas sobre las lagunas</a:t>
            </a:r>
          </a:p>
          <a:p>
            <a:pPr marL="274320" indent="-274320" fontAlgn="auto">
              <a:spcAft>
                <a:spcPts val="0"/>
              </a:spcAft>
              <a:buFontTx/>
              <a:buChar char="-"/>
              <a:defRPr/>
            </a:pPr>
            <a:endParaRPr lang="es-E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095375" y="817563"/>
            <a:ext cx="6932613" cy="163512"/>
          </a:xfrm>
        </p:spPr>
        <p:txBody>
          <a:bodyPr rtlCol="0">
            <a:normAutofit fontScale="90000"/>
          </a:bodyPr>
          <a:lstStyle/>
          <a:p>
            <a:pPr fontAlgn="auto">
              <a:spcAft>
                <a:spcPts val="0"/>
              </a:spcAft>
              <a:defRPr/>
            </a:pPr>
            <a:endParaRPr lang="es-ES" dirty="0"/>
          </a:p>
        </p:txBody>
      </p:sp>
      <p:sp>
        <p:nvSpPr>
          <p:cNvPr id="8" name="7 Marcador de contenido"/>
          <p:cNvSpPr>
            <a:spLocks noGrp="1"/>
          </p:cNvSpPr>
          <p:nvPr>
            <p:ph idx="1"/>
          </p:nvPr>
        </p:nvSpPr>
        <p:spPr>
          <a:xfrm>
            <a:off x="1403350" y="765175"/>
            <a:ext cx="6256338" cy="4957763"/>
          </a:xfrm>
        </p:spPr>
        <p:txBody>
          <a:bodyPr/>
          <a:lstStyle/>
          <a:p>
            <a:pPr marL="0" indent="0" algn="ctr">
              <a:buFont typeface="Brush Script MT" pitchFamily="66" charset="0"/>
              <a:buNone/>
            </a:pPr>
            <a:r>
              <a:rPr lang="es-ES" sz="2800" smtClean="0">
                <a:latin typeface="Berlin Sans FB" pitchFamily="34" charset="0"/>
              </a:rPr>
              <a:t>Como segunda actividad previa quiero presentar a mis alumnos/as unas imágenes de las especies que podríamos observar durante nuestra visita a las Lagunas de Villafáfila. Llevaré a cabo esta actividad como si fueran bits de inteligencia. Con ello pretendo, además de ampliar sus conocimientos sobre aves de dicho hábitat, despertar su curiosidad para enriquecer la asamblea de propuestas sobre lo que desean aprender.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375" y="817563"/>
            <a:ext cx="6964363" cy="955675"/>
          </a:xfrm>
        </p:spPr>
        <p:txBody>
          <a:bodyPr/>
          <a:lstStyle/>
          <a:p>
            <a:r>
              <a:rPr lang="es-ES" sz="3200" smtClean="0">
                <a:latin typeface="Berlin Sans FB" pitchFamily="34" charset="0"/>
              </a:rPr>
              <a:t>Ánsar común</a:t>
            </a:r>
          </a:p>
        </p:txBody>
      </p:sp>
      <p:pic>
        <p:nvPicPr>
          <p:cNvPr id="4" name="3 Marcador de contenido"/>
          <p:cNvPicPr>
            <a:picLocks noGrp="1" noChangeAspect="1"/>
          </p:cNvPicPr>
          <p:nvPr>
            <p:ph idx="1"/>
          </p:nvPr>
        </p:nvPicPr>
        <p:blipFill>
          <a:blip r:embed="rId2"/>
          <a:srcRect/>
          <a:stretch>
            <a:fillRect/>
          </a:stretch>
        </p:blipFill>
        <p:spPr>
          <a:xfrm>
            <a:off x="1979613" y="1773238"/>
            <a:ext cx="5211762" cy="3603625"/>
          </a:xfrm>
        </p:spPr>
      </p:pic>
      <p:sp>
        <p:nvSpPr>
          <p:cNvPr id="5" name="4 Rectángulo"/>
          <p:cNvSpPr/>
          <p:nvPr/>
        </p:nvSpPr>
        <p:spPr>
          <a:xfrm>
            <a:off x="2286000" y="5372100"/>
            <a:ext cx="4572000" cy="577850"/>
          </a:xfrm>
          <a:prstGeom prst="rect">
            <a:avLst/>
          </a:prstGeom>
        </p:spPr>
        <p:txBody>
          <a:bodyPr>
            <a:spAutoFit/>
          </a:bodyPr>
          <a:lstStyle/>
          <a:p>
            <a:pPr fontAlgn="auto">
              <a:spcBef>
                <a:spcPts val="0"/>
              </a:spcBef>
              <a:spcAft>
                <a:spcPts val="0"/>
              </a:spcAft>
              <a:defRPr/>
            </a:pPr>
            <a:r>
              <a:rPr lang="es-ES" sz="1050" dirty="0">
                <a:latin typeface="+mn-lt"/>
                <a:cs typeface="+mn-cs"/>
              </a:rPr>
              <a:t>http://commons.wikimedia.org/wiki/File:%C3%81nsar_com%C3%BAn_(Anser_anser)_en_el_Parque_Ol%C3%ADmpico,_M%C3%BAnich,_Alemania_2012-04-28,_DD_04.JPG</a:t>
            </a:r>
            <a:endParaRPr lang="es-ES" sz="105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375" y="817563"/>
            <a:ext cx="6964363" cy="955675"/>
          </a:xfrm>
        </p:spPr>
        <p:txBody>
          <a:bodyPr/>
          <a:lstStyle/>
          <a:p>
            <a:r>
              <a:rPr lang="es-ES" sz="3200" smtClean="0">
                <a:latin typeface="Berlin Sans FB" pitchFamily="34" charset="0"/>
              </a:rPr>
              <a:t>Aguilucho cenizo</a:t>
            </a:r>
          </a:p>
        </p:txBody>
      </p:sp>
      <p:pic>
        <p:nvPicPr>
          <p:cNvPr id="7" name="6 Marcador de contenido"/>
          <p:cNvPicPr>
            <a:picLocks noGrp="1" noChangeAspect="1"/>
          </p:cNvPicPr>
          <p:nvPr>
            <p:ph idx="1"/>
          </p:nvPr>
        </p:nvPicPr>
        <p:blipFill>
          <a:blip r:embed="rId2"/>
          <a:srcRect/>
          <a:stretch>
            <a:fillRect/>
          </a:stretch>
        </p:blipFill>
        <p:spPr>
          <a:xfrm>
            <a:off x="2620963" y="2060575"/>
            <a:ext cx="3902075" cy="2743200"/>
          </a:xfrm>
        </p:spPr>
      </p:pic>
      <p:sp>
        <p:nvSpPr>
          <p:cNvPr id="8" name="7 Rectángulo"/>
          <p:cNvSpPr/>
          <p:nvPr/>
        </p:nvSpPr>
        <p:spPr>
          <a:xfrm>
            <a:off x="2286000" y="5173663"/>
            <a:ext cx="4572000" cy="415925"/>
          </a:xfrm>
          <a:prstGeom prst="rect">
            <a:avLst/>
          </a:prstGeom>
        </p:spPr>
        <p:txBody>
          <a:bodyPr>
            <a:spAutoFit/>
          </a:bodyPr>
          <a:lstStyle/>
          <a:p>
            <a:pPr fontAlgn="auto">
              <a:spcBef>
                <a:spcPts val="0"/>
              </a:spcBef>
              <a:spcAft>
                <a:spcPts val="0"/>
              </a:spcAft>
              <a:defRPr/>
            </a:pPr>
            <a:r>
              <a:rPr lang="es-ES" sz="1050" dirty="0">
                <a:latin typeface="+mn-lt"/>
                <a:cs typeface="+mn-cs"/>
              </a:rPr>
              <a:t>http://upload.wikimedia.org/wikipedia/commons/b/b5/Montagu's_Harrier-_Male.JPG</a:t>
            </a:r>
            <a:endParaRPr lang="es-ES" sz="105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375" y="817563"/>
            <a:ext cx="6964363" cy="811212"/>
          </a:xfrm>
        </p:spPr>
        <p:txBody>
          <a:bodyPr/>
          <a:lstStyle/>
          <a:p>
            <a:r>
              <a:rPr lang="es-ES" sz="3200" smtClean="0">
                <a:latin typeface="Berlin Sans FB" pitchFamily="34" charset="0"/>
              </a:rPr>
              <a:t>Cernícalo</a:t>
            </a:r>
          </a:p>
        </p:txBody>
      </p:sp>
      <p:pic>
        <p:nvPicPr>
          <p:cNvPr id="4" name="3 Marcador de contenido"/>
          <p:cNvPicPr>
            <a:picLocks noGrp="1" noChangeAspect="1"/>
          </p:cNvPicPr>
          <p:nvPr>
            <p:ph idx="1"/>
          </p:nvPr>
        </p:nvPicPr>
        <p:blipFill>
          <a:blip r:embed="rId2"/>
          <a:srcRect/>
          <a:stretch>
            <a:fillRect/>
          </a:stretch>
        </p:blipFill>
        <p:spPr>
          <a:xfrm>
            <a:off x="3211513" y="1700213"/>
            <a:ext cx="2700337" cy="3600450"/>
          </a:xfrm>
        </p:spPr>
      </p:pic>
      <p:sp>
        <p:nvSpPr>
          <p:cNvPr id="5" name="4 Rectángulo"/>
          <p:cNvSpPr/>
          <p:nvPr/>
        </p:nvSpPr>
        <p:spPr>
          <a:xfrm>
            <a:off x="2592388" y="5389563"/>
            <a:ext cx="4572000" cy="415925"/>
          </a:xfrm>
          <a:prstGeom prst="rect">
            <a:avLst/>
          </a:prstGeom>
        </p:spPr>
        <p:txBody>
          <a:bodyPr>
            <a:spAutoFit/>
          </a:bodyPr>
          <a:lstStyle/>
          <a:p>
            <a:pPr fontAlgn="auto">
              <a:spcBef>
                <a:spcPts val="0"/>
              </a:spcBef>
              <a:spcAft>
                <a:spcPts val="0"/>
              </a:spcAft>
              <a:defRPr/>
            </a:pPr>
            <a:r>
              <a:rPr lang="es-ES" sz="1050" dirty="0">
                <a:latin typeface="+mn-lt"/>
                <a:cs typeface="+mn-cs"/>
              </a:rPr>
              <a:t>http://pixabay.com/static/uploads/photo/2014/12/11/18/27/kestrel-564502_640.jpg</a:t>
            </a:r>
            <a:endParaRPr lang="es-ES" sz="105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184</TotalTime>
  <Words>575</Words>
  <Application>Microsoft Office PowerPoint</Application>
  <PresentationFormat>On-screen Show (4:3)</PresentationFormat>
  <Paragraphs>62</Paragraphs>
  <Slides>22</Slides>
  <Notes>0</Notes>
  <HiddenSlides>0</HiddenSlides>
  <MMClips>0</MMClips>
  <ScaleCrop>false</ScaleCrop>
  <HeadingPairs>
    <vt:vector size="6" baseType="variant">
      <vt:variant>
        <vt:lpstr>Fuentes usadas</vt:lpstr>
      </vt:variant>
      <vt:variant>
        <vt:i4>8</vt:i4>
      </vt:variant>
      <vt:variant>
        <vt:lpstr>Plantilla de diseño</vt:lpstr>
      </vt:variant>
      <vt:variant>
        <vt:i4>4</vt:i4>
      </vt:variant>
      <vt:variant>
        <vt:lpstr>Títulos de diapositiva</vt:lpstr>
      </vt:variant>
      <vt:variant>
        <vt:i4>22</vt:i4>
      </vt:variant>
    </vt:vector>
  </HeadingPairs>
  <TitlesOfParts>
    <vt:vector size="34" baseType="lpstr">
      <vt:lpstr>Franklin Gothic Book</vt:lpstr>
      <vt:lpstr>Arial</vt:lpstr>
      <vt:lpstr>Constantia</vt:lpstr>
      <vt:lpstr>Brush Script MT</vt:lpstr>
      <vt:lpstr>Calibri</vt:lpstr>
      <vt:lpstr>Rage Italic</vt:lpstr>
      <vt:lpstr>Berlin Sans FB Demi</vt:lpstr>
      <vt:lpstr>Berlin Sans FB</vt:lpstr>
      <vt:lpstr>Chincheta</vt:lpstr>
      <vt:lpstr>Chincheta</vt:lpstr>
      <vt:lpstr>Chincheta</vt:lpstr>
      <vt:lpstr>Chincheta</vt:lpstr>
      <vt:lpstr>LAGUNAS DE VILLAFÁFILA</vt:lpstr>
      <vt:lpstr>PRESENTACIÓN:</vt:lpstr>
      <vt:lpstr>DESCRIPCIÓN DEL ESPACIO VISITADO: </vt:lpstr>
      <vt:lpstr>ACTIVIDADES PREVIAS:</vt:lpstr>
      <vt:lpstr>EJEMPLO DE REGISTRO</vt:lpstr>
      <vt:lpstr>Diapositiva 6</vt:lpstr>
      <vt:lpstr>Ánsar común</vt:lpstr>
      <vt:lpstr>Aguilucho cenizo</vt:lpstr>
      <vt:lpstr>Cernícalo</vt:lpstr>
      <vt:lpstr>Primilla</vt:lpstr>
      <vt:lpstr>Grulla común</vt:lpstr>
      <vt:lpstr>Avutarda</vt:lpstr>
      <vt:lpstr>Sisón</vt:lpstr>
      <vt:lpstr>Cigüeñuela</vt:lpstr>
      <vt:lpstr>Avoceta</vt:lpstr>
      <vt:lpstr>ACTIVIDADES DURANTE LA VISITA</vt:lpstr>
      <vt:lpstr>La casa del parque de Villafáfila</vt:lpstr>
      <vt:lpstr>Otras actividades a realizar durante nuestra visita a las lagunas de Villafáfila:</vt:lpstr>
      <vt:lpstr>ACTIVIDADES POSTERIORES</vt:lpstr>
      <vt:lpstr>EJEMPLO DE RESGISTRO DE CONOCIMIENTOS APRENDIDOS</vt:lpstr>
      <vt:lpstr>EJEMPLO DE MAPA SOBRE LAS LAGUNAS DE VILLAFÁFILA</vt:lpstr>
      <vt:lpstr>Diapositiva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martita</dc:creator>
  <cp:lastModifiedBy>AS</cp:lastModifiedBy>
  <cp:revision>21</cp:revision>
  <dcterms:created xsi:type="dcterms:W3CDTF">2015-04-03T10:23:13Z</dcterms:created>
  <dcterms:modified xsi:type="dcterms:W3CDTF">2015-04-15T15:37:13Z</dcterms:modified>
</cp:coreProperties>
</file>