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 b="def" i="def"/>
      <a:tcStyle>
        <a:tcBdr/>
        <a:fill>
          <a:solidFill>
            <a:srgbClr val="FF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 b="def" i="def"/>
      <a:tcStyle>
        <a:tcBdr/>
        <a:fill>
          <a:solidFill>
            <a:srgbClr val="EBEE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 b="def" i="def"/>
      <a:tcStyle>
        <a:tcBdr/>
        <a:fill>
          <a:solidFill>
            <a:srgbClr val="FCFF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7" name="Shape 10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/>
          <p:nvPr>
            <p:ph type="title"/>
          </p:nvPr>
        </p:nvSpPr>
        <p:spPr>
          <a:xfrm>
            <a:off x="311708" y="744574"/>
            <a:ext cx="8520601" cy="2052601"/>
          </a:xfrm>
          <a:prstGeom prst="rect">
            <a:avLst/>
          </a:prstGeom>
        </p:spPr>
        <p:txBody>
          <a:bodyPr anchor="b"/>
          <a:lstStyle>
            <a:lvl1pPr algn="ctr">
              <a:defRPr sz="5200"/>
            </a:lvl1pPr>
          </a:lstStyle>
          <a:p>
            <a:pPr/>
            <a:r>
              <a:t>Texto del título</a:t>
            </a:r>
          </a:p>
        </p:txBody>
      </p:sp>
      <p:sp>
        <p:nvSpPr>
          <p:cNvPr id="12" name="Nivel de texto 1…"/>
          <p:cNvSpPr txBox="1"/>
          <p:nvPr>
            <p:ph type="body" sz="quarter" idx="1"/>
          </p:nvPr>
        </p:nvSpPr>
        <p:spPr>
          <a:xfrm>
            <a:off x="311699" y="2834125"/>
            <a:ext cx="8520602" cy="7926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xx%"/>
          <p:cNvSpPr txBox="1"/>
          <p:nvPr>
            <p:ph type="title" hasCustomPrompt="1"/>
          </p:nvPr>
        </p:nvSpPr>
        <p:spPr>
          <a:xfrm>
            <a:off x="311699" y="1106125"/>
            <a:ext cx="8520602" cy="19635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pPr/>
            <a:r>
              <a:t>xx%</a:t>
            </a:r>
          </a:p>
        </p:txBody>
      </p:sp>
      <p:sp>
        <p:nvSpPr>
          <p:cNvPr id="92" name="Nivel de texto 1…"/>
          <p:cNvSpPr txBox="1"/>
          <p:nvPr>
            <p:ph type="body" sz="half" idx="1"/>
          </p:nvPr>
        </p:nvSpPr>
        <p:spPr>
          <a:xfrm>
            <a:off x="311699" y="3152225"/>
            <a:ext cx="8520602" cy="1300800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9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 del título"/>
          <p:cNvSpPr txBox="1"/>
          <p:nvPr>
            <p:ph type="title"/>
          </p:nvPr>
        </p:nvSpPr>
        <p:spPr>
          <a:xfrm>
            <a:off x="311699" y="2150849"/>
            <a:ext cx="8520602" cy="841801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pPr/>
            <a:r>
              <a:t>Texto del título</a:t>
            </a:r>
          </a:p>
        </p:txBody>
      </p:sp>
      <p:sp>
        <p:nvSpPr>
          <p:cNvPr id="2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29" name="Nivel de texto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0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38" name="Nivel de texto 1…"/>
          <p:cNvSpPr txBox="1"/>
          <p:nvPr>
            <p:ph type="body" sz="half" idx="1"/>
          </p:nvPr>
        </p:nvSpPr>
        <p:spPr>
          <a:xfrm>
            <a:off x="311699" y="1152475"/>
            <a:ext cx="3999902" cy="3416400"/>
          </a:xfrm>
          <a:prstGeom prst="rect">
            <a:avLst/>
          </a:prstGeom>
        </p:spPr>
        <p:txBody>
          <a:bodyPr/>
          <a:lstStyle>
            <a:lvl1pPr indent="-317500">
              <a:buSzPts val="1400"/>
              <a:defRPr sz="1400"/>
            </a:lvl1pPr>
            <a:lvl2pPr marL="965200" indent="-355600">
              <a:buSzPts val="1400"/>
              <a:defRPr sz="1400"/>
            </a:lvl2pPr>
            <a:lvl3pPr marL="1422400" indent="-355600">
              <a:buSzPts val="1400"/>
              <a:defRPr sz="1400"/>
            </a:lvl3pPr>
            <a:lvl4pPr marL="1879600" indent="-355600">
              <a:buSzPts val="1400"/>
              <a:defRPr sz="1400"/>
            </a:lvl4pPr>
            <a:lvl5pPr marL="2336800" indent="-355600">
              <a:buSzPts val="1400"/>
              <a:defRPr sz="14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9" name="Google Shape;23;p5"/>
          <p:cNvSpPr txBox="1"/>
          <p:nvPr>
            <p:ph type="body" sz="half" idx="21"/>
          </p:nvPr>
        </p:nvSpPr>
        <p:spPr>
          <a:xfrm>
            <a:off x="4832399" y="1152475"/>
            <a:ext cx="3999902" cy="3416400"/>
          </a:xfrm>
          <a:prstGeom prst="rect">
            <a:avLst/>
          </a:prstGeom>
        </p:spPr>
        <p:txBody>
          <a:bodyPr/>
          <a:lstStyle/>
          <a:p>
            <a:pPr indent="-317500">
              <a:buSzPts val="1400"/>
              <a:defRPr sz="1400"/>
            </a:pPr>
          </a:p>
        </p:txBody>
      </p:sp>
      <p:sp>
        <p:nvSpPr>
          <p:cNvPr id="40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48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o del título"/>
          <p:cNvSpPr txBox="1"/>
          <p:nvPr>
            <p:ph type="title"/>
          </p:nvPr>
        </p:nvSpPr>
        <p:spPr>
          <a:xfrm>
            <a:off x="311699" y="555600"/>
            <a:ext cx="2808001" cy="7557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Texto del título</a:t>
            </a:r>
          </a:p>
        </p:txBody>
      </p:sp>
      <p:sp>
        <p:nvSpPr>
          <p:cNvPr id="56" name="Nivel de texto 1…"/>
          <p:cNvSpPr txBox="1"/>
          <p:nvPr>
            <p:ph type="body" sz="quarter" idx="1"/>
          </p:nvPr>
        </p:nvSpPr>
        <p:spPr>
          <a:xfrm>
            <a:off x="311699" y="1389599"/>
            <a:ext cx="2808001" cy="3179401"/>
          </a:xfrm>
          <a:prstGeom prst="rect">
            <a:avLst/>
          </a:prstGeom>
        </p:spPr>
        <p:txBody>
          <a:bodyPr/>
          <a:lstStyle>
            <a:lvl1pPr indent="-304800">
              <a:buSzPts val="1200"/>
              <a:defRPr sz="1200"/>
            </a:lvl1pPr>
            <a:lvl2pPr marL="914400" indent="-304800">
              <a:buSzPts val="1200"/>
              <a:defRPr sz="1200"/>
            </a:lvl2pPr>
            <a:lvl3pPr marL="1371600" indent="-304800">
              <a:buSzPts val="1200"/>
              <a:defRPr sz="1200"/>
            </a:lvl3pPr>
            <a:lvl4pPr marL="1828800" indent="-304800">
              <a:buSzPts val="1200"/>
              <a:defRPr sz="1200"/>
            </a:lvl4pPr>
            <a:lvl5pPr marL="2286000" indent="-304800">
              <a:buSzPts val="1200"/>
              <a:defRPr sz="12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7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o del título"/>
          <p:cNvSpPr txBox="1"/>
          <p:nvPr>
            <p:ph type="title"/>
          </p:nvPr>
        </p:nvSpPr>
        <p:spPr>
          <a:xfrm>
            <a:off x="490250" y="450149"/>
            <a:ext cx="6367801" cy="4090801"/>
          </a:xfrm>
          <a:prstGeom prst="rect">
            <a:avLst/>
          </a:prstGeom>
        </p:spPr>
        <p:txBody>
          <a:bodyPr anchor="ctr"/>
          <a:lstStyle>
            <a:lvl1pPr>
              <a:defRPr sz="4800"/>
            </a:lvl1pPr>
          </a:lstStyle>
          <a:p>
            <a:pPr/>
            <a:r>
              <a:t>Texto del título</a:t>
            </a:r>
          </a:p>
        </p:txBody>
      </p:sp>
      <p:sp>
        <p:nvSpPr>
          <p:cNvPr id="65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36;p9"/>
          <p:cNvSpPr/>
          <p:nvPr/>
        </p:nvSpPr>
        <p:spPr>
          <a:xfrm>
            <a:off x="4572000" y="-125"/>
            <a:ext cx="4572000" cy="51435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3" name="Texto del título"/>
          <p:cNvSpPr txBox="1"/>
          <p:nvPr>
            <p:ph type="title"/>
          </p:nvPr>
        </p:nvSpPr>
        <p:spPr>
          <a:xfrm>
            <a:off x="265500" y="1233175"/>
            <a:ext cx="4045200" cy="1482301"/>
          </a:xfrm>
          <a:prstGeom prst="rect">
            <a:avLst/>
          </a:prstGeom>
        </p:spPr>
        <p:txBody>
          <a:bodyPr anchor="b"/>
          <a:lstStyle>
            <a:lvl1pPr algn="ctr">
              <a:defRPr sz="4200"/>
            </a:lvl1pPr>
          </a:lstStyle>
          <a:p>
            <a:pPr/>
            <a:r>
              <a:t>Texto del título</a:t>
            </a:r>
          </a:p>
        </p:txBody>
      </p:sp>
      <p:sp>
        <p:nvSpPr>
          <p:cNvPr id="74" name="Nivel de texto 1…"/>
          <p:cNvSpPr txBox="1"/>
          <p:nvPr>
            <p:ph type="body" sz="quarter" idx="1"/>
          </p:nvPr>
        </p:nvSpPr>
        <p:spPr>
          <a:xfrm>
            <a:off x="265500" y="2803075"/>
            <a:ext cx="4045200" cy="12351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1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1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1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1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1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5" name="Google Shape;39;p9"/>
          <p:cNvSpPr txBox="1"/>
          <p:nvPr>
            <p:ph type="body" sz="half" idx="21"/>
          </p:nvPr>
        </p:nvSpPr>
        <p:spPr>
          <a:xfrm>
            <a:off x="4939500" y="724074"/>
            <a:ext cx="3837000" cy="3695102"/>
          </a:xfrm>
          <a:prstGeom prst="rect">
            <a:avLst/>
          </a:prstGeom>
        </p:spPr>
        <p:txBody>
          <a:bodyPr anchor="ctr"/>
          <a:lstStyle/>
          <a:p>
            <a:pPr/>
          </a:p>
        </p:txBody>
      </p:sp>
      <p:sp>
        <p:nvSpPr>
          <p:cNvPr id="76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Nivel de texto 1…"/>
          <p:cNvSpPr txBox="1"/>
          <p:nvPr>
            <p:ph type="body" sz="quarter" idx="1"/>
          </p:nvPr>
        </p:nvSpPr>
        <p:spPr>
          <a:xfrm>
            <a:off x="311699" y="4230575"/>
            <a:ext cx="5998802" cy="605101"/>
          </a:xfrm>
          <a:prstGeom prst="rect">
            <a:avLst/>
          </a:prstGeom>
        </p:spPr>
        <p:txBody>
          <a:bodyPr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4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3" name="Nivel de texto 1…"/>
          <p:cNvSpPr txBox="1"/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/>
          <p:nvPr>
            <p:ph type="sldNum" sz="quarter" idx="2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lvl1pPr algn="r">
              <a:defRPr sz="10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4572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1pPr>
      <a:lvl2pPr marL="1005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2pPr>
      <a:lvl3pPr marL="1462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3pPr>
      <a:lvl4pPr marL="1919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4pPr>
      <a:lvl5pPr marL="23767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5pPr>
      <a:lvl6pPr marL="28339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6pPr>
      <a:lvl7pPr marL="3291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7pPr>
      <a:lvl8pPr marL="3748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8pPr>
      <a:lvl9pPr marL="4205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11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jpe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jpe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jpe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jpe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9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drive.google.com/file/d/0B6qLE6otRFv6dG14ZGxxWW9MYzg/view" TargetMode="External"/><Relationship Id="rId3" Type="http://schemas.openxmlformats.org/officeDocument/2006/relationships/image" Target="../media/image6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youtube.com/watch?v=bKsGNrEKx9M" TargetMode="External"/><Relationship Id="rId3" Type="http://schemas.openxmlformats.org/officeDocument/2006/relationships/image" Target="../media/image10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54;p13"/>
          <p:cNvSpPr txBox="1"/>
          <p:nvPr>
            <p:ph type="ctrTitle"/>
          </p:nvPr>
        </p:nvSpPr>
        <p:spPr>
          <a:xfrm>
            <a:off x="311699" y="3739539"/>
            <a:ext cx="8520602" cy="985858"/>
          </a:xfrm>
          <a:prstGeom prst="rect">
            <a:avLst/>
          </a:prstGeom>
        </p:spPr>
        <p:txBody>
          <a:bodyPr anchor="ctr"/>
          <a:lstStyle/>
          <a:p>
            <a:pPr defTabSz="484631">
              <a:defRPr sz="2120">
                <a:latin typeface="Oswald Regular"/>
                <a:ea typeface="Oswald Regular"/>
                <a:cs typeface="Oswald Regular"/>
                <a:sym typeface="Oswald Regular"/>
              </a:defRPr>
            </a:pPr>
            <a:r>
              <a:t>Curso de impresión y diseño 3D</a:t>
            </a:r>
          </a:p>
          <a:p>
            <a:pPr defTabSz="484631">
              <a:defRPr sz="2120">
                <a:latin typeface="Oswald Regular"/>
                <a:ea typeface="Oswald Regular"/>
                <a:cs typeface="Oswald Regular"/>
                <a:sym typeface="Oswald Regular"/>
              </a:defRPr>
            </a:pPr>
            <a:r>
              <a:t>Casa de los Picos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42;p22"/>
          <p:cNvSpPr txBox="1"/>
          <p:nvPr>
            <p:ph type="title"/>
          </p:nvPr>
        </p:nvSpPr>
        <p:spPr>
          <a:xfrm>
            <a:off x="363374" y="275974"/>
            <a:ext cx="8520602" cy="572702"/>
          </a:xfrm>
          <a:prstGeom prst="rect">
            <a:avLst/>
          </a:prstGeom>
        </p:spPr>
        <p:txBody>
          <a:bodyPr/>
          <a:lstStyle>
            <a:lvl1pPr defTabSz="667512">
              <a:defRPr sz="2044">
                <a:latin typeface="Oswald Regular"/>
                <a:ea typeface="Oswald Regular"/>
                <a:cs typeface="Oswald Regular"/>
                <a:sym typeface="Oswald Regular"/>
              </a:defRPr>
            </a:lvl1pPr>
          </a:lstStyle>
          <a:p>
            <a:pPr/>
            <a:r>
              <a:t>Thingiverse</a:t>
            </a:r>
          </a:p>
        </p:txBody>
      </p:sp>
      <p:sp>
        <p:nvSpPr>
          <p:cNvPr id="171" name="Google Shape;143;p22"/>
          <p:cNvSpPr/>
          <p:nvPr/>
        </p:nvSpPr>
        <p:spPr>
          <a:xfrm>
            <a:off x="428024" y="848675"/>
            <a:ext cx="1424102" cy="1"/>
          </a:xfrm>
          <a:prstGeom prst="line">
            <a:avLst/>
          </a:prstGeom>
          <a:ln w="28575">
            <a:solidFill>
              <a:srgbClr val="FDC845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172" name="Google Shape;144;p22" descr="Google Shape;144;p2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9350" y="1256620"/>
            <a:ext cx="6045302" cy="32853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Google Shape;145;p22" descr="Google Shape;145;p2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92200" y="387975"/>
            <a:ext cx="479775" cy="4797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push dir="r"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50;p23"/>
          <p:cNvSpPr txBox="1"/>
          <p:nvPr>
            <p:ph type="title"/>
          </p:nvPr>
        </p:nvSpPr>
        <p:spPr>
          <a:xfrm>
            <a:off x="363374" y="275974"/>
            <a:ext cx="8520602" cy="572702"/>
          </a:xfrm>
          <a:prstGeom prst="rect">
            <a:avLst/>
          </a:prstGeom>
        </p:spPr>
        <p:txBody>
          <a:bodyPr/>
          <a:lstStyle>
            <a:lvl1pPr defTabSz="667512">
              <a:defRPr sz="2044">
                <a:latin typeface="Oswald Regular"/>
                <a:ea typeface="Oswald Regular"/>
                <a:cs typeface="Oswald Regular"/>
                <a:sym typeface="Oswald Regular"/>
              </a:defRPr>
            </a:lvl1pPr>
          </a:lstStyle>
          <a:p>
            <a:pPr/>
            <a:r>
              <a:t>Software de impresión 3d Cura</a:t>
            </a:r>
          </a:p>
        </p:txBody>
      </p:sp>
      <p:sp>
        <p:nvSpPr>
          <p:cNvPr id="176" name="Google Shape;151;p23"/>
          <p:cNvSpPr/>
          <p:nvPr/>
        </p:nvSpPr>
        <p:spPr>
          <a:xfrm>
            <a:off x="428024" y="848675"/>
            <a:ext cx="1424102" cy="1"/>
          </a:xfrm>
          <a:prstGeom prst="line">
            <a:avLst/>
          </a:prstGeom>
          <a:ln w="28575">
            <a:solidFill>
              <a:srgbClr val="FDC845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177" name="Google Shape;152;p23" descr="Google Shape;152;p2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80199" y="275974"/>
            <a:ext cx="703776" cy="703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Google Shape;153;p23" descr="Google Shape;153;p2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49350" y="1143000"/>
            <a:ext cx="6045302" cy="35923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push dir="r"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58;p24"/>
          <p:cNvSpPr txBox="1"/>
          <p:nvPr>
            <p:ph type="title"/>
          </p:nvPr>
        </p:nvSpPr>
        <p:spPr>
          <a:xfrm>
            <a:off x="363374" y="275974"/>
            <a:ext cx="8520602" cy="572702"/>
          </a:xfrm>
          <a:prstGeom prst="rect">
            <a:avLst/>
          </a:prstGeom>
        </p:spPr>
        <p:txBody>
          <a:bodyPr/>
          <a:lstStyle>
            <a:lvl1pPr defTabSz="667512">
              <a:defRPr sz="2044">
                <a:latin typeface="Oswald Regular"/>
                <a:ea typeface="Oswald Regular"/>
                <a:cs typeface="Oswald Regular"/>
                <a:sym typeface="Oswald Regular"/>
              </a:defRPr>
            </a:lvl1pPr>
          </a:lstStyle>
          <a:p>
            <a:pPr/>
            <a:r>
              <a:t>Impresión 3d</a:t>
            </a:r>
          </a:p>
        </p:txBody>
      </p:sp>
      <p:sp>
        <p:nvSpPr>
          <p:cNvPr id="181" name="Google Shape;159;p24"/>
          <p:cNvSpPr/>
          <p:nvPr/>
        </p:nvSpPr>
        <p:spPr>
          <a:xfrm>
            <a:off x="428024" y="848675"/>
            <a:ext cx="1424102" cy="1"/>
          </a:xfrm>
          <a:prstGeom prst="line">
            <a:avLst/>
          </a:prstGeom>
          <a:ln w="28575">
            <a:solidFill>
              <a:srgbClr val="FDC845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182" name="Google Shape;160;p24" descr="Google Shape;160;p2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6312" y="989875"/>
            <a:ext cx="7093378" cy="39900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push dir="r"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65;p25"/>
          <p:cNvSpPr txBox="1"/>
          <p:nvPr>
            <p:ph type="title"/>
          </p:nvPr>
        </p:nvSpPr>
        <p:spPr>
          <a:xfrm>
            <a:off x="363374" y="275974"/>
            <a:ext cx="8520602" cy="572702"/>
          </a:xfrm>
          <a:prstGeom prst="rect">
            <a:avLst/>
          </a:prstGeom>
        </p:spPr>
        <p:txBody>
          <a:bodyPr/>
          <a:lstStyle>
            <a:lvl1pPr defTabSz="667512">
              <a:defRPr sz="2044">
                <a:latin typeface="Oswald Regular"/>
                <a:ea typeface="Oswald Regular"/>
                <a:cs typeface="Oswald Regular"/>
                <a:sym typeface="Oswald Regular"/>
              </a:defRPr>
            </a:lvl1pPr>
          </a:lstStyle>
          <a:p>
            <a:pPr/>
            <a:r>
              <a:t>Impresión 3d</a:t>
            </a:r>
          </a:p>
        </p:txBody>
      </p:sp>
      <p:sp>
        <p:nvSpPr>
          <p:cNvPr id="185" name="Google Shape;166;p25"/>
          <p:cNvSpPr/>
          <p:nvPr/>
        </p:nvSpPr>
        <p:spPr>
          <a:xfrm>
            <a:off x="428024" y="848675"/>
            <a:ext cx="1424102" cy="1"/>
          </a:xfrm>
          <a:prstGeom prst="line">
            <a:avLst/>
          </a:prstGeom>
          <a:ln w="28575">
            <a:solidFill>
              <a:srgbClr val="FDC84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86" name="Google Shape;167;p25"/>
          <p:cNvSpPr txBox="1"/>
          <p:nvPr/>
        </p:nvSpPr>
        <p:spPr>
          <a:xfrm>
            <a:off x="428025" y="1025749"/>
            <a:ext cx="1769400" cy="44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600"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Calibración</a:t>
            </a:r>
          </a:p>
        </p:txBody>
      </p:sp>
      <p:pic>
        <p:nvPicPr>
          <p:cNvPr id="187" name="Google Shape;168;p25" descr="Google Shape;168;p2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56324" y="1186274"/>
            <a:ext cx="6110451" cy="32129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push dir="r"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73;p26"/>
          <p:cNvSpPr txBox="1"/>
          <p:nvPr>
            <p:ph type="title"/>
          </p:nvPr>
        </p:nvSpPr>
        <p:spPr>
          <a:xfrm>
            <a:off x="363374" y="275974"/>
            <a:ext cx="8520602" cy="572702"/>
          </a:xfrm>
          <a:prstGeom prst="rect">
            <a:avLst/>
          </a:prstGeom>
        </p:spPr>
        <p:txBody>
          <a:bodyPr/>
          <a:lstStyle>
            <a:lvl1pPr defTabSz="667512">
              <a:defRPr sz="2044">
                <a:latin typeface="Oswald Regular"/>
                <a:ea typeface="Oswald Regular"/>
                <a:cs typeface="Oswald Regular"/>
                <a:sym typeface="Oswald Regular"/>
              </a:defRPr>
            </a:lvl1pPr>
          </a:lstStyle>
          <a:p>
            <a:pPr/>
            <a:r>
              <a:t>Impresión 3d</a:t>
            </a:r>
          </a:p>
        </p:txBody>
      </p:sp>
      <p:sp>
        <p:nvSpPr>
          <p:cNvPr id="190" name="Google Shape;174;p26"/>
          <p:cNvSpPr/>
          <p:nvPr/>
        </p:nvSpPr>
        <p:spPr>
          <a:xfrm>
            <a:off x="428024" y="848675"/>
            <a:ext cx="1424102" cy="1"/>
          </a:xfrm>
          <a:prstGeom prst="line">
            <a:avLst/>
          </a:prstGeom>
          <a:ln w="28575">
            <a:solidFill>
              <a:srgbClr val="FDC84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91" name="Google Shape;175;p26"/>
          <p:cNvSpPr txBox="1"/>
          <p:nvPr/>
        </p:nvSpPr>
        <p:spPr>
          <a:xfrm>
            <a:off x="428025" y="1025749"/>
            <a:ext cx="1769400" cy="44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600"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Calibración</a:t>
            </a:r>
          </a:p>
        </p:txBody>
      </p:sp>
      <p:pic>
        <p:nvPicPr>
          <p:cNvPr id="192" name="Google Shape;176;p26" descr="Google Shape;176;p2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9249" y="1519274"/>
            <a:ext cx="8075972" cy="34070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push dir="r"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81;p27"/>
          <p:cNvSpPr txBox="1"/>
          <p:nvPr>
            <p:ph type="title"/>
          </p:nvPr>
        </p:nvSpPr>
        <p:spPr>
          <a:xfrm>
            <a:off x="363374" y="275974"/>
            <a:ext cx="8520602" cy="572702"/>
          </a:xfrm>
          <a:prstGeom prst="rect">
            <a:avLst/>
          </a:prstGeom>
        </p:spPr>
        <p:txBody>
          <a:bodyPr/>
          <a:lstStyle>
            <a:lvl1pPr defTabSz="667512">
              <a:defRPr sz="2044">
                <a:latin typeface="Oswald Regular"/>
                <a:ea typeface="Oswald Regular"/>
                <a:cs typeface="Oswald Regular"/>
                <a:sym typeface="Oswald Regular"/>
              </a:defRPr>
            </a:lvl1pPr>
          </a:lstStyle>
          <a:p>
            <a:pPr/>
            <a:r>
              <a:t>Impresión 3d</a:t>
            </a:r>
          </a:p>
        </p:txBody>
      </p:sp>
      <p:sp>
        <p:nvSpPr>
          <p:cNvPr id="195" name="Google Shape;182;p27"/>
          <p:cNvSpPr/>
          <p:nvPr/>
        </p:nvSpPr>
        <p:spPr>
          <a:xfrm>
            <a:off x="428024" y="848675"/>
            <a:ext cx="1424102" cy="1"/>
          </a:xfrm>
          <a:prstGeom prst="line">
            <a:avLst/>
          </a:prstGeom>
          <a:ln w="28575">
            <a:solidFill>
              <a:srgbClr val="FDC84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96" name="Google Shape;183;p27"/>
          <p:cNvSpPr txBox="1"/>
          <p:nvPr/>
        </p:nvSpPr>
        <p:spPr>
          <a:xfrm>
            <a:off x="428025" y="1025749"/>
            <a:ext cx="1769400" cy="44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600"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Calidad</a:t>
            </a:r>
          </a:p>
        </p:txBody>
      </p:sp>
      <p:pic>
        <p:nvPicPr>
          <p:cNvPr id="197" name="Google Shape;184;p27" descr="Google Shape;184;p2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1787549"/>
            <a:ext cx="8839197" cy="24434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push dir="r"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89;p28"/>
          <p:cNvSpPr txBox="1"/>
          <p:nvPr>
            <p:ph type="title"/>
          </p:nvPr>
        </p:nvSpPr>
        <p:spPr>
          <a:xfrm>
            <a:off x="363374" y="275974"/>
            <a:ext cx="8520602" cy="572702"/>
          </a:xfrm>
          <a:prstGeom prst="rect">
            <a:avLst/>
          </a:prstGeom>
        </p:spPr>
        <p:txBody>
          <a:bodyPr/>
          <a:lstStyle>
            <a:lvl1pPr defTabSz="667512">
              <a:defRPr sz="2044">
                <a:latin typeface="Oswald Regular"/>
                <a:ea typeface="Oswald Regular"/>
                <a:cs typeface="Oswald Regular"/>
                <a:sym typeface="Oswald Regular"/>
              </a:defRPr>
            </a:lvl1pPr>
          </a:lstStyle>
          <a:p>
            <a:pPr/>
            <a:r>
              <a:t>Impresión 3d</a:t>
            </a:r>
          </a:p>
        </p:txBody>
      </p:sp>
      <p:sp>
        <p:nvSpPr>
          <p:cNvPr id="200" name="Google Shape;190;p28"/>
          <p:cNvSpPr/>
          <p:nvPr/>
        </p:nvSpPr>
        <p:spPr>
          <a:xfrm>
            <a:off x="428024" y="848675"/>
            <a:ext cx="1424102" cy="1"/>
          </a:xfrm>
          <a:prstGeom prst="line">
            <a:avLst/>
          </a:prstGeom>
          <a:ln w="28575">
            <a:solidFill>
              <a:srgbClr val="FDC84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01" name="Google Shape;191;p28"/>
          <p:cNvSpPr txBox="1"/>
          <p:nvPr/>
        </p:nvSpPr>
        <p:spPr>
          <a:xfrm>
            <a:off x="428025" y="1025749"/>
            <a:ext cx="1769400" cy="44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600"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Relleno</a:t>
            </a:r>
          </a:p>
        </p:txBody>
      </p:sp>
      <p:pic>
        <p:nvPicPr>
          <p:cNvPr id="202" name="Google Shape;192;p28" descr="Google Shape;192;p2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2203874"/>
            <a:ext cx="8839200" cy="19573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push dir="r"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197;p29"/>
          <p:cNvSpPr txBox="1"/>
          <p:nvPr>
            <p:ph type="title"/>
          </p:nvPr>
        </p:nvSpPr>
        <p:spPr>
          <a:xfrm>
            <a:off x="363374" y="275974"/>
            <a:ext cx="8520602" cy="572702"/>
          </a:xfrm>
          <a:prstGeom prst="rect">
            <a:avLst/>
          </a:prstGeom>
        </p:spPr>
        <p:txBody>
          <a:bodyPr/>
          <a:lstStyle>
            <a:lvl1pPr defTabSz="667512">
              <a:defRPr sz="2044">
                <a:latin typeface="Oswald Regular"/>
                <a:ea typeface="Oswald Regular"/>
                <a:cs typeface="Oswald Regular"/>
                <a:sym typeface="Oswald Regular"/>
              </a:defRPr>
            </a:lvl1pPr>
          </a:lstStyle>
          <a:p>
            <a:pPr/>
            <a:r>
              <a:t>Impresión 3d</a:t>
            </a:r>
          </a:p>
        </p:txBody>
      </p:sp>
      <p:sp>
        <p:nvSpPr>
          <p:cNvPr id="205" name="Google Shape;198;p29"/>
          <p:cNvSpPr/>
          <p:nvPr/>
        </p:nvSpPr>
        <p:spPr>
          <a:xfrm>
            <a:off x="428024" y="848675"/>
            <a:ext cx="1424102" cy="1"/>
          </a:xfrm>
          <a:prstGeom prst="line">
            <a:avLst/>
          </a:prstGeom>
          <a:ln w="28575">
            <a:solidFill>
              <a:srgbClr val="FDC84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06" name="Google Shape;199;p29"/>
          <p:cNvSpPr txBox="1"/>
          <p:nvPr/>
        </p:nvSpPr>
        <p:spPr>
          <a:xfrm>
            <a:off x="428025" y="1025749"/>
            <a:ext cx="1769400" cy="44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600"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Velocidad</a:t>
            </a:r>
          </a:p>
        </p:txBody>
      </p:sp>
      <p:pic>
        <p:nvPicPr>
          <p:cNvPr id="207" name="Google Shape;200;p29" descr="Google Shape;200;p2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37550" y="473974"/>
            <a:ext cx="4407226" cy="44072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push dir="r"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5;p30"/>
          <p:cNvSpPr txBox="1"/>
          <p:nvPr>
            <p:ph type="title"/>
          </p:nvPr>
        </p:nvSpPr>
        <p:spPr>
          <a:xfrm>
            <a:off x="363374" y="275974"/>
            <a:ext cx="8520602" cy="572702"/>
          </a:xfrm>
          <a:prstGeom prst="rect">
            <a:avLst/>
          </a:prstGeom>
        </p:spPr>
        <p:txBody>
          <a:bodyPr/>
          <a:lstStyle>
            <a:lvl1pPr defTabSz="667512">
              <a:defRPr sz="2044">
                <a:latin typeface="Oswald Regular"/>
                <a:ea typeface="Oswald Regular"/>
                <a:cs typeface="Oswald Regular"/>
                <a:sym typeface="Oswald Regular"/>
              </a:defRPr>
            </a:lvl1pPr>
          </a:lstStyle>
          <a:p>
            <a:pPr/>
            <a:r>
              <a:t>Impresión 3d</a:t>
            </a:r>
          </a:p>
        </p:txBody>
      </p:sp>
      <p:sp>
        <p:nvSpPr>
          <p:cNvPr id="210" name="Google Shape;206;p30"/>
          <p:cNvSpPr/>
          <p:nvPr/>
        </p:nvSpPr>
        <p:spPr>
          <a:xfrm>
            <a:off x="428024" y="848675"/>
            <a:ext cx="1424102" cy="1"/>
          </a:xfrm>
          <a:prstGeom prst="line">
            <a:avLst/>
          </a:prstGeom>
          <a:ln w="28575">
            <a:solidFill>
              <a:srgbClr val="FDC84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11" name="Google Shape;207;p30"/>
          <p:cNvSpPr txBox="1"/>
          <p:nvPr/>
        </p:nvSpPr>
        <p:spPr>
          <a:xfrm>
            <a:off x="428024" y="1025749"/>
            <a:ext cx="2018702" cy="44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600"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Calidad / Velocidad</a:t>
            </a:r>
          </a:p>
        </p:txBody>
      </p:sp>
      <p:pic>
        <p:nvPicPr>
          <p:cNvPr id="212" name="Google Shape;208;p30" descr="Google Shape;208;p3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59725" y="630349"/>
            <a:ext cx="5854701" cy="42538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push dir="r"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3;p31"/>
          <p:cNvSpPr txBox="1"/>
          <p:nvPr>
            <p:ph type="title"/>
          </p:nvPr>
        </p:nvSpPr>
        <p:spPr>
          <a:xfrm>
            <a:off x="363374" y="275974"/>
            <a:ext cx="8520602" cy="572702"/>
          </a:xfrm>
          <a:prstGeom prst="rect">
            <a:avLst/>
          </a:prstGeom>
        </p:spPr>
        <p:txBody>
          <a:bodyPr/>
          <a:lstStyle>
            <a:lvl1pPr defTabSz="667512">
              <a:defRPr sz="2044">
                <a:latin typeface="Oswald Regular"/>
                <a:ea typeface="Oswald Regular"/>
                <a:cs typeface="Oswald Regular"/>
                <a:sym typeface="Oswald Regular"/>
              </a:defRPr>
            </a:lvl1pPr>
          </a:lstStyle>
          <a:p>
            <a:pPr/>
            <a:r>
              <a:t>Impresión 3d</a:t>
            </a:r>
          </a:p>
        </p:txBody>
      </p:sp>
      <p:sp>
        <p:nvSpPr>
          <p:cNvPr id="215" name="Google Shape;214;p31"/>
          <p:cNvSpPr/>
          <p:nvPr/>
        </p:nvSpPr>
        <p:spPr>
          <a:xfrm>
            <a:off x="428024" y="848675"/>
            <a:ext cx="1424102" cy="1"/>
          </a:xfrm>
          <a:prstGeom prst="line">
            <a:avLst/>
          </a:prstGeom>
          <a:ln w="28575">
            <a:solidFill>
              <a:srgbClr val="FDC84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16" name="Google Shape;215;p31"/>
          <p:cNvSpPr txBox="1"/>
          <p:nvPr/>
        </p:nvSpPr>
        <p:spPr>
          <a:xfrm>
            <a:off x="428025" y="1025749"/>
            <a:ext cx="1769400" cy="44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600"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Soportes</a:t>
            </a:r>
          </a:p>
        </p:txBody>
      </p:sp>
      <p:pic>
        <p:nvPicPr>
          <p:cNvPr id="217" name="Google Shape;216;p31" descr="Google Shape;216;p3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1584050"/>
            <a:ext cx="8839200" cy="23145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push dir="r"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59;p14"/>
          <p:cNvSpPr txBox="1"/>
          <p:nvPr>
            <p:ph type="title"/>
          </p:nvPr>
        </p:nvSpPr>
        <p:spPr>
          <a:xfrm>
            <a:off x="363374" y="275974"/>
            <a:ext cx="8520602" cy="572702"/>
          </a:xfrm>
          <a:prstGeom prst="rect">
            <a:avLst/>
          </a:prstGeom>
        </p:spPr>
        <p:txBody>
          <a:bodyPr/>
          <a:lstStyle>
            <a:lvl1pPr defTabSz="667512">
              <a:defRPr sz="2044">
                <a:latin typeface="Oswald Regular"/>
                <a:ea typeface="Oswald Regular"/>
                <a:cs typeface="Oswald Regular"/>
                <a:sym typeface="Oswald Regular"/>
              </a:defRPr>
            </a:lvl1pPr>
          </a:lstStyle>
          <a:p>
            <a:pPr/>
            <a:r>
              <a:t>Tipos de impresoras 3D</a:t>
            </a:r>
          </a:p>
        </p:txBody>
      </p:sp>
      <p:sp>
        <p:nvSpPr>
          <p:cNvPr id="112" name="Google Shape;60;p14"/>
          <p:cNvSpPr/>
          <p:nvPr/>
        </p:nvSpPr>
        <p:spPr>
          <a:xfrm>
            <a:off x="428024" y="848675"/>
            <a:ext cx="2988601" cy="1"/>
          </a:xfrm>
          <a:prstGeom prst="line">
            <a:avLst/>
          </a:prstGeom>
          <a:ln w="28575">
            <a:solidFill>
              <a:srgbClr val="FDC84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13" name="Google Shape;61;p14"/>
          <p:cNvSpPr txBox="1"/>
          <p:nvPr/>
        </p:nvSpPr>
        <p:spPr>
          <a:xfrm>
            <a:off x="311700" y="959324"/>
            <a:ext cx="4464600" cy="44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600"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Sinterizado selectivo por láser (SLS)</a:t>
            </a:r>
          </a:p>
        </p:txBody>
      </p:sp>
      <p:sp>
        <p:nvSpPr>
          <p:cNvPr id="114" name="Google Shape;62;p14"/>
          <p:cNvSpPr txBox="1"/>
          <p:nvPr/>
        </p:nvSpPr>
        <p:spPr>
          <a:xfrm>
            <a:off x="5196924" y="1856750"/>
            <a:ext cx="3394502" cy="1579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marL="457200" indent="-304800">
              <a:lnSpc>
                <a:spcPct val="115000"/>
              </a:lnSpc>
              <a:buClr>
                <a:srgbClr val="000000"/>
              </a:buClr>
              <a:buSzPts val="1200"/>
              <a:buFont typeface="Roboto Regular"/>
              <a:buChar char="-"/>
              <a:defRPr sz="1200"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Aplicaciones industriales</a:t>
            </a:r>
          </a:p>
          <a:p>
            <a:pPr marL="457200" indent="-304800">
              <a:lnSpc>
                <a:spcPct val="115000"/>
              </a:lnSpc>
              <a:buClr>
                <a:srgbClr val="000000"/>
              </a:buClr>
              <a:buSzPts val="1200"/>
              <a:buFont typeface="Roboto Regular"/>
              <a:buChar char="-"/>
              <a:defRPr sz="1200"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Prototipos funcionales</a:t>
            </a:r>
          </a:p>
          <a:p>
            <a:pPr marL="457200" indent="-304800">
              <a:lnSpc>
                <a:spcPct val="115000"/>
              </a:lnSpc>
              <a:buClr>
                <a:srgbClr val="000000"/>
              </a:buClr>
              <a:buSzPts val="1200"/>
              <a:buFont typeface="Roboto Regular"/>
              <a:buChar char="-"/>
              <a:defRPr sz="1200"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Partes</a:t>
            </a:r>
          </a:p>
          <a:p>
            <a:pPr marL="457200" indent="-304800">
              <a:lnSpc>
                <a:spcPct val="115000"/>
              </a:lnSpc>
              <a:buClr>
                <a:srgbClr val="000000"/>
              </a:buClr>
              <a:buSzPts val="1200"/>
              <a:buFont typeface="Roboto Regular"/>
              <a:buChar char="-"/>
              <a:defRPr sz="1200"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Productos finales</a:t>
            </a:r>
          </a:p>
          <a:p>
            <a:pPr marL="457200" indent="-304800">
              <a:lnSpc>
                <a:spcPct val="115000"/>
              </a:lnSpc>
              <a:buClr>
                <a:srgbClr val="000000"/>
              </a:buClr>
              <a:buSzPts val="1200"/>
              <a:buFont typeface="Roboto Regular"/>
              <a:buChar char="-"/>
              <a:defRPr sz="1200"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Sin necesidad de soportes</a:t>
            </a:r>
          </a:p>
          <a:p>
            <a:pPr marL="457200" indent="-304800">
              <a:lnSpc>
                <a:spcPct val="115000"/>
              </a:lnSpc>
              <a:buClr>
                <a:srgbClr val="000000"/>
              </a:buClr>
              <a:buSzPts val="1300"/>
              <a:buFont typeface="Roboto Regular"/>
              <a:buChar char="-"/>
              <a:defRPr sz="1300"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Resolución 100</a:t>
            </a:r>
            <a:r>
              <a:rPr b="1" sz="1000">
                <a:solidFill>
                  <a:srgbClr val="202122"/>
                </a:solidFill>
                <a:latin typeface="+mn-lt"/>
                <a:ea typeface="+mn-ea"/>
                <a:cs typeface="+mn-cs"/>
                <a:sym typeface="Arial"/>
              </a:rPr>
              <a:t>µm </a:t>
            </a:r>
            <a:r>
              <a:t>- 120</a:t>
            </a:r>
            <a:r>
              <a:rPr b="1" sz="1000">
                <a:solidFill>
                  <a:srgbClr val="202122"/>
                </a:solidFill>
                <a:latin typeface="+mn-lt"/>
                <a:ea typeface="+mn-ea"/>
                <a:cs typeface="+mn-cs"/>
                <a:sym typeface="Arial"/>
              </a:rPr>
              <a:t>µm</a:t>
            </a:r>
          </a:p>
        </p:txBody>
      </p:sp>
      <p:pic>
        <p:nvPicPr>
          <p:cNvPr id="115" name="Google Shape;63;p14" descr="Google Shape;63;p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8499" y="1856750"/>
            <a:ext cx="4713860" cy="2497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push dir="r"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21;p32"/>
          <p:cNvSpPr txBox="1"/>
          <p:nvPr>
            <p:ph type="title"/>
          </p:nvPr>
        </p:nvSpPr>
        <p:spPr>
          <a:xfrm>
            <a:off x="363374" y="275974"/>
            <a:ext cx="8520602" cy="572702"/>
          </a:xfrm>
          <a:prstGeom prst="rect">
            <a:avLst/>
          </a:prstGeom>
        </p:spPr>
        <p:txBody>
          <a:bodyPr/>
          <a:lstStyle>
            <a:lvl1pPr defTabSz="667512">
              <a:defRPr sz="2044">
                <a:latin typeface="Oswald Regular"/>
                <a:ea typeface="Oswald Regular"/>
                <a:cs typeface="Oswald Regular"/>
                <a:sym typeface="Oswald Regular"/>
              </a:defRPr>
            </a:lvl1pPr>
          </a:lstStyle>
          <a:p>
            <a:pPr/>
            <a:r>
              <a:t>Impresión 3d</a:t>
            </a:r>
          </a:p>
        </p:txBody>
      </p:sp>
      <p:sp>
        <p:nvSpPr>
          <p:cNvPr id="220" name="Google Shape;222;p32"/>
          <p:cNvSpPr/>
          <p:nvPr/>
        </p:nvSpPr>
        <p:spPr>
          <a:xfrm>
            <a:off x="428024" y="848675"/>
            <a:ext cx="1424102" cy="1"/>
          </a:xfrm>
          <a:prstGeom prst="line">
            <a:avLst/>
          </a:prstGeom>
          <a:ln w="28575">
            <a:solidFill>
              <a:srgbClr val="FDC84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21" name="Google Shape;223;p32"/>
          <p:cNvSpPr txBox="1"/>
          <p:nvPr/>
        </p:nvSpPr>
        <p:spPr>
          <a:xfrm>
            <a:off x="428025" y="1025749"/>
            <a:ext cx="1769400" cy="44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600"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Soportes</a:t>
            </a:r>
          </a:p>
        </p:txBody>
      </p:sp>
      <p:pic>
        <p:nvPicPr>
          <p:cNvPr id="222" name="Google Shape;224;p32" descr="Google Shape;224;p3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98038" y="1608724"/>
            <a:ext cx="5451281" cy="34070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push dir="r"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9;p33"/>
          <p:cNvSpPr txBox="1"/>
          <p:nvPr>
            <p:ph type="title"/>
          </p:nvPr>
        </p:nvSpPr>
        <p:spPr>
          <a:xfrm>
            <a:off x="363374" y="275974"/>
            <a:ext cx="8520602" cy="572702"/>
          </a:xfrm>
          <a:prstGeom prst="rect">
            <a:avLst/>
          </a:prstGeom>
        </p:spPr>
        <p:txBody>
          <a:bodyPr/>
          <a:lstStyle>
            <a:lvl1pPr defTabSz="667512">
              <a:defRPr sz="2044">
                <a:latin typeface="Oswald Regular"/>
                <a:ea typeface="Oswald Regular"/>
                <a:cs typeface="Oswald Regular"/>
                <a:sym typeface="Oswald Regular"/>
              </a:defRPr>
            </a:lvl1pPr>
          </a:lstStyle>
          <a:p>
            <a:pPr/>
            <a:r>
              <a:t>Impresión 3d</a:t>
            </a:r>
          </a:p>
        </p:txBody>
      </p:sp>
      <p:sp>
        <p:nvSpPr>
          <p:cNvPr id="225" name="Google Shape;230;p33"/>
          <p:cNvSpPr/>
          <p:nvPr/>
        </p:nvSpPr>
        <p:spPr>
          <a:xfrm>
            <a:off x="428024" y="848675"/>
            <a:ext cx="1424102" cy="1"/>
          </a:xfrm>
          <a:prstGeom prst="line">
            <a:avLst/>
          </a:prstGeom>
          <a:ln w="28575">
            <a:solidFill>
              <a:srgbClr val="FDC84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26" name="Google Shape;231;p33"/>
          <p:cNvSpPr txBox="1"/>
          <p:nvPr/>
        </p:nvSpPr>
        <p:spPr>
          <a:xfrm>
            <a:off x="428025" y="1025749"/>
            <a:ext cx="1769400" cy="44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600"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Soportes</a:t>
            </a:r>
          </a:p>
        </p:txBody>
      </p:sp>
      <p:pic>
        <p:nvPicPr>
          <p:cNvPr id="227" name="Google Shape;232;p33" descr="Google Shape;232;p3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49824" y="1001075"/>
            <a:ext cx="4900504" cy="39900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push dir="r"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37;p34"/>
          <p:cNvSpPr txBox="1"/>
          <p:nvPr>
            <p:ph type="title"/>
          </p:nvPr>
        </p:nvSpPr>
        <p:spPr>
          <a:xfrm>
            <a:off x="363374" y="275974"/>
            <a:ext cx="8520602" cy="572702"/>
          </a:xfrm>
          <a:prstGeom prst="rect">
            <a:avLst/>
          </a:prstGeom>
        </p:spPr>
        <p:txBody>
          <a:bodyPr/>
          <a:lstStyle>
            <a:lvl1pPr defTabSz="667512">
              <a:defRPr sz="2044">
                <a:latin typeface="Oswald Regular"/>
                <a:ea typeface="Oswald Regular"/>
                <a:cs typeface="Oswald Regular"/>
                <a:sym typeface="Oswald Regular"/>
              </a:defRPr>
            </a:lvl1pPr>
          </a:lstStyle>
          <a:p>
            <a:pPr/>
            <a:r>
              <a:t>Impresión 3d</a:t>
            </a:r>
          </a:p>
        </p:txBody>
      </p:sp>
      <p:sp>
        <p:nvSpPr>
          <p:cNvPr id="230" name="Google Shape;238;p34"/>
          <p:cNvSpPr/>
          <p:nvPr/>
        </p:nvSpPr>
        <p:spPr>
          <a:xfrm>
            <a:off x="428024" y="848675"/>
            <a:ext cx="1424102" cy="1"/>
          </a:xfrm>
          <a:prstGeom prst="line">
            <a:avLst/>
          </a:prstGeom>
          <a:ln w="28575">
            <a:solidFill>
              <a:srgbClr val="FDC84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31" name="Google Shape;239;p34"/>
          <p:cNvSpPr txBox="1"/>
          <p:nvPr/>
        </p:nvSpPr>
        <p:spPr>
          <a:xfrm>
            <a:off x="428025" y="1025749"/>
            <a:ext cx="1769400" cy="44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600"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Base</a:t>
            </a:r>
          </a:p>
        </p:txBody>
      </p:sp>
      <p:pic>
        <p:nvPicPr>
          <p:cNvPr id="232" name="Google Shape;240;p34" descr="Google Shape;240;p3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2379624"/>
            <a:ext cx="8839204" cy="17316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push dir="r"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45;p35"/>
          <p:cNvSpPr txBox="1"/>
          <p:nvPr>
            <p:ph type="title"/>
          </p:nvPr>
        </p:nvSpPr>
        <p:spPr>
          <a:xfrm>
            <a:off x="363374" y="275974"/>
            <a:ext cx="8520602" cy="572702"/>
          </a:xfrm>
          <a:prstGeom prst="rect">
            <a:avLst/>
          </a:prstGeom>
        </p:spPr>
        <p:txBody>
          <a:bodyPr/>
          <a:lstStyle>
            <a:lvl1pPr defTabSz="365760">
              <a:defRPr sz="1120">
                <a:latin typeface="Oswald Regular"/>
                <a:ea typeface="Oswald Regular"/>
                <a:cs typeface="Oswald Regular"/>
                <a:sym typeface="Oswald Regular"/>
              </a:defRPr>
            </a:lvl1pPr>
          </a:lstStyle>
          <a:p>
            <a:pPr/>
            <a:r>
              <a:t>Impresión 3d - fallos</a:t>
            </a:r>
          </a:p>
        </p:txBody>
      </p:sp>
      <p:sp>
        <p:nvSpPr>
          <p:cNvPr id="235" name="Google Shape;246;p35"/>
          <p:cNvSpPr/>
          <p:nvPr/>
        </p:nvSpPr>
        <p:spPr>
          <a:xfrm>
            <a:off x="428024" y="848675"/>
            <a:ext cx="1424102" cy="1"/>
          </a:xfrm>
          <a:prstGeom prst="line">
            <a:avLst/>
          </a:prstGeom>
          <a:ln w="28575">
            <a:solidFill>
              <a:srgbClr val="FDC84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36" name="Google Shape;247;p35"/>
          <p:cNvSpPr txBox="1"/>
          <p:nvPr/>
        </p:nvSpPr>
        <p:spPr>
          <a:xfrm>
            <a:off x="428025" y="1025750"/>
            <a:ext cx="1769400" cy="1353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spcBef>
                <a:spcPts val="1800"/>
              </a:spcBef>
              <a:defRPr b="1" sz="1700"/>
            </a:lvl1pPr>
          </a:lstStyle>
          <a:p>
            <a:pPr/>
            <a:r>
              <a:t>Levantamiento de la base (Warping)</a:t>
            </a:r>
          </a:p>
        </p:txBody>
      </p:sp>
      <p:pic>
        <p:nvPicPr>
          <p:cNvPr id="237" name="Google Shape;248;p35" descr="Google Shape;248;p3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2824" y="1065824"/>
            <a:ext cx="6000039" cy="3990027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Google Shape;249;p35"/>
          <p:cNvSpPr txBox="1"/>
          <p:nvPr/>
        </p:nvSpPr>
        <p:spPr>
          <a:xfrm>
            <a:off x="428025" y="2640150"/>
            <a:ext cx="1769400" cy="19558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b="1" sz="1200">
                <a:solidFill>
                  <a:srgbClr val="3A3A3A"/>
                </a:solidFill>
              </a:defRPr>
            </a:pPr>
            <a:r>
              <a:t>- Falta de adherencia a la cama</a:t>
            </a:r>
          </a:p>
          <a:p>
            <a:pPr/>
            <a:endParaRPr b="1" sz="1200">
              <a:solidFill>
                <a:srgbClr val="3A3A3A"/>
              </a:solidFill>
            </a:endParaRPr>
          </a:p>
          <a:p>
            <a:pPr>
              <a:defRPr b="1" sz="1200">
                <a:solidFill>
                  <a:srgbClr val="3A3A3A"/>
                </a:solidFill>
              </a:defRPr>
            </a:pPr>
            <a:r>
              <a:t>- Falta de base</a:t>
            </a:r>
          </a:p>
          <a:p>
            <a:pPr/>
            <a:endParaRPr b="1" sz="1200">
              <a:solidFill>
                <a:srgbClr val="3A3A3A"/>
              </a:solidFill>
            </a:endParaRPr>
          </a:p>
          <a:p>
            <a:pPr>
              <a:defRPr b="1" sz="1200">
                <a:solidFill>
                  <a:srgbClr val="3A3A3A"/>
                </a:solidFill>
              </a:defRPr>
            </a:pPr>
            <a:r>
              <a:t>- Contracción térmica de las capas superiores</a:t>
            </a:r>
          </a:p>
          <a:p>
            <a:pPr/>
            <a:endParaRPr b="1" sz="1200">
              <a:solidFill>
                <a:srgbClr val="3A3A3A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push dir="r"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54;p36"/>
          <p:cNvSpPr txBox="1"/>
          <p:nvPr>
            <p:ph type="title"/>
          </p:nvPr>
        </p:nvSpPr>
        <p:spPr>
          <a:xfrm>
            <a:off x="363374" y="275974"/>
            <a:ext cx="8520602" cy="572702"/>
          </a:xfrm>
          <a:prstGeom prst="rect">
            <a:avLst/>
          </a:prstGeom>
        </p:spPr>
        <p:txBody>
          <a:bodyPr/>
          <a:lstStyle>
            <a:lvl1pPr defTabSz="365760">
              <a:defRPr sz="1120">
                <a:latin typeface="Oswald Regular"/>
                <a:ea typeface="Oswald Regular"/>
                <a:cs typeface="Oswald Regular"/>
                <a:sym typeface="Oswald Regular"/>
              </a:defRPr>
            </a:lvl1pPr>
          </a:lstStyle>
          <a:p>
            <a:pPr/>
            <a:r>
              <a:t>Impresión 3d - fallos</a:t>
            </a:r>
          </a:p>
        </p:txBody>
      </p:sp>
      <p:sp>
        <p:nvSpPr>
          <p:cNvPr id="241" name="Google Shape;255;p36"/>
          <p:cNvSpPr/>
          <p:nvPr/>
        </p:nvSpPr>
        <p:spPr>
          <a:xfrm>
            <a:off x="428024" y="848675"/>
            <a:ext cx="1424102" cy="1"/>
          </a:xfrm>
          <a:prstGeom prst="line">
            <a:avLst/>
          </a:prstGeom>
          <a:ln w="28575">
            <a:solidFill>
              <a:srgbClr val="FDC84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42" name="Google Shape;256;p36"/>
          <p:cNvSpPr txBox="1"/>
          <p:nvPr/>
        </p:nvSpPr>
        <p:spPr>
          <a:xfrm>
            <a:off x="428025" y="1025750"/>
            <a:ext cx="1769400" cy="1353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spcBef>
                <a:spcPts val="1800"/>
              </a:spcBef>
              <a:defRPr b="1" sz="1700"/>
            </a:lvl1pPr>
          </a:lstStyle>
          <a:p>
            <a:pPr/>
            <a:r>
              <a:t>Base curvada (pie de elefante)</a:t>
            </a:r>
          </a:p>
        </p:txBody>
      </p:sp>
      <p:sp>
        <p:nvSpPr>
          <p:cNvPr id="243" name="Google Shape;257;p36"/>
          <p:cNvSpPr txBox="1"/>
          <p:nvPr/>
        </p:nvSpPr>
        <p:spPr>
          <a:xfrm>
            <a:off x="428025" y="2640150"/>
            <a:ext cx="1769400" cy="1422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b="1" sz="1200">
                <a:solidFill>
                  <a:srgbClr val="3A3A3A"/>
                </a:solidFill>
              </a:defRPr>
            </a:pPr>
            <a:r>
              <a:t>- Extrusor demasiado cerca</a:t>
            </a:r>
          </a:p>
          <a:p>
            <a:pPr/>
            <a:endParaRPr b="1" sz="1200">
              <a:solidFill>
                <a:srgbClr val="3A3A3A"/>
              </a:solidFill>
            </a:endParaRPr>
          </a:p>
          <a:p>
            <a:pPr>
              <a:defRPr b="1" sz="1200">
                <a:solidFill>
                  <a:srgbClr val="3A3A3A"/>
                </a:solidFill>
              </a:defRPr>
            </a:pPr>
            <a:r>
              <a:t>- Cama demasiado caliente</a:t>
            </a:r>
          </a:p>
          <a:p>
            <a:pPr/>
            <a:endParaRPr b="1" sz="1200">
              <a:solidFill>
                <a:srgbClr val="3A3A3A"/>
              </a:solidFill>
            </a:endParaRPr>
          </a:p>
        </p:txBody>
      </p:sp>
      <p:pic>
        <p:nvPicPr>
          <p:cNvPr id="244" name="Google Shape;258;p36" descr="Google Shape;258;p3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39200" y="1417824"/>
            <a:ext cx="6096425" cy="27958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push dir="r"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63;p37"/>
          <p:cNvSpPr txBox="1"/>
          <p:nvPr>
            <p:ph type="title"/>
          </p:nvPr>
        </p:nvSpPr>
        <p:spPr>
          <a:xfrm>
            <a:off x="363374" y="275974"/>
            <a:ext cx="8520602" cy="572702"/>
          </a:xfrm>
          <a:prstGeom prst="rect">
            <a:avLst/>
          </a:prstGeom>
        </p:spPr>
        <p:txBody>
          <a:bodyPr/>
          <a:lstStyle>
            <a:lvl1pPr defTabSz="365760">
              <a:defRPr sz="1120">
                <a:latin typeface="Oswald Regular"/>
                <a:ea typeface="Oswald Regular"/>
                <a:cs typeface="Oswald Regular"/>
                <a:sym typeface="Oswald Regular"/>
              </a:defRPr>
            </a:lvl1pPr>
          </a:lstStyle>
          <a:p>
            <a:pPr/>
            <a:r>
              <a:t>Impresión 3d - fallos</a:t>
            </a:r>
          </a:p>
        </p:txBody>
      </p:sp>
      <p:sp>
        <p:nvSpPr>
          <p:cNvPr id="247" name="Google Shape;264;p37"/>
          <p:cNvSpPr/>
          <p:nvPr/>
        </p:nvSpPr>
        <p:spPr>
          <a:xfrm>
            <a:off x="428024" y="848675"/>
            <a:ext cx="1424102" cy="1"/>
          </a:xfrm>
          <a:prstGeom prst="line">
            <a:avLst/>
          </a:prstGeom>
          <a:ln w="28575">
            <a:solidFill>
              <a:srgbClr val="FDC84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48" name="Google Shape;265;p37"/>
          <p:cNvSpPr txBox="1"/>
          <p:nvPr/>
        </p:nvSpPr>
        <p:spPr>
          <a:xfrm>
            <a:off x="428025" y="1025749"/>
            <a:ext cx="1769400" cy="1011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spcBef>
                <a:spcPts val="1800"/>
              </a:spcBef>
              <a:defRPr b="1" sz="1700"/>
            </a:lvl1pPr>
          </a:lstStyle>
          <a:p>
            <a:pPr/>
            <a:r>
              <a:t>Las piezas se sueltan de la mesa</a:t>
            </a:r>
          </a:p>
        </p:txBody>
      </p:sp>
      <p:pic>
        <p:nvPicPr>
          <p:cNvPr id="249" name="Google Shape;266;p37" descr="Google Shape;266;p3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33074" y="1025749"/>
            <a:ext cx="5381538" cy="3990027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Google Shape;267;p37"/>
          <p:cNvSpPr txBox="1"/>
          <p:nvPr/>
        </p:nvSpPr>
        <p:spPr>
          <a:xfrm>
            <a:off x="428025" y="2640150"/>
            <a:ext cx="1769400" cy="1778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b="1" sz="1200">
                <a:solidFill>
                  <a:srgbClr val="3A3A3A"/>
                </a:solidFill>
              </a:defRPr>
            </a:pPr>
            <a:r>
              <a:t>- Nivelación cama</a:t>
            </a:r>
          </a:p>
          <a:p>
            <a:pPr/>
            <a:endParaRPr b="1" sz="1200">
              <a:solidFill>
                <a:srgbClr val="3A3A3A"/>
              </a:solidFill>
            </a:endParaRPr>
          </a:p>
          <a:p>
            <a:pPr>
              <a:defRPr b="1" sz="1200">
                <a:solidFill>
                  <a:srgbClr val="3A3A3A"/>
                </a:solidFill>
              </a:defRPr>
            </a:pPr>
            <a:r>
              <a:t>- Adherencia cama</a:t>
            </a:r>
          </a:p>
          <a:p>
            <a:pPr/>
            <a:endParaRPr b="1" sz="1200">
              <a:solidFill>
                <a:srgbClr val="3A3A3A"/>
              </a:solidFill>
            </a:endParaRPr>
          </a:p>
          <a:p>
            <a:pPr>
              <a:defRPr b="1" sz="1200">
                <a:solidFill>
                  <a:srgbClr val="3A3A3A"/>
                </a:solidFill>
              </a:defRPr>
            </a:pPr>
            <a:r>
              <a:t>- Velocidad alta primera capa</a:t>
            </a:r>
          </a:p>
          <a:p>
            <a:pPr/>
            <a:endParaRPr b="1" sz="1200">
              <a:solidFill>
                <a:srgbClr val="3A3A3A"/>
              </a:solidFill>
            </a:endParaRPr>
          </a:p>
          <a:p>
            <a:pPr>
              <a:defRPr b="1" sz="1200">
                <a:solidFill>
                  <a:srgbClr val="3A3A3A"/>
                </a:solidFill>
              </a:defRPr>
            </a:pPr>
            <a:r>
              <a:t>- Temperatura refrigeración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push dir="r"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72;p38"/>
          <p:cNvSpPr txBox="1"/>
          <p:nvPr>
            <p:ph type="title"/>
          </p:nvPr>
        </p:nvSpPr>
        <p:spPr>
          <a:xfrm>
            <a:off x="363374" y="275974"/>
            <a:ext cx="8520602" cy="572702"/>
          </a:xfrm>
          <a:prstGeom prst="rect">
            <a:avLst/>
          </a:prstGeom>
        </p:spPr>
        <p:txBody>
          <a:bodyPr/>
          <a:lstStyle>
            <a:lvl1pPr defTabSz="365760">
              <a:defRPr sz="1120">
                <a:latin typeface="Oswald Regular"/>
                <a:ea typeface="Oswald Regular"/>
                <a:cs typeface="Oswald Regular"/>
                <a:sym typeface="Oswald Regular"/>
              </a:defRPr>
            </a:lvl1pPr>
          </a:lstStyle>
          <a:p>
            <a:pPr/>
            <a:r>
              <a:t>Impresión 3d - fallos</a:t>
            </a:r>
          </a:p>
        </p:txBody>
      </p:sp>
      <p:sp>
        <p:nvSpPr>
          <p:cNvPr id="253" name="Google Shape;273;p38"/>
          <p:cNvSpPr/>
          <p:nvPr/>
        </p:nvSpPr>
        <p:spPr>
          <a:xfrm>
            <a:off x="428024" y="848675"/>
            <a:ext cx="1424102" cy="1"/>
          </a:xfrm>
          <a:prstGeom prst="line">
            <a:avLst/>
          </a:prstGeom>
          <a:ln w="28575">
            <a:solidFill>
              <a:srgbClr val="FDC84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54" name="Google Shape;274;p38"/>
          <p:cNvSpPr txBox="1"/>
          <p:nvPr/>
        </p:nvSpPr>
        <p:spPr>
          <a:xfrm>
            <a:off x="428025" y="1025749"/>
            <a:ext cx="1769400" cy="187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lnSpc>
                <a:spcPct val="115000"/>
              </a:lnSpc>
              <a:spcBef>
                <a:spcPts val="1800"/>
              </a:spcBef>
              <a:defRPr b="1" sz="1700"/>
            </a:pPr>
            <a:r>
              <a:t>Subextrusión (Under extrusion)</a:t>
            </a:r>
          </a:p>
          <a:p>
            <a:pPr>
              <a:lnSpc>
                <a:spcPct val="115000"/>
              </a:lnSpc>
              <a:spcBef>
                <a:spcPts val="1800"/>
              </a:spcBef>
            </a:pPr>
            <a:endParaRPr b="1" sz="1700"/>
          </a:p>
        </p:txBody>
      </p:sp>
      <p:pic>
        <p:nvPicPr>
          <p:cNvPr id="255" name="Google Shape;275;p38" descr="Google Shape;275;p3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49824" y="1001075"/>
            <a:ext cx="4987533" cy="3990026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Google Shape;276;p38"/>
          <p:cNvSpPr txBox="1"/>
          <p:nvPr/>
        </p:nvSpPr>
        <p:spPr>
          <a:xfrm>
            <a:off x="428025" y="2640150"/>
            <a:ext cx="1769400" cy="1600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b="1" sz="1200">
                <a:solidFill>
                  <a:srgbClr val="3A3A3A"/>
                </a:solidFill>
              </a:defRPr>
            </a:pPr>
            <a:r>
              <a:t>- Temperatura baja</a:t>
            </a:r>
          </a:p>
          <a:p>
            <a:pPr/>
            <a:endParaRPr b="1" sz="1200">
              <a:solidFill>
                <a:srgbClr val="3A3A3A"/>
              </a:solidFill>
            </a:endParaRPr>
          </a:p>
          <a:p>
            <a:pPr>
              <a:defRPr b="1" sz="1200">
                <a:solidFill>
                  <a:srgbClr val="3A3A3A"/>
                </a:solidFill>
              </a:defRPr>
            </a:pPr>
            <a:r>
              <a:t>- Velocidad alta</a:t>
            </a:r>
          </a:p>
          <a:p>
            <a:pPr/>
            <a:endParaRPr b="1" sz="1200">
              <a:solidFill>
                <a:srgbClr val="3A3A3A"/>
              </a:solidFill>
            </a:endParaRPr>
          </a:p>
          <a:p>
            <a:pPr>
              <a:defRPr b="1" sz="1200">
                <a:solidFill>
                  <a:srgbClr val="3A3A3A"/>
                </a:solidFill>
              </a:defRPr>
            </a:pPr>
            <a:r>
              <a:t>- Atasco nozzle</a:t>
            </a:r>
          </a:p>
          <a:p>
            <a:pPr/>
            <a:endParaRPr b="1" sz="1200">
              <a:solidFill>
                <a:srgbClr val="3A3A3A"/>
              </a:solidFill>
            </a:endParaRPr>
          </a:p>
          <a:p>
            <a:pPr/>
            <a:endParaRPr b="1" sz="1200">
              <a:solidFill>
                <a:srgbClr val="3A3A3A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push dir="r"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81;p39"/>
          <p:cNvSpPr txBox="1"/>
          <p:nvPr>
            <p:ph type="title"/>
          </p:nvPr>
        </p:nvSpPr>
        <p:spPr>
          <a:xfrm>
            <a:off x="363374" y="275974"/>
            <a:ext cx="8520602" cy="572702"/>
          </a:xfrm>
          <a:prstGeom prst="rect">
            <a:avLst/>
          </a:prstGeom>
        </p:spPr>
        <p:txBody>
          <a:bodyPr/>
          <a:lstStyle>
            <a:lvl1pPr defTabSz="365760">
              <a:defRPr sz="1120">
                <a:latin typeface="Oswald Regular"/>
                <a:ea typeface="Oswald Regular"/>
                <a:cs typeface="Oswald Regular"/>
                <a:sym typeface="Oswald Regular"/>
              </a:defRPr>
            </a:lvl1pPr>
          </a:lstStyle>
          <a:p>
            <a:pPr/>
            <a:r>
              <a:t>Impresión 3d - fallos</a:t>
            </a:r>
          </a:p>
        </p:txBody>
      </p:sp>
      <p:sp>
        <p:nvSpPr>
          <p:cNvPr id="259" name="Google Shape;282;p39"/>
          <p:cNvSpPr/>
          <p:nvPr/>
        </p:nvSpPr>
        <p:spPr>
          <a:xfrm>
            <a:off x="428024" y="848675"/>
            <a:ext cx="1424102" cy="1"/>
          </a:xfrm>
          <a:prstGeom prst="line">
            <a:avLst/>
          </a:prstGeom>
          <a:ln w="28575">
            <a:solidFill>
              <a:srgbClr val="FDC84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60" name="Google Shape;283;p39"/>
          <p:cNvSpPr txBox="1"/>
          <p:nvPr/>
        </p:nvSpPr>
        <p:spPr>
          <a:xfrm>
            <a:off x="428025" y="1025749"/>
            <a:ext cx="1769400" cy="1062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spcBef>
                <a:spcPts val="1800"/>
              </a:spcBef>
              <a:defRPr b="1" sz="1700"/>
            </a:lvl1pPr>
          </a:lstStyle>
          <a:p>
            <a:pPr/>
            <a:r>
              <a:t>Encordado (Strining)</a:t>
            </a:r>
          </a:p>
        </p:txBody>
      </p:sp>
      <p:pic>
        <p:nvPicPr>
          <p:cNvPr id="261" name="Google Shape;284;p39" descr="Google Shape;284;p3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49824" y="1001075"/>
            <a:ext cx="4987533" cy="3990026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Google Shape;285;p39"/>
          <p:cNvSpPr txBox="1"/>
          <p:nvPr/>
        </p:nvSpPr>
        <p:spPr>
          <a:xfrm>
            <a:off x="428025" y="2640150"/>
            <a:ext cx="1769400" cy="1778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b="1" sz="1200">
                <a:solidFill>
                  <a:srgbClr val="3A3A3A"/>
                </a:solidFill>
              </a:defRPr>
            </a:pPr>
            <a:r>
              <a:t>- Temperatura alta</a:t>
            </a:r>
          </a:p>
          <a:p>
            <a:pPr/>
            <a:endParaRPr b="1" sz="1200">
              <a:solidFill>
                <a:srgbClr val="3A3A3A"/>
              </a:solidFill>
            </a:endParaRPr>
          </a:p>
          <a:p>
            <a:pPr>
              <a:defRPr b="1" sz="1200">
                <a:solidFill>
                  <a:srgbClr val="3A3A3A"/>
                </a:solidFill>
              </a:defRPr>
            </a:pPr>
            <a:r>
              <a:t>- Poca distancia de retracción</a:t>
            </a:r>
          </a:p>
          <a:p>
            <a:pPr/>
            <a:endParaRPr b="1" sz="1200">
              <a:solidFill>
                <a:srgbClr val="3A3A3A"/>
              </a:solidFill>
            </a:endParaRPr>
          </a:p>
          <a:p>
            <a:pPr>
              <a:defRPr b="1" sz="1200">
                <a:solidFill>
                  <a:srgbClr val="3A3A3A"/>
                </a:solidFill>
              </a:defRPr>
            </a:pPr>
            <a:r>
              <a:t>- Velocidad de retracción lenta</a:t>
            </a:r>
          </a:p>
          <a:p>
            <a:pPr/>
            <a:endParaRPr b="1" sz="1200">
              <a:solidFill>
                <a:srgbClr val="3A3A3A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push dir="r"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90;p40"/>
          <p:cNvSpPr txBox="1"/>
          <p:nvPr>
            <p:ph type="title"/>
          </p:nvPr>
        </p:nvSpPr>
        <p:spPr>
          <a:xfrm>
            <a:off x="363374" y="275974"/>
            <a:ext cx="8520602" cy="572702"/>
          </a:xfrm>
          <a:prstGeom prst="rect">
            <a:avLst/>
          </a:prstGeom>
        </p:spPr>
        <p:txBody>
          <a:bodyPr/>
          <a:lstStyle>
            <a:lvl1pPr defTabSz="365760">
              <a:defRPr sz="1120">
                <a:latin typeface="Oswald Regular"/>
                <a:ea typeface="Oswald Regular"/>
                <a:cs typeface="Oswald Regular"/>
                <a:sym typeface="Oswald Regular"/>
              </a:defRPr>
            </a:lvl1pPr>
          </a:lstStyle>
          <a:p>
            <a:pPr/>
            <a:r>
              <a:t>Impresión 3d - fallos</a:t>
            </a:r>
          </a:p>
        </p:txBody>
      </p:sp>
      <p:sp>
        <p:nvSpPr>
          <p:cNvPr id="265" name="Google Shape;291;p40"/>
          <p:cNvSpPr/>
          <p:nvPr/>
        </p:nvSpPr>
        <p:spPr>
          <a:xfrm>
            <a:off x="428024" y="848675"/>
            <a:ext cx="1424102" cy="1"/>
          </a:xfrm>
          <a:prstGeom prst="line">
            <a:avLst/>
          </a:prstGeom>
          <a:ln w="28575">
            <a:solidFill>
              <a:srgbClr val="FDC84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66" name="Google Shape;292;p40"/>
          <p:cNvSpPr txBox="1"/>
          <p:nvPr/>
        </p:nvSpPr>
        <p:spPr>
          <a:xfrm>
            <a:off x="428025" y="1025749"/>
            <a:ext cx="1769400" cy="1353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spcBef>
                <a:spcPts val="1800"/>
              </a:spcBef>
              <a:defRPr b="1" sz="1700"/>
            </a:lvl1pPr>
          </a:lstStyle>
          <a:p>
            <a:pPr/>
            <a:r>
              <a:t>Impresión peluda (Hairy print)</a:t>
            </a:r>
          </a:p>
        </p:txBody>
      </p:sp>
      <p:sp>
        <p:nvSpPr>
          <p:cNvPr id="267" name="Google Shape;293;p40"/>
          <p:cNvSpPr txBox="1"/>
          <p:nvPr/>
        </p:nvSpPr>
        <p:spPr>
          <a:xfrm>
            <a:off x="428025" y="2640150"/>
            <a:ext cx="1769400" cy="1422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b="1" sz="1200">
                <a:solidFill>
                  <a:srgbClr val="3A3A3A"/>
                </a:solidFill>
              </a:defRPr>
            </a:pPr>
            <a:r>
              <a:t>- Material viscoso</a:t>
            </a:r>
          </a:p>
          <a:p>
            <a:pPr/>
            <a:endParaRPr b="1" sz="1200">
              <a:solidFill>
                <a:srgbClr val="3A3A3A"/>
              </a:solidFill>
            </a:endParaRPr>
          </a:p>
          <a:p>
            <a:pPr>
              <a:defRPr b="1" sz="1200">
                <a:solidFill>
                  <a:srgbClr val="3A3A3A"/>
                </a:solidFill>
              </a:defRPr>
            </a:pPr>
            <a:r>
              <a:t>- Extrusor sucio</a:t>
            </a:r>
          </a:p>
          <a:p>
            <a:pPr/>
            <a:endParaRPr b="1" sz="1200">
              <a:solidFill>
                <a:srgbClr val="3A3A3A"/>
              </a:solidFill>
            </a:endParaRPr>
          </a:p>
          <a:p>
            <a:pPr>
              <a:defRPr b="1" sz="1200">
                <a:solidFill>
                  <a:srgbClr val="3A3A3A"/>
                </a:solidFill>
              </a:defRPr>
            </a:pPr>
            <a:r>
              <a:t>- Temperatura alta</a:t>
            </a:r>
          </a:p>
          <a:p>
            <a:pPr/>
            <a:endParaRPr b="1" sz="1200">
              <a:solidFill>
                <a:srgbClr val="3A3A3A"/>
              </a:solidFill>
            </a:endParaRPr>
          </a:p>
        </p:txBody>
      </p:sp>
      <p:pic>
        <p:nvPicPr>
          <p:cNvPr id="268" name="Google Shape;294;p40" descr="Google Shape;294;p4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27049" y="1198025"/>
            <a:ext cx="4967751" cy="32971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push dir="r"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99;p41"/>
          <p:cNvSpPr txBox="1"/>
          <p:nvPr>
            <p:ph type="title"/>
          </p:nvPr>
        </p:nvSpPr>
        <p:spPr>
          <a:xfrm>
            <a:off x="363374" y="275974"/>
            <a:ext cx="8520602" cy="572702"/>
          </a:xfrm>
          <a:prstGeom prst="rect">
            <a:avLst/>
          </a:prstGeom>
        </p:spPr>
        <p:txBody>
          <a:bodyPr/>
          <a:lstStyle>
            <a:lvl1pPr defTabSz="667512">
              <a:defRPr sz="2044">
                <a:latin typeface="Oswald Regular"/>
                <a:ea typeface="Oswald Regular"/>
                <a:cs typeface="Oswald Regular"/>
                <a:sym typeface="Oswald Regular"/>
              </a:defRPr>
            </a:lvl1pPr>
          </a:lstStyle>
          <a:p>
            <a:pPr/>
            <a:r>
              <a:t>Impresión 3d - fallos</a:t>
            </a:r>
          </a:p>
        </p:txBody>
      </p:sp>
      <p:sp>
        <p:nvSpPr>
          <p:cNvPr id="271" name="Google Shape;300;p41"/>
          <p:cNvSpPr/>
          <p:nvPr/>
        </p:nvSpPr>
        <p:spPr>
          <a:xfrm>
            <a:off x="428024" y="848675"/>
            <a:ext cx="1424102" cy="1"/>
          </a:xfrm>
          <a:prstGeom prst="line">
            <a:avLst/>
          </a:prstGeom>
          <a:ln w="28575">
            <a:solidFill>
              <a:srgbClr val="FDC84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72" name="Google Shape;301;p41"/>
          <p:cNvSpPr txBox="1"/>
          <p:nvPr/>
        </p:nvSpPr>
        <p:spPr>
          <a:xfrm>
            <a:off x="428025" y="1025749"/>
            <a:ext cx="1769400" cy="1644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spcBef>
                <a:spcPts val="1800"/>
              </a:spcBef>
              <a:defRPr b="1" sz="1700"/>
            </a:lvl1pPr>
          </a:lstStyle>
          <a:p>
            <a:pPr/>
            <a:r>
              <a:t>Arañazos y marcas en las piezas (scratches)</a:t>
            </a:r>
          </a:p>
        </p:txBody>
      </p:sp>
      <p:pic>
        <p:nvPicPr>
          <p:cNvPr id="273" name="Google Shape;302;p41" descr="Google Shape;302;p4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49824" y="1174874"/>
            <a:ext cx="4770275" cy="3816227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Google Shape;303;p41"/>
          <p:cNvSpPr txBox="1"/>
          <p:nvPr/>
        </p:nvSpPr>
        <p:spPr>
          <a:xfrm>
            <a:off x="428025" y="2640150"/>
            <a:ext cx="1769400" cy="1600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b="1" sz="1200">
                <a:solidFill>
                  <a:srgbClr val="3A3A3A"/>
                </a:solidFill>
              </a:defRPr>
            </a:pPr>
            <a:r>
              <a:t>- Temperatura alta</a:t>
            </a:r>
          </a:p>
          <a:p>
            <a:pPr/>
            <a:endParaRPr b="1" sz="1200">
              <a:solidFill>
                <a:srgbClr val="3A3A3A"/>
              </a:solidFill>
            </a:endParaRPr>
          </a:p>
          <a:p>
            <a:pPr>
              <a:defRPr b="1" sz="1200">
                <a:solidFill>
                  <a:srgbClr val="3A3A3A"/>
                </a:solidFill>
              </a:defRPr>
            </a:pPr>
            <a:r>
              <a:t>- Opción salto en Z desactivada</a:t>
            </a:r>
          </a:p>
          <a:p>
            <a:pPr/>
            <a:endParaRPr b="1" sz="1200">
              <a:solidFill>
                <a:srgbClr val="3A3A3A"/>
              </a:solidFill>
            </a:endParaRPr>
          </a:p>
          <a:p>
            <a:pPr>
              <a:defRPr b="1" sz="1200">
                <a:solidFill>
                  <a:srgbClr val="3A3A3A"/>
                </a:solidFill>
              </a:defRPr>
            </a:pPr>
            <a:r>
              <a:t>- Velocidad movimiento baja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push dir="r"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68;p15"/>
          <p:cNvSpPr txBox="1"/>
          <p:nvPr>
            <p:ph type="title"/>
          </p:nvPr>
        </p:nvSpPr>
        <p:spPr>
          <a:xfrm>
            <a:off x="363374" y="275974"/>
            <a:ext cx="8520602" cy="572702"/>
          </a:xfrm>
          <a:prstGeom prst="rect">
            <a:avLst/>
          </a:prstGeom>
        </p:spPr>
        <p:txBody>
          <a:bodyPr/>
          <a:lstStyle>
            <a:lvl1pPr defTabSz="667512">
              <a:defRPr sz="2044">
                <a:latin typeface="Oswald Regular"/>
                <a:ea typeface="Oswald Regular"/>
                <a:cs typeface="Oswald Regular"/>
                <a:sym typeface="Oswald Regular"/>
              </a:defRPr>
            </a:lvl1pPr>
          </a:lstStyle>
          <a:p>
            <a:pPr/>
            <a:r>
              <a:t>Tipos de impresoras 3D</a:t>
            </a:r>
          </a:p>
        </p:txBody>
      </p:sp>
      <p:sp>
        <p:nvSpPr>
          <p:cNvPr id="118" name="Google Shape;69;p15"/>
          <p:cNvSpPr/>
          <p:nvPr/>
        </p:nvSpPr>
        <p:spPr>
          <a:xfrm>
            <a:off x="428024" y="848675"/>
            <a:ext cx="2988601" cy="1"/>
          </a:xfrm>
          <a:prstGeom prst="line">
            <a:avLst/>
          </a:prstGeom>
          <a:ln w="28575">
            <a:solidFill>
              <a:srgbClr val="FDC84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19" name="Google Shape;70;p15"/>
          <p:cNvSpPr txBox="1"/>
          <p:nvPr/>
        </p:nvSpPr>
        <p:spPr>
          <a:xfrm>
            <a:off x="311700" y="959324"/>
            <a:ext cx="4464600" cy="44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600"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Estereolitografía (SLA)</a:t>
            </a:r>
          </a:p>
        </p:txBody>
      </p:sp>
      <p:sp>
        <p:nvSpPr>
          <p:cNvPr id="120" name="Google Shape;71;p15"/>
          <p:cNvSpPr txBox="1"/>
          <p:nvPr/>
        </p:nvSpPr>
        <p:spPr>
          <a:xfrm>
            <a:off x="5300224" y="1989900"/>
            <a:ext cx="3394502" cy="1730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marL="457200" indent="-311150">
              <a:lnSpc>
                <a:spcPct val="115000"/>
              </a:lnSpc>
              <a:buClr>
                <a:srgbClr val="000000"/>
              </a:buClr>
              <a:buSzPts val="1300"/>
              <a:buFont typeface="Roboto Regular"/>
              <a:buChar char="-"/>
              <a:defRPr sz="1300"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Alta precisión</a:t>
            </a:r>
          </a:p>
          <a:p>
            <a:pPr marL="457200" indent="-311150">
              <a:lnSpc>
                <a:spcPct val="115000"/>
              </a:lnSpc>
              <a:buClr>
                <a:srgbClr val="000000"/>
              </a:buClr>
              <a:buSzPts val="1300"/>
              <a:buFont typeface="Roboto Regular"/>
              <a:buChar char="-"/>
              <a:defRPr sz="1300"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Gran detalle</a:t>
            </a:r>
          </a:p>
          <a:p>
            <a:pPr marL="457200" indent="-311150">
              <a:lnSpc>
                <a:spcPct val="115000"/>
              </a:lnSpc>
              <a:buClr>
                <a:srgbClr val="000000"/>
              </a:buClr>
              <a:buSzPts val="1300"/>
              <a:buFont typeface="Roboto Regular"/>
              <a:buChar char="-"/>
              <a:defRPr sz="1300"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Superficies lisas</a:t>
            </a:r>
          </a:p>
          <a:p>
            <a:pPr marL="457200" indent="-311150">
              <a:lnSpc>
                <a:spcPct val="115000"/>
              </a:lnSpc>
              <a:buClr>
                <a:srgbClr val="000000"/>
              </a:buClr>
              <a:buSzPts val="1300"/>
              <a:buFont typeface="Roboto Regular"/>
              <a:buChar char="-"/>
              <a:defRPr sz="1300"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Piezas pequeñas</a:t>
            </a:r>
          </a:p>
          <a:p>
            <a:pPr marL="457200" indent="-311150">
              <a:lnSpc>
                <a:spcPct val="115000"/>
              </a:lnSpc>
              <a:buClr>
                <a:srgbClr val="000000"/>
              </a:buClr>
              <a:buSzPts val="1300"/>
              <a:buFont typeface="Roboto Regular"/>
              <a:buChar char="-"/>
              <a:defRPr sz="1300"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Resolución 25</a:t>
            </a:r>
            <a:r>
              <a:rPr b="1" sz="1000">
                <a:solidFill>
                  <a:srgbClr val="202122"/>
                </a:solidFill>
                <a:latin typeface="+mn-lt"/>
                <a:ea typeface="+mn-ea"/>
                <a:cs typeface="+mn-cs"/>
                <a:sym typeface="Arial"/>
              </a:rPr>
              <a:t>µm </a:t>
            </a:r>
            <a:r>
              <a:t>- 100</a:t>
            </a:r>
            <a:r>
              <a:rPr b="1" sz="1000">
                <a:solidFill>
                  <a:srgbClr val="202122"/>
                </a:solidFill>
                <a:latin typeface="+mn-lt"/>
                <a:ea typeface="+mn-ea"/>
                <a:cs typeface="+mn-cs"/>
                <a:sym typeface="Arial"/>
              </a:rPr>
              <a:t>µm</a:t>
            </a:r>
          </a:p>
        </p:txBody>
      </p:sp>
      <p:pic>
        <p:nvPicPr>
          <p:cNvPr id="121" name="Google Shape;72;p15" descr="Google Shape;72;p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1688" y="1854649"/>
            <a:ext cx="4869976" cy="25149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push dir="r"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308;p42"/>
          <p:cNvSpPr txBox="1"/>
          <p:nvPr>
            <p:ph type="title"/>
          </p:nvPr>
        </p:nvSpPr>
        <p:spPr>
          <a:xfrm>
            <a:off x="363374" y="275974"/>
            <a:ext cx="8520602" cy="572702"/>
          </a:xfrm>
          <a:prstGeom prst="rect">
            <a:avLst/>
          </a:prstGeom>
        </p:spPr>
        <p:txBody>
          <a:bodyPr/>
          <a:lstStyle>
            <a:lvl1pPr defTabSz="365760">
              <a:defRPr sz="1120">
                <a:latin typeface="Oswald Regular"/>
                <a:ea typeface="Oswald Regular"/>
                <a:cs typeface="Oswald Regular"/>
                <a:sym typeface="Oswald Regular"/>
              </a:defRPr>
            </a:lvl1pPr>
          </a:lstStyle>
          <a:p>
            <a:pPr/>
            <a:r>
              <a:t>Impresión 3d - fallos</a:t>
            </a:r>
          </a:p>
        </p:txBody>
      </p:sp>
      <p:sp>
        <p:nvSpPr>
          <p:cNvPr id="277" name="Google Shape;309;p42"/>
          <p:cNvSpPr/>
          <p:nvPr/>
        </p:nvSpPr>
        <p:spPr>
          <a:xfrm>
            <a:off x="428024" y="848675"/>
            <a:ext cx="1424102" cy="1"/>
          </a:xfrm>
          <a:prstGeom prst="line">
            <a:avLst/>
          </a:prstGeom>
          <a:ln w="28575">
            <a:solidFill>
              <a:srgbClr val="FDC84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78" name="Google Shape;310;p42"/>
          <p:cNvSpPr txBox="1"/>
          <p:nvPr/>
        </p:nvSpPr>
        <p:spPr>
          <a:xfrm>
            <a:off x="428025" y="1025749"/>
            <a:ext cx="1769400" cy="1353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spcBef>
                <a:spcPts val="1800"/>
              </a:spcBef>
              <a:defRPr b="1" sz="1700"/>
            </a:lvl1pPr>
          </a:lstStyle>
          <a:p>
            <a:pPr/>
            <a:r>
              <a:t>Burbujas en los hilos y en las piezas</a:t>
            </a:r>
          </a:p>
        </p:txBody>
      </p:sp>
      <p:pic>
        <p:nvPicPr>
          <p:cNvPr id="279" name="Google Shape;311;p42" descr="Google Shape;311;p4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49824" y="1001075"/>
            <a:ext cx="5552720" cy="3990026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Google Shape;312;p42"/>
          <p:cNvSpPr txBox="1"/>
          <p:nvPr/>
        </p:nvSpPr>
        <p:spPr>
          <a:xfrm>
            <a:off x="428025" y="2640150"/>
            <a:ext cx="1769400" cy="711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b="1" sz="1200">
                <a:solidFill>
                  <a:srgbClr val="3A3A3A"/>
                </a:solidFill>
              </a:defRPr>
            </a:pPr>
            <a:r>
              <a:t>- Temperatura alta</a:t>
            </a:r>
          </a:p>
          <a:p>
            <a:pPr/>
            <a:endParaRPr b="1" sz="1200">
              <a:solidFill>
                <a:srgbClr val="3A3A3A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push dir="r"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317;p43"/>
          <p:cNvSpPr txBox="1"/>
          <p:nvPr>
            <p:ph type="title"/>
          </p:nvPr>
        </p:nvSpPr>
        <p:spPr>
          <a:xfrm>
            <a:off x="363374" y="275974"/>
            <a:ext cx="8520602" cy="572702"/>
          </a:xfrm>
          <a:prstGeom prst="rect">
            <a:avLst/>
          </a:prstGeom>
        </p:spPr>
        <p:txBody>
          <a:bodyPr/>
          <a:lstStyle>
            <a:lvl1pPr defTabSz="667512">
              <a:defRPr sz="2044">
                <a:latin typeface="Oswald Regular"/>
                <a:ea typeface="Oswald Regular"/>
                <a:cs typeface="Oswald Regular"/>
                <a:sym typeface="Oswald Regular"/>
              </a:defRPr>
            </a:lvl1pPr>
          </a:lstStyle>
          <a:p>
            <a:pPr/>
            <a:r>
              <a:t>Impresión 3d - fallos</a:t>
            </a:r>
          </a:p>
        </p:txBody>
      </p:sp>
      <p:sp>
        <p:nvSpPr>
          <p:cNvPr id="283" name="Google Shape;318;p43"/>
          <p:cNvSpPr/>
          <p:nvPr/>
        </p:nvSpPr>
        <p:spPr>
          <a:xfrm>
            <a:off x="428024" y="848675"/>
            <a:ext cx="1424102" cy="1"/>
          </a:xfrm>
          <a:prstGeom prst="line">
            <a:avLst/>
          </a:prstGeom>
          <a:ln w="28575">
            <a:solidFill>
              <a:srgbClr val="FDC84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84" name="Google Shape;319;p43"/>
          <p:cNvSpPr txBox="1"/>
          <p:nvPr/>
        </p:nvSpPr>
        <p:spPr>
          <a:xfrm>
            <a:off x="428025" y="1025749"/>
            <a:ext cx="1769400" cy="1062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spcBef>
                <a:spcPts val="1800"/>
              </a:spcBef>
              <a:defRPr b="1" sz="1700"/>
            </a:lvl1pPr>
          </a:lstStyle>
          <a:p>
            <a:pPr/>
            <a:r>
              <a:t>Almohadillado (Pillowing)</a:t>
            </a:r>
          </a:p>
        </p:txBody>
      </p:sp>
      <p:pic>
        <p:nvPicPr>
          <p:cNvPr id="285" name="Google Shape;320;p43" descr="Google Shape;320;p4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49824" y="1001075"/>
            <a:ext cx="4987533" cy="3990026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Google Shape;321;p43"/>
          <p:cNvSpPr txBox="1"/>
          <p:nvPr/>
        </p:nvSpPr>
        <p:spPr>
          <a:xfrm>
            <a:off x="428025" y="2640150"/>
            <a:ext cx="1769400" cy="1244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b="1" sz="1200">
                <a:solidFill>
                  <a:srgbClr val="3A3A3A"/>
                </a:solidFill>
              </a:defRPr>
            </a:pPr>
            <a:r>
              <a:t>- Pocas capas superiores</a:t>
            </a:r>
          </a:p>
          <a:p>
            <a:pPr/>
            <a:endParaRPr b="1" sz="1200">
              <a:solidFill>
                <a:srgbClr val="3A3A3A"/>
              </a:solidFill>
            </a:endParaRPr>
          </a:p>
          <a:p>
            <a:pPr>
              <a:defRPr b="1" sz="1200">
                <a:solidFill>
                  <a:srgbClr val="3A3A3A"/>
                </a:solidFill>
              </a:defRPr>
            </a:pPr>
            <a:r>
              <a:t>- Poco relleno</a:t>
            </a:r>
          </a:p>
          <a:p>
            <a:pPr/>
            <a:endParaRPr b="1" sz="1200">
              <a:solidFill>
                <a:srgbClr val="3A3A3A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push dir="r"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326;p44"/>
          <p:cNvSpPr txBox="1"/>
          <p:nvPr>
            <p:ph type="title"/>
          </p:nvPr>
        </p:nvSpPr>
        <p:spPr>
          <a:xfrm>
            <a:off x="363374" y="275974"/>
            <a:ext cx="8520602" cy="572702"/>
          </a:xfrm>
          <a:prstGeom prst="rect">
            <a:avLst/>
          </a:prstGeom>
        </p:spPr>
        <p:txBody>
          <a:bodyPr/>
          <a:lstStyle>
            <a:lvl1pPr defTabSz="365760">
              <a:defRPr sz="1120">
                <a:latin typeface="Oswald Regular"/>
                <a:ea typeface="Oswald Regular"/>
                <a:cs typeface="Oswald Regular"/>
                <a:sym typeface="Oswald Regular"/>
              </a:defRPr>
            </a:lvl1pPr>
          </a:lstStyle>
          <a:p>
            <a:pPr/>
            <a:r>
              <a:t>Impresión 3d - fallos</a:t>
            </a:r>
          </a:p>
        </p:txBody>
      </p:sp>
      <p:sp>
        <p:nvSpPr>
          <p:cNvPr id="289" name="Google Shape;327;p44"/>
          <p:cNvSpPr/>
          <p:nvPr/>
        </p:nvSpPr>
        <p:spPr>
          <a:xfrm>
            <a:off x="428024" y="848675"/>
            <a:ext cx="1424102" cy="1"/>
          </a:xfrm>
          <a:prstGeom prst="line">
            <a:avLst/>
          </a:prstGeom>
          <a:ln w="28575">
            <a:solidFill>
              <a:srgbClr val="FDC84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90" name="Google Shape;328;p44"/>
          <p:cNvSpPr txBox="1"/>
          <p:nvPr/>
        </p:nvSpPr>
        <p:spPr>
          <a:xfrm>
            <a:off x="428024" y="1025749"/>
            <a:ext cx="2116202" cy="771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spcBef>
                <a:spcPts val="1800"/>
              </a:spcBef>
              <a:defRPr b="1" sz="1700"/>
            </a:lvl1pPr>
          </a:lstStyle>
          <a:p>
            <a:pPr/>
            <a:r>
              <a:t>Desplazamientos</a:t>
            </a:r>
          </a:p>
        </p:txBody>
      </p:sp>
      <p:pic>
        <p:nvPicPr>
          <p:cNvPr id="291" name="Google Shape;329;p44" descr="Google Shape;329;p4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44099" y="1244699"/>
            <a:ext cx="5633701" cy="3746401"/>
          </a:xfrm>
          <a:prstGeom prst="rect">
            <a:avLst/>
          </a:prstGeom>
          <a:ln w="12700">
            <a:miter lim="400000"/>
          </a:ln>
        </p:spPr>
      </p:pic>
      <p:sp>
        <p:nvSpPr>
          <p:cNvPr id="292" name="Google Shape;330;p44"/>
          <p:cNvSpPr txBox="1"/>
          <p:nvPr/>
        </p:nvSpPr>
        <p:spPr>
          <a:xfrm>
            <a:off x="428025" y="2640150"/>
            <a:ext cx="1769400" cy="1422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b="1" sz="1200">
                <a:solidFill>
                  <a:srgbClr val="3A3A3A"/>
                </a:solidFill>
              </a:defRPr>
            </a:pPr>
            <a:r>
              <a:t>- Correas destensadas</a:t>
            </a:r>
          </a:p>
          <a:p>
            <a:pPr/>
            <a:endParaRPr b="1" sz="1200">
              <a:solidFill>
                <a:srgbClr val="3A3A3A"/>
              </a:solidFill>
            </a:endParaRPr>
          </a:p>
          <a:p>
            <a:pPr>
              <a:defRPr b="1" sz="1200">
                <a:solidFill>
                  <a:srgbClr val="3A3A3A"/>
                </a:solidFill>
              </a:defRPr>
            </a:pPr>
            <a:r>
              <a:t>- Rotura del motor o engranaje</a:t>
            </a:r>
          </a:p>
          <a:p>
            <a:pPr/>
            <a:endParaRPr b="1" sz="1200">
              <a:solidFill>
                <a:srgbClr val="3A3A3A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push dir="r"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335;p45"/>
          <p:cNvSpPr txBox="1"/>
          <p:nvPr>
            <p:ph type="title"/>
          </p:nvPr>
        </p:nvSpPr>
        <p:spPr>
          <a:xfrm>
            <a:off x="363374" y="275974"/>
            <a:ext cx="8520602" cy="572702"/>
          </a:xfrm>
          <a:prstGeom prst="rect">
            <a:avLst/>
          </a:prstGeom>
        </p:spPr>
        <p:txBody>
          <a:bodyPr/>
          <a:lstStyle>
            <a:lvl1pPr defTabSz="365760">
              <a:defRPr sz="1120">
                <a:latin typeface="Oswald Regular"/>
                <a:ea typeface="Oswald Regular"/>
                <a:cs typeface="Oswald Regular"/>
                <a:sym typeface="Oswald Regular"/>
              </a:defRPr>
            </a:lvl1pPr>
          </a:lstStyle>
          <a:p>
            <a:pPr/>
            <a:r>
              <a:t>Impresión 3d - fallos</a:t>
            </a:r>
          </a:p>
        </p:txBody>
      </p:sp>
      <p:sp>
        <p:nvSpPr>
          <p:cNvPr id="295" name="Google Shape;336;p45"/>
          <p:cNvSpPr/>
          <p:nvPr/>
        </p:nvSpPr>
        <p:spPr>
          <a:xfrm>
            <a:off x="428024" y="848675"/>
            <a:ext cx="1424102" cy="1"/>
          </a:xfrm>
          <a:prstGeom prst="line">
            <a:avLst/>
          </a:prstGeom>
          <a:ln w="28575">
            <a:solidFill>
              <a:srgbClr val="FDC84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96" name="Google Shape;337;p45"/>
          <p:cNvSpPr txBox="1"/>
          <p:nvPr/>
        </p:nvSpPr>
        <p:spPr>
          <a:xfrm>
            <a:off x="428024" y="1025749"/>
            <a:ext cx="2116202" cy="1353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spcBef>
                <a:spcPts val="1800"/>
              </a:spcBef>
              <a:defRPr b="1" sz="1700"/>
            </a:lvl1pPr>
          </a:lstStyle>
          <a:p>
            <a:pPr/>
            <a:r>
              <a:t>Filamento mordido (Grinding)</a:t>
            </a:r>
          </a:p>
        </p:txBody>
      </p:sp>
      <p:sp>
        <p:nvSpPr>
          <p:cNvPr id="297" name="Google Shape;338;p45"/>
          <p:cNvSpPr txBox="1"/>
          <p:nvPr/>
        </p:nvSpPr>
        <p:spPr>
          <a:xfrm>
            <a:off x="428025" y="2640150"/>
            <a:ext cx="1769400" cy="1422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b="1" sz="1200">
                <a:solidFill>
                  <a:srgbClr val="3A3A3A"/>
                </a:solidFill>
              </a:defRPr>
            </a:pPr>
            <a:r>
              <a:t>- Atasco en el extrusor</a:t>
            </a:r>
          </a:p>
          <a:p>
            <a:pPr/>
            <a:endParaRPr b="1" sz="1200">
              <a:solidFill>
                <a:srgbClr val="3A3A3A"/>
              </a:solidFill>
            </a:endParaRPr>
          </a:p>
          <a:p>
            <a:pPr>
              <a:defRPr b="1" sz="1200">
                <a:solidFill>
                  <a:srgbClr val="3A3A3A"/>
                </a:solidFill>
              </a:defRPr>
            </a:pPr>
            <a:r>
              <a:t>- Extrusor muy cerca de la cama</a:t>
            </a:r>
          </a:p>
          <a:p>
            <a:pPr/>
            <a:endParaRPr b="1" sz="1200">
              <a:solidFill>
                <a:srgbClr val="3A3A3A"/>
              </a:solidFill>
            </a:endParaRPr>
          </a:p>
        </p:txBody>
      </p:sp>
      <p:pic>
        <p:nvPicPr>
          <p:cNvPr id="298" name="Google Shape;339;p45" descr="Google Shape;339;p4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38925" y="931750"/>
            <a:ext cx="3099723" cy="38585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push dir="r"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44;p46"/>
          <p:cNvSpPr txBox="1"/>
          <p:nvPr>
            <p:ph type="ctrTitle"/>
          </p:nvPr>
        </p:nvSpPr>
        <p:spPr>
          <a:xfrm>
            <a:off x="311699" y="3314801"/>
            <a:ext cx="8520602" cy="961682"/>
          </a:xfrm>
          <a:prstGeom prst="rect">
            <a:avLst/>
          </a:prstGeom>
        </p:spPr>
        <p:txBody>
          <a:bodyPr anchor="ctr"/>
          <a:lstStyle/>
          <a:p>
            <a:pPr defTabSz="466344">
              <a:defRPr sz="2040">
                <a:latin typeface="Oswald Regular"/>
                <a:ea typeface="Oswald Regular"/>
                <a:cs typeface="Oswald Regular"/>
                <a:sym typeface="Oswald Regular"/>
              </a:defRPr>
            </a:pPr>
            <a:r>
              <a:t>Curso de impresión y diseño 3D</a:t>
            </a:r>
          </a:p>
          <a:p>
            <a:pPr defTabSz="466344">
              <a:defRPr sz="2040">
                <a:latin typeface="Oswald Regular"/>
                <a:ea typeface="Oswald Regular"/>
                <a:cs typeface="Oswald Regular"/>
                <a:sym typeface="Oswald Regular"/>
              </a:defRPr>
            </a:pPr>
            <a:r>
              <a:t>Casa de los Picos</a:t>
            </a:r>
          </a:p>
        </p:txBody>
      </p:sp>
      <p:sp>
        <p:nvSpPr>
          <p:cNvPr id="301" name="Google Shape;344;p46"/>
          <p:cNvSpPr txBox="1"/>
          <p:nvPr/>
        </p:nvSpPr>
        <p:spPr>
          <a:xfrm>
            <a:off x="311699" y="3927215"/>
            <a:ext cx="8520602" cy="961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algn="ctr">
              <a:defRPr sz="1500">
                <a:latin typeface="Oswald Regular"/>
                <a:ea typeface="Oswald Regular"/>
                <a:cs typeface="Oswald Regular"/>
                <a:sym typeface="Oswald Regular"/>
              </a:defRPr>
            </a:lvl1pPr>
          </a:lstStyle>
          <a:p>
            <a:pPr/>
            <a:r>
              <a:t>Rodrigo Martínez</a:t>
            </a:r>
          </a:p>
        </p:txBody>
      </p:sp>
      <p:pic>
        <p:nvPicPr>
          <p:cNvPr id="302" name="Captura de pantalla 2021-05-19 a las 12.41.46.png" descr="Captura de pantalla 2021-05-19 a las 12.41.4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92197" y="4625122"/>
            <a:ext cx="1159606" cy="3568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push dir="r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77;p16"/>
          <p:cNvSpPr txBox="1"/>
          <p:nvPr>
            <p:ph type="title"/>
          </p:nvPr>
        </p:nvSpPr>
        <p:spPr>
          <a:xfrm>
            <a:off x="363374" y="275974"/>
            <a:ext cx="8520602" cy="572702"/>
          </a:xfrm>
          <a:prstGeom prst="rect">
            <a:avLst/>
          </a:prstGeom>
        </p:spPr>
        <p:txBody>
          <a:bodyPr/>
          <a:lstStyle>
            <a:lvl1pPr defTabSz="667512">
              <a:defRPr sz="2044">
                <a:latin typeface="Oswald Regular"/>
                <a:ea typeface="Oswald Regular"/>
                <a:cs typeface="Oswald Regular"/>
                <a:sym typeface="Oswald Regular"/>
              </a:defRPr>
            </a:lvl1pPr>
          </a:lstStyle>
          <a:p>
            <a:pPr/>
            <a:r>
              <a:t>Tipos de impresoras 3D</a:t>
            </a:r>
          </a:p>
        </p:txBody>
      </p:sp>
      <p:sp>
        <p:nvSpPr>
          <p:cNvPr id="124" name="Google Shape;78;p16"/>
          <p:cNvSpPr/>
          <p:nvPr/>
        </p:nvSpPr>
        <p:spPr>
          <a:xfrm>
            <a:off x="428024" y="848675"/>
            <a:ext cx="2988601" cy="1"/>
          </a:xfrm>
          <a:prstGeom prst="line">
            <a:avLst/>
          </a:prstGeom>
          <a:ln w="28575">
            <a:solidFill>
              <a:srgbClr val="FDC84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25" name="Google Shape;79;p16"/>
          <p:cNvSpPr txBox="1"/>
          <p:nvPr/>
        </p:nvSpPr>
        <p:spPr>
          <a:xfrm>
            <a:off x="311700" y="959324"/>
            <a:ext cx="4464600" cy="44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600"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Modelado por deposición fundida (FDM)</a:t>
            </a:r>
          </a:p>
        </p:txBody>
      </p:sp>
      <p:sp>
        <p:nvSpPr>
          <p:cNvPr id="126" name="Google Shape;80;p16"/>
          <p:cNvSpPr txBox="1"/>
          <p:nvPr/>
        </p:nvSpPr>
        <p:spPr>
          <a:xfrm>
            <a:off x="4864849" y="2180784"/>
            <a:ext cx="3394502" cy="1463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marL="457200" indent="-311150">
              <a:lnSpc>
                <a:spcPct val="115000"/>
              </a:lnSpc>
              <a:buClr>
                <a:srgbClr val="000000"/>
              </a:buClr>
              <a:buSzPts val="1300"/>
              <a:buFont typeface="Roboto Regular"/>
              <a:buChar char="-"/>
              <a:defRPr sz="1300"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La tecnología más común</a:t>
            </a:r>
          </a:p>
          <a:p>
            <a:pPr marL="457200" indent="-311150">
              <a:lnSpc>
                <a:spcPct val="115000"/>
              </a:lnSpc>
              <a:buClr>
                <a:srgbClr val="000000"/>
              </a:buClr>
              <a:buSzPts val="1300"/>
              <a:buFont typeface="Roboto Regular"/>
              <a:buChar char="-"/>
              <a:defRPr sz="1300"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Prototipado rápido y barato</a:t>
            </a:r>
          </a:p>
          <a:p>
            <a:pPr marL="457200" indent="-311150">
              <a:lnSpc>
                <a:spcPct val="115000"/>
              </a:lnSpc>
              <a:buClr>
                <a:srgbClr val="000000"/>
              </a:buClr>
              <a:buSzPts val="1300"/>
              <a:buFont typeface="Roboto Regular"/>
              <a:buChar char="-"/>
              <a:defRPr sz="1300"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Ideal para el hogar, la oficina, colegio</a:t>
            </a:r>
          </a:p>
          <a:p>
            <a:pPr marL="457200" indent="-311150">
              <a:lnSpc>
                <a:spcPct val="115000"/>
              </a:lnSpc>
              <a:buClr>
                <a:srgbClr val="000000"/>
              </a:buClr>
              <a:buSzPts val="1300"/>
              <a:buFont typeface="Roboto Regular"/>
              <a:buChar char="-"/>
              <a:defRPr sz="1300"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Calidad variable</a:t>
            </a:r>
          </a:p>
          <a:p>
            <a:pPr marL="457200" indent="-311150">
              <a:lnSpc>
                <a:spcPct val="115000"/>
              </a:lnSpc>
              <a:buClr>
                <a:srgbClr val="000000"/>
              </a:buClr>
              <a:buSzPts val="1300"/>
              <a:buFont typeface="Roboto Regular"/>
              <a:buChar char="-"/>
              <a:defRPr sz="1300"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Resolución 100</a:t>
            </a:r>
            <a:r>
              <a:rPr b="1" sz="1000">
                <a:solidFill>
                  <a:srgbClr val="202122"/>
                </a:solidFill>
                <a:latin typeface="+mn-lt"/>
                <a:ea typeface="+mn-ea"/>
                <a:cs typeface="+mn-cs"/>
                <a:sym typeface="Arial"/>
              </a:rPr>
              <a:t>µm </a:t>
            </a:r>
            <a:r>
              <a:t>- 300</a:t>
            </a:r>
            <a:r>
              <a:rPr b="1" sz="1000">
                <a:solidFill>
                  <a:srgbClr val="202122"/>
                </a:solidFill>
                <a:latin typeface="+mn-lt"/>
                <a:ea typeface="+mn-ea"/>
                <a:cs typeface="+mn-cs"/>
                <a:sym typeface="Arial"/>
              </a:rPr>
              <a:t>µm</a:t>
            </a:r>
          </a:p>
        </p:txBody>
      </p:sp>
      <p:pic>
        <p:nvPicPr>
          <p:cNvPr id="127" name="Google Shape;81;p16" descr="Google Shape;81;p1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8024" y="1475887"/>
            <a:ext cx="4157902" cy="33971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push dir="r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86;p17"/>
          <p:cNvSpPr txBox="1"/>
          <p:nvPr>
            <p:ph type="title"/>
          </p:nvPr>
        </p:nvSpPr>
        <p:spPr>
          <a:xfrm>
            <a:off x="363374" y="275974"/>
            <a:ext cx="8520602" cy="572702"/>
          </a:xfrm>
          <a:prstGeom prst="rect">
            <a:avLst/>
          </a:prstGeom>
        </p:spPr>
        <p:txBody>
          <a:bodyPr/>
          <a:lstStyle>
            <a:lvl1pPr defTabSz="667512">
              <a:defRPr sz="2044">
                <a:latin typeface="Oswald Regular"/>
                <a:ea typeface="Oswald Regular"/>
                <a:cs typeface="Oswald Regular"/>
                <a:sym typeface="Oswald Regular"/>
              </a:defRPr>
            </a:lvl1pPr>
          </a:lstStyle>
          <a:p>
            <a:pPr/>
            <a:r>
              <a:t>Tipos de impresoras 3D</a:t>
            </a:r>
          </a:p>
        </p:txBody>
      </p:sp>
      <p:sp>
        <p:nvSpPr>
          <p:cNvPr id="130" name="Google Shape;87;p17"/>
          <p:cNvSpPr/>
          <p:nvPr/>
        </p:nvSpPr>
        <p:spPr>
          <a:xfrm>
            <a:off x="428024" y="848675"/>
            <a:ext cx="2988601" cy="1"/>
          </a:xfrm>
          <a:prstGeom prst="line">
            <a:avLst/>
          </a:prstGeom>
          <a:ln w="28575">
            <a:solidFill>
              <a:srgbClr val="FDC84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31" name="Google Shape;88;p17"/>
          <p:cNvSpPr txBox="1"/>
          <p:nvPr/>
        </p:nvSpPr>
        <p:spPr>
          <a:xfrm>
            <a:off x="311700" y="959324"/>
            <a:ext cx="4464600" cy="44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600"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Modelado por deposición fundida (FDM)</a:t>
            </a:r>
          </a:p>
        </p:txBody>
      </p:sp>
      <p:pic>
        <p:nvPicPr>
          <p:cNvPr id="132" name="Google Shape;89;p17" descr="Google Shape;89;p1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76299" y="848675"/>
            <a:ext cx="4062902" cy="38601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Google Shape;90;p17" descr="Google Shape;90;p1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3375" y="1781624"/>
            <a:ext cx="4026450" cy="29626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push dir="r"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95;p18" descr="Google Shape;95;p1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45175" y="1219274"/>
            <a:ext cx="3356101" cy="3356102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Google Shape;96;p18"/>
          <p:cNvSpPr txBox="1"/>
          <p:nvPr>
            <p:ph type="title"/>
          </p:nvPr>
        </p:nvSpPr>
        <p:spPr>
          <a:xfrm>
            <a:off x="363374" y="275974"/>
            <a:ext cx="8520602" cy="572702"/>
          </a:xfrm>
          <a:prstGeom prst="rect">
            <a:avLst/>
          </a:prstGeom>
        </p:spPr>
        <p:txBody>
          <a:bodyPr/>
          <a:lstStyle>
            <a:lvl1pPr defTabSz="667512">
              <a:defRPr sz="2044">
                <a:latin typeface="Oswald Regular"/>
                <a:ea typeface="Oswald Regular"/>
                <a:cs typeface="Oswald Regular"/>
                <a:sym typeface="Oswald Regular"/>
              </a:defRPr>
            </a:lvl1pPr>
          </a:lstStyle>
          <a:p>
            <a:pPr/>
            <a:r>
              <a:t>Materiales</a:t>
            </a:r>
          </a:p>
        </p:txBody>
      </p:sp>
      <p:sp>
        <p:nvSpPr>
          <p:cNvPr id="137" name="Google Shape;97;p18"/>
          <p:cNvSpPr/>
          <p:nvPr/>
        </p:nvSpPr>
        <p:spPr>
          <a:xfrm>
            <a:off x="428024" y="848675"/>
            <a:ext cx="1424102" cy="1"/>
          </a:xfrm>
          <a:prstGeom prst="line">
            <a:avLst/>
          </a:prstGeom>
          <a:ln w="28575">
            <a:solidFill>
              <a:srgbClr val="FDC845"/>
            </a:solidFill>
          </a:ln>
        </p:spPr>
        <p:txBody>
          <a:bodyPr lIns="0" tIns="0" rIns="0" bIns="0"/>
          <a:lstStyle/>
          <a:p>
            <a:pPr/>
          </a:p>
        </p:txBody>
      </p:sp>
      <p:grpSp>
        <p:nvGrpSpPr>
          <p:cNvPr id="140" name="Google Shape;98;p18"/>
          <p:cNvGrpSpPr/>
          <p:nvPr/>
        </p:nvGrpSpPr>
        <p:grpSpPr>
          <a:xfrm>
            <a:off x="311700" y="1121675"/>
            <a:ext cx="2699175" cy="3246997"/>
            <a:chOff x="0" y="0"/>
            <a:chExt cx="2699174" cy="3246997"/>
          </a:xfrm>
        </p:grpSpPr>
        <p:sp>
          <p:nvSpPr>
            <p:cNvPr id="138" name="Google Shape;99;p18"/>
            <p:cNvSpPr txBox="1"/>
            <p:nvPr/>
          </p:nvSpPr>
          <p:spPr>
            <a:xfrm>
              <a:off x="0" y="0"/>
              <a:ext cx="2315400" cy="4495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1600">
                  <a:latin typeface="Roboto Bold"/>
                  <a:ea typeface="Roboto Bold"/>
                  <a:cs typeface="Roboto Bold"/>
                  <a:sym typeface="Roboto Bold"/>
                </a:defRPr>
              </a:lvl1pPr>
            </a:lstStyle>
            <a:p>
              <a:pPr/>
              <a:r>
                <a:t>ABS</a:t>
              </a:r>
            </a:p>
          </p:txBody>
        </p:sp>
        <p:sp>
          <p:nvSpPr>
            <p:cNvPr id="139" name="Google Shape;100;p18"/>
            <p:cNvSpPr txBox="1"/>
            <p:nvPr/>
          </p:nvSpPr>
          <p:spPr>
            <a:xfrm>
              <a:off x="51674" y="472274"/>
              <a:ext cx="2647501" cy="27747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/>
            <a:p>
              <a:pPr>
                <a:lnSpc>
                  <a:spcPct val="115000"/>
                </a:lnSpc>
                <a:defRPr b="1" sz="1100"/>
              </a:pPr>
              <a:r>
                <a:t>Ventajas:</a:t>
              </a:r>
            </a:p>
            <a:p>
              <a:pPr>
                <a:lnSpc>
                  <a:spcPct val="115000"/>
                </a:lnSpc>
              </a:pPr>
              <a:endParaRPr sz="1100"/>
            </a:p>
            <a:p>
              <a:pPr>
                <a:lnSpc>
                  <a:spcPct val="115000"/>
                </a:lnSpc>
                <a:defRPr sz="1100"/>
              </a:pPr>
              <a:r>
                <a:t>- Material muy resistente</a:t>
              </a:r>
            </a:p>
            <a:p>
              <a:pPr>
                <a:lnSpc>
                  <a:spcPct val="115000"/>
                </a:lnSpc>
                <a:defRPr sz="1100"/>
              </a:pPr>
              <a:r>
                <a:t>- Alta capacidad de mecanizado: se puede lijar,perforar…</a:t>
              </a:r>
            </a:p>
            <a:p>
              <a:pPr>
                <a:lnSpc>
                  <a:spcPct val="115000"/>
                </a:lnSpc>
                <a:defRPr sz="1100"/>
              </a:pPr>
              <a:r>
                <a:t>- Resistente a ataques químicos</a:t>
              </a:r>
            </a:p>
            <a:p>
              <a:pPr>
                <a:lnSpc>
                  <a:spcPct val="115000"/>
                </a:lnSpc>
              </a:pPr>
              <a:endParaRPr sz="1100"/>
            </a:p>
            <a:p>
              <a:pPr>
                <a:lnSpc>
                  <a:spcPct val="115000"/>
                </a:lnSpc>
              </a:pPr>
              <a:endParaRPr sz="1100"/>
            </a:p>
            <a:p>
              <a:pPr>
                <a:lnSpc>
                  <a:spcPct val="115000"/>
                </a:lnSpc>
                <a:defRPr b="1" sz="1100"/>
              </a:pPr>
              <a:r>
                <a:t>Desventajas:</a:t>
              </a:r>
            </a:p>
            <a:p>
              <a:pPr>
                <a:lnSpc>
                  <a:spcPct val="115000"/>
                </a:lnSpc>
              </a:pPr>
              <a:endParaRPr sz="1100"/>
            </a:p>
            <a:p>
              <a:pPr>
                <a:lnSpc>
                  <a:spcPct val="115000"/>
                </a:lnSpc>
                <a:defRPr sz="1100"/>
              </a:pPr>
              <a:r>
                <a:t>- Levantamiento de las piezas</a:t>
              </a:r>
            </a:p>
            <a:p>
              <a:pPr>
                <a:lnSpc>
                  <a:spcPct val="115000"/>
                </a:lnSpc>
                <a:defRPr sz="1100"/>
              </a:pPr>
              <a:r>
                <a:t>- Necesita cama caliente</a:t>
              </a:r>
            </a:p>
            <a:p>
              <a:pPr>
                <a:lnSpc>
                  <a:spcPct val="115000"/>
                </a:lnSpc>
                <a:defRPr sz="1100"/>
              </a:pPr>
              <a:r>
                <a:t>- Emite gases contaminantes</a:t>
              </a:r>
            </a:p>
            <a:p>
              <a:pPr>
                <a:lnSpc>
                  <a:spcPct val="115000"/>
                </a:lnSpc>
              </a:pPr>
              <a:endParaRPr sz="1100"/>
            </a:p>
          </p:txBody>
        </p:sp>
      </p:grpSp>
      <p:grpSp>
        <p:nvGrpSpPr>
          <p:cNvPr id="143" name="Google Shape;101;p18"/>
          <p:cNvGrpSpPr/>
          <p:nvPr/>
        </p:nvGrpSpPr>
        <p:grpSpPr>
          <a:xfrm>
            <a:off x="6303850" y="1121675"/>
            <a:ext cx="2699176" cy="3246997"/>
            <a:chOff x="0" y="0"/>
            <a:chExt cx="2699174" cy="3246997"/>
          </a:xfrm>
        </p:grpSpPr>
        <p:sp>
          <p:nvSpPr>
            <p:cNvPr id="141" name="Google Shape;102;p18"/>
            <p:cNvSpPr txBox="1"/>
            <p:nvPr/>
          </p:nvSpPr>
          <p:spPr>
            <a:xfrm>
              <a:off x="0" y="0"/>
              <a:ext cx="2315400" cy="4495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1600">
                  <a:latin typeface="Roboto Bold"/>
                  <a:ea typeface="Roboto Bold"/>
                  <a:cs typeface="Roboto Bold"/>
                  <a:sym typeface="Roboto Bold"/>
                </a:defRPr>
              </a:lvl1pPr>
            </a:lstStyle>
            <a:p>
              <a:pPr/>
              <a:r>
                <a:t>PLA</a:t>
              </a:r>
            </a:p>
          </p:txBody>
        </p:sp>
        <p:sp>
          <p:nvSpPr>
            <p:cNvPr id="142" name="Google Shape;103;p18"/>
            <p:cNvSpPr txBox="1"/>
            <p:nvPr/>
          </p:nvSpPr>
          <p:spPr>
            <a:xfrm>
              <a:off x="51674" y="472274"/>
              <a:ext cx="2647501" cy="27747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/>
            <a:p>
              <a:pPr>
                <a:lnSpc>
                  <a:spcPct val="115000"/>
                </a:lnSpc>
                <a:defRPr b="1" sz="1100"/>
              </a:pPr>
              <a:r>
                <a:t>Ventajas:</a:t>
              </a:r>
            </a:p>
            <a:p>
              <a:pPr>
                <a:lnSpc>
                  <a:spcPct val="115000"/>
                </a:lnSpc>
              </a:pPr>
              <a:endParaRPr sz="1100"/>
            </a:p>
            <a:p>
              <a:pPr>
                <a:lnSpc>
                  <a:spcPct val="115000"/>
                </a:lnSpc>
                <a:defRPr sz="1100"/>
              </a:pPr>
              <a:r>
                <a:t>- Material biodegradable (maíz) es reciclable y no emite gases</a:t>
              </a:r>
            </a:p>
            <a:p>
              <a:pPr>
                <a:lnSpc>
                  <a:spcPct val="115000"/>
                </a:lnSpc>
                <a:defRPr sz="1100"/>
              </a:pPr>
              <a:r>
                <a:t>- Velocidad de impresión más rápida</a:t>
              </a:r>
            </a:p>
            <a:p>
              <a:pPr>
                <a:lnSpc>
                  <a:spcPct val="115000"/>
                </a:lnSpc>
                <a:defRPr sz="1100"/>
              </a:pPr>
              <a:r>
                <a:t>- No necesita cama caliente</a:t>
              </a:r>
            </a:p>
            <a:p>
              <a:pPr>
                <a:lnSpc>
                  <a:spcPct val="115000"/>
                </a:lnSpc>
              </a:pPr>
              <a:endParaRPr sz="1100"/>
            </a:p>
            <a:p>
              <a:pPr>
                <a:lnSpc>
                  <a:spcPct val="115000"/>
                </a:lnSpc>
              </a:pPr>
              <a:endParaRPr sz="1100"/>
            </a:p>
            <a:p>
              <a:pPr>
                <a:lnSpc>
                  <a:spcPct val="115000"/>
                </a:lnSpc>
                <a:defRPr b="1" sz="1100"/>
              </a:pPr>
              <a:r>
                <a:t>Desventajas:</a:t>
              </a:r>
            </a:p>
            <a:p>
              <a:pPr>
                <a:lnSpc>
                  <a:spcPct val="115000"/>
                </a:lnSpc>
              </a:pPr>
              <a:endParaRPr sz="1100"/>
            </a:p>
            <a:p>
              <a:pPr>
                <a:lnSpc>
                  <a:spcPct val="115000"/>
                </a:lnSpc>
                <a:defRPr sz="1100"/>
              </a:pPr>
              <a:r>
                <a:t>- Poca resistencia térmica (se vuelve endeble a partir de los 60 ºC)</a:t>
              </a:r>
            </a:p>
            <a:p>
              <a:pPr>
                <a:lnSpc>
                  <a:spcPct val="115000"/>
                </a:lnSpc>
                <a:defRPr sz="1100"/>
              </a:pPr>
              <a:r>
                <a:t>- Sensible a la humedad</a:t>
              </a:r>
            </a:p>
            <a:p>
              <a:pPr>
                <a:lnSpc>
                  <a:spcPct val="115000"/>
                </a:lnSpc>
              </a:pPr>
              <a:endParaRPr sz="110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push dir="r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7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7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0" grpId="1"/>
      <p:bldP build="whole" bldLvl="1" animBg="1" rev="0" advAuto="0" spid="143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08;p19"/>
          <p:cNvSpPr txBox="1"/>
          <p:nvPr>
            <p:ph type="title"/>
          </p:nvPr>
        </p:nvSpPr>
        <p:spPr>
          <a:xfrm>
            <a:off x="363374" y="275974"/>
            <a:ext cx="8520602" cy="572702"/>
          </a:xfrm>
          <a:prstGeom prst="rect">
            <a:avLst/>
          </a:prstGeom>
        </p:spPr>
        <p:txBody>
          <a:bodyPr/>
          <a:lstStyle>
            <a:lvl1pPr defTabSz="667512">
              <a:defRPr sz="2044">
                <a:latin typeface="Oswald Regular"/>
                <a:ea typeface="Oswald Regular"/>
                <a:cs typeface="Oswald Regular"/>
                <a:sym typeface="Oswald Regular"/>
              </a:defRPr>
            </a:lvl1pPr>
          </a:lstStyle>
          <a:p>
            <a:pPr/>
            <a:r>
              <a:t>Materiales</a:t>
            </a:r>
          </a:p>
        </p:txBody>
      </p:sp>
      <p:sp>
        <p:nvSpPr>
          <p:cNvPr id="146" name="Google Shape;109;p19"/>
          <p:cNvSpPr/>
          <p:nvPr/>
        </p:nvSpPr>
        <p:spPr>
          <a:xfrm>
            <a:off x="428024" y="848675"/>
            <a:ext cx="1424102" cy="1"/>
          </a:xfrm>
          <a:prstGeom prst="line">
            <a:avLst/>
          </a:prstGeom>
          <a:ln w="28575">
            <a:solidFill>
              <a:srgbClr val="FDC845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47" name="Google Shape;110;p19"/>
          <p:cNvSpPr txBox="1"/>
          <p:nvPr/>
        </p:nvSpPr>
        <p:spPr>
          <a:xfrm>
            <a:off x="428025" y="1084774"/>
            <a:ext cx="1769400" cy="44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600"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FilaFlex</a:t>
            </a:r>
          </a:p>
        </p:txBody>
      </p:sp>
      <p:sp>
        <p:nvSpPr>
          <p:cNvPr id="148" name="Google Shape;111;p19"/>
          <p:cNvSpPr txBox="1"/>
          <p:nvPr/>
        </p:nvSpPr>
        <p:spPr>
          <a:xfrm>
            <a:off x="479700" y="1557050"/>
            <a:ext cx="1769400" cy="1203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lnSpc>
                <a:spcPct val="115000"/>
              </a:lnSpc>
              <a:defRPr sz="1100"/>
            </a:pPr>
            <a:r>
              <a:t>Permite imprimir</a:t>
            </a:r>
            <a:r>
              <a:rPr b="1"/>
              <a:t> </a:t>
            </a:r>
            <a:r>
              <a:t>objetos flexibles.</a:t>
            </a:r>
          </a:p>
          <a:p>
            <a:pPr>
              <a:lnSpc>
                <a:spcPct val="115000"/>
              </a:lnSpc>
              <a:defRPr sz="1100"/>
            </a:pPr>
            <a:r>
              <a:t>Puede usarse para imprimir calzado, ropa...</a:t>
            </a:r>
          </a:p>
          <a:p>
            <a:pPr>
              <a:lnSpc>
                <a:spcPct val="115000"/>
              </a:lnSpc>
            </a:pPr>
            <a:endParaRPr sz="1100"/>
          </a:p>
        </p:txBody>
      </p:sp>
      <p:pic>
        <p:nvPicPr>
          <p:cNvPr id="149" name="filaflex.mp4Google Shape;112;p19" descr="filaflex.mp4Google Shape;112;p19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91275" y="1084774"/>
            <a:ext cx="4700726" cy="35255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push dir="r"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17;p20"/>
          <p:cNvSpPr txBox="1"/>
          <p:nvPr>
            <p:ph type="title"/>
          </p:nvPr>
        </p:nvSpPr>
        <p:spPr>
          <a:xfrm>
            <a:off x="363374" y="275974"/>
            <a:ext cx="8520602" cy="572702"/>
          </a:xfrm>
          <a:prstGeom prst="rect">
            <a:avLst/>
          </a:prstGeom>
        </p:spPr>
        <p:txBody>
          <a:bodyPr/>
          <a:lstStyle>
            <a:lvl1pPr defTabSz="667512">
              <a:defRPr sz="2044">
                <a:latin typeface="Oswald Regular"/>
                <a:ea typeface="Oswald Regular"/>
                <a:cs typeface="Oswald Regular"/>
                <a:sym typeface="Oswald Regular"/>
              </a:defRPr>
            </a:lvl1pPr>
          </a:lstStyle>
          <a:p>
            <a:pPr/>
            <a:r>
              <a:t>Materiales</a:t>
            </a:r>
          </a:p>
        </p:txBody>
      </p:sp>
      <p:sp>
        <p:nvSpPr>
          <p:cNvPr id="152" name="Google Shape;118;p20"/>
          <p:cNvSpPr/>
          <p:nvPr/>
        </p:nvSpPr>
        <p:spPr>
          <a:xfrm>
            <a:off x="428024" y="848675"/>
            <a:ext cx="1424102" cy="1"/>
          </a:xfrm>
          <a:prstGeom prst="line">
            <a:avLst/>
          </a:prstGeom>
          <a:ln w="28575">
            <a:solidFill>
              <a:srgbClr val="FDC845"/>
            </a:solidFill>
          </a:ln>
        </p:spPr>
        <p:txBody>
          <a:bodyPr lIns="0" tIns="0" rIns="0" bIns="0"/>
          <a:lstStyle/>
          <a:p>
            <a:pPr/>
          </a:p>
        </p:txBody>
      </p:sp>
      <p:grpSp>
        <p:nvGrpSpPr>
          <p:cNvPr id="156" name="Google Shape;119;p20"/>
          <p:cNvGrpSpPr/>
          <p:nvPr/>
        </p:nvGrpSpPr>
        <p:grpSpPr>
          <a:xfrm>
            <a:off x="248325" y="1025750"/>
            <a:ext cx="2731033" cy="3812950"/>
            <a:chOff x="0" y="0"/>
            <a:chExt cx="2731032" cy="3812949"/>
          </a:xfrm>
        </p:grpSpPr>
        <p:sp>
          <p:nvSpPr>
            <p:cNvPr id="153" name="Google Shape;120;p20"/>
            <p:cNvSpPr txBox="1"/>
            <p:nvPr/>
          </p:nvSpPr>
          <p:spPr>
            <a:xfrm>
              <a:off x="179700" y="0"/>
              <a:ext cx="1769400" cy="4495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1600">
                  <a:latin typeface="Roboto Bold"/>
                  <a:ea typeface="Roboto Bold"/>
                  <a:cs typeface="Roboto Bold"/>
                  <a:sym typeface="Roboto Bold"/>
                </a:defRPr>
              </a:lvl1pPr>
            </a:lstStyle>
            <a:p>
              <a:pPr/>
              <a:r>
                <a:t>Nylon</a:t>
              </a:r>
            </a:p>
          </p:txBody>
        </p:sp>
        <p:sp>
          <p:nvSpPr>
            <p:cNvPr id="154" name="Google Shape;121;p20"/>
            <p:cNvSpPr txBox="1"/>
            <p:nvPr/>
          </p:nvSpPr>
          <p:spPr>
            <a:xfrm>
              <a:off x="231375" y="405900"/>
              <a:ext cx="1769400" cy="1552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/>
            <a:p>
              <a:pPr>
                <a:lnSpc>
                  <a:spcPct val="115000"/>
                </a:lnSpc>
                <a:defRPr sz="1100"/>
              </a:pPr>
              <a:r>
                <a:t>Más resistente y flexible que el PLA y el ABS, además de natural, resistente al agua y reutilizable.</a:t>
              </a:r>
            </a:p>
            <a:p>
              <a:pPr>
                <a:lnSpc>
                  <a:spcPct val="115000"/>
                </a:lnSpc>
                <a:defRPr sz="1100"/>
              </a:pPr>
              <a:r>
                <a:t>Se suele utilizar para imprimir ropa.</a:t>
              </a:r>
            </a:p>
          </p:txBody>
        </p:sp>
        <p:pic>
          <p:nvPicPr>
            <p:cNvPr id="155" name="Google Shape;122;p20" descr="Google Shape;122;p20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1970324"/>
              <a:ext cx="2731033" cy="18426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60" name="Google Shape;123;p20"/>
          <p:cNvGrpSpPr/>
          <p:nvPr/>
        </p:nvGrpSpPr>
        <p:grpSpPr>
          <a:xfrm>
            <a:off x="3202857" y="1025750"/>
            <a:ext cx="2556170" cy="3812950"/>
            <a:chOff x="0" y="0"/>
            <a:chExt cx="2556168" cy="3812949"/>
          </a:xfrm>
        </p:grpSpPr>
        <p:sp>
          <p:nvSpPr>
            <p:cNvPr id="157" name="Google Shape;124;p20"/>
            <p:cNvSpPr txBox="1"/>
            <p:nvPr/>
          </p:nvSpPr>
          <p:spPr>
            <a:xfrm>
              <a:off x="265517" y="0"/>
              <a:ext cx="1769400" cy="4495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1600">
                  <a:latin typeface="Roboto Bold"/>
                  <a:ea typeface="Roboto Bold"/>
                  <a:cs typeface="Roboto Bold"/>
                  <a:sym typeface="Roboto Bold"/>
                </a:defRPr>
              </a:lvl1pPr>
            </a:lstStyle>
            <a:p>
              <a:pPr/>
              <a:r>
                <a:t>Laybrick</a:t>
              </a:r>
            </a:p>
          </p:txBody>
        </p:sp>
        <p:sp>
          <p:nvSpPr>
            <p:cNvPr id="158" name="Google Shape;125;p20"/>
            <p:cNvSpPr txBox="1"/>
            <p:nvPr/>
          </p:nvSpPr>
          <p:spPr>
            <a:xfrm>
              <a:off x="317192" y="405900"/>
              <a:ext cx="1769400" cy="1552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lnSpc>
                  <a:spcPct val="115000"/>
                </a:lnSpc>
                <a:defRPr sz="1100"/>
              </a:lvl1pPr>
            </a:lstStyle>
            <a:p>
              <a:pPr/>
              <a:r>
                <a:t>Es una mezcla de yeso con plástico que permite crear piezas con una textura similar a la piedra, que no parecen plástico. Es fácil pintar sobre el.</a:t>
              </a:r>
            </a:p>
          </p:txBody>
        </p:sp>
        <p:pic>
          <p:nvPicPr>
            <p:cNvPr id="159" name="Google Shape;126;p20" descr="Google Shape;126;p20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1970324"/>
              <a:ext cx="2556169" cy="18426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64" name="Google Shape;127;p20"/>
          <p:cNvGrpSpPr/>
          <p:nvPr/>
        </p:nvGrpSpPr>
        <p:grpSpPr>
          <a:xfrm>
            <a:off x="6034178" y="1025750"/>
            <a:ext cx="2897495" cy="3812950"/>
            <a:chOff x="0" y="0"/>
            <a:chExt cx="2897494" cy="3812949"/>
          </a:xfrm>
        </p:grpSpPr>
        <p:sp>
          <p:nvSpPr>
            <p:cNvPr id="161" name="Google Shape;128;p20"/>
            <p:cNvSpPr txBox="1"/>
            <p:nvPr/>
          </p:nvSpPr>
          <p:spPr>
            <a:xfrm>
              <a:off x="356472" y="0"/>
              <a:ext cx="1769401" cy="4495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1600">
                  <a:latin typeface="Roboto Bold"/>
                  <a:ea typeface="Roboto Bold"/>
                  <a:cs typeface="Roboto Bold"/>
                  <a:sym typeface="Roboto Bold"/>
                </a:defRPr>
              </a:lvl1pPr>
            </a:lstStyle>
            <a:p>
              <a:pPr/>
              <a:r>
                <a:t>Laywoo-D3</a:t>
              </a:r>
            </a:p>
          </p:txBody>
        </p:sp>
        <p:sp>
          <p:nvSpPr>
            <p:cNvPr id="162" name="Google Shape;129;p20"/>
            <p:cNvSpPr txBox="1"/>
            <p:nvPr/>
          </p:nvSpPr>
          <p:spPr>
            <a:xfrm>
              <a:off x="408147" y="405900"/>
              <a:ext cx="1769401" cy="1552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lnSpc>
                  <a:spcPct val="115000"/>
                </a:lnSpc>
                <a:defRPr sz="1100"/>
              </a:lvl1pPr>
            </a:lstStyle>
            <a:p>
              <a:pPr/>
              <a:r>
                <a:t>Mezcla de madera con plástico para imprimir objetos que parecen de madera. Simula efectos como los anillos de la madera o el olor característico.</a:t>
              </a:r>
            </a:p>
          </p:txBody>
        </p:sp>
        <p:pic>
          <p:nvPicPr>
            <p:cNvPr id="163" name="Google Shape;130;p20" descr="Google Shape;130;p20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1970324"/>
              <a:ext cx="2897495" cy="18426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push dir="r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0" grpId="2"/>
      <p:bldP build="whole" bldLvl="1" animBg="1" rev="0" advAuto="0" spid="156" grpId="1"/>
      <p:bldP build="whole" bldLvl="1" animBg="1" rev="0" advAuto="0" spid="164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35;p21"/>
          <p:cNvSpPr txBox="1"/>
          <p:nvPr>
            <p:ph type="title"/>
          </p:nvPr>
        </p:nvSpPr>
        <p:spPr>
          <a:xfrm>
            <a:off x="363374" y="275974"/>
            <a:ext cx="8520602" cy="572702"/>
          </a:xfrm>
          <a:prstGeom prst="rect">
            <a:avLst/>
          </a:prstGeom>
        </p:spPr>
        <p:txBody>
          <a:bodyPr/>
          <a:lstStyle>
            <a:lvl1pPr defTabSz="667512">
              <a:defRPr sz="2044">
                <a:latin typeface="Oswald Regular"/>
                <a:ea typeface="Oswald Regular"/>
                <a:cs typeface="Oswald Regular"/>
                <a:sym typeface="Oswald Regular"/>
              </a:defRPr>
            </a:lvl1pPr>
          </a:lstStyle>
          <a:p>
            <a:pPr/>
            <a:r>
              <a:t>Align</a:t>
            </a:r>
          </a:p>
        </p:txBody>
      </p:sp>
      <p:sp>
        <p:nvSpPr>
          <p:cNvPr id="167" name="Google Shape;136;p21"/>
          <p:cNvSpPr/>
          <p:nvPr/>
        </p:nvSpPr>
        <p:spPr>
          <a:xfrm>
            <a:off x="428024" y="848675"/>
            <a:ext cx="1424102" cy="1"/>
          </a:xfrm>
          <a:prstGeom prst="line">
            <a:avLst/>
          </a:prstGeom>
          <a:ln w="28575">
            <a:solidFill>
              <a:srgbClr val="FDC845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168" name="Align Technology Delivers Mass Customization with 3D PrintingGoogle Shape;137;p21" descr="Align Technology Delivers Mass Customization with 3D PrintingGoogle Shape;137;p21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99372" y="1617799"/>
            <a:ext cx="3707454" cy="27806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push dir="r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8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