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62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77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91" r:id="rId21"/>
    <p:sldId id="281" r:id="rId22"/>
    <p:sldId id="282" r:id="rId23"/>
    <p:sldId id="283" r:id="rId24"/>
    <p:sldId id="284" r:id="rId25"/>
    <p:sldId id="288" r:id="rId26"/>
    <p:sldId id="289" r:id="rId27"/>
    <p:sldId id="285" r:id="rId28"/>
    <p:sldId id="286" r:id="rId29"/>
    <p:sldId id="287" r:id="rId30"/>
    <p:sldId id="268" r:id="rId31"/>
    <p:sldId id="269" r:id="rId32"/>
    <p:sldId id="270" r:id="rId33"/>
    <p:sldId id="271" r:id="rId34"/>
    <p:sldId id="290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2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67E920-585A-44CC-98E5-973E44500B01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32306B-429F-4F8B-8C71-1CBB77B72E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B0A140-D015-48C8-81F1-AD2CD3A4B54A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60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84D194-49EF-4116-963A-9FB3953081BD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C0AB1E-DD18-4036-811D-4A635E7C20D6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540612-C577-41A8-B887-FFFF54F9B9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8B5D-48D4-437A-8CCE-FD91D79DF11F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31B6-764B-49E3-9B9B-2B4CC8E866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1512-C7F2-40DB-B695-9B62F040E2F2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62FB-D109-400D-94C9-40B3C71AEA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F9BC-B568-4C00-8410-10F88F9E8793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BB28-4C57-424F-B19B-31A8F3F334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AC92-442F-403B-B612-60890602DE65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8A64-8890-4EB0-8BAD-B35AA93C92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8348-C8E1-41D6-9C12-D9B6063BB376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E66D-6E30-4164-B1FC-6EF7327F0C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4472-50D5-49D2-BF21-6943E767B9A9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BC15-FFF5-4BA8-BE13-5A9BE404C7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48E5-6EEB-4F6A-A505-9C29681A9A91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002A-5BE6-47F1-BBBF-9396DEF2A8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F837-F737-48FA-861A-7B66977E61ED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8301-D378-40A6-94DA-8CF338D0FE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AF54-E1C5-48B8-8DC5-21AD7EBBDA55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A795-BF49-4AF3-81AA-1364772B01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8F34-DB7D-423F-82F3-73E6888E6315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55E4-8672-4B13-8FFB-4FFF41E7D0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A3A85-F5F2-4CA0-86E3-A600D45141CD}" type="datetimeFigureOut">
              <a:rPr lang="es-ES"/>
              <a:pPr>
                <a:defRPr/>
              </a:pPr>
              <a:t>25/04/2015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DC504-22AA-4718-85C9-4CFCFF34F0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1" r:id="rId7"/>
    <p:sldLayoutId id="2147483730" r:id="rId8"/>
    <p:sldLayoutId id="2147483729" r:id="rId9"/>
    <p:sldLayoutId id="2147483738" r:id="rId10"/>
    <p:sldLayoutId id="2147483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MUDÉJAR EN SAHAGÚN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IGLESIAS DE SAN TIRSO Y SAN LORENZO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5963" y="2247900"/>
            <a:ext cx="5172075" cy="3878263"/>
          </a:xfrm>
        </p:spPr>
      </p:pic>
      <p:sp>
        <p:nvSpPr>
          <p:cNvPr id="2457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Muros decorados con dos arquerías superpuestas de medio punto en los ábsides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276475"/>
            <a:ext cx="3671887" cy="4248150"/>
          </a:xfrm>
        </p:spPr>
      </p:pic>
      <p:sp>
        <p:nvSpPr>
          <p:cNvPr id="2560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Torre elevada sobre el tramo recto del ábside central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Interior con arcos de herradura y uso de ladrillo. </a:t>
            </a:r>
          </a:p>
        </p:txBody>
      </p:sp>
      <p:pic>
        <p:nvPicPr>
          <p:cNvPr id="26626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62050" y="2276475"/>
            <a:ext cx="2851150" cy="3803650"/>
          </a:xfrm>
        </p:spPr>
      </p:pic>
      <p:pic>
        <p:nvPicPr>
          <p:cNvPr id="26627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119688" y="2276475"/>
            <a:ext cx="2852737" cy="38036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7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276475"/>
            <a:ext cx="3878262" cy="4135438"/>
          </a:xfrm>
        </p:spPr>
      </p:pic>
      <p:sp>
        <p:nvSpPr>
          <p:cNvPr id="27650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Uso de piedra en una primera fase y ladrillo con posterioridad también visible en el interior del ábside central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2247900"/>
            <a:ext cx="3311525" cy="4133850"/>
          </a:xfrm>
        </p:spPr>
      </p:pic>
      <p:sp>
        <p:nvSpPr>
          <p:cNvPr id="2867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Techumbres de madera de mediados del S.XX en la nave central sustituyeron a las originales, también de madera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5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5963" y="2247900"/>
            <a:ext cx="5172075" cy="3878263"/>
          </a:xfrm>
        </p:spPr>
      </p:pic>
      <p:sp>
        <p:nvSpPr>
          <p:cNvPr id="2969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Sepulcro gótico del S.XIII con efigie yacente de caballero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2075" y="2349500"/>
            <a:ext cx="3878263" cy="4175125"/>
          </a:xfrm>
        </p:spPr>
      </p:pic>
      <p:sp>
        <p:nvSpPr>
          <p:cNvPr id="3072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Restos de antiguas pinturas policromadas que recubrían las paredes interiores del ábside central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5963" y="2247900"/>
            <a:ext cx="5172075" cy="3878263"/>
          </a:xfrm>
        </p:spPr>
      </p:pic>
      <p:sp>
        <p:nvSpPr>
          <p:cNvPr id="3174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San Lorenzo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Planta basilical de tres naves, completada en su cabecera con tres ábsides semicirculares</a:t>
            </a:r>
          </a:p>
        </p:txBody>
      </p:sp>
      <p:pic>
        <p:nvPicPr>
          <p:cNvPr id="3277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22758" t="13898" r="8966" b="15962"/>
          <a:stretch>
            <a:fillRect/>
          </a:stretch>
        </p:blipFill>
        <p:spPr>
          <a:xfrm>
            <a:off x="1908175" y="2420938"/>
            <a:ext cx="5092700" cy="381635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3663" y="2133600"/>
            <a:ext cx="3876675" cy="4464050"/>
          </a:xfrm>
        </p:spPr>
      </p:pic>
      <p:sp>
        <p:nvSpPr>
          <p:cNvPr id="3379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Uso de ladrillo como elemento principal de construcción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SAN TIRSO Y SAN LORENZO</a:t>
            </a:r>
          </a:p>
        </p:txBody>
      </p:sp>
      <p:pic>
        <p:nvPicPr>
          <p:cNvPr id="15362" name="10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781300"/>
            <a:ext cx="3803650" cy="2852738"/>
          </a:xfrm>
        </p:spPr>
      </p:pic>
      <p:pic>
        <p:nvPicPr>
          <p:cNvPr id="15363" name="11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81300"/>
            <a:ext cx="3803650" cy="2836863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-674" b="12204"/>
          <a:stretch>
            <a:fillRect/>
          </a:stretch>
        </p:blipFill>
        <p:spPr>
          <a:xfrm>
            <a:off x="2555875" y="2133600"/>
            <a:ext cx="3903663" cy="4538663"/>
          </a:xfrm>
        </p:spPr>
      </p:pic>
      <p:sp>
        <p:nvSpPr>
          <p:cNvPr id="34818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Cabecera con triple ábside y torre sobre el tramo central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33663" y="2133600"/>
            <a:ext cx="3876675" cy="4535488"/>
          </a:xfrm>
        </p:spPr>
      </p:pic>
      <p:sp>
        <p:nvSpPr>
          <p:cNvPr id="3584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Torre con planta cuadrada, con cuatro cuerpos, decreciendo a medida que van ganando altura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3548" t="10994" r="18329" b="45457"/>
          <a:stretch>
            <a:fillRect/>
          </a:stretch>
        </p:blipFill>
        <p:spPr>
          <a:xfrm>
            <a:off x="1763713" y="2170113"/>
            <a:ext cx="5703887" cy="4240212"/>
          </a:xfrm>
        </p:spPr>
      </p:pic>
      <p:sp>
        <p:nvSpPr>
          <p:cNvPr id="3686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smtClean="0"/>
              <a:t>Ventanas ciegas, dobladas y arco de herradura en primera planta; Subiendo, con arco de medio punto doblado; En el tercer cuerpo, arco apuntado; Último cuerpo con cinco vanos apuntados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-146" b="21423"/>
          <a:stretch>
            <a:fillRect/>
          </a:stretch>
        </p:blipFill>
        <p:spPr>
          <a:xfrm>
            <a:off x="1619250" y="2492375"/>
            <a:ext cx="5832475" cy="3673475"/>
          </a:xfrm>
        </p:spPr>
      </p:pic>
      <p:sp>
        <p:nvSpPr>
          <p:cNvPr id="3789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Triple ábside en ladrillo, con arcos dobles y sencillos de herradura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smtClean="0"/>
              <a:t>Pórtico de San Lorenzo</a:t>
            </a:r>
          </a:p>
        </p:txBody>
      </p:sp>
      <p:pic>
        <p:nvPicPr>
          <p:cNvPr id="38914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752725"/>
            <a:ext cx="3803650" cy="2852738"/>
          </a:xfrm>
        </p:spPr>
      </p:pic>
      <p:pic>
        <p:nvPicPr>
          <p:cNvPr id="38915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119688" y="2276475"/>
            <a:ext cx="2852737" cy="38036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6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349500"/>
            <a:ext cx="3878262" cy="4062413"/>
          </a:xfrm>
        </p:spPr>
      </p:pic>
      <p:sp>
        <p:nvSpPr>
          <p:cNvPr id="3993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Bóvedas de arista en yeso del S.XVIII en la nave central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Naves laterales con techumbre de madera</a:t>
            </a:r>
          </a:p>
        </p:txBody>
      </p:sp>
      <p:pic>
        <p:nvPicPr>
          <p:cNvPr id="40962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349500"/>
            <a:ext cx="3167063" cy="4032250"/>
          </a:xfrm>
        </p:spPr>
      </p:pic>
      <p:pic>
        <p:nvPicPr>
          <p:cNvPr id="40963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349500"/>
            <a:ext cx="3313113" cy="40322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smtClean="0"/>
              <a:t>Capilla de Jesús, adosada a la iglesia, que alberga el museo de Semana Santa y sus pasos procesionales</a:t>
            </a:r>
          </a:p>
        </p:txBody>
      </p:sp>
      <p:pic>
        <p:nvPicPr>
          <p:cNvPr id="41986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60463" y="2276475"/>
            <a:ext cx="2852737" cy="3803650"/>
          </a:xfrm>
        </p:spPr>
      </p:pic>
      <p:pic>
        <p:nvPicPr>
          <p:cNvPr id="41987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752725"/>
            <a:ext cx="3803650" cy="28527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66688"/>
            <a:ext cx="489585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Algunos de los pasos procesionales que alberga el museo</a:t>
            </a:r>
          </a:p>
        </p:txBody>
      </p:sp>
      <p:pic>
        <p:nvPicPr>
          <p:cNvPr id="44034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276475"/>
            <a:ext cx="3240087" cy="4032250"/>
          </a:xfrm>
        </p:spPr>
      </p:pic>
      <p:pic>
        <p:nvPicPr>
          <p:cNvPr id="44035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752725"/>
            <a:ext cx="3803650" cy="28527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contenido"/>
          <p:cNvSpPr>
            <a:spLocks noGrp="1"/>
          </p:cNvSpPr>
          <p:nvPr>
            <p:ph idx="1"/>
          </p:nvPr>
        </p:nvSpPr>
        <p:spPr>
          <a:xfrm>
            <a:off x="698500" y="1989138"/>
            <a:ext cx="7747000" cy="4032250"/>
          </a:xfrm>
        </p:spPr>
        <p:txBody>
          <a:bodyPr/>
          <a:lstStyle/>
          <a:p>
            <a:r>
              <a:rPr lang="es-ES" smtClean="0"/>
              <a:t>Localidad leonesa ubicada en el extremo sur-oriental de la provincia</a:t>
            </a:r>
          </a:p>
        </p:txBody>
      </p:sp>
      <p:sp>
        <p:nvSpPr>
          <p:cNvPr id="1638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Sahagún</a:t>
            </a:r>
          </a:p>
        </p:txBody>
      </p:sp>
      <p:sp>
        <p:nvSpPr>
          <p:cNvPr id="16387" name="3 Rectángulo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Book Antiqua" pitchFamily="18" charset="0"/>
              </a:rPr>
              <a:t/>
            </a:r>
            <a:br>
              <a:rPr lang="es-ES">
                <a:latin typeface="Book Antiqua" pitchFamily="18" charset="0"/>
              </a:rPr>
            </a:br>
            <a:endParaRPr lang="es-ES">
              <a:latin typeface="Book Antiqua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350" y="3167063"/>
            <a:ext cx="3035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105150"/>
            <a:ext cx="5040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5 Rectángulo"/>
          <p:cNvSpPr>
            <a:spLocks noChangeArrowheads="1"/>
          </p:cNvSpPr>
          <p:nvPr/>
        </p:nvSpPr>
        <p:spPr bwMode="auto">
          <a:xfrm>
            <a:off x="3654425" y="49085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Book Antiqua" pitchFamily="18" charset="0"/>
              </a:rPr>
              <a:t/>
            </a:r>
            <a:br>
              <a:rPr lang="es-ES">
                <a:latin typeface="Book Antiqua" pitchFamily="18" charset="0"/>
              </a:rPr>
            </a:br>
            <a:r>
              <a:rPr lang="es-ES">
                <a:latin typeface="Book Antiqua" pitchFamily="18" charset="0"/>
              </a:rPr>
              <a:t>         España</a:t>
            </a:r>
          </a:p>
        </p:txBody>
      </p:sp>
      <p:sp>
        <p:nvSpPr>
          <p:cNvPr id="16391" name="6 Rectángulo"/>
          <p:cNvSpPr>
            <a:spLocks noChangeArrowheads="1"/>
          </p:cNvSpPr>
          <p:nvPr/>
        </p:nvSpPr>
        <p:spPr bwMode="auto">
          <a:xfrm>
            <a:off x="2627313" y="3781425"/>
            <a:ext cx="4230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latin typeface="Book Antiqua" pitchFamily="18" charset="0"/>
              </a:rPr>
              <a:t>                                         Castilla y León</a:t>
            </a:r>
          </a:p>
        </p:txBody>
      </p:sp>
      <p:sp>
        <p:nvSpPr>
          <p:cNvPr id="16392" name="7 Rectángulo"/>
          <p:cNvSpPr>
            <a:spLocks noChangeArrowheads="1"/>
          </p:cNvSpPr>
          <p:nvPr/>
        </p:nvSpPr>
        <p:spPr bwMode="auto">
          <a:xfrm>
            <a:off x="3419475" y="3105150"/>
            <a:ext cx="3438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900">
              <a:latin typeface="Book Antiqua" pitchFamily="18" charset="0"/>
            </a:endParaRPr>
          </a:p>
          <a:p>
            <a:endParaRPr lang="es-ES" sz="900">
              <a:latin typeface="Book Antiqua" pitchFamily="18" charset="0"/>
            </a:endParaRPr>
          </a:p>
          <a:p>
            <a:endParaRPr lang="es-ES" sz="900">
              <a:latin typeface="Book Antiqua" pitchFamily="18" charset="0"/>
            </a:endParaRPr>
          </a:p>
          <a:p>
            <a:r>
              <a:rPr lang="es-ES" sz="900">
                <a:latin typeface="Book Antiqua" pitchFamily="18" charset="0"/>
              </a:rPr>
              <a:t>          Sahagún</a:t>
            </a:r>
          </a:p>
        </p:txBody>
      </p:sp>
    </p:spTree>
  </p:cSld>
  <p:clrMapOvr>
    <a:masterClrMapping/>
  </p:clrMapOvr>
  <p:transition spd="slow" advTm="1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3 Título"/>
          <p:cNvSpPr>
            <a:spLocks noGrp="1"/>
          </p:cNvSpPr>
          <p:nvPr>
            <p:ph type="title"/>
          </p:nvPr>
        </p:nvSpPr>
        <p:spPr>
          <a:xfrm>
            <a:off x="688975" y="569913"/>
            <a:ext cx="7756525" cy="5091112"/>
          </a:xfrm>
        </p:spPr>
        <p:txBody>
          <a:bodyPr/>
          <a:lstStyle/>
          <a:p>
            <a:r>
              <a:rPr lang="es-ES" sz="7200" smtClean="0"/>
              <a:t>ACTIVIDADES</a:t>
            </a:r>
          </a:p>
        </p:txBody>
      </p:sp>
      <p:sp>
        <p:nvSpPr>
          <p:cNvPr id="45058" name="4 Rectángulo"/>
          <p:cNvSpPr>
            <a:spLocks noChangeArrowheads="1"/>
          </p:cNvSpPr>
          <p:nvPr/>
        </p:nvSpPr>
        <p:spPr bwMode="auto">
          <a:xfrm>
            <a:off x="1258888" y="4292600"/>
            <a:ext cx="6626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latin typeface="Book Antiqua" pitchFamily="18" charset="0"/>
              </a:rPr>
              <a:t>Curso</a:t>
            </a:r>
            <a:r>
              <a:rPr lang="es-ES">
                <a:latin typeface="Book Antiqua" pitchFamily="18" charset="0"/>
              </a:rPr>
              <a:t>: 6º Primaria</a:t>
            </a:r>
          </a:p>
          <a:p>
            <a:r>
              <a:rPr lang="es-ES" b="1" i="1">
                <a:latin typeface="Book Antiqua" pitchFamily="18" charset="0"/>
              </a:rPr>
              <a:t>Área</a:t>
            </a:r>
            <a:r>
              <a:rPr lang="es-ES">
                <a:latin typeface="Book Antiqua" pitchFamily="18" charset="0"/>
              </a:rPr>
              <a:t>: Conocimiento del medio</a:t>
            </a:r>
          </a:p>
          <a:p>
            <a:r>
              <a:rPr lang="es-ES" b="1" i="1">
                <a:latin typeface="Book Antiqua" pitchFamily="18" charset="0"/>
              </a:rPr>
              <a:t>Colegio</a:t>
            </a:r>
            <a:r>
              <a:rPr lang="es-ES">
                <a:latin typeface="Book Antiqua" pitchFamily="18" charset="0"/>
              </a:rPr>
              <a:t>: CEIP Ponferrada XII</a:t>
            </a:r>
          </a:p>
          <a:p>
            <a:r>
              <a:rPr lang="es-ES" b="1" i="1">
                <a:latin typeface="Book Antiqua" pitchFamily="18" charset="0"/>
              </a:rPr>
              <a:t>Localidad</a:t>
            </a:r>
            <a:r>
              <a:rPr lang="es-ES">
                <a:latin typeface="Book Antiqua" pitchFamily="18" charset="0"/>
              </a:rPr>
              <a:t>: Ponferrada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PREVIAS</a:t>
            </a:r>
          </a:p>
        </p:txBody>
      </p:sp>
      <p:sp>
        <p:nvSpPr>
          <p:cNvPr id="47106" name="2 Rectángulo"/>
          <p:cNvSpPr>
            <a:spLocks noChangeArrowheads="1"/>
          </p:cNvSpPr>
          <p:nvPr/>
        </p:nvSpPr>
        <p:spPr bwMode="auto">
          <a:xfrm>
            <a:off x="755650" y="2636838"/>
            <a:ext cx="7777163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Book Antiqua" pitchFamily="18" charset="0"/>
              </a:rPr>
              <a:t/>
            </a:r>
            <a:br>
              <a:rPr lang="es-ES">
                <a:latin typeface="Book Antiqua" pitchFamily="18" charset="0"/>
              </a:rPr>
            </a:br>
            <a:r>
              <a:rPr lang="es-ES" sz="2000">
                <a:latin typeface="Book Antiqua" pitchFamily="18" charset="0"/>
              </a:rPr>
              <a:t>A- 	Dibuja un mapa de Castilla y León con división provincial, ubicando en el mismo la localidad de Sahagún , así como la localización geográfica de la comarca conocida como 	“Tierra de Campos”.</a:t>
            </a:r>
          </a:p>
          <a:p>
            <a:pPr algn="just"/>
            <a:endParaRPr lang="es-ES" sz="2000">
              <a:latin typeface="Book Antiqua" pitchFamily="18" charset="0"/>
            </a:endParaRPr>
          </a:p>
          <a:p>
            <a:pPr algn="just"/>
            <a:r>
              <a:rPr lang="es-ES" sz="2000">
                <a:latin typeface="Book Antiqua" pitchFamily="18" charset="0"/>
              </a:rPr>
              <a:t>B- 	Definición del término “Mudéjar” y características más importantes del arte mudéjar. </a:t>
            </a:r>
          </a:p>
          <a:p>
            <a:pPr algn="just"/>
            <a:endParaRPr lang="es-ES" sz="2000">
              <a:latin typeface="Book Antiqua" pitchFamily="18" charset="0"/>
            </a:endParaRPr>
          </a:p>
          <a:p>
            <a:pPr algn="just"/>
            <a:r>
              <a:rPr lang="es-ES" sz="2000">
                <a:latin typeface="Book Antiqua" pitchFamily="18" charset="0"/>
              </a:rPr>
              <a:t>C- 	Zonas de expansión del arte mudéjar en el territorio de la Península Ibérica.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VISITA A SAHAGÚN</a:t>
            </a:r>
          </a:p>
        </p:txBody>
      </p:sp>
      <p:sp>
        <p:nvSpPr>
          <p:cNvPr id="48130" name="2 Rectángulo"/>
          <p:cNvSpPr>
            <a:spLocks noChangeArrowheads="1"/>
          </p:cNvSpPr>
          <p:nvPr/>
        </p:nvSpPr>
        <p:spPr bwMode="auto">
          <a:xfrm>
            <a:off x="684213" y="2276475"/>
            <a:ext cx="7488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Book Antiqua" pitchFamily="18" charset="0"/>
              </a:rPr>
              <a:t/>
            </a:r>
            <a:br>
              <a:rPr lang="es-ES">
                <a:latin typeface="Book Antiqua" pitchFamily="18" charset="0"/>
              </a:rPr>
            </a:br>
            <a:endParaRPr lang="es-ES">
              <a:latin typeface="Book Antiqua" pitchFamily="18" charset="0"/>
            </a:endParaRPr>
          </a:p>
        </p:txBody>
      </p:sp>
      <p:sp>
        <p:nvSpPr>
          <p:cNvPr id="48131" name="3 Rectángulo"/>
          <p:cNvSpPr>
            <a:spLocks noChangeArrowheads="1"/>
          </p:cNvSpPr>
          <p:nvPr/>
        </p:nvSpPr>
        <p:spPr bwMode="auto">
          <a:xfrm>
            <a:off x="900113" y="2276475"/>
            <a:ext cx="75596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600">
                <a:latin typeface="Book Antiqua" pitchFamily="18" charset="0"/>
              </a:rPr>
              <a:t>A- 	Describe las similitudes arquitectónicas más importantes que encuentres entre las dos iglesias mudéjares.</a:t>
            </a:r>
          </a:p>
          <a:p>
            <a:pPr algn="just"/>
            <a:endParaRPr lang="es-ES" sz="1600">
              <a:latin typeface="Book Antiqua" pitchFamily="18" charset="0"/>
            </a:endParaRPr>
          </a:p>
          <a:p>
            <a:pPr algn="just"/>
            <a:r>
              <a:rPr lang="es-ES" sz="1600">
                <a:latin typeface="Book Antiqua" pitchFamily="18" charset="0"/>
              </a:rPr>
              <a:t>B-	 Identifica en las construcciones los siguientes elementos característicos:</a:t>
            </a:r>
          </a:p>
          <a:p>
            <a:pPr algn="just"/>
            <a:r>
              <a:rPr lang="es-ES" sz="1400">
                <a:latin typeface="Book Antiqua" pitchFamily="18" charset="0"/>
              </a:rPr>
              <a:t>	Sillares</a:t>
            </a:r>
          </a:p>
          <a:p>
            <a:pPr algn="just"/>
            <a:r>
              <a:rPr lang="es-ES" sz="1400">
                <a:latin typeface="Book Antiqua" pitchFamily="18" charset="0"/>
              </a:rPr>
              <a:t>	Arco de medio punto</a:t>
            </a:r>
          </a:p>
          <a:p>
            <a:pPr algn="just"/>
            <a:r>
              <a:rPr lang="es-ES" sz="1400">
                <a:latin typeface="Book Antiqua" pitchFamily="18" charset="0"/>
              </a:rPr>
              <a:t>	Pórtico</a:t>
            </a:r>
          </a:p>
          <a:p>
            <a:pPr algn="just"/>
            <a:r>
              <a:rPr lang="es-ES" sz="1400">
                <a:latin typeface="Book Antiqua" pitchFamily="18" charset="0"/>
              </a:rPr>
              <a:t>	Sepulcro</a:t>
            </a:r>
          </a:p>
          <a:p>
            <a:pPr algn="just"/>
            <a:r>
              <a:rPr lang="es-ES" sz="1400">
                <a:latin typeface="Book Antiqua" pitchFamily="18" charset="0"/>
              </a:rPr>
              <a:t>	Arco ciego</a:t>
            </a:r>
          </a:p>
          <a:p>
            <a:pPr algn="just"/>
            <a:r>
              <a:rPr lang="es-ES" sz="1400">
                <a:latin typeface="Book Antiqua" pitchFamily="18" charset="0"/>
              </a:rPr>
              <a:t>	Ábside</a:t>
            </a:r>
          </a:p>
          <a:p>
            <a:pPr algn="just"/>
            <a:r>
              <a:rPr lang="es-ES" sz="1400">
                <a:latin typeface="Book Antiqua" pitchFamily="18" charset="0"/>
              </a:rPr>
              <a:t>	Nave</a:t>
            </a:r>
          </a:p>
          <a:p>
            <a:pPr algn="just"/>
            <a:r>
              <a:rPr lang="es-ES" sz="1400">
                <a:latin typeface="Book Antiqua" pitchFamily="18" charset="0"/>
              </a:rPr>
              <a:t>	Presbiterio</a:t>
            </a:r>
          </a:p>
          <a:p>
            <a:pPr algn="just"/>
            <a:r>
              <a:rPr lang="es-ES" sz="1400">
                <a:latin typeface="Book Antiqua" pitchFamily="18" charset="0"/>
              </a:rPr>
              <a:t>	Lacerías</a:t>
            </a:r>
          </a:p>
          <a:p>
            <a:pPr algn="just"/>
            <a:r>
              <a:rPr lang="es-ES" sz="1400">
                <a:latin typeface="Book Antiqua" pitchFamily="18" charset="0"/>
              </a:rPr>
              <a:t>	Arcos de herradura</a:t>
            </a:r>
          </a:p>
          <a:p>
            <a:pPr algn="just"/>
            <a:endParaRPr lang="es-ES" sz="1400">
              <a:latin typeface="Book Antiqua" pitchFamily="18" charset="0"/>
            </a:endParaRPr>
          </a:p>
          <a:p>
            <a:pPr algn="just"/>
            <a:r>
              <a:rPr lang="es-ES" sz="1600">
                <a:latin typeface="Book Antiqua" pitchFamily="18" charset="0"/>
              </a:rPr>
              <a:t>C-	“Sahagún en el camino”: Ruta por Sahagún para descubrir otras construcciones que nos revelarán la importancia de la localidad como paraje indisolublemente ligado al camino de Santiago. </a:t>
            </a:r>
          </a:p>
          <a:p>
            <a:r>
              <a:rPr lang="es-ES">
                <a:latin typeface="Book Antiqua" pitchFamily="18" charset="0"/>
              </a:rPr>
              <a:t/>
            </a:r>
            <a:br>
              <a:rPr lang="es-ES">
                <a:latin typeface="Book Antiqua" pitchFamily="18" charset="0"/>
              </a:rPr>
            </a:br>
            <a:endParaRPr lang="es-ES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smtClean="0"/>
              <a:t>ACTIVIDADES FINALES</a:t>
            </a:r>
          </a:p>
        </p:txBody>
      </p:sp>
      <p:sp>
        <p:nvSpPr>
          <p:cNvPr id="49154" name="2 Rectángulo"/>
          <p:cNvSpPr>
            <a:spLocks noChangeArrowheads="1"/>
          </p:cNvSpPr>
          <p:nvPr/>
        </p:nvSpPr>
        <p:spPr bwMode="auto">
          <a:xfrm>
            <a:off x="1042988" y="2708275"/>
            <a:ext cx="72009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Book Antiqua" pitchFamily="18" charset="0"/>
              </a:rPr>
              <a:t>A-	 Recopila información acerca de otras obras de estilo mudéjar ubicadas en Tierra de Campos. (Situación, época, 	tipo de construcción, materiales empleados, etc.)</a:t>
            </a:r>
            <a:br>
              <a:rPr lang="es-ES">
                <a:latin typeface="Book Antiqua" pitchFamily="18" charset="0"/>
              </a:rPr>
            </a:br>
            <a:endParaRPr lang="es-ES">
              <a:latin typeface="Book Antiqua" pitchFamily="18" charset="0"/>
            </a:endParaRPr>
          </a:p>
        </p:txBody>
      </p:sp>
      <p:sp>
        <p:nvSpPr>
          <p:cNvPr id="49155" name="3 Rectángulo"/>
          <p:cNvSpPr>
            <a:spLocks noChangeArrowheads="1"/>
          </p:cNvSpPr>
          <p:nvPr/>
        </p:nvSpPr>
        <p:spPr bwMode="auto">
          <a:xfrm>
            <a:off x="1042988" y="4292600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>
                <a:latin typeface="Book Antiqua" pitchFamily="18" charset="0"/>
              </a:rPr>
              <a:t>B-	 Analiza las diferencias y las semejanzas entre el estilo mudéjar en Tierra de Campos y otras construcciones del mismo estilo del resto de la península Ibérica.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2 Título"/>
          <p:cNvSpPr>
            <a:spLocks noGrp="1"/>
          </p:cNvSpPr>
          <p:nvPr>
            <p:ph type="title"/>
          </p:nvPr>
        </p:nvSpPr>
        <p:spPr>
          <a:xfrm>
            <a:off x="688975" y="2924175"/>
            <a:ext cx="7756525" cy="1009650"/>
          </a:xfrm>
        </p:spPr>
        <p:txBody>
          <a:bodyPr/>
          <a:lstStyle/>
          <a:p>
            <a:pPr algn="l"/>
            <a:r>
              <a:rPr lang="es-ES" sz="4400" smtClean="0"/>
              <a:t>Bibliografía</a:t>
            </a: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Wikipedia: La iglesia de San Tirso</a:t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Wikipedia: La iglesia de San Lorenzo</a:t>
            </a:r>
            <a:br>
              <a:rPr lang="es-ES" sz="3200" smtClean="0"/>
            </a:br>
            <a:r>
              <a:rPr lang="es-ES" sz="3200" smtClean="0"/>
              <a:t/>
            </a:r>
            <a:br>
              <a:rPr lang="es-ES" sz="3200" smtClean="0"/>
            </a:br>
            <a:r>
              <a:rPr lang="es-ES" sz="3200" smtClean="0"/>
              <a:t>Fotografías aportadas en su totalidad por Marco Antonio Cuesta Cerezal, autor del presente trabajo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4 Título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53350" cy="1216025"/>
          </a:xfrm>
        </p:spPr>
        <p:txBody>
          <a:bodyPr/>
          <a:lstStyle/>
          <a:p>
            <a:r>
              <a:rPr lang="es-ES" sz="3200" smtClean="0"/>
              <a:t>EL ARTE MUDÉJAR EN TIERRA DE CAMPOS</a:t>
            </a:r>
          </a:p>
        </p:txBody>
      </p:sp>
      <p:sp>
        <p:nvSpPr>
          <p:cNvPr id="17410" name="7 Marcador de texto"/>
          <p:cNvSpPr>
            <a:spLocks noGrp="1"/>
          </p:cNvSpPr>
          <p:nvPr>
            <p:ph type="body" idx="1"/>
          </p:nvPr>
        </p:nvSpPr>
        <p:spPr>
          <a:xfrm>
            <a:off x="698500" y="3767138"/>
            <a:ext cx="7735888" cy="1500187"/>
          </a:xfrm>
        </p:spPr>
        <p:txBody>
          <a:bodyPr/>
          <a:lstStyle/>
          <a:p>
            <a:r>
              <a:rPr lang="es-ES" sz="3200" smtClean="0"/>
              <a:t>Llamamos </a:t>
            </a:r>
            <a:r>
              <a:rPr lang="es-ES" sz="3200" b="1" i="1" smtClean="0"/>
              <a:t>mudéjares</a:t>
            </a:r>
            <a:r>
              <a:rPr lang="es-ES" sz="3200" smtClean="0"/>
              <a:t> a los musulmanes que permanecieron en los reinos cristianos en la expansión de éstos por la península ibérica.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3 Título"/>
          <p:cNvSpPr>
            <a:spLocks noGrp="1"/>
          </p:cNvSpPr>
          <p:nvPr>
            <p:ph type="title"/>
          </p:nvPr>
        </p:nvSpPr>
        <p:spPr>
          <a:xfrm>
            <a:off x="688975" y="1125538"/>
            <a:ext cx="7756525" cy="5256212"/>
          </a:xfrm>
        </p:spPr>
        <p:txBody>
          <a:bodyPr/>
          <a:lstStyle/>
          <a:p>
            <a:pPr algn="l"/>
            <a:r>
              <a:rPr lang="es-ES" sz="4400" b="1" i="1" smtClean="0"/>
              <a:t>Arte mudéjar</a:t>
            </a:r>
            <a:r>
              <a:rPr lang="es-ES" sz="2800" smtClean="0"/>
              <a:t>:</a:t>
            </a:r>
            <a:br>
              <a:rPr lang="es-ES" sz="2800" smtClean="0"/>
            </a:br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>Estilo artístico comprendido entre los siglos XII y XVI, también desarrollado por moriscos y cristianos.</a:t>
            </a:r>
            <a:br>
              <a:rPr lang="es-ES" sz="2800" smtClean="0"/>
            </a:br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>Dentro del estilo mudéjar, encontramos a su vez dos vertientes diferenciadas:</a:t>
            </a:r>
            <a:br>
              <a:rPr lang="es-ES" sz="2800" smtClean="0"/>
            </a:br>
            <a:r>
              <a:rPr lang="es-ES" sz="2800" i="1" smtClean="0"/>
              <a:t>- Románico mudéjar </a:t>
            </a:r>
            <a:r>
              <a:rPr lang="es-ES" sz="2800" smtClean="0"/>
              <a:t>(predominante en Tierra de Campos)</a:t>
            </a:r>
            <a:br>
              <a:rPr lang="es-ES" sz="2800" smtClean="0"/>
            </a:br>
            <a:r>
              <a:rPr lang="es-ES" sz="2800" smtClean="0"/>
              <a:t>- </a:t>
            </a:r>
            <a:r>
              <a:rPr lang="es-ES" sz="2800" i="1" smtClean="0"/>
              <a:t>Gótico mudéjar </a:t>
            </a:r>
            <a:r>
              <a:rPr lang="es-ES" sz="2800" smtClean="0"/>
              <a:t>(Aragón, Toledo y Andalucía)</a:t>
            </a:r>
            <a:br>
              <a:rPr lang="es-ES" sz="2800" smtClean="0"/>
            </a:br>
            <a:endParaRPr lang="es-ES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688975" y="1125538"/>
            <a:ext cx="7756525" cy="5111750"/>
          </a:xfrm>
        </p:spPr>
        <p:txBody>
          <a:bodyPr/>
          <a:lstStyle/>
          <a:p>
            <a:pPr algn="l"/>
            <a:r>
              <a:rPr lang="es-ES" sz="4400" smtClean="0"/>
              <a:t>Características principales del arte mudéjar</a:t>
            </a:r>
            <a:br>
              <a:rPr lang="es-ES" sz="4400" smtClean="0"/>
            </a:br>
            <a:r>
              <a:rPr lang="es-ES" sz="4400" smtClean="0"/>
              <a:t/>
            </a:r>
            <a:br>
              <a:rPr lang="es-ES" sz="4400" smtClean="0"/>
            </a:br>
            <a:r>
              <a:rPr lang="es-ES" sz="1800" smtClean="0"/>
              <a:t>Uso de materiales pobres: principalmente ladrillo, además de piedra, yeso, cerámica y madera.</a:t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>Uso de múltiples recursos decorativos para crear formas: ladrillo para crear formas, ajedrezados, arcos ciegos, arquillos, cruces, espinas de pez, etc.</a:t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>Artesonados de madera para techumbres interiores.</a:t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>Formas vegetales y geométricas que se repiten en frisos y paredes.</a:t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>Muebles y puertas de madera decoradas con lacerías.</a:t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800" smtClean="0"/>
              <a:t>Cerámica para recubrir muros internos o rematando zonas externas.</a:t>
            </a:r>
            <a:br>
              <a:rPr lang="es-ES" sz="1800" smtClean="0"/>
            </a:br>
            <a:r>
              <a:rPr lang="es-ES" sz="1800" smtClean="0"/>
              <a:t/>
            </a:r>
            <a:br>
              <a:rPr lang="es-ES" sz="1800" smtClean="0"/>
            </a:br>
            <a:r>
              <a:rPr lang="es-ES" sz="1600" smtClean="0"/>
              <a:t/>
            </a:r>
            <a:br>
              <a:rPr lang="es-ES" sz="1600" smtClean="0"/>
            </a:br>
            <a:endParaRPr lang="es-ES" sz="16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4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5963" y="2247900"/>
            <a:ext cx="5172075" cy="3878263"/>
          </a:xfrm>
        </p:spPr>
      </p:pic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San Tirso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205038"/>
            <a:ext cx="3878262" cy="4351337"/>
          </a:xfrm>
        </p:spPr>
      </p:pic>
      <p:sp>
        <p:nvSpPr>
          <p:cNvPr id="2253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Comienzos en piedra y continuación en ladrillo</a:t>
            </a:r>
            <a:r>
              <a:rPr lang="es-ES" smtClean="0"/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5963" y="2247900"/>
            <a:ext cx="5172075" cy="3878263"/>
          </a:xfrm>
        </p:spPr>
      </p:pic>
      <p:sp>
        <p:nvSpPr>
          <p:cNvPr id="23554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smtClean="0"/>
              <a:t>Torre de planta rectangular y primer cuerpo tronco-piramidal , tras el que se alzan otros 3 más con arquerías, las dos inferiores con columnas de piedra como apoyos.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rtoné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773</TotalTime>
  <Words>653</Words>
  <Application>Microsoft Office PowerPoint</Application>
  <PresentationFormat>On-screen Show (4:3)</PresentationFormat>
  <Paragraphs>72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9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Book Antiqua</vt:lpstr>
      <vt:lpstr>Arial</vt:lpstr>
      <vt:lpstr>Wingdings</vt:lpstr>
      <vt:lpstr>Calibri</vt:lpstr>
      <vt:lpstr>Cartoné</vt:lpstr>
      <vt:lpstr>Cartoné</vt:lpstr>
      <vt:lpstr>Cartoné</vt:lpstr>
      <vt:lpstr>Cartoné</vt:lpstr>
      <vt:lpstr>Cartoné</vt:lpstr>
      <vt:lpstr>Cartoné</vt:lpstr>
      <vt:lpstr>Cartoné</vt:lpstr>
      <vt:lpstr>Cartoné</vt:lpstr>
      <vt:lpstr>Cartoné</vt:lpstr>
      <vt:lpstr>Diapositiva 1</vt:lpstr>
      <vt:lpstr>SAN TIRSO Y SAN LORENZO</vt:lpstr>
      <vt:lpstr>Sahagún</vt:lpstr>
      <vt:lpstr>EL ARTE MUDÉJAR EN TIERRA DE CAMPOS</vt:lpstr>
      <vt:lpstr>Arte mudéjar:  Estilo artístico comprendido entre los siglos XII y XVI, también desarrollado por moriscos y cristianos.  Dentro del estilo mudéjar, encontramos a su vez dos vertientes diferenciadas: - Románico mudéjar (predominante en Tierra de Campos) - Gótico mudéjar (Aragón, Toledo y Andalucía) </vt:lpstr>
      <vt:lpstr>Características principales del arte mudéjar  Uso de materiales pobres: principalmente ladrillo, además de piedra, yeso, cerámica y madera.  Uso de múltiples recursos decorativos para crear formas: ladrillo para crear formas, ajedrezados, arcos ciegos, arquillos, cruces, espinas de pez, etc.  Artesonados de madera para techumbres interiores.  Formas vegetales y geométricas que se repiten en frisos y paredes.  Muebles y puertas de madera decoradas con lacerías.  Cerámica para recubrir muros internos o rematando zonas externas.   </vt:lpstr>
      <vt:lpstr>San Tirso</vt:lpstr>
      <vt:lpstr>Comienzos en piedra y continuación en ladrillo.</vt:lpstr>
      <vt:lpstr>Torre de planta rectangular y primer cuerpo tronco-piramidal , tras el que se alzan otros 3 más con arquerías, las dos inferiores con columnas de piedra como apoyos.</vt:lpstr>
      <vt:lpstr>Muros decorados con dos arquerías superpuestas de medio punto en los ábsides</vt:lpstr>
      <vt:lpstr>Torre elevada sobre el tramo recto del ábside central</vt:lpstr>
      <vt:lpstr>Interior con arcos de herradura y uso de ladrillo. </vt:lpstr>
      <vt:lpstr>Uso de piedra en una primera fase y ladrillo con posterioridad también visible en el interior del ábside central</vt:lpstr>
      <vt:lpstr>Techumbres de madera de mediados del S.XX en la nave central sustituyeron a las originales, también de madera</vt:lpstr>
      <vt:lpstr>Sepulcro gótico del S.XIII con efigie yacente de caballero</vt:lpstr>
      <vt:lpstr>Restos de antiguas pinturas policromadas que recubrían las paredes interiores del ábside central</vt:lpstr>
      <vt:lpstr>San Lorenzo</vt:lpstr>
      <vt:lpstr>Planta basilical de tres naves, completada en su cabecera con tres ábsides semicirculares</vt:lpstr>
      <vt:lpstr>Uso de ladrillo como elemento principal de construcción</vt:lpstr>
      <vt:lpstr>Cabecera con triple ábside y torre sobre el tramo central</vt:lpstr>
      <vt:lpstr>Torre con planta cuadrada, con cuatro cuerpos, decreciendo a medida que van ganando altura</vt:lpstr>
      <vt:lpstr>Ventanas ciegas, dobladas y arco de herradura en primera planta; Subiendo, con arco de medio punto doblado; En el tercer cuerpo, arco apuntado; Último cuerpo con cinco vanos apuntados</vt:lpstr>
      <vt:lpstr>Triple ábside en ladrillo, con arcos dobles y sencillos de herradura</vt:lpstr>
      <vt:lpstr>Pórtico de San Lorenzo</vt:lpstr>
      <vt:lpstr>Bóvedas de arista en yeso del S.XVIII en la nave central</vt:lpstr>
      <vt:lpstr>Naves laterales con techumbre de madera</vt:lpstr>
      <vt:lpstr>Capilla de Jesús, adosada a la iglesia, que alberga el museo de Semana Santa y sus pasos procesionales</vt:lpstr>
      <vt:lpstr>Diapositiva 28</vt:lpstr>
      <vt:lpstr>Algunos de los pasos procesionales que alberga el museo</vt:lpstr>
      <vt:lpstr>ACTIVIDADES</vt:lpstr>
      <vt:lpstr>PREVIAS</vt:lpstr>
      <vt:lpstr>VISITA A SAHAGÚN</vt:lpstr>
      <vt:lpstr>ACTIVIDADES FINALES</vt:lpstr>
      <vt:lpstr>Bibliografía    Wikipedia: La iglesia de San Tirso  Wikipedia: La iglesia de San Lorenzo  Fotografías aportadas en su totalidad por Marco Antonio Cuesta Cerezal, autor del presente trabajo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MUDÉJAR EN SAHAGÚN</dc:title>
  <dc:creator>MARCO</dc:creator>
  <cp:lastModifiedBy>AS</cp:lastModifiedBy>
  <cp:revision>38</cp:revision>
  <dcterms:created xsi:type="dcterms:W3CDTF">2015-04-24T10:37:22Z</dcterms:created>
  <dcterms:modified xsi:type="dcterms:W3CDTF">2015-04-25T16:06:39Z</dcterms:modified>
</cp:coreProperties>
</file>