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5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20133" y="1"/>
            <a:ext cx="4093104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84646" y="914401"/>
            <a:ext cx="7526054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67925" y="4402667"/>
            <a:ext cx="6242777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36255" y="6117337"/>
            <a:ext cx="928929" cy="365125"/>
          </a:xfrm>
        </p:spPr>
        <p:txBody>
          <a:bodyPr/>
          <a:lstStyle/>
          <a:p>
            <a:fld id="{8B290140-4393-478C-8FC4-811530FFAFCF}" type="datetimeFigureOut">
              <a:rPr lang="es-ES" smtClean="0"/>
              <a:t>28/03/2020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25711" y="6117337"/>
            <a:ext cx="3910225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64930" y="6117337"/>
            <a:ext cx="445770" cy="365125"/>
          </a:xfrm>
        </p:spPr>
        <p:txBody>
          <a:bodyPr/>
          <a:lstStyle/>
          <a:p>
            <a:fld id="{560F16BD-A18B-4361-B59C-8EBAE99AC448}" type="slidenum">
              <a:rPr lang="es-ES" smtClean="0"/>
              <a:t>‹Nº›</a:t>
            </a:fld>
            <a:endParaRPr lang="es-ES"/>
          </a:p>
        </p:txBody>
      </p:sp>
      <p:sp>
        <p:nvSpPr>
          <p:cNvPr id="23" name="Freeform 12"/>
          <p:cNvSpPr/>
          <p:nvPr/>
        </p:nvSpPr>
        <p:spPr bwMode="auto">
          <a:xfrm>
            <a:off x="220133" y="3771900"/>
            <a:ext cx="392113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607088" y="3867150"/>
            <a:ext cx="67072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1184621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6317" y="4732865"/>
            <a:ext cx="814232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39140" y="932112"/>
            <a:ext cx="6685320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06317" y="5299603"/>
            <a:ext cx="8142324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90140-4393-478C-8FC4-811530FFAFCF}" type="datetimeFigureOut">
              <a:rPr lang="es-ES" smtClean="0"/>
              <a:t>28/03/2020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F16BD-A18B-4361-B59C-8EBAE99AC4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9974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6318" y="685800"/>
            <a:ext cx="8142324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6318" y="4343400"/>
            <a:ext cx="8142325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90140-4393-478C-8FC4-811530FFAFCF}" type="datetimeFigureOut">
              <a:rPr lang="es-ES" smtClean="0"/>
              <a:t>28/03/2020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F16BD-A18B-4361-B59C-8EBAE99AC4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728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050207" y="863023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53214" y="2819399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5637" y="685801"/>
            <a:ext cx="7555291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731421" y="3428999"/>
            <a:ext cx="7183722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6317" y="4343400"/>
            <a:ext cx="8142324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90140-4393-478C-8FC4-811530FFAFCF}" type="datetimeFigureOut">
              <a:rPr lang="es-ES" smtClean="0"/>
              <a:t>28/03/2020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F16BD-A18B-4361-B59C-8EBAE99AC4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56717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6320" y="3308581"/>
            <a:ext cx="8142321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6317" y="4777381"/>
            <a:ext cx="8142323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90140-4393-478C-8FC4-811530FFAFCF}" type="datetimeFigureOut">
              <a:rPr lang="es-ES" smtClean="0"/>
              <a:t>28/03/2020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F16BD-A18B-4361-B59C-8EBAE99AC4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39708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050207" y="863023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53214" y="2819399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5637" y="685801"/>
            <a:ext cx="7555291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06319" y="3886200"/>
            <a:ext cx="8142323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6317" y="4775200"/>
            <a:ext cx="8142323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90140-4393-478C-8FC4-811530FFAFCF}" type="datetimeFigureOut">
              <a:rPr lang="es-ES" smtClean="0"/>
              <a:t>28/03/2020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F16BD-A18B-4361-B59C-8EBAE99AC4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627617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6319" y="685802"/>
            <a:ext cx="8142324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06318" y="3505200"/>
            <a:ext cx="8142325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6318" y="4343400"/>
            <a:ext cx="8142325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90140-4393-478C-8FC4-811530FFAFCF}" type="datetimeFigureOut">
              <a:rPr lang="es-ES" smtClean="0"/>
              <a:t>28/03/2020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F16BD-A18B-4361-B59C-8EBAE99AC4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135096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90140-4393-478C-8FC4-811530FFAFCF}" type="datetimeFigureOut">
              <a:rPr lang="es-ES" smtClean="0"/>
              <a:t>28/03/2020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F16BD-A18B-4361-B59C-8EBAE99AC4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000838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09843" y="685800"/>
            <a:ext cx="1438800" cy="51054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06318" y="685800"/>
            <a:ext cx="6517737" cy="5105400"/>
          </a:xfrm>
        </p:spPr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90140-4393-478C-8FC4-811530FFAFCF}" type="datetimeFigureOut">
              <a:rPr lang="es-ES" smtClean="0"/>
              <a:t>28/03/2020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F16BD-A18B-4361-B59C-8EBAE99AC4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36912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3978" y="457201"/>
            <a:ext cx="8346723" cy="19812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3978" y="2667000"/>
            <a:ext cx="8346723" cy="3332816"/>
          </a:xfrm>
        </p:spPr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56357" y="6108174"/>
            <a:ext cx="928929" cy="365125"/>
          </a:xfrm>
        </p:spPr>
        <p:txBody>
          <a:bodyPr/>
          <a:lstStyle/>
          <a:p>
            <a:fld id="{8B290140-4393-478C-8FC4-811530FFAFCF}" type="datetimeFigureOut">
              <a:rPr lang="es-ES" smtClean="0"/>
              <a:t>28/03/2020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37035" y="6108174"/>
            <a:ext cx="5757393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47215" y="6108174"/>
            <a:ext cx="463486" cy="365125"/>
          </a:xfrm>
        </p:spPr>
        <p:txBody>
          <a:bodyPr/>
          <a:lstStyle/>
          <a:p>
            <a:fld id="{560F16BD-A18B-4361-B59C-8EBAE99AC4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5712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2579" y="2666999"/>
            <a:ext cx="7258122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52581" y="5027070"/>
            <a:ext cx="7258119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90140-4393-478C-8FC4-811530FFAFCF}" type="datetimeFigureOut">
              <a:rPr lang="es-ES" smtClean="0"/>
              <a:t>28/03/2020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62761" y="6116071"/>
            <a:ext cx="447940" cy="365125"/>
          </a:xfrm>
        </p:spPr>
        <p:txBody>
          <a:bodyPr/>
          <a:lstStyle/>
          <a:p>
            <a:fld id="{560F16BD-A18B-4361-B59C-8EBAE99AC4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9252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3978" y="685802"/>
            <a:ext cx="8346723" cy="175259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3977" y="2667000"/>
            <a:ext cx="4051554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9146" y="2667000"/>
            <a:ext cx="4051554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90140-4393-478C-8FC4-811530FFAFCF}" type="datetimeFigureOut">
              <a:rPr lang="es-ES" smtClean="0"/>
              <a:t>28/03/2020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F16BD-A18B-4361-B59C-8EBAE99AC4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17945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0272" y="2658533"/>
            <a:ext cx="3744315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6316" y="3335337"/>
            <a:ext cx="3978269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91852" y="2667000"/>
            <a:ext cx="375679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0371" y="3335337"/>
            <a:ext cx="3978269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90140-4393-478C-8FC4-811530FFAFCF}" type="datetimeFigureOut">
              <a:rPr lang="es-ES" smtClean="0"/>
              <a:t>28/03/2020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F16BD-A18B-4361-B59C-8EBAE99AC4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86636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90140-4393-478C-8FC4-811530FFAFCF}" type="datetimeFigureOut">
              <a:rPr lang="es-ES" smtClean="0"/>
              <a:t>28/03/2020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F16BD-A18B-4361-B59C-8EBAE99AC4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28496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90140-4393-478C-8FC4-811530FFAFCF}" type="datetimeFigureOut">
              <a:rPr lang="es-ES" smtClean="0"/>
              <a:t>28/03/2020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F16BD-A18B-4361-B59C-8EBAE99AC4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88275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6318" y="1600200"/>
            <a:ext cx="288441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516" y="685801"/>
            <a:ext cx="5072126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06318" y="2971800"/>
            <a:ext cx="2884412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90140-4393-478C-8FC4-811530FFAFCF}" type="datetimeFigureOut">
              <a:rPr lang="es-ES" smtClean="0"/>
              <a:t>28/03/2020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F16BD-A18B-4361-B59C-8EBAE99AC4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5514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5027" y="1752599"/>
            <a:ext cx="4409902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172287" y="914400"/>
            <a:ext cx="2666485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05027" y="3124199"/>
            <a:ext cx="4409902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90140-4393-478C-8FC4-811530FFAFCF}" type="datetimeFigureOut">
              <a:rPr lang="es-ES" smtClean="0"/>
              <a:t>28/03/2020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F16BD-A18B-4361-B59C-8EBAE99AC4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422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1"/>
            <a:ext cx="2309681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3978" y="457201"/>
            <a:ext cx="8346723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3978" y="2667001"/>
            <a:ext cx="8346722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71903" y="6116071"/>
            <a:ext cx="9289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B290140-4393-478C-8FC4-811530FFAFCF}" type="datetimeFigureOut">
              <a:rPr lang="es-ES" smtClean="0"/>
              <a:t>28/03/2020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52581" y="6116071"/>
            <a:ext cx="575739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962761" y="6116071"/>
            <a:ext cx="4479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60F16BD-A18B-4361-B59C-8EBAE99AC4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9001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0AC7A7-1099-4B0C-BDB9-AEB51CFB6B4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LA IMAGEN DEL CRUCIFICADO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24FF077-7A14-43C8-8B4E-1EAA41DD58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96379" y="6074312"/>
            <a:ext cx="7429500" cy="424962"/>
          </a:xfrm>
        </p:spPr>
        <p:txBody>
          <a:bodyPr/>
          <a:lstStyle/>
          <a:p>
            <a:r>
              <a:rPr lang="es-ES" dirty="0"/>
              <a:t>Raquel Domínguez León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ABDD301-A232-4CB8-905D-EEB1D4EFE0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379" y="2077915"/>
            <a:ext cx="1894685" cy="2702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767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8FC4A7-E81E-4323-9C39-8A15F2CAF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978" y="147767"/>
            <a:ext cx="8346723" cy="710417"/>
          </a:xfrm>
        </p:spPr>
        <p:txBody>
          <a:bodyPr/>
          <a:lstStyle/>
          <a:p>
            <a:r>
              <a:rPr lang="es-ES" dirty="0"/>
              <a:t>EL CRUCIFICADO ROMÁNICO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81381C0-9DD6-4751-BC5E-DF266E21BB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896" y="858184"/>
            <a:ext cx="2629423" cy="5198012"/>
          </a:xfrm>
          <a:prstGeom prst="rect">
            <a:avLst/>
          </a:prstGeom>
          <a:ln w="50800" cmpd="thickThin">
            <a:solidFill>
              <a:schemeClr val="tx1"/>
            </a:solidFill>
          </a:ln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B07E17D8-8AB2-4941-A1C6-A9DC74236057}"/>
              </a:ext>
            </a:extLst>
          </p:cNvPr>
          <p:cNvSpPr txBox="1"/>
          <p:nvPr/>
        </p:nvSpPr>
        <p:spPr>
          <a:xfrm>
            <a:off x="45129" y="6056196"/>
            <a:ext cx="31200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CRISTO DE CABRERA (Las Veguillas, Salamanca)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5E72DB8-8A26-408A-A24D-BA421915D8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0385" y="858184"/>
            <a:ext cx="3697904" cy="4865663"/>
          </a:xfrm>
          <a:prstGeom prst="rect">
            <a:avLst/>
          </a:prstGeom>
          <a:ln w="50800" cmpd="thickThin">
            <a:solidFill>
              <a:schemeClr val="tx1"/>
            </a:solidFill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61AF0206-14CD-4F0B-97FB-1FE12EEF7D21}"/>
              </a:ext>
            </a:extLst>
          </p:cNvPr>
          <p:cNvSpPr txBox="1"/>
          <p:nvPr/>
        </p:nvSpPr>
        <p:spPr>
          <a:xfrm>
            <a:off x="5870385" y="5871530"/>
            <a:ext cx="3697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CRISTO DE LA ZARZA (Iglesia S. Juan de </a:t>
            </a:r>
            <a:r>
              <a:rPr lang="es-ES" dirty="0" err="1"/>
              <a:t>Barbalos</a:t>
            </a:r>
            <a:r>
              <a:rPr lang="es-ES" dirty="0"/>
              <a:t>, Salamanca)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DA96218-539F-4F5A-9B0C-AEE79E2AADEA}"/>
              </a:ext>
            </a:extLst>
          </p:cNvPr>
          <p:cNvSpPr txBox="1"/>
          <p:nvPr/>
        </p:nvSpPr>
        <p:spPr>
          <a:xfrm>
            <a:off x="2968283" y="1223942"/>
            <a:ext cx="274451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u="sng" dirty="0"/>
              <a:t>RASGOS ESENCIALES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1400" dirty="0"/>
              <a:t>No pretende el realismo.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1400" dirty="0"/>
              <a:t>Sacrifica la belleza por transmitir sentimientos de tranquilidad.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1400" dirty="0"/>
              <a:t>No hay señal alguna de sufrimiento.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1400" dirty="0"/>
              <a:t>El paño de la pureza queda por debajo de las rodillas.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1400" dirty="0"/>
              <a:t>Siglos XI y XII</a:t>
            </a:r>
          </a:p>
          <a:p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3396383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8FC4A7-E81E-4323-9C39-8A15F2CAF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978" y="147767"/>
            <a:ext cx="8346723" cy="710417"/>
          </a:xfrm>
        </p:spPr>
        <p:txBody>
          <a:bodyPr/>
          <a:lstStyle/>
          <a:p>
            <a:r>
              <a:rPr lang="es-ES" dirty="0"/>
              <a:t>EL CRUCIFICADO GÓTICO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07E17D8-8AB2-4941-A1C6-A9DC74236057}"/>
              </a:ext>
            </a:extLst>
          </p:cNvPr>
          <p:cNvSpPr txBox="1"/>
          <p:nvPr/>
        </p:nvSpPr>
        <p:spPr>
          <a:xfrm>
            <a:off x="208451" y="4778842"/>
            <a:ext cx="31200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CRISTO CRUCIFICADO (Iglesia de S. Juan, Alba de Tormes)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1AF0206-14CD-4F0B-97FB-1FE12EEF7D21}"/>
              </a:ext>
            </a:extLst>
          </p:cNvPr>
          <p:cNvSpPr txBox="1"/>
          <p:nvPr/>
        </p:nvSpPr>
        <p:spPr>
          <a:xfrm>
            <a:off x="5870385" y="5871530"/>
            <a:ext cx="36979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CRISTO DE LOS MILAGROS o DE SANTANA (Iglesia Sancti </a:t>
            </a:r>
            <a:r>
              <a:rPr lang="es-ES" dirty="0" err="1"/>
              <a:t>Spiritus</a:t>
            </a:r>
            <a:r>
              <a:rPr lang="es-ES" dirty="0"/>
              <a:t>, Salamanca)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DA96218-539F-4F5A-9B0C-AEE79E2AADEA}"/>
              </a:ext>
            </a:extLst>
          </p:cNvPr>
          <p:cNvSpPr txBox="1"/>
          <p:nvPr/>
        </p:nvSpPr>
        <p:spPr>
          <a:xfrm>
            <a:off x="3305904" y="1223942"/>
            <a:ext cx="2744514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u="sng" dirty="0"/>
              <a:t>RASGOS ESENCIALES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400" dirty="0"/>
              <a:t>Es un Cristo más humano.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400" dirty="0"/>
              <a:t>Se muestra su sufrimiento y padecimiento:</a:t>
            </a:r>
          </a:p>
          <a:p>
            <a:pPr marL="628650" lvl="1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400" dirty="0"/>
              <a:t>La cabeza inclinada sobre el hombro derecho.</a:t>
            </a:r>
          </a:p>
          <a:p>
            <a:pPr marL="628650" lvl="1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400" dirty="0"/>
              <a:t>Ojos cerrados.</a:t>
            </a:r>
          </a:p>
          <a:p>
            <a:pPr marL="628650" lvl="1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400" dirty="0"/>
              <a:t>Inclinación de los brazos.</a:t>
            </a:r>
          </a:p>
          <a:p>
            <a:pPr marL="628650" lvl="1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400" dirty="0"/>
              <a:t>Piernas cruzadas y un solo clavo en los pies.</a:t>
            </a:r>
          </a:p>
          <a:p>
            <a:pPr marL="628650" lvl="1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400" dirty="0"/>
              <a:t>Desaparece el apoyo de los pies.</a:t>
            </a:r>
          </a:p>
          <a:p>
            <a:pPr marL="628650" lvl="1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400" dirty="0"/>
              <a:t>Aparece sangre y moratones.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400" dirty="0"/>
              <a:t>Siglos XIII y XIV.</a:t>
            </a:r>
          </a:p>
          <a:p>
            <a:endParaRPr lang="es-ES" sz="14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A743334-CA38-447F-BB58-A07EA68FEF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451" y="1223942"/>
            <a:ext cx="3033050" cy="3432464"/>
          </a:xfrm>
          <a:prstGeom prst="rect">
            <a:avLst/>
          </a:prstGeom>
          <a:ln w="50800" cmpd="thickThin">
            <a:solidFill>
              <a:schemeClr val="tx1"/>
            </a:solidFill>
          </a:ln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F4C093B-6020-4DC4-B3D4-0DCE62247A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161" y="1223941"/>
            <a:ext cx="3296468" cy="4562585"/>
          </a:xfrm>
          <a:prstGeom prst="rect">
            <a:avLst/>
          </a:prstGeom>
          <a:ln w="50800" cmpd="thickThin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219871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8FC4A7-E81E-4323-9C39-8A15F2CAF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978" y="147767"/>
            <a:ext cx="8346723" cy="710417"/>
          </a:xfrm>
        </p:spPr>
        <p:txBody>
          <a:bodyPr/>
          <a:lstStyle/>
          <a:p>
            <a:r>
              <a:rPr lang="es-ES" dirty="0"/>
              <a:t>EL CRUCIFICADO RENACENTISTA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07E17D8-8AB2-4941-A1C6-A9DC74236057}"/>
              </a:ext>
            </a:extLst>
          </p:cNvPr>
          <p:cNvSpPr txBox="1"/>
          <p:nvPr/>
        </p:nvSpPr>
        <p:spPr>
          <a:xfrm>
            <a:off x="714886" y="6063902"/>
            <a:ext cx="33647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CRISTO DE LA AGONÍA (Catedral Nueva, Salamanca)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DA96218-539F-4F5A-9B0C-AEE79E2AADEA}"/>
              </a:ext>
            </a:extLst>
          </p:cNvPr>
          <p:cNvSpPr txBox="1"/>
          <p:nvPr/>
        </p:nvSpPr>
        <p:spPr>
          <a:xfrm>
            <a:off x="4740808" y="2335288"/>
            <a:ext cx="3491138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400" b="1" u="sng" dirty="0"/>
              <a:t>RASGOS ESENCIALES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400" dirty="0"/>
              <a:t>Transmite al hombre desde la belleza.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400" dirty="0"/>
              <a:t>Se impone la perfección de la figura humana frente a lo que representa.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400" dirty="0"/>
              <a:t>Se acorta el paño de pureza por encima de la rodilla, dejando entrever la forma de las piernas.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400" dirty="0"/>
              <a:t>Siglos XV y XVI.</a:t>
            </a:r>
          </a:p>
          <a:p>
            <a:endParaRPr lang="es-ES" sz="14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74341DC-C522-4DB0-9673-C4CAF449F6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728" y="1223941"/>
            <a:ext cx="3491138" cy="4832025"/>
          </a:xfrm>
          <a:prstGeom prst="rect">
            <a:avLst/>
          </a:prstGeom>
          <a:ln w="50800" cmpd="thickThin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75618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8FC4A7-E81E-4323-9C39-8A15F2CAF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978" y="147767"/>
            <a:ext cx="8346723" cy="710417"/>
          </a:xfrm>
        </p:spPr>
        <p:txBody>
          <a:bodyPr/>
          <a:lstStyle/>
          <a:p>
            <a:r>
              <a:rPr lang="es-ES" dirty="0"/>
              <a:t>EL CRUCIFICADO BARROCO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07E17D8-8AB2-4941-A1C6-A9DC74236057}"/>
              </a:ext>
            </a:extLst>
          </p:cNvPr>
          <p:cNvSpPr txBox="1"/>
          <p:nvPr/>
        </p:nvSpPr>
        <p:spPr>
          <a:xfrm>
            <a:off x="208451" y="4778842"/>
            <a:ext cx="31200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CRISTO del PERDÓN (Convento de las Bernardas, Salamanca)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1AF0206-14CD-4F0B-97FB-1FE12EEF7D21}"/>
              </a:ext>
            </a:extLst>
          </p:cNvPr>
          <p:cNvSpPr txBox="1"/>
          <p:nvPr/>
        </p:nvSpPr>
        <p:spPr>
          <a:xfrm>
            <a:off x="6151889" y="5871530"/>
            <a:ext cx="3416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CRISTO DE LA AGONÍA (Convento de San Francisco, Salamanca)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DA96218-539F-4F5A-9B0C-AEE79E2AADEA}"/>
              </a:ext>
            </a:extLst>
          </p:cNvPr>
          <p:cNvSpPr txBox="1"/>
          <p:nvPr/>
        </p:nvSpPr>
        <p:spPr>
          <a:xfrm>
            <a:off x="3305904" y="1294282"/>
            <a:ext cx="2744514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s-ES" sz="1400" b="1" u="sng" dirty="0"/>
              <a:t>RASGOS ESENCIALES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1400" dirty="0"/>
              <a:t>Seguía los patrones marcados por la Iglesia.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1400" dirty="0"/>
              <a:t>Exalta la belleza.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1400" dirty="0"/>
              <a:t>Muestra el sufrimiento y el realismo de la Pasión.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1400" dirty="0"/>
              <a:t>Muestra la doble naturaleza humana y divina.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1400" dirty="0"/>
              <a:t>Siglos XVI al XVIII.</a:t>
            </a:r>
          </a:p>
          <a:p>
            <a:endParaRPr lang="es-ES" sz="14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B69DDEB-177E-4D0B-AC29-637F0C304E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04" y="1141453"/>
            <a:ext cx="3083599" cy="3637389"/>
          </a:xfrm>
          <a:prstGeom prst="rect">
            <a:avLst/>
          </a:prstGeom>
          <a:ln w="50800" cmpd="thickThin">
            <a:solidFill>
              <a:schemeClr val="tx1"/>
            </a:solidFill>
          </a:ln>
        </p:spPr>
      </p:pic>
      <p:grpSp>
        <p:nvGrpSpPr>
          <p:cNvPr id="14" name="Grupo 13">
            <a:extLst>
              <a:ext uri="{FF2B5EF4-FFF2-40B4-BE49-F238E27FC236}">
                <a16:creationId xmlns:a16="http://schemas.microsoft.com/office/drawing/2014/main" id="{FCD42FCF-E2D9-4FB4-B592-279538067B42}"/>
              </a:ext>
            </a:extLst>
          </p:cNvPr>
          <p:cNvGrpSpPr/>
          <p:nvPr/>
        </p:nvGrpSpPr>
        <p:grpSpPr>
          <a:xfrm>
            <a:off x="6151889" y="1141452"/>
            <a:ext cx="3416399" cy="4698931"/>
            <a:chOff x="6151889" y="1141452"/>
            <a:chExt cx="3416399" cy="4698931"/>
          </a:xfrm>
        </p:grpSpPr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41DD8F36-E890-437B-BF95-C6A915C13CE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51889" y="1141452"/>
              <a:ext cx="3416399" cy="4698931"/>
            </a:xfrm>
            <a:prstGeom prst="rect">
              <a:avLst/>
            </a:prstGeom>
            <a:ln w="50800" cmpd="thickThin">
              <a:solidFill>
                <a:schemeClr val="tx1"/>
              </a:solidFill>
            </a:ln>
          </p:spPr>
        </p:pic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F5D01DD0-7056-4227-8EBF-5852437BBE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48701" y="1252517"/>
              <a:ext cx="762000" cy="219075"/>
            </a:xfrm>
            <a:prstGeom prst="rect">
              <a:avLst/>
            </a:prstGeom>
            <a:ln w="50800" cmpd="thickThin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7911991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8FC4A7-E81E-4323-9C39-8A15F2CAF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978" y="147767"/>
            <a:ext cx="8346723" cy="710417"/>
          </a:xfrm>
        </p:spPr>
        <p:txBody>
          <a:bodyPr>
            <a:normAutofit fontScale="90000"/>
          </a:bodyPr>
          <a:lstStyle/>
          <a:p>
            <a:r>
              <a:rPr lang="es-ES" dirty="0"/>
              <a:t>EL CRUCIFICADO más allá del BARROCO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07E17D8-8AB2-4941-A1C6-A9DC74236057}"/>
              </a:ext>
            </a:extLst>
          </p:cNvPr>
          <p:cNvSpPr txBox="1"/>
          <p:nvPr/>
        </p:nvSpPr>
        <p:spPr>
          <a:xfrm>
            <a:off x="152949" y="4989859"/>
            <a:ext cx="30394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CRISTO de la HUMILDAD (Iglesia de San Martín, Salamanca)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DA96218-539F-4F5A-9B0C-AEE79E2AADEA}"/>
              </a:ext>
            </a:extLst>
          </p:cNvPr>
          <p:cNvSpPr txBox="1"/>
          <p:nvPr/>
        </p:nvSpPr>
        <p:spPr>
          <a:xfrm>
            <a:off x="3305904" y="1294282"/>
            <a:ext cx="2744514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s-ES" sz="1400" b="1" u="sng" dirty="0"/>
              <a:t>RASGOS ESENCIALES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1400" dirty="0"/>
              <a:t>En nuestros días se están realizando esculturas de estilo neobarroco.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1400" dirty="0"/>
              <a:t>Transmiten realismo y belleza.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1400" dirty="0"/>
              <a:t>Siglos XIX al XXI</a:t>
            </a:r>
          </a:p>
          <a:p>
            <a:endParaRPr lang="es-ES" sz="14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B2537F5-0E00-4F3F-A4EF-57EA4CA5D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949" y="1268369"/>
            <a:ext cx="3039461" cy="3677589"/>
          </a:xfrm>
          <a:prstGeom prst="rect">
            <a:avLst/>
          </a:prstGeom>
          <a:ln w="50800" cmpd="thickThin">
            <a:solidFill>
              <a:schemeClr val="tx1"/>
            </a:solidFill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AF1B0A9E-8099-420D-8E1F-4F3CAB6BB4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5732" y="1477108"/>
            <a:ext cx="3517320" cy="3435712"/>
          </a:xfrm>
          <a:prstGeom prst="rect">
            <a:avLst/>
          </a:prstGeom>
          <a:ln w="50800" cmpd="thickThin">
            <a:solidFill>
              <a:schemeClr val="tx1"/>
            </a:solidFill>
          </a:ln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3D9C7501-9397-40D4-ADE1-A4A6853BC11A}"/>
              </a:ext>
            </a:extLst>
          </p:cNvPr>
          <p:cNvSpPr txBox="1"/>
          <p:nvPr/>
        </p:nvSpPr>
        <p:spPr>
          <a:xfrm>
            <a:off x="6235732" y="4969092"/>
            <a:ext cx="35173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CRISTO de la HUMILDAD en procesión (Iglesia de San Martín, Salamanca)</a:t>
            </a:r>
          </a:p>
        </p:txBody>
      </p:sp>
    </p:spTree>
    <p:extLst>
      <p:ext uri="{BB962C8B-B14F-4D97-AF65-F5344CB8AC3E}">
        <p14:creationId xmlns:p14="http://schemas.microsoft.com/office/powerpoint/2010/main" val="1679556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8FC4A7-E81E-4323-9C39-8A15F2CAF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978" y="147767"/>
            <a:ext cx="8346723" cy="710417"/>
          </a:xfrm>
        </p:spPr>
        <p:txBody>
          <a:bodyPr>
            <a:normAutofit/>
          </a:bodyPr>
          <a:lstStyle/>
          <a:p>
            <a:r>
              <a:rPr lang="es-ES" dirty="0"/>
              <a:t>ACTIVIDAD PARA EL ALUMNO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B9C203E-808A-411B-8D9A-39ACB29834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29" y="942308"/>
            <a:ext cx="2952750" cy="3228975"/>
          </a:xfrm>
          <a:prstGeom prst="rect">
            <a:avLst/>
          </a:prstGeom>
          <a:ln w="50800" cmpd="thickThin">
            <a:solidFill>
              <a:schemeClr val="tx1"/>
            </a:solidFill>
          </a:ln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34552EF-2683-4E5D-AC0F-03A45858CB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171" y="945369"/>
            <a:ext cx="2362200" cy="3590925"/>
          </a:xfrm>
          <a:prstGeom prst="rect">
            <a:avLst/>
          </a:prstGeom>
          <a:ln w="50800" cmpd="thickThin">
            <a:solidFill>
              <a:schemeClr val="tx1"/>
            </a:solidFill>
          </a:ln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174A302-7BDA-4B26-B08F-B67497BBDA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9862" y="942308"/>
            <a:ext cx="2752725" cy="3810000"/>
          </a:xfrm>
          <a:prstGeom prst="rect">
            <a:avLst/>
          </a:prstGeom>
          <a:ln w="50800" cmpd="thickThin">
            <a:solidFill>
              <a:schemeClr val="tx1"/>
            </a:solidFill>
          </a:ln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67B6A660-8AE5-4C9C-BC29-82AC57BD8681}"/>
              </a:ext>
            </a:extLst>
          </p:cNvPr>
          <p:cNvSpPr txBox="1"/>
          <p:nvPr/>
        </p:nvSpPr>
        <p:spPr>
          <a:xfrm>
            <a:off x="253224" y="4171283"/>
            <a:ext cx="3039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CRISTO de las BATALLAS (Catedral Nueva, Salamanca)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5533BBF-CF3D-4611-B7AE-3E39BEEB1E82}"/>
              </a:ext>
            </a:extLst>
          </p:cNvPr>
          <p:cNvSpPr txBox="1"/>
          <p:nvPr/>
        </p:nvSpPr>
        <p:spPr>
          <a:xfrm>
            <a:off x="3686493" y="4817614"/>
            <a:ext cx="30394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CRISTO de los DOCTRINOS (Iglesia de la Purísima, Salamanca)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445F5EB-228D-4D49-8AFF-F97DA8ED0584}"/>
              </a:ext>
            </a:extLst>
          </p:cNvPr>
          <p:cNvSpPr txBox="1"/>
          <p:nvPr/>
        </p:nvSpPr>
        <p:spPr>
          <a:xfrm>
            <a:off x="6725955" y="4623479"/>
            <a:ext cx="30394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CRISTO de las BATALLAS (Montemayor del Río, Salamanca)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FA6B422C-0D5D-403B-871F-C5E030D6782A}"/>
              </a:ext>
            </a:extLst>
          </p:cNvPr>
          <p:cNvSpPr txBox="1"/>
          <p:nvPr/>
        </p:nvSpPr>
        <p:spPr>
          <a:xfrm>
            <a:off x="253224" y="5923827"/>
            <a:ext cx="941128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i="1" dirty="0"/>
              <a:t>Especificar estilo artístico de cada una de las figuras y características.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i="1" dirty="0"/>
              <a:t>¿Qué te transmite cada obra?¿Cuál te gusta más y por qué?</a:t>
            </a:r>
          </a:p>
        </p:txBody>
      </p:sp>
    </p:spTree>
    <p:extLst>
      <p:ext uri="{BB962C8B-B14F-4D97-AF65-F5344CB8AC3E}">
        <p14:creationId xmlns:p14="http://schemas.microsoft.com/office/powerpoint/2010/main" val="5250126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EBEBEB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96</TotalTime>
  <Words>402</Words>
  <Application>Microsoft Office PowerPoint</Application>
  <PresentationFormat>A4 (210 x 297 mm)</PresentationFormat>
  <Paragraphs>53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0" baseType="lpstr">
      <vt:lpstr>Arial</vt:lpstr>
      <vt:lpstr>Corbel</vt:lpstr>
      <vt:lpstr>Parallax</vt:lpstr>
      <vt:lpstr>LA IMAGEN DEL CRUCIFICADO</vt:lpstr>
      <vt:lpstr>EL CRUCIFICADO ROMÁNICO</vt:lpstr>
      <vt:lpstr>EL CRUCIFICADO GÓTICO</vt:lpstr>
      <vt:lpstr>EL CRUCIFICADO RENACENTISTA</vt:lpstr>
      <vt:lpstr>EL CRUCIFICADO BARROCO</vt:lpstr>
      <vt:lpstr>EL CRUCIFICADO más allá del BARROCO</vt:lpstr>
      <vt:lpstr>ACTIVIDAD PARA EL ALUMNO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RAQUEL</dc:creator>
  <cp:lastModifiedBy>RAQUEL</cp:lastModifiedBy>
  <cp:revision>23</cp:revision>
  <dcterms:created xsi:type="dcterms:W3CDTF">2020-03-28T09:08:35Z</dcterms:created>
  <dcterms:modified xsi:type="dcterms:W3CDTF">2020-03-28T10:45:18Z</dcterms:modified>
</cp:coreProperties>
</file>