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0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  <p:sldId id="267" r:id="rId13"/>
    <p:sldId id="271" r:id="rId14"/>
    <p:sldId id="268" r:id="rId15"/>
    <p:sldId id="269" r:id="rId16"/>
    <p:sldId id="270" r:id="rId17"/>
    <p:sldId id="273" r:id="rId18"/>
    <p:sldId id="272" r:id="rId19"/>
    <p:sldId id="282" r:id="rId20"/>
    <p:sldId id="274" r:id="rId21"/>
    <p:sldId id="275" r:id="rId22"/>
    <p:sldId id="276" r:id="rId23"/>
    <p:sldId id="278" r:id="rId24"/>
    <p:sldId id="277" r:id="rId25"/>
    <p:sldId id="279" r:id="rId26"/>
    <p:sldId id="284" r:id="rId27"/>
    <p:sldId id="283" r:id="rId28"/>
    <p:sldId id="280" r:id="rId29"/>
    <p:sldId id="281" r:id="rId30"/>
    <p:sldId id="285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33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F732F6B-3A82-496E-8197-FD4635D9A359}" type="datetimeFigureOut">
              <a:rPr lang="es-ES" smtClean="0"/>
              <a:pPr/>
              <a:t>29/04/2020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593FD0-73F3-438F-8291-D7E594886585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oshiba\Desktop\San%20Claudio\Aprendizaje%20Servicio\6%20A%20B\20191213094725.MT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riodeleon.es/articulo/sociedad/mercadillo-favor-lions-internacional/201912200233521969433.html" TargetMode="External"/><Relationship Id="rId2" Type="http://schemas.openxmlformats.org/officeDocument/2006/relationships/hyperlink" Target="https://www.leonoticias.com/leon/alumnos-ceip-claudio-20191218192921-nt.html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oshiba\Desktop\San%20Claudio\Aprendizaje%20Servicio\6%20A%20B\20191213113455.M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71472" y="135729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000" dirty="0" smtClean="0">
                <a:solidFill>
                  <a:schemeClr val="bg1"/>
                </a:solidFill>
                <a:latin typeface="Berlin Sans FB Demi" pitchFamily="34" charset="0"/>
              </a:rPr>
              <a:t/>
            </a:r>
            <a:br>
              <a:rPr lang="es-ES" sz="6000" dirty="0" smtClean="0">
                <a:solidFill>
                  <a:schemeClr val="bg1"/>
                </a:solidFill>
                <a:latin typeface="Berlin Sans FB Demi" pitchFamily="34" charset="0"/>
              </a:rPr>
            </a:br>
            <a:r>
              <a:rPr lang="es-ES" sz="6000" dirty="0" smtClean="0">
                <a:solidFill>
                  <a:schemeClr val="tx1"/>
                </a:solidFill>
                <a:latin typeface="Berlin Sans FB Demi" pitchFamily="34" charset="0"/>
              </a:rPr>
              <a:t>WEIHNACHTSMARKT</a:t>
            </a:r>
            <a:r>
              <a:rPr lang="es-ES" dirty="0" smtClean="0">
                <a:solidFill>
                  <a:schemeClr val="tx1"/>
                </a:solidFill>
                <a:latin typeface="Berlin Sans FB Demi" pitchFamily="34" charset="0"/>
              </a:rPr>
              <a:t/>
            </a:r>
            <a:br>
              <a:rPr lang="es-ES" dirty="0" smtClean="0">
                <a:solidFill>
                  <a:schemeClr val="tx1"/>
                </a:solidFill>
                <a:latin typeface="Berlin Sans FB Demi" pitchFamily="34" charset="0"/>
              </a:rPr>
            </a:br>
            <a:r>
              <a:rPr lang="es-ES" dirty="0" smtClean="0">
                <a:solidFill>
                  <a:schemeClr val="tx1"/>
                </a:solidFill>
                <a:latin typeface="Berlin Sans FB Demi" pitchFamily="34" charset="0"/>
              </a:rPr>
              <a:t>( 16-17-18 diciembre 2019)</a:t>
            </a:r>
            <a:endParaRPr lang="es-ES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71472" y="3929066"/>
            <a:ext cx="7854696" cy="1752600"/>
          </a:xfrm>
        </p:spPr>
        <p:txBody>
          <a:bodyPr/>
          <a:lstStyle/>
          <a:p>
            <a:r>
              <a:rPr lang="es-ES" dirty="0" smtClean="0">
                <a:latin typeface="Berlin Sans FB Demi" pitchFamily="34" charset="0"/>
              </a:rPr>
              <a:t>CEIP SAN CLAUDIO</a:t>
            </a:r>
          </a:p>
          <a:p>
            <a:r>
              <a:rPr lang="es-ES" dirty="0" smtClean="0">
                <a:latin typeface="Berlin Sans FB Demi" pitchFamily="34" charset="0"/>
              </a:rPr>
              <a:t>6º A, B y C</a:t>
            </a:r>
          </a:p>
          <a:p>
            <a:r>
              <a:rPr lang="es-ES" dirty="0" smtClean="0">
                <a:latin typeface="Berlin Sans FB Demi" pitchFamily="34" charset="0"/>
              </a:rPr>
              <a:t>Clases de Plástica / </a:t>
            </a:r>
            <a:r>
              <a:rPr lang="es-ES" dirty="0" err="1" smtClean="0">
                <a:latin typeface="Berlin Sans FB Demi" pitchFamily="34" charset="0"/>
              </a:rPr>
              <a:t>Kunstunterrichten</a:t>
            </a:r>
            <a:endParaRPr lang="es-ES" dirty="0" smtClean="0">
              <a:latin typeface="Berlin Sans FB Demi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6º B</a:t>
            </a:r>
            <a:endParaRPr lang="es-ES" dirty="0"/>
          </a:p>
        </p:txBody>
      </p:sp>
      <p:pic>
        <p:nvPicPr>
          <p:cNvPr id="5" name="20191213094725.MT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69925" y="1935163"/>
            <a:ext cx="7804150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714348" y="714356"/>
            <a:ext cx="80724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Berlin Sans FB Demi" pitchFamily="34" charset="0"/>
              </a:rPr>
              <a:t>UTILIZAMOS :</a:t>
            </a:r>
          </a:p>
          <a:p>
            <a:r>
              <a:rPr lang="es-ES" sz="2400" dirty="0" smtClean="0">
                <a:latin typeface="Berlin Sans FB Demi" pitchFamily="34" charset="0"/>
              </a:rPr>
              <a:t>Papel</a:t>
            </a:r>
          </a:p>
          <a:p>
            <a:r>
              <a:rPr lang="es-ES" sz="2400" dirty="0" smtClean="0">
                <a:latin typeface="Berlin Sans FB Demi" pitchFamily="34" charset="0"/>
              </a:rPr>
              <a:t>Goma EVA</a:t>
            </a:r>
          </a:p>
          <a:p>
            <a:r>
              <a:rPr lang="es-ES" sz="2400" dirty="0" smtClean="0">
                <a:latin typeface="Berlin Sans FB Demi" pitchFamily="34" charset="0"/>
              </a:rPr>
              <a:t>Corchos</a:t>
            </a:r>
          </a:p>
          <a:p>
            <a:r>
              <a:rPr lang="es-ES" sz="2400" dirty="0" smtClean="0">
                <a:latin typeface="Berlin Sans FB Demi" pitchFamily="34" charset="0"/>
              </a:rPr>
              <a:t>Fieltro</a:t>
            </a:r>
          </a:p>
          <a:p>
            <a:r>
              <a:rPr lang="es-ES" sz="2400" dirty="0" smtClean="0">
                <a:latin typeface="Berlin Sans FB Demi" pitchFamily="34" charset="0"/>
              </a:rPr>
              <a:t>Lana</a:t>
            </a:r>
          </a:p>
          <a:p>
            <a:r>
              <a:rPr lang="es-ES" sz="2400" dirty="0" smtClean="0">
                <a:latin typeface="Berlin Sans FB Demi" pitchFamily="34" charset="0"/>
              </a:rPr>
              <a:t>Lazos y cintas</a:t>
            </a:r>
          </a:p>
          <a:p>
            <a:r>
              <a:rPr lang="es-ES" sz="2400" dirty="0" smtClean="0">
                <a:latin typeface="Berlin Sans FB Demi" pitchFamily="34" charset="0"/>
              </a:rPr>
              <a:t>Palitos de helado</a:t>
            </a:r>
          </a:p>
          <a:p>
            <a:r>
              <a:rPr lang="es-ES" sz="2400" dirty="0" smtClean="0">
                <a:latin typeface="Berlin Sans FB Demi" pitchFamily="34" charset="0"/>
              </a:rPr>
              <a:t>Cucharas de madera</a:t>
            </a:r>
          </a:p>
          <a:p>
            <a:r>
              <a:rPr lang="es-ES" sz="2400" dirty="0" smtClean="0">
                <a:latin typeface="Berlin Sans FB Demi" pitchFamily="34" charset="0"/>
              </a:rPr>
              <a:t>Viejos </a:t>
            </a:r>
            <a:r>
              <a:rPr lang="es-ES" sz="2400" dirty="0" err="1" smtClean="0">
                <a:latin typeface="Berlin Sans FB Demi" pitchFamily="34" charset="0"/>
              </a:rPr>
              <a:t>CDs</a:t>
            </a:r>
            <a:endParaRPr lang="es-ES" sz="2400" dirty="0" smtClean="0">
              <a:latin typeface="Berlin Sans FB Demi" pitchFamily="34" charset="0"/>
            </a:endParaRPr>
          </a:p>
          <a:p>
            <a:r>
              <a:rPr lang="es-ES" sz="2400" dirty="0" smtClean="0">
                <a:latin typeface="Berlin Sans FB Demi" pitchFamily="34" charset="0"/>
              </a:rPr>
              <a:t>Calcetines viejos</a:t>
            </a:r>
          </a:p>
          <a:p>
            <a:r>
              <a:rPr lang="es-ES" sz="2400" dirty="0" smtClean="0">
                <a:latin typeface="Berlin Sans FB Demi" pitchFamily="34" charset="0"/>
              </a:rPr>
              <a:t>Lentejas</a:t>
            </a:r>
          </a:p>
          <a:p>
            <a:r>
              <a:rPr lang="es-ES" sz="2400" dirty="0">
                <a:latin typeface="Berlin Sans FB Demi" pitchFamily="34" charset="0"/>
              </a:rPr>
              <a:t>P</a:t>
            </a:r>
            <a:r>
              <a:rPr lang="es-ES" sz="2400" dirty="0" smtClean="0">
                <a:latin typeface="Berlin Sans FB Demi" pitchFamily="34" charset="0"/>
              </a:rPr>
              <a:t>asta de modelar</a:t>
            </a:r>
          </a:p>
          <a:p>
            <a:r>
              <a:rPr lang="es-ES" sz="2400" dirty="0" smtClean="0">
                <a:latin typeface="Berlin Sans FB Demi" pitchFamily="34" charset="0"/>
              </a:rPr>
              <a:t>Complementos como purpurina, ojos, pegatinas, algodón… </a:t>
            </a:r>
            <a:endParaRPr lang="es-ES" sz="2400" dirty="0">
              <a:latin typeface="Berlin Sans FB Demi" pitchFamily="34" charset="0"/>
            </a:endParaRPr>
          </a:p>
        </p:txBody>
      </p:sp>
      <p:pic>
        <p:nvPicPr>
          <p:cNvPr id="17409" name="Picture 1" descr="C:\Users\Toshiba\Desktop\San Claudio\IMG-20171125-WA0005.jpg"/>
          <p:cNvPicPr>
            <a:picLocks noChangeAspect="1" noChangeArrowheads="1"/>
          </p:cNvPicPr>
          <p:nvPr/>
        </p:nvPicPr>
        <p:blipFill>
          <a:blip r:embed="rId2" cstate="print"/>
          <a:srcRect r="934" b="15916"/>
          <a:stretch>
            <a:fillRect/>
          </a:stretch>
        </p:blipFill>
        <p:spPr bwMode="auto">
          <a:xfrm>
            <a:off x="4500562" y="1142984"/>
            <a:ext cx="2122560" cy="2412000"/>
          </a:xfrm>
          <a:prstGeom prst="round2DiagRect">
            <a:avLst/>
          </a:prstGeom>
          <a:noFill/>
          <a:ln w="76200"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17410" name="Picture 2" descr="C:\Users\Toshiba\Desktop\San Claudio\IMG-20171125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500306"/>
            <a:ext cx="2043560" cy="2736000"/>
          </a:xfrm>
          <a:prstGeom prst="round2DiagRect">
            <a:avLst/>
          </a:prstGeom>
          <a:noFill/>
          <a:ln w="76200">
            <a:solidFill>
              <a:schemeClr val="accent5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500042"/>
            <a:ext cx="728667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Nos han salido cosas tan chulas como: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Múltiples adornos navideños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Broches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Bufandas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Llaveros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Un belén…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3" name="2 Imagen" descr="DSC01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1696628"/>
            <a:ext cx="4119559" cy="3089669"/>
          </a:xfrm>
          <a:prstGeom prst="round2Diag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4" name="3 Imagen" descr="DSC020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286124"/>
            <a:ext cx="4095745" cy="3071809"/>
          </a:xfrm>
          <a:prstGeom prst="round2DiagRect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5429256" y="5572140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Berlin Sans FB Demi" pitchFamily="34" charset="0"/>
              </a:rPr>
              <a:t>¡¡¡Y mucha ilusión!!!</a:t>
            </a:r>
            <a:endParaRPr lang="es-ES" sz="24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Downloads\20171204_124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7734589" cy="5286411"/>
          </a:xfrm>
          <a:prstGeom prst="roundRect">
            <a:avLst/>
          </a:prstGeom>
          <a:noFill/>
          <a:ln w="76200">
            <a:solidFill>
              <a:schemeClr val="accent4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2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3071810"/>
            <a:ext cx="4786314" cy="3589736"/>
          </a:xfrm>
          <a:prstGeom prst="snip1Rect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3" name="2 Imagen" descr="DSC02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500042"/>
            <a:ext cx="3857652" cy="2893239"/>
          </a:xfrm>
          <a:prstGeom prst="snip1Rect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2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1" y="3589711"/>
            <a:ext cx="3983999" cy="2988000"/>
          </a:xfrm>
          <a:prstGeom prst="snip2Same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3" name="2 Imagen" descr="DSC02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4032000" cy="3024000"/>
          </a:xfrm>
          <a:prstGeom prst="snip2SameRect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4" name="3 Imagen" descr="DSC020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14290"/>
            <a:ext cx="4031999" cy="3024000"/>
          </a:xfrm>
          <a:prstGeom prst="snip2SameRect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DSC02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642918"/>
            <a:ext cx="3214678" cy="2411009"/>
          </a:xfrm>
          <a:prstGeom prst="roundRect">
            <a:avLst/>
          </a:prstGeom>
          <a:ln w="76200">
            <a:solidFill>
              <a:srgbClr val="AF3311"/>
            </a:solidFill>
          </a:ln>
        </p:spPr>
      </p:pic>
      <p:pic>
        <p:nvPicPr>
          <p:cNvPr id="5" name="4 Imagen" descr="DSC02059.JPG"/>
          <p:cNvPicPr>
            <a:picLocks noChangeAspect="1"/>
          </p:cNvPicPr>
          <p:nvPr/>
        </p:nvPicPr>
        <p:blipFill>
          <a:blip r:embed="rId3" cstate="print"/>
          <a:srcRect r="1063" b="8510"/>
          <a:stretch>
            <a:fillRect/>
          </a:stretch>
        </p:blipFill>
        <p:spPr>
          <a:xfrm>
            <a:off x="571472" y="3571876"/>
            <a:ext cx="4429156" cy="3071834"/>
          </a:xfrm>
          <a:prstGeom prst="roundRect">
            <a:avLst/>
          </a:prstGeom>
          <a:ln w="76200">
            <a:solidFill>
              <a:srgbClr val="AF3311"/>
            </a:solidFill>
          </a:ln>
        </p:spPr>
      </p:pic>
      <p:pic>
        <p:nvPicPr>
          <p:cNvPr id="4" name="3 Imagen" descr="DSC02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85728"/>
            <a:ext cx="4286247" cy="3214685"/>
          </a:xfrm>
          <a:prstGeom prst="roundRect">
            <a:avLst/>
          </a:prstGeom>
          <a:ln w="76200">
            <a:solidFill>
              <a:srgbClr val="AF331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28662" y="1214422"/>
            <a:ext cx="7143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latin typeface="Berlin Sans FB Demi" pitchFamily="34" charset="0"/>
              </a:rPr>
              <a:t>Como el objetivo de la venta es solidario, los alumnos también donan algo personal: libros, juegos, muñecos</a:t>
            </a:r>
            <a:r>
              <a:rPr lang="es-ES" dirty="0" smtClean="0"/>
              <a:t>…</a:t>
            </a:r>
            <a:endParaRPr lang="es-E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28662" y="1857364"/>
            <a:ext cx="73581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Y llega el momento: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Lo hemos anunciado con carteles a la puerta del colegio una semana antes.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Se escogen los vendedores por sorteo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Cada día venderán seis niños: dos del grupo A, dos del B y dos del C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  <a:latin typeface="Berlin Sans FB Demi" pitchFamily="34" charset="0"/>
              </a:rPr>
              <a:t>Cada día, uno de los grupos colaborará en montar y desmontar el mercadillo</a:t>
            </a:r>
            <a:endParaRPr lang="es-ES" sz="28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14282" y="285729"/>
            <a:ext cx="871543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WEIHNACHTSMARKT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(MERCADILLO DE NAVIDAD)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AS / TAGE: 	16.,17.,18. Dezember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Print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HORARIO/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Ö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FFNUGSZEITEN:VON 13.45 BIS 14.15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                                         (DE 13.45 A 14.15)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LUGAR/ PLATZ:	VOR DER SCHULE (DELANTE DEL COLE)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4643446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En beneficio del Club Lions para su proyecto: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„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Ning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ú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n Ni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ñ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o Sin Una Comida al D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Material hecho por los alumnos de 6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º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/ Materialien von den Sch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ü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lern der 6. Klassen hergestellt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071678"/>
            <a:ext cx="3857620" cy="1143008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   </a:t>
            </a:r>
            <a:b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/>
            </a:r>
            <a:b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/>
            </a:r>
            <a:b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   Colaboramos </a:t>
            </a:r>
            <a:b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   con: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pic>
        <p:nvPicPr>
          <p:cNvPr id="4" name="3 Marcador de contenido" descr="Lions en Leó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58" y="1000108"/>
            <a:ext cx="4929222" cy="4894876"/>
          </a:xfrm>
          <a:ln w="762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91219-WA0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91219-WA0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91219-WA0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91219-WA0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785794"/>
            <a:ext cx="4500562" cy="3500462"/>
          </a:xfrm>
          <a:prstGeom prst="rect">
            <a:avLst/>
          </a:prstGeom>
        </p:spPr>
      </p:pic>
      <p:pic>
        <p:nvPicPr>
          <p:cNvPr id="3" name="2 Imagen" descr="IMG-20191219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571612"/>
            <a:ext cx="3643302" cy="48577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91219-WA0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-20191219-WA0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4929222" cy="3696917"/>
          </a:xfrm>
          <a:prstGeom prst="rect">
            <a:avLst/>
          </a:prstGeom>
        </p:spPr>
      </p:pic>
      <p:pic>
        <p:nvPicPr>
          <p:cNvPr id="3" name="2 Imagen" descr="IMG-20191219-WA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571876"/>
            <a:ext cx="4071934" cy="3053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0"/>
            <a:ext cx="9143999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WEIHNACHTSMARKT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MONTAG/ LUNES:			141,20 €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DIENSTAG/ MARTES:		93,65 €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MITTWOCH/ MIÉRCOLES:	83,70 €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GESAMTSUMME/TOTAL:		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318,55 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KOSTEN/ GASTOS:			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120 €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WIR SPENDEN/DONAMOS 198 € (+42 DE LA CAJA COMÚN)= </a:t>
            </a:r>
            <a:r>
              <a:rPr kumimoji="0" lang="es-E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240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€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¡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GRACIAS A TODOS POR VUESTRA COLABORACI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N!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2000" b="1" dirty="0" smtClean="0">
              <a:latin typeface="Segoe Script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FROHE WEIHNACHTEN!!/ 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¡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FELIZ NAVIDAD!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4357687" y="376688"/>
          <a:ext cx="4500594" cy="6369000"/>
        </p:xfrm>
        <a:graphic>
          <a:graphicData uri="http://schemas.openxmlformats.org/presentationml/2006/ole">
            <p:oleObj spid="_x0000_s41986" name="Acrobat Document" r:id="rId3" imgW="5667139" imgH="8019997" progId="AcroExch.Document.DC">
              <p:embed/>
            </p:oleObj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428596" y="1785926"/>
            <a:ext cx="3571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Berlin Sans FB Demi" pitchFamily="34" charset="0"/>
              </a:rPr>
              <a:t>Los </a:t>
            </a:r>
            <a:r>
              <a:rPr lang="es-ES" sz="3200" dirty="0" err="1" smtClean="0">
                <a:latin typeface="Berlin Sans FB Demi" pitchFamily="34" charset="0"/>
              </a:rPr>
              <a:t>Lions</a:t>
            </a:r>
            <a:r>
              <a:rPr lang="es-ES" sz="3200" dirty="0" smtClean="0">
                <a:latin typeface="Berlin Sans FB Demi" pitchFamily="34" charset="0"/>
              </a:rPr>
              <a:t> nos enviaron una carta de agradecimiento</a:t>
            </a:r>
            <a:endParaRPr lang="es-ES" sz="3200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14546" y="3000372"/>
            <a:ext cx="5000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2"/>
              </a:rPr>
              <a:t>https://www.leonoticias.com/leon/alumnos-ceip-claudio-20191218192921-nt.html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2285984" y="4572008"/>
            <a:ext cx="485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3"/>
              </a:rPr>
              <a:t>https://www.diariodeleon.es/articulo/sociedad/mercadillo-favor-lions-internacional/201912200233521969433.html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2000232" y="1071546"/>
            <a:ext cx="5500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latin typeface="Berlin Sans FB Demi" pitchFamily="34" charset="0"/>
              </a:rPr>
              <a:t>Y NUESTRO MERCADILLO SE HIZO ECO EN LA PRENSA: </a:t>
            </a:r>
            <a:endParaRPr lang="es-ES" sz="3600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Imagen centr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928670"/>
            <a:ext cx="5595257" cy="3384000"/>
          </a:xfrm>
          <a:prstGeom prst="ellipse">
            <a:avLst/>
          </a:prstGeom>
          <a:noFill/>
          <a:ln w="5715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1000100" y="4786322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latin typeface="Berlin Sans FB Demi" pitchFamily="34" charset="0"/>
              </a:rPr>
              <a:t>Seguiremos trabajando…</a:t>
            </a:r>
          </a:p>
          <a:p>
            <a:r>
              <a:rPr lang="es-ES" sz="3600" dirty="0" smtClean="0">
                <a:latin typeface="Berlin Sans FB Demi" pitchFamily="34" charset="0"/>
              </a:rPr>
              <a:t> ¡porque merece la pena!</a:t>
            </a:r>
            <a:endParaRPr lang="es-ES" sz="3600" dirty="0">
              <a:latin typeface="Berlin Sans FB Demi" pitchFamily="34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NUESTROS MATERIALES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pic>
        <p:nvPicPr>
          <p:cNvPr id="4" name="3 Marcador de contenido" descr="DSC019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3429024" cy="2571768"/>
          </a:xfrm>
          <a:prstGeom prst="roundRect">
            <a:avLst/>
          </a:prstGeom>
        </p:spPr>
      </p:pic>
      <p:pic>
        <p:nvPicPr>
          <p:cNvPr id="5" name="4 Imagen" descr="DSC01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4000504"/>
            <a:ext cx="3214710" cy="2411033"/>
          </a:xfrm>
          <a:prstGeom prst="round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643438" y="1357298"/>
            <a:ext cx="41434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Berlin Sans FB Demi" pitchFamily="34" charset="0"/>
              </a:rPr>
              <a:t>Los alumnos aportan 3€ con los que se va comprando el material.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Berlin Sans FB Demi" pitchFamily="34" charset="0"/>
              </a:rPr>
              <a:t>Ese material es para todas las clases.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Berlin Sans FB Demi" pitchFamily="34" charset="0"/>
              </a:rPr>
              <a:t>Cuatro alumnos, cada día de clase, por orden de lista, colaboran buscándolo y llevándolo de nuevo al lugar donde se almacena (</a:t>
            </a:r>
            <a:r>
              <a:rPr lang="es-ES" sz="2400" b="1" dirty="0" err="1" smtClean="0">
                <a:solidFill>
                  <a:schemeClr val="bg1"/>
                </a:solidFill>
                <a:latin typeface="Berlin Sans FB Demi" pitchFamily="34" charset="0"/>
              </a:rPr>
              <a:t>Diogenes</a:t>
            </a:r>
            <a:r>
              <a:rPr lang="es-ES" sz="2400" b="1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Berlin Sans FB Demi" pitchFamily="34" charset="0"/>
              </a:rPr>
              <a:t>Ecke</a:t>
            </a:r>
            <a:r>
              <a:rPr lang="es-ES" sz="2400" b="1" dirty="0" smtClean="0">
                <a:solidFill>
                  <a:schemeClr val="bg1"/>
                </a:solidFill>
                <a:latin typeface="Berlin Sans FB Demi" pitchFamily="34" charset="0"/>
              </a:rPr>
              <a:t>)</a:t>
            </a:r>
            <a:endParaRPr lang="es-ES" sz="2400" b="1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728" y="2643182"/>
            <a:ext cx="5899036" cy="1362456"/>
          </a:xfrm>
        </p:spPr>
        <p:txBody>
          <a:bodyPr/>
          <a:lstStyle/>
          <a:p>
            <a:pPr algn="ctr"/>
            <a:r>
              <a:rPr lang="es-ES" sz="6600" dirty="0" smtClean="0">
                <a:latin typeface="Berlin Sans FB Demi" pitchFamily="34" charset="0"/>
              </a:rPr>
              <a:t>VIELEN DANK!!</a:t>
            </a:r>
            <a:endParaRPr lang="es-ES" sz="6600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DSC02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857232"/>
            <a:ext cx="5429288" cy="3929090"/>
          </a:xfrm>
          <a:prstGeom prst="rect">
            <a:avLst/>
          </a:prstGeom>
        </p:spPr>
      </p:pic>
      <p:pic>
        <p:nvPicPr>
          <p:cNvPr id="6" name="5 Imagen" descr="DSC02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375529"/>
            <a:ext cx="3071834" cy="230387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14282" y="285729"/>
            <a:ext cx="335758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Berlin Sans FB Demi" pitchFamily="34" charset="0"/>
              </a:rPr>
              <a:t>En relación al material: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Aprenden los nombres en alemán.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Aprenden a compartirlo.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Aprenden a no malgastarlo, porque es de todos.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Aprenden a recogerlo y dejarlo donde lo han encontrado (cajas, bolsas, cestón…)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43932" cy="857272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¿Cómo trabajamos?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pic>
        <p:nvPicPr>
          <p:cNvPr id="6" name="5 Imagen" descr="DSC02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857496"/>
            <a:ext cx="3357586" cy="251819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57158" y="1214422"/>
            <a:ext cx="2928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bg1"/>
                </a:solidFill>
                <a:latin typeface="Berlin Sans FB Demi" pitchFamily="34" charset="0"/>
              </a:rPr>
              <a:t>En parejas…</a:t>
            </a:r>
            <a:endParaRPr lang="es-ES" sz="44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pic>
        <p:nvPicPr>
          <p:cNvPr id="8" name="7 Imagen" descr="DSC01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571612"/>
            <a:ext cx="3333741" cy="2500306"/>
          </a:xfrm>
          <a:prstGeom prst="rect">
            <a:avLst/>
          </a:prstGeom>
        </p:spPr>
      </p:pic>
      <p:pic>
        <p:nvPicPr>
          <p:cNvPr id="9" name="8 Imagen" descr="DSC019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4286256"/>
            <a:ext cx="2952738" cy="221455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71670" y="571480"/>
            <a:ext cx="2786082" cy="796086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Solos…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pic>
        <p:nvPicPr>
          <p:cNvPr id="3" name="2 Imagen" descr="DSC01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571612"/>
            <a:ext cx="2928926" cy="2196695"/>
          </a:xfrm>
          <a:prstGeom prst="rect">
            <a:avLst/>
          </a:prstGeom>
        </p:spPr>
      </p:pic>
      <p:pic>
        <p:nvPicPr>
          <p:cNvPr id="4" name="3 Imagen" descr="DSC01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4071942"/>
            <a:ext cx="3357554" cy="2518166"/>
          </a:xfrm>
          <a:prstGeom prst="rect">
            <a:avLst/>
          </a:prstGeom>
        </p:spPr>
      </p:pic>
      <p:pic>
        <p:nvPicPr>
          <p:cNvPr id="5" name="4 Imagen" descr="DSC01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142984"/>
            <a:ext cx="3071834" cy="2303876"/>
          </a:xfrm>
          <a:prstGeom prst="rect">
            <a:avLst/>
          </a:prstGeom>
        </p:spPr>
      </p:pic>
      <p:pic>
        <p:nvPicPr>
          <p:cNvPr id="6" name="5 Imagen" descr="DSC020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4000504"/>
            <a:ext cx="3428992" cy="257174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4734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Berlin Sans FB Demi" pitchFamily="34" charset="0"/>
              </a:rPr>
              <a:t>O en grupo…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pic>
        <p:nvPicPr>
          <p:cNvPr id="3" name="2 Imagen" descr="DSC02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928802"/>
            <a:ext cx="4095747" cy="3071810"/>
          </a:xfrm>
          <a:prstGeom prst="rect">
            <a:avLst/>
          </a:prstGeom>
        </p:spPr>
      </p:pic>
      <p:pic>
        <p:nvPicPr>
          <p:cNvPr id="4" name="3 Imagen" descr="DSC019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42852"/>
            <a:ext cx="3929090" cy="2946819"/>
          </a:xfrm>
          <a:prstGeom prst="rect">
            <a:avLst/>
          </a:prstGeom>
        </p:spPr>
      </p:pic>
      <p:pic>
        <p:nvPicPr>
          <p:cNvPr id="5" name="4 Imagen" descr="DSC02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286124"/>
            <a:ext cx="4286248" cy="321468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285992"/>
            <a:ext cx="8229600" cy="1785950"/>
          </a:xfrm>
        </p:spPr>
        <p:txBody>
          <a:bodyPr>
            <a:normAutofit/>
          </a:bodyPr>
          <a:lstStyle/>
          <a:p>
            <a:r>
              <a:rPr lang="es-ES" sz="8000" dirty="0" smtClean="0">
                <a:solidFill>
                  <a:schemeClr val="bg1"/>
                </a:solidFill>
                <a:latin typeface="Berlin Sans FB Demi" pitchFamily="34" charset="0"/>
              </a:rPr>
              <a:t>Y así trabajamos</a:t>
            </a:r>
            <a:r>
              <a:rPr lang="es-ES" sz="8000" dirty="0" smtClean="0">
                <a:solidFill>
                  <a:schemeClr val="bg1"/>
                </a:solidFill>
              </a:rPr>
              <a:t>:</a:t>
            </a:r>
            <a:endParaRPr lang="es-ES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6º A</a:t>
            </a:r>
            <a:endParaRPr lang="es-ES" dirty="0"/>
          </a:p>
        </p:txBody>
      </p:sp>
      <p:pic>
        <p:nvPicPr>
          <p:cNvPr id="4" name="20191213113455.MT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69925" y="1935163"/>
            <a:ext cx="7804150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E24C81A96F30841BA7290DFBF9D63A7" ma:contentTypeVersion="0" ma:contentTypeDescription="Crear nuevo documento." ma:contentTypeScope="" ma:versionID="1d65f8789f955e629f626d5c262924c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86dcc55fc7de7b749655be5365d3e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47E807-2DC2-4A23-8992-184AE3B44AA4}"/>
</file>

<file path=customXml/itemProps2.xml><?xml version="1.0" encoding="utf-8"?>
<ds:datastoreItem xmlns:ds="http://schemas.openxmlformats.org/officeDocument/2006/customXml" ds:itemID="{1B02E68B-1DBA-45B3-A15E-674E349D97E9}"/>
</file>

<file path=customXml/itemProps3.xml><?xml version="1.0" encoding="utf-8"?>
<ds:datastoreItem xmlns:ds="http://schemas.openxmlformats.org/officeDocument/2006/customXml" ds:itemID="{1F134371-FCDD-4EAC-A126-A5967BEB930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352</Words>
  <Application>Microsoft Office PowerPoint</Application>
  <PresentationFormat>Presentación en pantalla (4:3)</PresentationFormat>
  <Paragraphs>86</Paragraphs>
  <Slides>30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Flujo</vt:lpstr>
      <vt:lpstr>Acrobat Document</vt:lpstr>
      <vt:lpstr> WEIHNACHTSMARKT ( 16-17-18 diciembre 2019)</vt:lpstr>
      <vt:lpstr>         Colaboramos     con:</vt:lpstr>
      <vt:lpstr>NUESTROS MATERIALES</vt:lpstr>
      <vt:lpstr>Diapositiva 4</vt:lpstr>
      <vt:lpstr>¿Cómo trabajamos?</vt:lpstr>
      <vt:lpstr>Solos…</vt:lpstr>
      <vt:lpstr>O en grupo…</vt:lpstr>
      <vt:lpstr>Y así trabajamos:</vt:lpstr>
      <vt:lpstr>6º A</vt:lpstr>
      <vt:lpstr>6º B</vt:lpstr>
      <vt:lpstr> 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VIELEN DANK!!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Toshiba</dc:creator>
  <cp:lastModifiedBy>Toshiba</cp:lastModifiedBy>
  <cp:revision>33</cp:revision>
  <dcterms:created xsi:type="dcterms:W3CDTF">2020-02-03T19:08:59Z</dcterms:created>
  <dcterms:modified xsi:type="dcterms:W3CDTF">2020-04-29T19:17:29Z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0x0101007E24C81A96F30841BA7290DFBF9D63A7</vt:lpwstr>
  </property>
</Properties>
</file>