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4" r:id="rId2"/>
    <p:sldId id="275" r:id="rId3"/>
    <p:sldId id="313" r:id="rId4"/>
    <p:sldId id="272" r:id="rId5"/>
    <p:sldId id="273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JODEDIEGO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2:50:18.019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81400-0DB3-4F28-8236-1D9659D7BFF5}" type="datetimeFigureOut">
              <a:rPr lang="es-ES" smtClean="0"/>
              <a:t>20/06/2022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C5F4-6D10-4C8C-911E-FEF68C37129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993140" y="617855"/>
            <a:ext cx="10055225" cy="118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altLang="en-US" sz="3555">
                <a:sym typeface="+mn-ea"/>
              </a:rPr>
              <a:t>“EL LENGUAJE A TRAVÉS DE LA LITERATURA INFANTIL”</a:t>
            </a:r>
          </a:p>
          <a:p>
            <a:pPr algn="l"/>
            <a:r>
              <a:rPr lang="es-ES" altLang="en-US" sz="3555"/>
              <a:t>             </a:t>
            </a:r>
            <a:r>
              <a:rPr lang="es-ES" altLang="en-US" sz="2400" b="1">
                <a:cs typeface="+mn-lt"/>
              </a:rPr>
              <a:t>  C.R.A. “ LAS CAÑADAS”. AGUILAFUENTE.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4790" y="1972945"/>
            <a:ext cx="5801995" cy="43516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752205" y="5587365"/>
            <a:ext cx="3028950" cy="737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altLang="en-US" sz="1400" b="1"/>
              <a:t>Buscando los cimientos de las matemáticas, me encontré el origen del lenguaje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307070" y="1315720"/>
            <a:ext cx="2477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2000" b="1"/>
              <a:t>Jose Luis Rojo Vírseda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agua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79720"/>
            <a:ext cx="10905066" cy="38985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79720"/>
            <a:ext cx="10905066" cy="38985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asto, camp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79720"/>
            <a:ext cx="10905066" cy="38985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ájaro, agua, pastel, océan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93351"/>
            <a:ext cx="10905066" cy="38712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Mapa&#10;&#10;Descripción generada automáticamente con confianza baj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Imagen que contiene alfombra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93351"/>
            <a:ext cx="10905066" cy="38712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conjunto de letras blancas en un fondo blanco&#10;&#10;Descripción generada automáticamente con confianza baj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25192"/>
            <a:ext cx="10905066" cy="40076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queño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4400" dirty="0"/>
          </a:p>
          <a:p>
            <a:pPr marL="0" indent="0" algn="ctr">
              <a:buNone/>
            </a:pPr>
            <a:endParaRPr lang="es-ES" sz="4400" dirty="0"/>
          </a:p>
          <a:p>
            <a:pPr marL="0" indent="0" algn="ctr">
              <a:buNone/>
            </a:pPr>
            <a:r>
              <a:rPr lang="es-ES" sz="4400" dirty="0"/>
              <a:t>Inventa un final para el cuento</a:t>
            </a:r>
          </a:p>
          <a:p>
            <a:pPr marL="0" indent="0" algn="ctr">
              <a:buNone/>
            </a:pPr>
            <a:endParaRPr lang="es-ES" sz="4400" dirty="0"/>
          </a:p>
          <a:p>
            <a:pPr marL="0" indent="0" algn="ctr">
              <a:buNone/>
            </a:pPr>
            <a:endParaRPr lang="es-ES" sz="4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alfombra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11561"/>
            <a:ext cx="10905066" cy="40348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993140" y="617855"/>
            <a:ext cx="9756140" cy="25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altLang="en-US" sz="3555">
                <a:sym typeface="+mn-ea"/>
              </a:rPr>
              <a:t>EL LENGUAJE A TRAVÉS DE LA LITERATURA INFANTIL</a:t>
            </a:r>
          </a:p>
          <a:p>
            <a:pPr algn="ctr"/>
            <a:r>
              <a:rPr lang="es-ES" altLang="en-US" sz="2400" b="1">
                <a:cs typeface="+mn-lt"/>
                <a:sym typeface="+mn-ea"/>
              </a:rPr>
              <a:t> C.R.A. “ LAS CAÑADAS”. AGUILAFUENTE.</a:t>
            </a:r>
            <a:endParaRPr lang="es-ES" altLang="en-US" sz="3550" b="1">
              <a:cs typeface="+mn-lt"/>
            </a:endParaRPr>
          </a:p>
          <a:p>
            <a:pPr algn="l"/>
            <a:endParaRPr lang="es-ES" altLang="en-US" sz="3555">
              <a:sym typeface="+mn-ea"/>
            </a:endParaRPr>
          </a:p>
          <a:p>
            <a:pPr marL="0" indent="0" algn="l">
              <a:buNone/>
            </a:pPr>
            <a:endParaRPr lang="en-US" sz="1600" b="1">
              <a:sym typeface="+mn-ea"/>
            </a:endParaRPr>
          </a:p>
          <a:p>
            <a:pPr marL="0" indent="0" algn="l">
              <a:buNone/>
            </a:pPr>
            <a:r>
              <a:rPr lang="en-US" sz="2400" b="1">
                <a:sym typeface="+mn-ea"/>
              </a:rPr>
              <a:t> </a:t>
            </a:r>
            <a:endParaRPr lang="es-ES" altLang="en-US" sz="2400" b="1">
              <a:sym typeface="+mn-ea"/>
            </a:endParaRPr>
          </a:p>
          <a:p>
            <a:pPr marL="0" indent="0" algn="l">
              <a:buNone/>
            </a:pPr>
            <a:endParaRPr lang="es-ES" altLang="en-US" sz="24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8500"/>
          </a:xfrm>
        </p:spPr>
        <p:txBody>
          <a:bodyPr>
            <a:normAutofit fontScale="25000"/>
          </a:bodyPr>
          <a:lstStyle/>
          <a:p>
            <a:pPr marL="0" indent="0">
              <a:buNone/>
            </a:pPr>
            <a:endParaRPr lang="en-US" sz="9600" b="1"/>
          </a:p>
          <a:p>
            <a:pPr marL="0" indent="0">
              <a:buNone/>
            </a:pPr>
            <a:r>
              <a:rPr lang="en-US" sz="9600" b="1"/>
              <a:t>IMAGINAR</a:t>
            </a:r>
            <a:endParaRPr lang="en-US" sz="5715"/>
          </a:p>
          <a:p>
            <a:pPr marL="0" indent="0">
              <a:buNone/>
            </a:pPr>
            <a:r>
              <a:rPr lang="en-US" sz="8000" b="1"/>
              <a:t>Destinado</a:t>
            </a:r>
            <a:r>
              <a:rPr lang="es-ES" altLang="en-US" sz="8000"/>
              <a:t>:</a:t>
            </a:r>
            <a:r>
              <a:rPr lang="en-US" sz="8000"/>
              <a:t> a </a:t>
            </a:r>
            <a:r>
              <a:rPr lang="es-ES" altLang="en-US" sz="8000"/>
              <a:t>t</a:t>
            </a:r>
            <a:r>
              <a:rPr lang="en-US" sz="8000"/>
              <a:t>odas las edades. </a:t>
            </a:r>
            <a:endParaRPr lang="es-ES" altLang="en-US" sz="5715"/>
          </a:p>
          <a:p>
            <a:pPr marL="0" indent="0">
              <a:buNone/>
            </a:pPr>
            <a:r>
              <a:rPr lang="en-US" sz="8000" b="1"/>
              <a:t>Actividades</a:t>
            </a:r>
            <a:r>
              <a:rPr lang="en-US" sz="8000"/>
              <a:t>: </a:t>
            </a:r>
          </a:p>
          <a:p>
            <a:pPr marL="0" indent="0">
              <a:buNone/>
            </a:pPr>
            <a:r>
              <a:rPr lang="en-US" sz="8000"/>
              <a:t>•Se proyecta y se lee el texto de la primera página de “El roto de Lagarto” </a:t>
            </a:r>
          </a:p>
          <a:p>
            <a:r>
              <a:rPr lang="es-ES" altLang="en-US" sz="8000"/>
              <a:t> </a:t>
            </a:r>
            <a:r>
              <a:rPr lang="en-US" sz="8000"/>
              <a:t>A partir de la </a:t>
            </a:r>
            <a:r>
              <a:rPr lang="en-US" sz="8000" b="1"/>
              <a:t>observación</a:t>
            </a:r>
            <a:r>
              <a:rPr lang="en-US" sz="8000"/>
              <a:t> de la ilustraci</a:t>
            </a:r>
            <a:r>
              <a:rPr lang="es-ES" altLang="en-US" sz="8000"/>
              <a:t>ón</a:t>
            </a:r>
            <a:r>
              <a:rPr lang="en-US" sz="8000"/>
              <a:t>  y de la </a:t>
            </a:r>
            <a:r>
              <a:rPr lang="en-US" sz="8000" b="1"/>
              <a:t>lectura </a:t>
            </a:r>
            <a:r>
              <a:rPr lang="en-US" sz="8000"/>
              <a:t>del texto los niños </a:t>
            </a:r>
            <a:r>
              <a:rPr lang="en-US" sz="8000" b="1"/>
              <a:t>imaginan un argumento</a:t>
            </a:r>
            <a:r>
              <a:rPr lang="en-US" sz="8000"/>
              <a:t>. Puede ser en </a:t>
            </a:r>
            <a:r>
              <a:rPr lang="en-US" sz="8000" b="1"/>
              <a:t>grupo</a:t>
            </a:r>
            <a:r>
              <a:rPr lang="en-US" sz="8000"/>
              <a:t> o i</a:t>
            </a:r>
            <a:r>
              <a:rPr lang="en-US" sz="8000" b="1"/>
              <a:t>ndividualmente</a:t>
            </a:r>
            <a:r>
              <a:rPr lang="en-US" sz="8000"/>
              <a:t>. Por </a:t>
            </a:r>
            <a:r>
              <a:rPr lang="en-US" sz="8000" b="1"/>
              <a:t>escrito </a:t>
            </a:r>
            <a:r>
              <a:rPr lang="en-US" sz="8000"/>
              <a:t>o de </a:t>
            </a:r>
            <a:r>
              <a:rPr lang="en-US" sz="8000" b="1"/>
              <a:t>forma oral.</a:t>
            </a:r>
            <a:endParaRPr lang="en-US" sz="8000"/>
          </a:p>
          <a:p>
            <a:r>
              <a:rPr lang="en-US" sz="8000"/>
              <a:t>Varios alumnos o grupos </a:t>
            </a:r>
            <a:r>
              <a:rPr lang="en-US" sz="8000" b="1"/>
              <a:t>cuentan la historia</a:t>
            </a:r>
            <a:r>
              <a:rPr lang="en-US" sz="8000"/>
              <a:t> que han inventado  o </a:t>
            </a:r>
            <a:r>
              <a:rPr lang="en-US" sz="8000" b="1"/>
              <a:t>la escriben</a:t>
            </a:r>
            <a:r>
              <a:rPr lang="en-US" sz="8000"/>
              <a:t> en la pizarra, en Word...</a:t>
            </a:r>
          </a:p>
          <a:p>
            <a:pPr marL="0" indent="0">
              <a:buNone/>
            </a:pPr>
            <a:r>
              <a:rPr lang="en-US" sz="8000"/>
              <a:t>•Entre todos se comenta y valora.</a:t>
            </a:r>
          </a:p>
          <a:p>
            <a:pPr marL="0" indent="0">
              <a:buNone/>
            </a:pPr>
            <a:r>
              <a:rPr lang="en-US" sz="8000" b="1" i="1"/>
              <a:t>“Imaginamos poco. Si queremos ciudadanos emprendedores, creativos, innovadores… tenemos que habituales a imaginar”</a:t>
            </a:r>
          </a:p>
          <a:p>
            <a:pPr marL="0" indent="0">
              <a:buNone/>
            </a:pPr>
            <a:r>
              <a:rPr lang="en-US" b="1" i="1"/>
              <a:t>.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ropa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11561"/>
            <a:ext cx="10905066" cy="403487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instrumento, violín, animal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11" t="28523" r="2254" b="21350"/>
          <a:stretch>
            <a:fillRect/>
          </a:stretch>
        </p:blipFill>
        <p:spPr>
          <a:xfrm>
            <a:off x="199390" y="2241550"/>
            <a:ext cx="11793855" cy="43516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93140" y="617855"/>
            <a:ext cx="9709785" cy="1623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altLang="en-US" sz="3555">
                <a:sym typeface="+mn-ea"/>
              </a:rPr>
              <a:t>EL LENGUAJE A TRAVÉS DE LA LITERATURA INFANTIL</a:t>
            </a:r>
          </a:p>
          <a:p>
            <a:pPr marL="0" indent="0" algn="l">
              <a:buNone/>
            </a:pPr>
            <a:endParaRPr lang="en-US" sz="1600" b="1">
              <a:sym typeface="+mn-ea"/>
            </a:endParaRPr>
          </a:p>
          <a:p>
            <a:pPr marL="0" indent="0" algn="l">
              <a:buNone/>
            </a:pPr>
            <a:r>
              <a:rPr lang="en-US" sz="2400" b="1">
                <a:sym typeface="+mn-ea"/>
              </a:rPr>
              <a:t> I</a:t>
            </a:r>
            <a:r>
              <a:rPr lang="es-ES" altLang="en-US" sz="2400" b="1">
                <a:sym typeface="+mn-ea"/>
              </a:rPr>
              <a:t>MAGINAR.</a:t>
            </a:r>
          </a:p>
          <a:p>
            <a:pPr marL="0" indent="0" algn="l">
              <a:buNone/>
            </a:pPr>
            <a:endParaRPr lang="es-ES" alt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90085"/>
          </a:xfrm>
        </p:spPr>
        <p:txBody>
          <a:bodyPr>
            <a:normAutofit fontScale="70000"/>
          </a:bodyPr>
          <a:lstStyle/>
          <a:p>
            <a:pPr marL="0" indent="0">
              <a:buNone/>
            </a:pPr>
            <a:r>
              <a:rPr lang="es-ES" altLang="en-US" sz="3335" b="1"/>
              <a:t> </a:t>
            </a:r>
          </a:p>
          <a:p>
            <a:pPr marL="0" indent="0">
              <a:buNone/>
            </a:pPr>
            <a:r>
              <a:rPr lang="en-US" sz="3335" b="1"/>
              <a:t> INVEST</a:t>
            </a:r>
            <a:r>
              <a:rPr lang="es-ES" altLang="en-US" sz="3335" b="1"/>
              <a:t>IGAR</a:t>
            </a:r>
            <a:endParaRPr lang="en-US"/>
          </a:p>
          <a:p>
            <a:pPr marL="0" indent="0">
              <a:buNone/>
            </a:pPr>
            <a:r>
              <a:rPr lang="es-ES" altLang="en-US" b="1"/>
              <a:t>	</a:t>
            </a:r>
            <a:r>
              <a:rPr lang="en-US" b="1"/>
              <a:t>Destinado</a:t>
            </a:r>
            <a:r>
              <a:rPr lang="en-US"/>
              <a:t> a: Todas las edades.</a:t>
            </a:r>
          </a:p>
          <a:p>
            <a:pPr marL="0" indent="0">
              <a:buNone/>
            </a:pPr>
            <a:r>
              <a:rPr lang="en-US"/>
              <a:t> </a:t>
            </a:r>
            <a:r>
              <a:rPr lang="es-ES" altLang="en-US"/>
              <a:t>	</a:t>
            </a:r>
            <a:r>
              <a:rPr lang="en-US" b="1"/>
              <a:t>Material</a:t>
            </a:r>
            <a:r>
              <a:rPr lang="en-US"/>
              <a:t>: ilustraciones y textos del cuento.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ACTIVIDADES</a:t>
            </a:r>
            <a:r>
              <a:rPr lang="es-ES" altLang="en-US" b="1"/>
              <a:t>.</a:t>
            </a:r>
            <a:endParaRPr lang="en-US" b="1"/>
          </a:p>
          <a:p>
            <a:pPr marL="0" indent="0">
              <a:buNone/>
            </a:pPr>
            <a:r>
              <a:rPr lang="en-US"/>
              <a:t>•  Por orden se van proyectando las ilustraciones del cuento, </a:t>
            </a:r>
            <a:r>
              <a:rPr lang="en-US" b="1"/>
              <a:t>menos las dos últimas.</a:t>
            </a:r>
            <a:r>
              <a:rPr lang="en-US"/>
              <a:t> Sin apenas detenerse.</a:t>
            </a:r>
          </a:p>
          <a:p>
            <a:pPr marL="0" indent="0">
              <a:buNone/>
            </a:pPr>
            <a:r>
              <a:rPr lang="en-US"/>
              <a:t>•  Los niños </a:t>
            </a:r>
            <a:r>
              <a:rPr lang="en-US" b="1"/>
              <a:t>observan</a:t>
            </a:r>
            <a:r>
              <a:rPr lang="en-US"/>
              <a:t>, en  silencio, las imágenes;   intentan </a:t>
            </a:r>
            <a:r>
              <a:rPr lang="en-US" b="1"/>
              <a:t>relacionarlas</a:t>
            </a:r>
            <a:r>
              <a:rPr lang="en-US"/>
              <a:t> </a:t>
            </a:r>
            <a:r>
              <a:rPr lang="es-ES" altLang="en-US"/>
              <a:t>e</a:t>
            </a:r>
            <a:r>
              <a:rPr lang="es-ES" altLang="en-US" b="1"/>
              <a:t> intentar</a:t>
            </a:r>
            <a:r>
              <a:rPr lang="es-ES" altLang="en-US"/>
              <a:t> </a:t>
            </a:r>
            <a:r>
              <a:rPr lang="en-US" b="1"/>
              <a:t>descubrir</a:t>
            </a:r>
            <a:r>
              <a:rPr lang="en-US"/>
              <a:t> el hilo argumental que las une.</a:t>
            </a:r>
          </a:p>
          <a:p>
            <a:pPr marL="0" indent="0">
              <a:buNone/>
            </a:pPr>
            <a:r>
              <a:rPr lang="en-US"/>
              <a:t>•  Se narran algunas historias que han ido recreando.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30910" y="881380"/>
            <a:ext cx="9709785" cy="638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altLang="en-US" sz="3555">
                <a:sym typeface="+mn-ea"/>
              </a:rPr>
              <a:t>EL LENGUAJE A TRAVÉS DE LA LITERATURA INFANTIL</a:t>
            </a:r>
            <a:endParaRPr lang="es-ES" altLang="en-US" sz="3555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0865"/>
            <a:ext cx="10546080" cy="4708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/>
              <a:t> </a:t>
            </a:r>
          </a:p>
          <a:p>
            <a:pPr marL="0" indent="0">
              <a:buNone/>
            </a:pPr>
            <a:r>
              <a:rPr lang="en-US" sz="2400" b="1"/>
              <a:t>2</a:t>
            </a:r>
            <a:r>
              <a:rPr lang="es-ES" altLang="en-US" sz="2400" b="1"/>
              <a:t>.-</a:t>
            </a:r>
            <a:r>
              <a:rPr lang="en-US" sz="2400" b="1"/>
              <a:t> INVESTIGAR</a:t>
            </a:r>
          </a:p>
          <a:p>
            <a:endParaRPr lang="en-US" sz="1600"/>
          </a:p>
          <a:p>
            <a:pPr marL="0" indent="0">
              <a:buNone/>
            </a:pPr>
            <a:r>
              <a:rPr lang="en-US" sz="2000" b="1"/>
              <a:t>ACTIVIDADES</a:t>
            </a:r>
          </a:p>
          <a:p>
            <a:pPr marL="0" indent="0">
              <a:buNone/>
            </a:pPr>
            <a:r>
              <a:rPr lang="en-US" sz="2000"/>
              <a:t>•   Se vuelven a pasar las ilustracio</a:t>
            </a:r>
            <a:r>
              <a:rPr lang="es-ES" altLang="en-US" sz="2000"/>
              <a:t>nes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•    Ahora los alumnos van </a:t>
            </a:r>
            <a:r>
              <a:rPr lang="en-US" sz="2000" b="1"/>
              <a:t>describiéndolas</a:t>
            </a:r>
            <a:r>
              <a:rPr lang="en-US" sz="2000"/>
              <a:t> ( lugares, personajes, objetos,…), </a:t>
            </a:r>
            <a:r>
              <a:rPr lang="en-US" sz="2000" b="1"/>
              <a:t>narrando</a:t>
            </a:r>
            <a:r>
              <a:rPr lang="en-US" sz="2000"/>
              <a:t> lo que se imaginan que ocurre en ellas, </a:t>
            </a:r>
            <a:r>
              <a:rPr lang="en-US" sz="2000" b="1"/>
              <a:t>relacionándolas</a:t>
            </a:r>
            <a:r>
              <a:rPr lang="en-US" sz="2000"/>
              <a:t> y </a:t>
            </a:r>
            <a:r>
              <a:rPr lang="en-US" sz="2000" b="1"/>
              <a:t>recreando</a:t>
            </a:r>
            <a:r>
              <a:rPr lang="en-US" sz="2000"/>
              <a:t> de nuevo la/su historia individual-colectiva.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•   Se  vuelven a narrar algunas</a:t>
            </a:r>
            <a:r>
              <a:rPr lang="es-ES" altLang="en-US" sz="2000"/>
              <a:t> de las </a:t>
            </a:r>
            <a:r>
              <a:rPr lang="en-US" sz="2000"/>
              <a:t> historias que han ido recreando.</a:t>
            </a:r>
          </a:p>
          <a:p>
            <a:endParaRPr lang="en-US" sz="1600"/>
          </a:p>
          <a:p>
            <a:pPr marL="0" indent="0">
              <a:buNone/>
            </a:pPr>
            <a:r>
              <a:rPr lang="en-US" sz="1600"/>
              <a:t>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38200" y="648335"/>
            <a:ext cx="9709785" cy="638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altLang="en-US" sz="3555">
                <a:sym typeface="+mn-ea"/>
              </a:rPr>
              <a:t>EL LENGUAJE A TRAVÉS DE LA LITERATURA INFANTIL</a:t>
            </a:r>
            <a:endParaRPr lang="es-ES" altLang="en-US" sz="3555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 descr="Una caricatura de una persona&#10;&#10;Descripción generada automáticamente con confianza medi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572"/>
            <a:ext cx="12192000" cy="43755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Dibujo de una niña&#10;&#10;Descripción generada automáticamente con confianza baj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ropa, alfombra&#10;&#10;Descripción generada automáticament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93351"/>
            <a:ext cx="10905066" cy="38712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a tela de colores&#10;&#10;Descripción generada automáticamente con confianza medi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06983"/>
            <a:ext cx="10905066" cy="38440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1742</Words>
  <Application>Microsoft Office PowerPoint</Application>
  <PresentationFormat>Panorámica</PresentationFormat>
  <Paragraphs>63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ROJO DE DIEGO</dc:creator>
  <cp:lastModifiedBy>ROJODEDIEGO</cp:lastModifiedBy>
  <cp:revision>18</cp:revision>
  <dcterms:created xsi:type="dcterms:W3CDTF">2021-05-01T05:24:00Z</dcterms:created>
  <dcterms:modified xsi:type="dcterms:W3CDTF">2022-06-21T06:53:50Z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A264C956C86E4B55AC2CFEB876A99BAC</vt:lpwstr>
  </property>
  <property fmtid="{D5CDD505-2E9C-101B-9397-08002B2CF9AE}" pid="3" name="KSOProductBuildVer">
    <vt:lpwstr>1033-11.2.0.10308</vt:lpwstr>
  </property>
</Properties>
</file>