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Economica"/>
      <p:regular r:id="rId14"/>
      <p:bold r:id="rId15"/>
      <p:italic r:id="rId16"/>
      <p:boldItalic r:id="rId17"/>
    </p:embeddedFont>
    <p:embeddedFont>
      <p:font typeface="Open Sans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penSans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OpenSans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Economica-bold.fntdata"/><Relationship Id="rId14" Type="http://schemas.openxmlformats.org/officeDocument/2006/relationships/font" Target="fonts/Economica-regular.fntdata"/><Relationship Id="rId17" Type="http://schemas.openxmlformats.org/officeDocument/2006/relationships/font" Target="fonts/Economica-boldItalic.fntdata"/><Relationship Id="rId16" Type="http://schemas.openxmlformats.org/officeDocument/2006/relationships/font" Target="fonts/Economica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penSans-bold.fntdata"/><Relationship Id="rId6" Type="http://schemas.openxmlformats.org/officeDocument/2006/relationships/slide" Target="slides/slide1.xml"/><Relationship Id="rId18" Type="http://schemas.openxmlformats.org/officeDocument/2006/relationships/font" Target="fonts/OpenSans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66b413fc80_0_1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66b413fc80_0_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66b413fc80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66b413fc80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66b413fc80_0_1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66b413fc80_0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66b413fc80_0_1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66b413fc80_0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66b413fc80_0_1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166b413fc80_0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66b413fc80_0_1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66b413fc80_0_1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166b413fc80_0_1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166b413fc80_0_1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11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" name="Google Shape;17;p3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" name="Google Shape;18;p3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8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9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6" name="Google Shape;46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youtu.be/MT-R0xwGYwM" TargetMode="External"/><Relationship Id="rId4" Type="http://schemas.openxmlformats.org/officeDocument/2006/relationships/hyperlink" Target="https://youtu.be/MT-R0xwGYwM" TargetMode="External"/><Relationship Id="rId5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ctrTitle"/>
          </p:nvPr>
        </p:nvSpPr>
        <p:spPr>
          <a:xfrm>
            <a:off x="311700" y="744575"/>
            <a:ext cx="8520600" cy="130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3300"/>
              <a:t>I</a:t>
            </a:r>
            <a:r>
              <a:rPr lang="es" sz="3300"/>
              <a:t>ntegrar las IIMM en el aula</a:t>
            </a:r>
            <a:endParaRPr sz="3300"/>
          </a:p>
        </p:txBody>
      </p:sp>
      <p:sp>
        <p:nvSpPr>
          <p:cNvPr id="63" name="Google Shape;63;p13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Tarea 4. Actividad 1.</a:t>
            </a:r>
            <a:endParaRPr/>
          </a:p>
        </p:txBody>
      </p:sp>
      <p:sp>
        <p:nvSpPr>
          <p:cNvPr id="64" name="Google Shape;64;p13"/>
          <p:cNvSpPr txBox="1"/>
          <p:nvPr/>
        </p:nvSpPr>
        <p:spPr>
          <a:xfrm>
            <a:off x="2331775" y="3897825"/>
            <a:ext cx="3837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María Isabel García Esteban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Sesión cooperativa</a:t>
            </a:r>
            <a:endParaRPr/>
          </a:p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"/>
              <a:t>Matemáticas 2º ESO.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"/>
              <a:t>Resolución de problemas de fracciones.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Momento 1. Orientación hacia la tarea</a:t>
            </a:r>
            <a:endParaRPr/>
          </a:p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"/>
              <a:t>Corrección cooperativa de deberes: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Los alumnos corrigen operaciones de cálculo de fracciones, comparan resultados y contrastan los procesos seguidos.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El profesor pasea por los grupos y verifica que los alumnos han realizado la tarea y corrigen, si hay algún grupo con dificultades, resuelve dudas.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Momento 2. Presentación de contenidos.</a:t>
            </a:r>
            <a:endParaRPr/>
          </a:p>
        </p:txBody>
      </p:sp>
      <p:sp>
        <p:nvSpPr>
          <p:cNvPr id="82" name="Google Shape;82;p16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El profesor plantea un problema de fracciones en las que muestra dos maneras diferentes de realizarlo: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A través de lo manipulativo: 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s" u="sng">
                <a:solidFill>
                  <a:schemeClr val="hlink"/>
                </a:solidFill>
                <a:hlinkClick r:id="rId3"/>
              </a:rPr>
              <a:t>https://youtu.be/MT-R0xwGYwM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3" name="Google Shape;83;p16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51773" y="2094950"/>
            <a:ext cx="3234325" cy="268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Momento 2. Presentación de contenidos.</a:t>
            </a:r>
            <a:endParaRPr/>
          </a:p>
        </p:txBody>
      </p:sp>
      <p:sp>
        <p:nvSpPr>
          <p:cNvPr id="89" name="Google Shape;89;p17" title="2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Realizando dibujos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Y por último resolviendo de forma matemática.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0" name="Google Shape;9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19346" y="1574750"/>
            <a:ext cx="2515500" cy="335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Momento 2. Presentación de contenidos.</a:t>
            </a:r>
            <a:endParaRPr/>
          </a:p>
        </p:txBody>
      </p:sp>
      <p:sp>
        <p:nvSpPr>
          <p:cNvPr id="96" name="Google Shape;96;p18" title="2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Durante este segundo momento se aplica la técnica </a:t>
            </a:r>
            <a:r>
              <a:rPr b="1" lang="es"/>
              <a:t>parada de 3 minutos, </a:t>
            </a:r>
            <a:r>
              <a:rPr lang="es"/>
              <a:t>para romper un poco la explicación y para comprobar que todos lo están comprendiendo.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Momento 3. Procesamiento de la nueva información.</a:t>
            </a:r>
            <a:endParaRPr/>
          </a:p>
        </p:txBody>
      </p:sp>
      <p:sp>
        <p:nvSpPr>
          <p:cNvPr id="102" name="Google Shape;102;p19" title="2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El profesor plantea un problema a la clase.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Cada grupo cooperativo tiene que resolverla utilizando la </a:t>
            </a:r>
            <a:r>
              <a:rPr b="1" lang="es"/>
              <a:t>técnica lápices al centro.</a:t>
            </a:r>
            <a:endParaRPr b="1"/>
          </a:p>
          <a:p>
            <a:pPr indent="-334327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s"/>
              <a:t>Es obligatorio realizar el planteamiento bien de forma manipulativa o visual.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s"/>
              <a:t>En la parte individual de la técnica de lápices al centro, deben resolverlo de la última forma, la matemática.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/>
          <p:nvPr>
            <p:ph type="title"/>
          </p:nvPr>
        </p:nvSpPr>
        <p:spPr>
          <a:xfrm>
            <a:off x="311700" y="281950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Momento 4. Recapitulación y cierre.</a:t>
            </a:r>
            <a:endParaRPr/>
          </a:p>
        </p:txBody>
      </p:sp>
      <p:sp>
        <p:nvSpPr>
          <p:cNvPr id="108" name="Google Shape;108;p20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Revisión de los aprendizajes. 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Revisamos la resolución del problema. Cada uno de  los equipos comenta las estrategias que siguieron y las dificultades.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Planteamos en gran grupo las siguientes preguntas: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¿Cuál es la mejor forma de resolver para tí?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¿</a:t>
            </a:r>
            <a:r>
              <a:rPr lang="es"/>
              <a:t>Qué</a:t>
            </a:r>
            <a:r>
              <a:rPr lang="es"/>
              <a:t> es lo que hemos aprendido hoy?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¿Cuáles han sido las dificultades o errores de los que he aprendido?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57BB8A"/>
      </a:accent3>
      <a:accent4>
        <a:srgbClr val="78909C"/>
      </a:accent4>
      <a:accent5>
        <a:srgbClr val="607D8B"/>
      </a:accent5>
      <a:accent6>
        <a:srgbClr val="DCE755"/>
      </a:accent6>
      <a:hlink>
        <a:srgbClr val="607D8B"/>
      </a:hlink>
      <a:folHlink>
        <a:srgbClr val="607D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