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314" r:id="rId3"/>
    <p:sldId id="261" r:id="rId4"/>
    <p:sldId id="315" r:id="rId5"/>
    <p:sldId id="258" r:id="rId6"/>
    <p:sldId id="310" r:id="rId7"/>
    <p:sldId id="316" r:id="rId8"/>
    <p:sldId id="264" r:id="rId9"/>
    <p:sldId id="296" r:id="rId10"/>
    <p:sldId id="302" r:id="rId11"/>
    <p:sldId id="260" r:id="rId12"/>
    <p:sldId id="318" r:id="rId13"/>
    <p:sldId id="317" r:id="rId14"/>
    <p:sldId id="281" r:id="rId15"/>
    <p:sldId id="308" r:id="rId16"/>
    <p:sldId id="306" r:id="rId17"/>
    <p:sldId id="297" r:id="rId18"/>
    <p:sldId id="298" r:id="rId19"/>
    <p:sldId id="311" r:id="rId20"/>
    <p:sldId id="299" r:id="rId21"/>
    <p:sldId id="300" r:id="rId22"/>
    <p:sldId id="301" r:id="rId23"/>
    <p:sldId id="267" r:id="rId24"/>
    <p:sldId id="295" r:id="rId25"/>
    <p:sldId id="313" r:id="rId26"/>
    <p:sldId id="262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Inconsolata" pitchFamily="1" charset="0"/>
      <p:regular r:id="rId37"/>
      <p:bold r:id="rId38"/>
    </p:embeddedFont>
    <p:embeddedFont>
      <p:font typeface="Pangolin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38EE3-2EBD-48BE-93E8-EE15F7679B22}">
  <a:tblStyle styleId="{0AA38EE3-2EBD-48BE-93E8-EE15F767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2E05F9-37DB-4D9C-BDE0-ABFEE54BA8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9fa4381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9fa4381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27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79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70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46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9fa4381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9fa4381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umnosayudantes.wordpress.com/category/video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jkM2VuUfo" TargetMode="External"/><Relationship Id="rId2" Type="http://schemas.openxmlformats.org/officeDocument/2006/relationships/hyperlink" Target="https://www.youtube.com/watch?v=M29IVbp7EaI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edmalagademediacionescolar.org/" TargetMode="External"/><Relationship Id="rId4" Type="http://schemas.openxmlformats.org/officeDocument/2006/relationships/hyperlink" Target="https://www.youtube.com/watch?v=hIBlAwzYid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Mediación escolar</a:t>
            </a:r>
            <a:br>
              <a:rPr lang="en" dirty="0"/>
            </a:br>
            <a:r>
              <a:rPr lang="en" sz="3200" dirty="0"/>
              <a:t>¿Nos atrevemos a soñar?</a:t>
            </a:r>
            <a:endParaRPr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427164" y="4042351"/>
            <a:ext cx="271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IES Ezequiel González</a:t>
            </a:r>
          </a:p>
          <a:p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Noelia Palomero Arcones</a:t>
            </a:r>
          </a:p>
          <a:p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7 Febrero 2022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7" y="132743"/>
            <a:ext cx="2424691" cy="17099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B9331CB-5553-4B23-8E48-E2EC5A74D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ES" dirty="0"/>
              <a:t>EJEMPLO DE MEDIACIÓN</a:t>
            </a:r>
          </a:p>
          <a:p>
            <a:pPr marL="38100" indent="0">
              <a:buNone/>
            </a:pPr>
            <a:r>
              <a:rPr lang="es-ES" dirty="0"/>
              <a:t>EQUIPO DE CONVIVENCIA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B4F6C47-6C1B-4DEA-A058-3D235E7014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952DF6-1D5D-44BF-A740-EDE4E9245CC7}"/>
              </a:ext>
            </a:extLst>
          </p:cNvPr>
          <p:cNvSpPr txBox="1"/>
          <p:nvPr/>
        </p:nvSpPr>
        <p:spPr>
          <a:xfrm>
            <a:off x="962850" y="2204038"/>
            <a:ext cx="533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1º ESO. ALUMNOS EMBAJADORES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>
                <a:latin typeface="Comic Sans MS" panose="030F0702030302020204" pitchFamily="66" charset="0"/>
              </a:rPr>
              <a:t>2º ESO. ALUMNOS AYUDANTES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>
                <a:latin typeface="Comic Sans MS" panose="030F0702030302020204" pitchFamily="66" charset="0"/>
              </a:rPr>
              <a:t>3º ESO. ALUMNOS CIBERAYUDANTES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>
                <a:latin typeface="Comic Sans MS" panose="030F0702030302020204" pitchFamily="66" charset="0"/>
              </a:rPr>
              <a:t>4º ESO. ALUMNOS MEDIADORES 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>
                <a:latin typeface="Comic Sans MS" panose="030F0702030302020204" pitchFamily="66" charset="0"/>
              </a:rPr>
              <a:t>BACHILLERATO. ALUMNOS TUTORES/APRENDIZAJE SERVICIO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894BC0-BB7E-482F-87A1-28EC4C194AD8}"/>
              </a:ext>
            </a:extLst>
          </p:cNvPr>
          <p:cNvSpPr txBox="1"/>
          <p:nvPr/>
        </p:nvSpPr>
        <p:spPr>
          <a:xfrm>
            <a:off x="6885542" y="1167788"/>
            <a:ext cx="1696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GESTACIÓN, NACIMIENTO Y DESARROLLO…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7C9FA6-EB82-47A9-B2B0-7F18F1B8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883" y="2252261"/>
            <a:ext cx="2673886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78734" y="552759"/>
            <a:ext cx="6331352" cy="515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2000" dirty="0"/>
              <a:t>¿CÓMO SE INTRODUCE LA MEDIACIÓN  EN EL CENTRO?</a:t>
            </a:r>
            <a:endParaRPr lang="es-ES" sz="1600" dirty="0"/>
          </a:p>
          <a:p>
            <a:pPr marL="0" indent="0">
              <a:buNone/>
            </a:pPr>
            <a:endParaRPr lang="es-ES" sz="1600" b="1" i="0" dirty="0"/>
          </a:p>
          <a:p>
            <a:pPr marL="0" indent="0">
              <a:buNone/>
            </a:pPr>
            <a:r>
              <a:rPr lang="es-ES" sz="1600" b="1" i="0" dirty="0"/>
              <a:t>0.- COMISIÓN QUE TENGA UN ESPACIO QUE PLANIFIQUE Y LLEVE UN SEGUIMIENTO. </a:t>
            </a:r>
          </a:p>
          <a:p>
            <a:pPr marL="0" indent="0">
              <a:buNone/>
            </a:pPr>
            <a:endParaRPr lang="es-ES" sz="1600" b="1" i="0" dirty="0"/>
          </a:p>
          <a:p>
            <a:pPr marL="0" indent="0">
              <a:buNone/>
            </a:pPr>
            <a:r>
              <a:rPr lang="es-ES" sz="1600" i="0" dirty="0"/>
              <a:t>Necesidad de implicación de Equipo Directivo.</a:t>
            </a:r>
          </a:p>
          <a:p>
            <a:pPr marL="0" indent="0">
              <a:buNone/>
            </a:pPr>
            <a:r>
              <a:rPr lang="es-ES" sz="1600" i="0" dirty="0"/>
              <a:t>Nombrar a un coordinador. </a:t>
            </a:r>
          </a:p>
          <a:p>
            <a:pPr marL="0" indent="0">
              <a:buNone/>
            </a:pPr>
            <a:r>
              <a:rPr lang="es-ES" sz="1600" i="0" dirty="0"/>
              <a:t>Contar con espacio físico y temporal</a:t>
            </a:r>
          </a:p>
          <a:p>
            <a:pPr marL="0" indent="0">
              <a:buNone/>
            </a:pPr>
            <a:endParaRPr lang="es-ES" sz="1600" b="1" i="0" dirty="0"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 rot="8379449">
            <a:off x="7788592" y="4005772"/>
            <a:ext cx="269287" cy="35502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10;p51"/>
          <p:cNvSpPr/>
          <p:nvPr/>
        </p:nvSpPr>
        <p:spPr>
          <a:xfrm>
            <a:off x="8063491" y="3923152"/>
            <a:ext cx="484764" cy="48259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1413">
            <a:off x="6753756" y="780308"/>
            <a:ext cx="1960219" cy="1790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78734" y="552759"/>
            <a:ext cx="6331352" cy="2245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sz="1600" b="1" i="0" dirty="0"/>
          </a:p>
          <a:p>
            <a:pPr marL="0" indent="0">
              <a:buNone/>
            </a:pPr>
            <a:r>
              <a:rPr lang="es-ES" sz="1600" b="1" i="0" dirty="0"/>
              <a:t>1.- </a:t>
            </a:r>
            <a:r>
              <a:rPr lang="es-ES" sz="1800" b="1" i="0" dirty="0"/>
              <a:t>FORMACIÓN DE Alumnos ayudantes/mediadores</a:t>
            </a:r>
            <a:r>
              <a:rPr lang="es-ES" sz="1600" dirty="0"/>
              <a:t>. En esta etapa es importante: 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r>
              <a:rPr lang="es-ES" sz="1600" dirty="0"/>
              <a:t>Sensibilizar a toda la comunidad educativa invitándoles a participar. </a:t>
            </a:r>
          </a:p>
          <a:p>
            <a:pPr marL="0" indent="0">
              <a:buNone/>
            </a:pPr>
            <a:r>
              <a:rPr lang="es-ES" sz="1600" dirty="0"/>
              <a:t>Seleccionar a las personas. Dinámica “El secreto”</a:t>
            </a:r>
          </a:p>
          <a:p>
            <a:pPr marL="0" indent="0">
              <a:buNone/>
            </a:pPr>
            <a:r>
              <a:rPr lang="es-ES" sz="1600" dirty="0"/>
              <a:t>Realizar un taller de capacitación teórico-práctico</a:t>
            </a: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 rot="8379449">
            <a:off x="7788592" y="4005772"/>
            <a:ext cx="269287" cy="35502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10;p51"/>
          <p:cNvSpPr/>
          <p:nvPr/>
        </p:nvSpPr>
        <p:spPr>
          <a:xfrm>
            <a:off x="8063491" y="3923152"/>
            <a:ext cx="484764" cy="48259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1413">
            <a:off x="6753756" y="780308"/>
            <a:ext cx="1960219" cy="17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4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578734" y="552759"/>
            <a:ext cx="6331352" cy="515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sz="1600" b="1" i="0" dirty="0"/>
          </a:p>
          <a:p>
            <a:pPr marL="0" indent="0">
              <a:buNone/>
            </a:pPr>
            <a:endParaRPr lang="es-ES" sz="1600" b="1" i="0" dirty="0"/>
          </a:p>
          <a:p>
            <a:pPr marL="0" indent="0">
              <a:buNone/>
            </a:pPr>
            <a:r>
              <a:rPr lang="es-ES" sz="1600" b="1" i="0" dirty="0"/>
              <a:t>2.- </a:t>
            </a:r>
            <a:r>
              <a:rPr lang="es-ES" sz="1800" b="1" i="0" dirty="0"/>
              <a:t>FORMALIZACIÓN DEL PROCESO </a:t>
            </a:r>
          </a:p>
          <a:p>
            <a:pPr marL="0" indent="0">
              <a:buNone/>
            </a:pPr>
            <a:endParaRPr lang="es-ES" sz="1800" b="1" i="0" dirty="0"/>
          </a:p>
          <a:p>
            <a:pPr marL="0" indent="0">
              <a:buNone/>
            </a:pPr>
            <a:r>
              <a:rPr lang="es-ES" sz="1600" dirty="0"/>
              <a:t>Crear una red estable de alumnos ayudantes- mediadores</a:t>
            </a:r>
          </a:p>
          <a:p>
            <a:pPr marL="0" indent="0">
              <a:buNone/>
            </a:pPr>
            <a:r>
              <a:rPr lang="es-ES" sz="1600" dirty="0"/>
              <a:t>Reconocer y regular la mediación en los documentos del centro</a:t>
            </a:r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r>
              <a:rPr lang="es-ES" sz="1600" dirty="0"/>
              <a:t>Suma y sigue…</a:t>
            </a:r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 rot="8379449">
            <a:off x="7788592" y="4005772"/>
            <a:ext cx="269287" cy="35502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10;p51"/>
          <p:cNvSpPr/>
          <p:nvPr/>
        </p:nvSpPr>
        <p:spPr>
          <a:xfrm>
            <a:off x="8063491" y="3923152"/>
            <a:ext cx="484764" cy="48259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1413">
            <a:off x="6753756" y="780308"/>
            <a:ext cx="1960219" cy="17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2765869" y="1895078"/>
            <a:ext cx="39213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Mediación</a:t>
            </a:r>
            <a:br>
              <a:rPr lang="es-ES" sz="4000" dirty="0"/>
            </a:br>
            <a:r>
              <a:rPr lang="es-ES" sz="4000" dirty="0"/>
              <a:t> informal </a:t>
            </a:r>
            <a:br>
              <a:rPr lang="es-ES" sz="4000" dirty="0"/>
            </a:br>
            <a:r>
              <a:rPr lang="es-ES" sz="4000" dirty="0"/>
              <a:t>primeras etapas</a:t>
            </a:r>
            <a:endParaRPr sz="4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E0E4F7-09E5-4F3A-BB76-0066A25BB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44" y="3139807"/>
            <a:ext cx="2959353" cy="16621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9F66AC-EBBD-4693-9ACF-58015686D59E}"/>
              </a:ext>
            </a:extLst>
          </p:cNvPr>
          <p:cNvSpPr txBox="1"/>
          <p:nvPr/>
        </p:nvSpPr>
        <p:spPr>
          <a:xfrm>
            <a:off x="132201" y="4299414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  <a:hlinkClick r:id="rId4"/>
              </a:rPr>
              <a:t>https://alumnosayudantes.wordpress.com/category/videos/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75" y="184754"/>
            <a:ext cx="7567800" cy="857400"/>
          </a:xfrm>
        </p:spPr>
        <p:txBody>
          <a:bodyPr/>
          <a:lstStyle/>
          <a:p>
            <a:pPr algn="ctr"/>
            <a:r>
              <a:rPr lang="es-ES" dirty="0"/>
              <a:t>ALUMNOS AYUDANTES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375" y="888692"/>
            <a:ext cx="7722040" cy="3805268"/>
          </a:xfrm>
        </p:spPr>
        <p:txBody>
          <a:bodyPr/>
          <a:lstStyle/>
          <a:p>
            <a:r>
              <a:rPr lang="es-ES" sz="1800" dirty="0"/>
              <a:t>SELECCIÓN </a:t>
            </a:r>
          </a:p>
          <a:p>
            <a:r>
              <a:rPr lang="es-ES" sz="1800" dirty="0"/>
              <a:t>HACEMOS GRUPO. FORMACIÓN. </a:t>
            </a:r>
          </a:p>
          <a:p>
            <a:pPr marL="127000" indent="0">
              <a:buNone/>
            </a:pPr>
            <a:r>
              <a:rPr lang="es-ES" dirty="0"/>
              <a:t>Cuanto mayor sea nuestro vínculo, mayor será nuestra fuerza.</a:t>
            </a:r>
          </a:p>
          <a:p>
            <a:r>
              <a:rPr lang="es-ES" sz="1800" dirty="0"/>
              <a:t>FUNCIONES </a:t>
            </a:r>
          </a:p>
          <a:p>
            <a:pPr lvl="1"/>
            <a:r>
              <a:rPr lang="es-ES" sz="1800" dirty="0"/>
              <a:t>Velar por la convivencia. </a:t>
            </a:r>
          </a:p>
          <a:p>
            <a:pPr lvl="1"/>
            <a:r>
              <a:rPr lang="es-ES" sz="1800" dirty="0"/>
              <a:t>Escuchar versiones del conflicto y animar a que se afronte</a:t>
            </a:r>
          </a:p>
          <a:p>
            <a:pPr lvl="1"/>
            <a:r>
              <a:rPr lang="es-ES" sz="1800" dirty="0"/>
              <a:t>Acompañar, acoger, detectar conflictos, mediación informal</a:t>
            </a:r>
          </a:p>
          <a:p>
            <a:pPr lvl="1"/>
            <a:r>
              <a:rPr lang="es-ES" sz="1800" dirty="0"/>
              <a:t>Estar disponible para quién necesite ayuda</a:t>
            </a:r>
          </a:p>
          <a:p>
            <a:pPr lvl="1"/>
            <a:r>
              <a:rPr lang="es-ES" sz="1800" dirty="0"/>
              <a:t>Derivar si es necesario </a:t>
            </a:r>
          </a:p>
          <a:p>
            <a:r>
              <a:rPr lang="es-ES" sz="1800" dirty="0"/>
              <a:t>SEGUIMIENTO</a:t>
            </a:r>
          </a:p>
          <a:p>
            <a:r>
              <a:rPr lang="es-ES" sz="1800" dirty="0"/>
              <a:t>EVALUACIÓN</a:t>
            </a:r>
          </a:p>
          <a:p>
            <a:pPr marL="127000" indent="0">
              <a:buNone/>
            </a:pPr>
            <a:endParaRPr lang="es-ES" sz="1800" dirty="0"/>
          </a:p>
          <a:p>
            <a:endParaRPr lang="es-ES" sz="1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3246BB-3274-44C8-9572-C7A4A765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00" y="270142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2765869" y="1895078"/>
            <a:ext cx="392136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Mediación</a:t>
            </a:r>
            <a:br>
              <a:rPr lang="es-ES" sz="4000" dirty="0"/>
            </a:br>
            <a:r>
              <a:rPr lang="es-ES" sz="4000" dirty="0"/>
              <a:t> formal </a:t>
            </a:r>
            <a:br>
              <a:rPr lang="es-ES" sz="4000" dirty="0"/>
            </a:br>
            <a:r>
              <a:rPr lang="es-ES" sz="4000" dirty="0"/>
              <a:t>últimas etapas</a:t>
            </a:r>
            <a:endParaRPr sz="4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3F36D5-DB00-43A3-91A2-4164DA83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68" y="3015905"/>
            <a:ext cx="2580701" cy="19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75" y="184754"/>
            <a:ext cx="7567800" cy="857400"/>
          </a:xfrm>
        </p:spPr>
        <p:txBody>
          <a:bodyPr/>
          <a:lstStyle/>
          <a:p>
            <a:pPr algn="ctr"/>
            <a:r>
              <a:rPr lang="es-ES" dirty="0"/>
              <a:t>¿Para qué sirve la mediación?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375" y="1042154"/>
            <a:ext cx="7722040" cy="344221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ES" dirty="0"/>
              <a:t>Gestionar de forma positiva conflictos como los siguientes: </a:t>
            </a:r>
          </a:p>
          <a:p>
            <a:pPr>
              <a:lnSpc>
                <a:spcPct val="90000"/>
              </a:lnSpc>
            </a:pPr>
            <a:r>
              <a:rPr lang="es-ES" dirty="0"/>
              <a:t>Aquellos que no supongan una transgresión grave de las normas de convivencia.</a:t>
            </a:r>
          </a:p>
          <a:p>
            <a:pPr>
              <a:lnSpc>
                <a:spcPct val="90000"/>
              </a:lnSpc>
            </a:pPr>
            <a:r>
              <a:rPr lang="es-ES" dirty="0"/>
              <a:t>Rumores (él / ella ha dicho de mí...).</a:t>
            </a:r>
          </a:p>
          <a:p>
            <a:pPr>
              <a:lnSpc>
                <a:spcPct val="90000"/>
              </a:lnSpc>
            </a:pPr>
            <a:r>
              <a:rPr lang="es-ES" dirty="0"/>
              <a:t>Insultos, motes desagradables que produzcan mal ambiente escolar.</a:t>
            </a:r>
          </a:p>
          <a:p>
            <a:pPr>
              <a:lnSpc>
                <a:spcPct val="90000"/>
              </a:lnSpc>
            </a:pPr>
            <a:r>
              <a:rPr lang="es-ES" dirty="0"/>
              <a:t>Amenazas. Personas que te molestan o te agobian.</a:t>
            </a:r>
          </a:p>
          <a:p>
            <a:pPr>
              <a:lnSpc>
                <a:spcPct val="90000"/>
              </a:lnSpc>
            </a:pPr>
            <a:r>
              <a:rPr lang="es-ES" dirty="0"/>
              <a:t>Situaciones que te desagradan o te resultan injustas.</a:t>
            </a:r>
          </a:p>
          <a:p>
            <a:pPr>
              <a:lnSpc>
                <a:spcPct val="90000"/>
              </a:lnSpc>
            </a:pPr>
            <a:endParaRPr lang="es-ES" dirty="0"/>
          </a:p>
          <a:p>
            <a:pPr marL="0" indent="0">
              <a:lnSpc>
                <a:spcPct val="90000"/>
              </a:lnSpc>
              <a:buNone/>
            </a:pPr>
            <a:r>
              <a:rPr lang="es-ES" dirty="0"/>
              <a:t>	</a:t>
            </a:r>
            <a:r>
              <a:rPr lang="es-ES" b="1" dirty="0"/>
              <a:t>La sola propuesta a veces disuelve  </a:t>
            </a:r>
            <a:r>
              <a:rPr lang="es-ES" dirty="0"/>
              <a:t>la tensión existente, ya que provoca la reflexión de las partes en conflicto, hace cambiar de actitud, o propicia el diálogo incluso sin mediadores.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/>
          </a:p>
          <a:p>
            <a:pPr marL="0" indent="0">
              <a:lnSpc>
                <a:spcPct val="90000"/>
              </a:lnSpc>
              <a:buNone/>
            </a:pPr>
            <a:r>
              <a:rPr lang="es-ES" dirty="0"/>
              <a:t>	</a:t>
            </a:r>
            <a:r>
              <a:rPr lang="es-ES" b="1" dirty="0"/>
              <a:t>No sustituye a las medidas disciplinarias</a:t>
            </a:r>
            <a:r>
              <a:rPr lang="es-ES" dirty="0"/>
              <a:t>, sino que las complementa.	</a:t>
            </a:r>
          </a:p>
          <a:p>
            <a:pPr marL="0" indent="0">
              <a:lnSpc>
                <a:spcPct val="90000"/>
              </a:lnSpc>
              <a:buNone/>
            </a:pPr>
            <a:endParaRPr lang="es-ES" dirty="0"/>
          </a:p>
          <a:p>
            <a:pPr marL="0" indent="0">
              <a:lnSpc>
                <a:spcPct val="90000"/>
              </a:lnSpc>
              <a:buNone/>
            </a:pPr>
            <a:r>
              <a:rPr lang="es-ES" dirty="0"/>
              <a:t>	Es imprescindible la </a:t>
            </a:r>
            <a:r>
              <a:rPr lang="es-ES" b="1" dirty="0"/>
              <a:t>implicación del Equipo Directivo</a:t>
            </a:r>
            <a:r>
              <a:rPr lang="es-ES" dirty="0"/>
              <a:t>, sobre todo de Jefatura de Estudios y del Director para que deriven los casos al Equipo de Mediación.</a:t>
            </a:r>
          </a:p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sp>
        <p:nvSpPr>
          <p:cNvPr id="7" name="Google Shape;279;p38"/>
          <p:cNvSpPr/>
          <p:nvPr/>
        </p:nvSpPr>
        <p:spPr>
          <a:xfrm>
            <a:off x="7917083" y="404673"/>
            <a:ext cx="798941" cy="81066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24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75" y="184754"/>
            <a:ext cx="7567800" cy="857400"/>
          </a:xfrm>
        </p:spPr>
        <p:txBody>
          <a:bodyPr/>
          <a:lstStyle/>
          <a:p>
            <a:pPr algn="ctr"/>
            <a:r>
              <a:rPr lang="es-ES" dirty="0"/>
              <a:t>¿Para qué NO sirve la mediación?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375" y="1042154"/>
            <a:ext cx="7722040" cy="3442219"/>
          </a:xfrm>
        </p:spPr>
        <p:txBody>
          <a:bodyPr/>
          <a:lstStyle/>
          <a:p>
            <a:r>
              <a:rPr lang="es-ES" sz="1800" dirty="0"/>
              <a:t>La mediación no sirve en </a:t>
            </a:r>
            <a:r>
              <a:rPr lang="es-ES" sz="1800" b="1" dirty="0"/>
              <a:t>conflictos graves,</a:t>
            </a:r>
            <a:r>
              <a:rPr lang="es-ES" sz="1800" dirty="0"/>
              <a:t> en los que ni siquiera se acepta iniciarla: </a:t>
            </a:r>
          </a:p>
          <a:p>
            <a:pPr marL="127000" indent="0">
              <a:buNone/>
            </a:pPr>
            <a:endParaRPr lang="es-ES" sz="1800" dirty="0"/>
          </a:p>
          <a:p>
            <a:pPr marL="127000" indent="0">
              <a:buNone/>
            </a:pPr>
            <a:r>
              <a:rPr lang="es-ES" sz="1800" dirty="0"/>
              <a:t>1. Porque alguna de las partes se siente muy herida (padre que arremete verbalmente e intimida a una profesora por un problema de su hija. La profesora no quiere mediación con la alumna)</a:t>
            </a:r>
          </a:p>
          <a:p>
            <a:pPr marL="127000" indent="0">
              <a:buNone/>
            </a:pPr>
            <a:r>
              <a:rPr lang="es-ES" sz="1800" dirty="0"/>
              <a:t>2. Porque hay posturas de intransigencia (bandas rivales, profesor y grupo, …)</a:t>
            </a:r>
          </a:p>
          <a:p>
            <a:pPr marL="127000" indent="0">
              <a:buNone/>
            </a:pPr>
            <a:r>
              <a:rPr lang="es-ES" sz="1800" dirty="0"/>
              <a:t>3. Porque los padres lo impiden, generalmente por desconocimiento o por desconfianza</a:t>
            </a:r>
          </a:p>
          <a:p>
            <a:pPr marL="127000" indent="0">
              <a:buNone/>
            </a:pPr>
            <a:endParaRPr lang="es-ES" sz="1800" dirty="0"/>
          </a:p>
          <a:p>
            <a:endParaRPr lang="es-ES" sz="1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sp>
        <p:nvSpPr>
          <p:cNvPr id="5" name="Google Shape;279;p38"/>
          <p:cNvSpPr/>
          <p:nvPr/>
        </p:nvSpPr>
        <p:spPr>
          <a:xfrm rot="10800000">
            <a:off x="8017133" y="393537"/>
            <a:ext cx="698892" cy="76436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52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73D54B5-E0C0-45CE-8CDF-44118B8D7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pic>
        <p:nvPicPr>
          <p:cNvPr id="1026" name="Picture 2" descr="Qué son los PIN (posiciones, intereses y necesidades) en la mediación. –  ALICANTE JURÍDICO">
            <a:extLst>
              <a:ext uri="{FF2B5EF4-FFF2-40B4-BE49-F238E27FC236}">
                <a16:creationId xmlns:a16="http://schemas.microsoft.com/office/drawing/2014/main" id="{BB35CB9B-1402-4EBE-97E5-0646401E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98" y="1165836"/>
            <a:ext cx="4664907" cy="28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0AEBBC-D59A-4DED-A177-D60CDC081792}"/>
              </a:ext>
            </a:extLst>
          </p:cNvPr>
          <p:cNvSpPr txBox="1"/>
          <p:nvPr/>
        </p:nvSpPr>
        <p:spPr>
          <a:xfrm>
            <a:off x="6224530" y="1165836"/>
            <a:ext cx="2170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Dinámica. La naranja. </a:t>
            </a:r>
          </a:p>
        </p:txBody>
      </p:sp>
    </p:spTree>
    <p:extLst>
      <p:ext uri="{BB962C8B-B14F-4D97-AF65-F5344CB8AC3E}">
        <p14:creationId xmlns:p14="http://schemas.microsoft.com/office/powerpoint/2010/main" val="351861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17AA0C7-D639-49F2-8749-D4E2E47A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849" y="876850"/>
            <a:ext cx="5614221" cy="742630"/>
          </a:xfrm>
        </p:spPr>
        <p:txBody>
          <a:bodyPr/>
          <a:lstStyle/>
          <a:p>
            <a:pPr marL="38100" indent="0" algn="ctr">
              <a:buNone/>
            </a:pPr>
            <a:r>
              <a:rPr lang="es-ES" sz="2000" i="0" u="sng" dirty="0"/>
              <a:t>¿Qué sentido tiene para nosotros la educación?</a:t>
            </a:r>
          </a:p>
          <a:p>
            <a:pPr marL="38100" indent="0">
              <a:buNone/>
            </a:pPr>
            <a:endParaRPr lang="es-ES" sz="2000" i="0" dirty="0"/>
          </a:p>
          <a:p>
            <a:pPr marL="38100" indent="0" algn="just">
              <a:buNone/>
            </a:pPr>
            <a:r>
              <a:rPr lang="es-ES" sz="1600" i="0" dirty="0"/>
              <a:t>Obligación de preparar para SER, en un mundo que requiere nuevas competencias.</a:t>
            </a:r>
          </a:p>
          <a:p>
            <a:pPr marL="38100" indent="0" algn="just">
              <a:buNone/>
            </a:pPr>
            <a:r>
              <a:rPr lang="es-ES" sz="1600" i="0" dirty="0"/>
              <a:t>Saber resolver situaciones.</a:t>
            </a:r>
            <a:r>
              <a:rPr lang="es-ES" sz="1600" dirty="0"/>
              <a:t> </a:t>
            </a:r>
          </a:p>
          <a:p>
            <a:pPr marL="38100" indent="0" algn="just">
              <a:buNone/>
            </a:pPr>
            <a:endParaRPr lang="es-ES" sz="1600" i="0" dirty="0"/>
          </a:p>
          <a:p>
            <a:pPr marL="38100" indent="0" algn="just">
              <a:buNone/>
            </a:pPr>
            <a:r>
              <a:rPr lang="es-ES" sz="1600" i="0" dirty="0"/>
              <a:t>Preparar para CONVIVIR, desarrollar las habilidades sociales para enfrentarnos al mundo de otra manera.</a:t>
            </a:r>
          </a:p>
          <a:p>
            <a:pPr marL="38100" indent="0" algn="just">
              <a:buNone/>
            </a:pPr>
            <a:endParaRPr lang="es-ES" sz="1600" i="0" dirty="0"/>
          </a:p>
          <a:p>
            <a:pPr marL="38100" indent="0" algn="just">
              <a:buNone/>
            </a:pPr>
            <a:r>
              <a:rPr lang="es-ES" sz="1600" i="0" dirty="0"/>
              <a:t>Transversal a contenidos. Transciende barreras de asignaturas. ES LA VIDA. </a:t>
            </a:r>
          </a:p>
          <a:p>
            <a:pPr marL="38100" indent="0" algn="just">
              <a:buNone/>
            </a:pPr>
            <a:endParaRPr lang="es-ES" sz="2000" i="0" dirty="0"/>
          </a:p>
          <a:p>
            <a:pPr marL="38100" indent="0">
              <a:buNone/>
            </a:pP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C7A7B55-F407-4A29-82A9-DA5A5737C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44E2E4-D785-46ED-99DC-E54018AC3D10}"/>
              </a:ext>
            </a:extLst>
          </p:cNvPr>
          <p:cNvSpPr txBox="1"/>
          <p:nvPr/>
        </p:nvSpPr>
        <p:spPr>
          <a:xfrm>
            <a:off x="6732989" y="876850"/>
            <a:ext cx="1983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REFLEXIONAMOS..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¿Qué es lo importante?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Pero…¿quién cambia?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Proceso.</a:t>
            </a:r>
          </a:p>
        </p:txBody>
      </p:sp>
    </p:spTree>
    <p:extLst>
      <p:ext uri="{BB962C8B-B14F-4D97-AF65-F5344CB8AC3E}">
        <p14:creationId xmlns:p14="http://schemas.microsoft.com/office/powerpoint/2010/main" val="358251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938421" y="3074532"/>
            <a:ext cx="7777604" cy="1377019"/>
            <a:chOff x="241607" y="-147835"/>
            <a:chExt cx="7537544" cy="2125585"/>
          </a:xfrm>
        </p:grpSpPr>
        <p:sp>
          <p:nvSpPr>
            <p:cNvPr id="16" name="Rectángulo 1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241607" y="-147835"/>
              <a:ext cx="7537544" cy="151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35496" y="450833"/>
            <a:ext cx="7599000" cy="519600"/>
          </a:xfrm>
        </p:spPr>
        <p:txBody>
          <a:bodyPr/>
          <a:lstStyle/>
          <a:p>
            <a:r>
              <a:rPr lang="es-ES" dirty="0"/>
              <a:t>PROCESO DE LA MEDIACIÓN</a:t>
            </a:r>
          </a:p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20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938421" y="1024481"/>
            <a:ext cx="7777604" cy="1839481"/>
            <a:chOff x="241607" y="-121177"/>
            <a:chExt cx="7537544" cy="2098927"/>
          </a:xfrm>
        </p:grpSpPr>
        <p:sp>
          <p:nvSpPr>
            <p:cNvPr id="6" name="Rectángulo 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241607" y="-121177"/>
              <a:ext cx="7537544" cy="20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Hablamos por separado con las partes del conflicto. 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Valoramos si el conflicto es mediable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Se </a:t>
              </a:r>
              <a:r>
                <a:rPr lang="en-US" sz="1800" kern="1200" dirty="0" err="1">
                  <a:solidFill>
                    <a:schemeClr val="bg2"/>
                  </a:solidFill>
                  <a:latin typeface="Pangolin" panose="020B0604020202020204" charset="0"/>
                </a:rPr>
                <a:t>muestra</a:t>
              </a:r>
              <a:r>
                <a:rPr lang="en-U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 </a:t>
              </a:r>
              <a:r>
                <a:rPr lang="en-US" sz="1800" kern="1200" dirty="0" err="1">
                  <a:solidFill>
                    <a:schemeClr val="bg2"/>
                  </a:solidFill>
                  <a:latin typeface="Pangolin" panose="020B0604020202020204" charset="0"/>
                </a:rPr>
                <a:t>empatía</a:t>
              </a:r>
              <a:r>
                <a:rPr lang="en-U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, </a:t>
              </a:r>
              <a:r>
                <a:rPr lang="en-US" sz="1800" kern="1200" dirty="0" err="1">
                  <a:solidFill>
                    <a:schemeClr val="bg2"/>
                  </a:solidFill>
                  <a:latin typeface="Pangolin" panose="020B0604020202020204" charset="0"/>
                </a:rPr>
                <a:t>valoración</a:t>
              </a:r>
              <a:r>
                <a:rPr lang="en-U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 y </a:t>
              </a:r>
              <a:r>
                <a:rPr lang="en-US" sz="1800" kern="1200" dirty="0" err="1">
                  <a:solidFill>
                    <a:schemeClr val="bg2"/>
                  </a:solidFill>
                  <a:latin typeface="Pangolin" panose="020B0604020202020204" charset="0"/>
                </a:rPr>
                <a:t>respeto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Les explicamos qué es la mediación y les invitamos a participar. 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52938" y="926868"/>
            <a:ext cx="5370070" cy="409446"/>
            <a:chOff x="429833" y="160627"/>
            <a:chExt cx="6017667" cy="915120"/>
          </a:xfrm>
        </p:grpSpPr>
        <p:sp>
          <p:nvSpPr>
            <p:cNvPr id="9" name="Rectángulo redondeado 8"/>
            <p:cNvSpPr/>
            <p:nvPr/>
          </p:nvSpPr>
          <p:spPr>
            <a:xfrm>
              <a:off x="429833" y="160627"/>
              <a:ext cx="6017667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474504" y="391966"/>
              <a:ext cx="5972996" cy="474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EL CONFLICTO (Previamente)</a:t>
              </a:r>
              <a:endParaRPr lang="en-US" sz="18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60341" y="2923903"/>
            <a:ext cx="6017667" cy="490630"/>
            <a:chOff x="429833" y="35685"/>
            <a:chExt cx="6017667" cy="1269360"/>
          </a:xfrm>
        </p:grpSpPr>
        <p:sp>
          <p:nvSpPr>
            <p:cNvPr id="12" name="Rectángulo redondeado 11"/>
            <p:cNvSpPr/>
            <p:nvPr/>
          </p:nvSpPr>
          <p:spPr>
            <a:xfrm>
              <a:off x="429833" y="35685"/>
              <a:ext cx="6017667" cy="1269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491797" y="285560"/>
              <a:ext cx="5893737" cy="57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INICIAR MEDIACIÓN (Vía de entrada)</a:t>
              </a:r>
              <a:endParaRPr lang="en-US" sz="1800" kern="1200" dirty="0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851365" y="3474474"/>
            <a:ext cx="4572000" cy="930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Preparamos la sala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Clima de confianza.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Recordamos las reglas de la mediación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6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793488" y="2402841"/>
            <a:ext cx="7777604" cy="2065358"/>
            <a:chOff x="241607" y="-147835"/>
            <a:chExt cx="7537544" cy="2125585"/>
          </a:xfrm>
        </p:grpSpPr>
        <p:sp>
          <p:nvSpPr>
            <p:cNvPr id="16" name="Rectángulo 1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241607" y="-147835"/>
              <a:ext cx="7537544" cy="151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35496" y="450833"/>
            <a:ext cx="7599000" cy="519600"/>
          </a:xfrm>
        </p:spPr>
        <p:txBody>
          <a:bodyPr/>
          <a:lstStyle/>
          <a:p>
            <a:r>
              <a:rPr lang="es-ES" dirty="0"/>
              <a:t>PROCESO DE LA MEDIACIÓN</a:t>
            </a:r>
          </a:p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21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846194" y="915890"/>
            <a:ext cx="7777604" cy="1291206"/>
            <a:chOff x="241607" y="-147835"/>
            <a:chExt cx="7537544" cy="2125585"/>
          </a:xfrm>
        </p:grpSpPr>
        <p:sp>
          <p:nvSpPr>
            <p:cNvPr id="6" name="Rectángulo 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241607" y="-147835"/>
              <a:ext cx="7537544" cy="1834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Parafraseamos. Lo que quieres decir es..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Clarificamos. Puedes ampliar esta información?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800" kern="1200" dirty="0">
                  <a:solidFill>
                    <a:schemeClr val="bg2"/>
                  </a:solidFill>
                  <a:latin typeface="Pangolin" panose="020B0604020202020204" charset="0"/>
                </a:rPr>
                <a:t>Escucha activa. </a:t>
              </a: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52937" y="844398"/>
            <a:ext cx="5462667" cy="475116"/>
            <a:chOff x="429833" y="-23695"/>
            <a:chExt cx="6017667" cy="967515"/>
          </a:xfrm>
        </p:grpSpPr>
        <p:sp>
          <p:nvSpPr>
            <p:cNvPr id="9" name="Rectángulo redondeado 8"/>
            <p:cNvSpPr/>
            <p:nvPr/>
          </p:nvSpPr>
          <p:spPr>
            <a:xfrm>
              <a:off x="429833" y="-23695"/>
              <a:ext cx="6017667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474504" y="468892"/>
              <a:ext cx="5972996" cy="474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dirty="0"/>
                <a:t>COMPARTIR PUNTOS DE VISTA. (Pasado)</a:t>
              </a:r>
              <a:endParaRPr lang="en-US" sz="18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1023" y="2278349"/>
            <a:ext cx="6134581" cy="490630"/>
            <a:chOff x="-172633" y="-146392"/>
            <a:chExt cx="6678006" cy="1269360"/>
          </a:xfrm>
        </p:grpSpPr>
        <p:sp>
          <p:nvSpPr>
            <p:cNvPr id="12" name="Rectángulo redondeado 11"/>
            <p:cNvSpPr/>
            <p:nvPr/>
          </p:nvSpPr>
          <p:spPr>
            <a:xfrm>
              <a:off x="487706" y="-146392"/>
              <a:ext cx="6017667" cy="1269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-172633" y="285560"/>
              <a:ext cx="6558168" cy="577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/>
                <a:t>IDENTIFICAR INTERESES (Presente)</a:t>
              </a:r>
              <a:endParaRPr lang="en-US" sz="1800" kern="1200" dirty="0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326173" y="2873637"/>
            <a:ext cx="6647277" cy="18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Pasamos de posiciones a intereses.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Exploramos otros aspectos del conflicto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Les pedimos que se pongan en el lugar del otro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Les preguntamos que necesitan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8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Definimos la situación conjuntamente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</p:txBody>
      </p:sp>
      <p:sp>
        <p:nvSpPr>
          <p:cNvPr id="2" name="Triángulo isósceles 1"/>
          <p:cNvSpPr/>
          <p:nvPr/>
        </p:nvSpPr>
        <p:spPr>
          <a:xfrm>
            <a:off x="6531851" y="1483687"/>
            <a:ext cx="1898072" cy="272241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7024787" y="3326030"/>
            <a:ext cx="140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Intereses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961220" y="1899911"/>
            <a:ext cx="140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Posiciones</a:t>
            </a:r>
          </a:p>
        </p:txBody>
      </p:sp>
    </p:spTree>
    <p:extLst>
      <p:ext uri="{BB962C8B-B14F-4D97-AF65-F5344CB8AC3E}">
        <p14:creationId xmlns:p14="http://schemas.microsoft.com/office/powerpoint/2010/main" val="87230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793488" y="2402841"/>
            <a:ext cx="7777604" cy="2009832"/>
            <a:chOff x="241607" y="-147835"/>
            <a:chExt cx="7537544" cy="2125585"/>
          </a:xfrm>
        </p:grpSpPr>
        <p:sp>
          <p:nvSpPr>
            <p:cNvPr id="16" name="Rectángulo 1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241607" y="-147835"/>
              <a:ext cx="7537544" cy="1510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8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35496" y="450833"/>
            <a:ext cx="7599000" cy="519600"/>
          </a:xfrm>
        </p:spPr>
        <p:txBody>
          <a:bodyPr/>
          <a:lstStyle/>
          <a:p>
            <a:r>
              <a:rPr lang="es-ES" dirty="0"/>
              <a:t>PROCESO DE LA MEDIACIÓN</a:t>
            </a:r>
          </a:p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22</a:t>
            </a:fld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846193" y="892551"/>
            <a:ext cx="7869831" cy="1600710"/>
            <a:chOff x="241607" y="-186255"/>
            <a:chExt cx="7537544" cy="2360248"/>
          </a:xfrm>
        </p:grpSpPr>
        <p:sp>
          <p:nvSpPr>
            <p:cNvPr id="6" name="Rectángulo 5"/>
            <p:cNvSpPr/>
            <p:nvPr/>
          </p:nvSpPr>
          <p:spPr>
            <a:xfrm>
              <a:off x="617391" y="159598"/>
              <a:ext cx="6785977" cy="181815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241607" y="-186255"/>
              <a:ext cx="7537544" cy="236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7197" tIns="416560" rIns="667197" bIns="14224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600" kern="1200" dirty="0">
                  <a:solidFill>
                    <a:schemeClr val="bg2"/>
                  </a:solidFill>
                  <a:latin typeface="Pangolin" panose="020B0604020202020204" charset="0"/>
                </a:rPr>
                <a:t>Visualizamos el futuro</a:t>
              </a:r>
              <a:endParaRPr lang="en-US" sz="16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600" kern="1200" dirty="0">
                  <a:solidFill>
                    <a:schemeClr val="bg2"/>
                  </a:solidFill>
                  <a:latin typeface="Pangolin" panose="020B0604020202020204" charset="0"/>
                </a:rPr>
                <a:t>Lluvia de ideas</a:t>
              </a:r>
              <a:endParaRPr lang="en-US" sz="16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600" kern="1200" dirty="0">
                  <a:solidFill>
                    <a:schemeClr val="bg2"/>
                  </a:solidFill>
                  <a:latin typeface="Pangolin" panose="020B0604020202020204" charset="0"/>
                </a:rPr>
                <a:t>Selección de propuestas más interesantes</a:t>
              </a:r>
              <a:endParaRPr lang="en-US" sz="1600" kern="1200" dirty="0">
                <a:solidFill>
                  <a:schemeClr val="bg2"/>
                </a:solidFill>
                <a:latin typeface="Pangolin" panose="020B060402020202020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r>
                <a:rPr lang="es-ES" sz="1600" kern="1200" dirty="0">
                  <a:solidFill>
                    <a:schemeClr val="bg2"/>
                  </a:solidFill>
                  <a:latin typeface="Pangolin" panose="020B0604020202020204" charset="0"/>
                </a:rPr>
                <a:t>Animar a cooperar </a:t>
              </a:r>
              <a:endParaRPr lang="en-US" sz="1600" kern="1200" dirty="0">
                <a:solidFill>
                  <a:schemeClr val="bg2"/>
                </a:solidFill>
                <a:latin typeface="Pangolin" panose="020B060402020202020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86276" y="870127"/>
            <a:ext cx="6236183" cy="533331"/>
            <a:chOff x="-494643" y="28699"/>
            <a:chExt cx="6869771" cy="1086065"/>
          </a:xfrm>
        </p:grpSpPr>
        <p:sp>
          <p:nvSpPr>
            <p:cNvPr id="9" name="Rectángulo redondeado 8"/>
            <p:cNvSpPr/>
            <p:nvPr/>
          </p:nvSpPr>
          <p:spPr>
            <a:xfrm>
              <a:off x="357461" y="28699"/>
              <a:ext cx="6017667" cy="915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-494643" y="639835"/>
              <a:ext cx="5972996" cy="474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dirty="0"/>
                <a:t>CREAR OPCIONES (Futuro)</a:t>
              </a:r>
              <a:endParaRPr lang="en-US" sz="18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7292" y="2426838"/>
            <a:ext cx="6303511" cy="490630"/>
            <a:chOff x="487706" y="-146392"/>
            <a:chExt cx="6861901" cy="1269360"/>
          </a:xfrm>
        </p:grpSpPr>
        <p:sp>
          <p:nvSpPr>
            <p:cNvPr id="12" name="Rectángulo redondeado 11"/>
            <p:cNvSpPr/>
            <p:nvPr/>
          </p:nvSpPr>
          <p:spPr>
            <a:xfrm>
              <a:off x="487706" y="-146392"/>
              <a:ext cx="6017667" cy="1269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791439" y="230737"/>
              <a:ext cx="6558168" cy="577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454" tIns="0" rIns="227454" bIns="0" numCol="1" spcCol="1270" anchor="ctr" anchorCtr="0">
              <a:noAutofit/>
            </a:bodyPr>
            <a:lstStyle/>
            <a:p>
              <a:pPr lvl="0"/>
              <a:r>
                <a:rPr lang="es-ES" sz="1800" dirty="0"/>
                <a:t>HACER PACTOS (Vía de salida)</a:t>
              </a:r>
              <a:endParaRPr lang="en-US" sz="1800" dirty="0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326173" y="2873638"/>
            <a:ext cx="6563991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6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Ellos resumen el plan</a:t>
            </a:r>
            <a:endParaRPr lang="en-US" sz="16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6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preguntamos si les parece justo</a:t>
            </a:r>
            <a:endParaRPr lang="en-US" sz="16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6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Damos la oportunidad de introducir mejoras</a:t>
            </a:r>
            <a:endParaRPr lang="en-US" sz="16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6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Preguntamos qué han aprendido del conflicto</a:t>
            </a:r>
            <a:endParaRPr lang="en-US" sz="16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•"/>
            </a:pPr>
            <a:r>
              <a:rPr lang="es-ES" sz="1600" kern="1200" dirty="0">
                <a:solidFill>
                  <a:schemeClr val="bg2"/>
                </a:solidFill>
                <a:latin typeface="Pangolin" panose="020B0604020202020204" charset="0"/>
                <a:ea typeface="+mn-ea"/>
                <a:cs typeface="+mn-cs"/>
              </a:rPr>
              <a:t>Firmamos los acuerdos</a:t>
            </a:r>
            <a:endParaRPr lang="en-US" sz="1800" kern="1200" dirty="0">
              <a:solidFill>
                <a:schemeClr val="bg2"/>
              </a:solidFill>
              <a:latin typeface="Pangolin" panose="020B0604020202020204" charset="0"/>
              <a:ea typeface="+mn-ea"/>
              <a:cs typeface="+mn-cs"/>
            </a:endParaRPr>
          </a:p>
        </p:txBody>
      </p:sp>
      <p:sp>
        <p:nvSpPr>
          <p:cNvPr id="2" name="Triángulo isósceles 1"/>
          <p:cNvSpPr/>
          <p:nvPr/>
        </p:nvSpPr>
        <p:spPr>
          <a:xfrm>
            <a:off x="6531851" y="1483687"/>
            <a:ext cx="1898072" cy="2722418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961220" y="2793043"/>
            <a:ext cx="140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Intereses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961220" y="1899911"/>
            <a:ext cx="140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Posiciones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814401" y="3734403"/>
            <a:ext cx="140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Necesidades</a:t>
            </a:r>
          </a:p>
        </p:txBody>
      </p:sp>
    </p:spTree>
    <p:extLst>
      <p:ext uri="{BB962C8B-B14F-4D97-AF65-F5344CB8AC3E}">
        <p14:creationId xmlns:p14="http://schemas.microsoft.com/office/powerpoint/2010/main" val="157774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1138085" y="484742"/>
            <a:ext cx="5356597" cy="557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2000" dirty="0"/>
              <a:t>ALGUNAS HERRAMIENTAS EN LA MEDIACIÓN</a:t>
            </a:r>
            <a:endParaRPr sz="2000"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1138086" y="884111"/>
            <a:ext cx="5680364" cy="390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LA ESCUCHA ACTIVA: ERRORES Y BUENAS PRÁCTICAS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FORMAS DE ABORDAR UN CONFLICTO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POSICIONES E INTERESES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Mensajes yo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Subjetivo- objetivo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EMPATÍA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1800" dirty="0">
                <a:solidFill>
                  <a:schemeClr val="bg2"/>
                </a:solidFill>
                <a:latin typeface="Pangolin" panose="020B0604020202020204" charset="0"/>
              </a:rPr>
              <a:t>MOMENTOS DEL CONFLICTO…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78551" y="516242"/>
            <a:ext cx="7599000" cy="519600"/>
          </a:xfrm>
        </p:spPr>
        <p:txBody>
          <a:bodyPr/>
          <a:lstStyle/>
          <a:p>
            <a:r>
              <a:rPr lang="es-ES" sz="2400" dirty="0"/>
              <a:t>CÓMO RESPONDEMOS AL CONFLICTO </a:t>
            </a:r>
          </a:p>
          <a:p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5" y="1436833"/>
            <a:ext cx="7480876" cy="25292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6AFDF3-816D-490D-888A-7E0755398396}"/>
              </a:ext>
            </a:extLst>
          </p:cNvPr>
          <p:cNvSpPr txBox="1"/>
          <p:nvPr/>
        </p:nvSpPr>
        <p:spPr>
          <a:xfrm>
            <a:off x="4153359" y="4054207"/>
            <a:ext cx="219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Preocupación por los demás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16E2E-6C90-4F18-9F52-3E0F9A7C379F}"/>
              </a:ext>
            </a:extLst>
          </p:cNvPr>
          <p:cNvSpPr txBox="1"/>
          <p:nvPr/>
        </p:nvSpPr>
        <p:spPr>
          <a:xfrm>
            <a:off x="7348251" y="4164376"/>
            <a:ext cx="969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4BBCD4-AA4F-4CD1-A912-616619F71A07}"/>
              </a:ext>
            </a:extLst>
          </p:cNvPr>
          <p:cNvSpPr txBox="1"/>
          <p:nvPr/>
        </p:nvSpPr>
        <p:spPr>
          <a:xfrm>
            <a:off x="2467778" y="4164376"/>
            <a:ext cx="79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Baja</a:t>
            </a:r>
          </a:p>
        </p:txBody>
      </p:sp>
    </p:spTree>
    <p:extLst>
      <p:ext uri="{BB962C8B-B14F-4D97-AF65-F5344CB8AC3E}">
        <p14:creationId xmlns:p14="http://schemas.microsoft.com/office/powerpoint/2010/main" val="2946121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BE188A-14BF-4ECF-BE94-906D6BAC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buNone/>
            </a:pPr>
            <a:r>
              <a:rPr lang="es-ES" sz="1600" i="0" dirty="0"/>
              <a:t>Vídeos. Mediación Juan Carlos Torrego</a:t>
            </a:r>
          </a:p>
          <a:p>
            <a:pPr marL="38100" indent="0">
              <a:buNone/>
            </a:pPr>
            <a:endParaRPr lang="es-ES" sz="1600" i="0" dirty="0"/>
          </a:p>
          <a:p>
            <a:pPr marL="38100" indent="0">
              <a:buNone/>
            </a:pPr>
            <a:r>
              <a:rPr lang="es-ES" sz="1600" i="0" dirty="0">
                <a:hlinkClick r:id="rId2"/>
              </a:rPr>
              <a:t>https://www.youtube.com/watch?v=M29IVbp7EaI</a:t>
            </a:r>
            <a:endParaRPr lang="es-ES" sz="1600" i="0" dirty="0"/>
          </a:p>
          <a:p>
            <a:pPr marL="38100" indent="0">
              <a:buNone/>
            </a:pPr>
            <a:r>
              <a:rPr lang="es-ES" sz="1600" i="0" dirty="0">
                <a:hlinkClick r:id="rId3"/>
              </a:rPr>
              <a:t>https://www.youtube.com/watch?v=jDjkM2VuUfo</a:t>
            </a:r>
            <a:endParaRPr lang="es-ES" sz="1600" i="0" dirty="0"/>
          </a:p>
          <a:p>
            <a:pPr marL="38100" indent="0">
              <a:buNone/>
            </a:pPr>
            <a:r>
              <a:rPr lang="es-ES" sz="1600" i="0" dirty="0">
                <a:hlinkClick r:id="rId4"/>
              </a:rPr>
              <a:t>https://www.youtube.com/watch?v=hIBlAwzYidw</a:t>
            </a:r>
            <a:endParaRPr lang="es-ES" sz="1600" i="0" dirty="0"/>
          </a:p>
          <a:p>
            <a:pPr marL="38100" indent="0">
              <a:buNone/>
            </a:pPr>
            <a:endParaRPr lang="es-ES" sz="1600" i="0" dirty="0"/>
          </a:p>
          <a:p>
            <a:pPr marL="38100" indent="0">
              <a:buNone/>
            </a:pPr>
            <a:r>
              <a:rPr lang="es-ES" sz="1600" i="0" dirty="0"/>
              <a:t>Material Carmen </a:t>
            </a:r>
            <a:r>
              <a:rPr lang="es-ES" sz="1600" i="0" dirty="0" err="1"/>
              <a:t>Boqué</a:t>
            </a:r>
            <a:r>
              <a:rPr lang="es-ES" sz="1600" i="0" dirty="0"/>
              <a:t> </a:t>
            </a:r>
            <a:r>
              <a:rPr lang="es-ES" sz="1600" i="0" dirty="0" err="1"/>
              <a:t>Torremorell</a:t>
            </a:r>
            <a:r>
              <a:rPr lang="es-ES" sz="1600" i="0" dirty="0"/>
              <a:t>. </a:t>
            </a:r>
          </a:p>
          <a:p>
            <a:pPr marL="38100" indent="0">
              <a:buNone/>
            </a:pPr>
            <a:r>
              <a:rPr lang="es-ES" sz="1600" i="0" dirty="0"/>
              <a:t>Cuaderno del mediador. Alumnado ayudante. Implantación de la mediación en centro educativo. </a:t>
            </a:r>
          </a:p>
          <a:p>
            <a:pPr marL="38100" indent="0">
              <a:buNone/>
            </a:pPr>
            <a:r>
              <a:rPr lang="es-ES" sz="1600" i="0" dirty="0">
                <a:hlinkClick r:id="rId5"/>
              </a:rPr>
              <a:t>http://redmalagademediacionescolar.org/</a:t>
            </a:r>
            <a:endParaRPr lang="es-ES" sz="1600" i="0" dirty="0"/>
          </a:p>
          <a:p>
            <a:pPr marL="38100" indent="0">
              <a:buNone/>
            </a:pPr>
            <a:endParaRPr lang="es-ES" sz="1600" i="0" dirty="0"/>
          </a:p>
          <a:p>
            <a:pPr marL="38100" indent="0">
              <a:buNone/>
            </a:pPr>
            <a:endParaRPr lang="es-ES" sz="1600" i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33FFBD7-CCD3-4580-B034-B5400ADBB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25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D14A1D-B693-406F-8122-5B0DBF141AAD}"/>
              </a:ext>
            </a:extLst>
          </p:cNvPr>
          <p:cNvSpPr txBox="1"/>
          <p:nvPr/>
        </p:nvSpPr>
        <p:spPr>
          <a:xfrm>
            <a:off x="6863508" y="1211855"/>
            <a:ext cx="170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RECURSOS </a:t>
            </a:r>
          </a:p>
        </p:txBody>
      </p:sp>
    </p:spTree>
    <p:extLst>
      <p:ext uri="{BB962C8B-B14F-4D97-AF65-F5344CB8AC3E}">
        <p14:creationId xmlns:p14="http://schemas.microsoft.com/office/powerpoint/2010/main" val="3166339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1070800" y="970104"/>
            <a:ext cx="355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De aquí hasta el infinito y más allá!</a:t>
            </a:r>
            <a:br>
              <a:rPr lang="es-ES" sz="1800" dirty="0"/>
            </a:br>
            <a:r>
              <a:rPr lang="es-ES" sz="3600" dirty="0"/>
              <a:t>MUCHAS GRACIAS</a:t>
            </a:r>
            <a:endParaRPr sz="3600" dirty="0"/>
          </a:p>
        </p:txBody>
      </p:sp>
      <p:sp>
        <p:nvSpPr>
          <p:cNvPr id="103" name="Google Shape;103;p22"/>
          <p:cNvSpPr/>
          <p:nvPr/>
        </p:nvSpPr>
        <p:spPr>
          <a:xfrm>
            <a:off x="6814287" y="1610574"/>
            <a:ext cx="1465647" cy="14851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22"/>
          <p:cNvSpPr/>
          <p:nvPr/>
        </p:nvSpPr>
        <p:spPr>
          <a:xfrm rot="1473029">
            <a:off x="5481677" y="2352112"/>
            <a:ext cx="856929" cy="83471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6530815" y="1468646"/>
            <a:ext cx="375163" cy="3645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2487027">
            <a:off x="6289570" y="3122809"/>
            <a:ext cx="266888" cy="25934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EF1C0A-1F51-4527-9F64-F5B04521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90" y="2485719"/>
            <a:ext cx="298132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 idx="4294967295"/>
          </p:nvPr>
        </p:nvSpPr>
        <p:spPr>
          <a:xfrm>
            <a:off x="914399" y="398654"/>
            <a:ext cx="7017745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vamos a ver? (en principio)</a:t>
            </a:r>
            <a:endParaRPr dirty="0"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4294967295"/>
          </p:nvPr>
        </p:nvSpPr>
        <p:spPr>
          <a:xfrm>
            <a:off x="613458" y="1389063"/>
            <a:ext cx="5012642" cy="306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Dos pinceladas: El conflicto. La percepción.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endParaRPr lang="en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La mediación: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¿Qué es?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Cómo se introduce la mediación en el centro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Mediación formal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Mediación informal</a:t>
            </a:r>
          </a:p>
          <a:p>
            <a:pPr marL="5969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Herramientas y recursos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dirty="0"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4" y="1122744"/>
            <a:ext cx="2790550" cy="261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AB85E12-4D4A-44B0-8335-E82D2DBC5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conflicto.</a:t>
            </a:r>
            <a:br>
              <a:rPr lang="es-ES" dirty="0"/>
            </a:br>
            <a:r>
              <a:rPr lang="es-ES" dirty="0"/>
              <a:t>El malo de la película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DD877D5-45C7-45BB-94A6-C2602E74F20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15375" y="4676775"/>
            <a:ext cx="428625" cy="4667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32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4294967295"/>
          </p:nvPr>
        </p:nvSpPr>
        <p:spPr>
          <a:xfrm>
            <a:off x="461224" y="0"/>
            <a:ext cx="5734932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El conflicto</a:t>
            </a:r>
            <a:endParaRPr sz="3600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4294967295"/>
          </p:nvPr>
        </p:nvSpPr>
        <p:spPr>
          <a:xfrm>
            <a:off x="367146" y="766738"/>
            <a:ext cx="6435725" cy="1805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/>
              <a:t>Es una situación en la que dos o más personas entran en desacuerdo porque sus posiciones, intereses, necesidades y valores son incompatibles o se perciben como incompatibles.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/>
              <a:t>El </a:t>
            </a:r>
            <a:r>
              <a:rPr lang="es-ES" sz="1600" dirty="0">
                <a:solidFill>
                  <a:schemeClr val="bg2"/>
                </a:solidFill>
              </a:rPr>
              <a:t>conflicto es </a:t>
            </a:r>
            <a:r>
              <a:rPr lang="es-ES" sz="1600" dirty="0">
                <a:solidFill>
                  <a:schemeClr val="bg2"/>
                </a:solidFill>
                <a:highlight>
                  <a:srgbClr val="C0C0C0"/>
                </a:highlight>
              </a:rPr>
              <a:t>parte de la vida</a:t>
            </a:r>
            <a:r>
              <a:rPr lang="es-ES" sz="1600" dirty="0">
                <a:solidFill>
                  <a:schemeClr val="bg2"/>
                </a:solidFill>
              </a:rPr>
              <a:t>. Es innato </a:t>
            </a:r>
            <a:r>
              <a:rPr lang="es-ES" sz="1600" dirty="0"/>
              <a:t>a las relaciones humanas.</a:t>
            </a:r>
          </a:p>
          <a:p>
            <a:pPr marL="139700" indent="0" algn="just">
              <a:buNone/>
            </a:pPr>
            <a:endParaRPr lang="es-ES" sz="1600" dirty="0"/>
          </a:p>
        </p:txBody>
      </p:sp>
      <p:sp>
        <p:nvSpPr>
          <p:cNvPr id="2" name="Rectángulo 1"/>
          <p:cNvSpPr/>
          <p:nvPr/>
        </p:nvSpPr>
        <p:spPr>
          <a:xfrm>
            <a:off x="461224" y="2505222"/>
            <a:ext cx="788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Las </a:t>
            </a:r>
            <a:r>
              <a:rPr lang="es-ES" sz="1600" dirty="0">
                <a:solidFill>
                  <a:schemeClr val="bg2"/>
                </a:solidFill>
                <a:latin typeface="Pangolin"/>
                <a:sym typeface="Pangolin"/>
              </a:rPr>
              <a:t>emociones y los sentimientos </a:t>
            </a: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juegan un papel importante en un conflicto. IMPORTANTE </a:t>
            </a:r>
            <a:r>
              <a:rPr lang="es-ES" sz="1600" dirty="0">
                <a:solidFill>
                  <a:schemeClr val="bg2"/>
                </a:solidFill>
                <a:highlight>
                  <a:srgbClr val="C0C0C0"/>
                </a:highlight>
                <a:latin typeface="Pangolin"/>
                <a:sym typeface="Pangolin"/>
              </a:rPr>
              <a:t>PERDER EL MIEDO AL CONFLICTO</a:t>
            </a: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. Puede convertirse en oportunidad de cambio y desarrollo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bg2"/>
              </a:solidFill>
              <a:latin typeface="Pangolin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2"/>
                </a:solidFill>
                <a:highlight>
                  <a:srgbClr val="C0C0C0"/>
                </a:highlight>
                <a:latin typeface="Pangolin"/>
                <a:sym typeface="Pangolin"/>
              </a:rPr>
              <a:t>Conflictos latentes</a:t>
            </a: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bg2"/>
              </a:solidFill>
              <a:latin typeface="Pangolin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La </a:t>
            </a:r>
            <a:r>
              <a:rPr lang="es-ES" sz="1600" dirty="0">
                <a:solidFill>
                  <a:schemeClr val="bg2"/>
                </a:solidFill>
                <a:highlight>
                  <a:srgbClr val="C0C0C0"/>
                </a:highlight>
                <a:latin typeface="Pangolin" panose="020B0604020202020204" charset="0"/>
              </a:rPr>
              <a:t>cultura del diálogo </a:t>
            </a:r>
            <a:r>
              <a:rPr lang="es-ES" sz="1600" dirty="0">
                <a:solidFill>
                  <a:schemeClr val="bg2"/>
                </a:solidFill>
                <a:latin typeface="Pangolin" panose="020B0604020202020204" charset="0"/>
              </a:rPr>
              <a:t>ayuda a comprender  el porqué del conflicto y a llegar a un acuerdo que satisfaga a ambas partes.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585">
            <a:off x="6806697" y="614574"/>
            <a:ext cx="1621483" cy="1487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E2163D-9B1E-488A-9ECC-090C5108C0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2EF61D-B2F9-463E-9774-D33C8DAB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72" y="766144"/>
            <a:ext cx="2857500" cy="3705225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A08935A-ADE6-42A0-A9AC-D02E2491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080" y="1647493"/>
            <a:ext cx="4098274" cy="519600"/>
          </a:xfrm>
        </p:spPr>
        <p:txBody>
          <a:bodyPr/>
          <a:lstStyle/>
          <a:p>
            <a:r>
              <a:rPr lang="es-ES" dirty="0"/>
              <a:t>La forma en que gestionamos el conflicto</a:t>
            </a:r>
          </a:p>
        </p:txBody>
      </p:sp>
    </p:spTree>
    <p:extLst>
      <p:ext uri="{BB962C8B-B14F-4D97-AF65-F5344CB8AC3E}">
        <p14:creationId xmlns:p14="http://schemas.microsoft.com/office/powerpoint/2010/main" val="39043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1AF2687-C224-495D-8C7A-B9C28E4B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8450" y="887329"/>
            <a:ext cx="4910315" cy="519600"/>
          </a:xfrm>
        </p:spPr>
        <p:txBody>
          <a:bodyPr/>
          <a:lstStyle/>
          <a:p>
            <a:r>
              <a:rPr lang="es-ES" dirty="0"/>
              <a:t>La percepción. Empatía</a:t>
            </a:r>
          </a:p>
          <a:p>
            <a:r>
              <a:rPr lang="es-ES" dirty="0"/>
              <a:t>Cuento “ los sabios”</a:t>
            </a:r>
          </a:p>
          <a:p>
            <a:pPr algn="just"/>
            <a:r>
              <a:rPr lang="es-ES" sz="900" dirty="0"/>
              <a:t>“He aquí que una vez había seis sabios que vivían en la misma ciudad . Los seis eran ciegos. Un buen día, un elefante llegó a la ciudad. Los seis sabios querían saber cómo era un elefante. De manera que, como eran ciegos, cada uno de ellos se acercó al elefante y empezó a palparlo.</a:t>
            </a:r>
          </a:p>
          <a:p>
            <a:pPr algn="just"/>
            <a:r>
              <a:rPr lang="es-ES" sz="900" dirty="0"/>
              <a:t>El primero tocó la oreja grande y plana del elefante. Notó como se movía hacía delante y hacía atrás. “El elefante es cómo un abanico” dijo.</a:t>
            </a:r>
          </a:p>
          <a:p>
            <a:pPr algn="just"/>
            <a:r>
              <a:rPr lang="es-ES" sz="900" dirty="0"/>
              <a:t>El segundo tocó una de las patas del elefante. “El elefante es como un árbol”, dijo.</a:t>
            </a:r>
          </a:p>
          <a:p>
            <a:pPr algn="just"/>
            <a:r>
              <a:rPr lang="es-ES" sz="900" dirty="0"/>
              <a:t>El tercero le tocó la cola, “Estáis equivocados: el elefante es como una cuerda”</a:t>
            </a:r>
          </a:p>
          <a:p>
            <a:pPr algn="just"/>
            <a:r>
              <a:rPr lang="es-ES" sz="900" dirty="0"/>
              <a:t>El cuarto le toco la trompa, “Os equivocáis el elefante es como una serpiente”, dijo.</a:t>
            </a:r>
          </a:p>
          <a:p>
            <a:pPr algn="just"/>
            <a:r>
              <a:rPr lang="es-ES" sz="900" dirty="0"/>
              <a:t>El quinto le tocó los colmillos. “El elefante es como una lanza”, manifestó.</a:t>
            </a:r>
          </a:p>
          <a:p>
            <a:pPr algn="just"/>
            <a:r>
              <a:rPr lang="es-ES" sz="900" dirty="0"/>
              <a:t>No, no gritó el sexto. “Parecéis tontos, el elefante es como una pared alta¡. (había tocado al elefante por el costado). </a:t>
            </a:r>
          </a:p>
          <a:p>
            <a:pPr algn="just"/>
            <a:r>
              <a:rPr lang="es-ES" sz="900" dirty="0"/>
              <a:t>Abanico, Árbol, Cuerda, Serpiente, Lanza, Pared, …Y nunca se pusieron de acuerdo en cómo era un elefante.”</a:t>
            </a:r>
          </a:p>
          <a:p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E109B7C-FFA4-47EF-9376-922EBE53AC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3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Inconsolata"/>
                <a:ea typeface="Inconsolata"/>
                <a:sym typeface="Inconsolat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ES" sz="13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Inconsolata"/>
              <a:ea typeface="Inconsolata"/>
              <a:sym typeface="Inconsolat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A1759F-8FF2-49A8-B7D1-A85ADA7B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0" y="1147129"/>
            <a:ext cx="2648870" cy="26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636608"/>
            <a:ext cx="7849650" cy="3847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s-ES" dirty="0"/>
              <a:t>NUESTROS PRINCIPIOS (REALES. NO ES TEORÍA)</a:t>
            </a:r>
          </a:p>
          <a:p>
            <a:pPr marL="127000" indent="0">
              <a:buNone/>
            </a:pPr>
            <a:endParaRPr lang="es-ES" dirty="0"/>
          </a:p>
          <a:p>
            <a:r>
              <a:rPr lang="es-ES" dirty="0"/>
              <a:t>CONFLICTO: </a:t>
            </a:r>
          </a:p>
          <a:p>
            <a:pPr lvl="1"/>
            <a:r>
              <a:rPr lang="es-ES" dirty="0"/>
              <a:t>Afrontamos el conflicto. Los conflictos que no se afrontan, se enquistan</a:t>
            </a:r>
          </a:p>
          <a:p>
            <a:pPr lvl="1"/>
            <a:r>
              <a:rPr lang="es-ES" dirty="0"/>
              <a:t>Oportunidad de aprendizaje y desarrollo. </a:t>
            </a:r>
          </a:p>
          <a:p>
            <a:endParaRPr lang="es-ES" dirty="0"/>
          </a:p>
          <a:p>
            <a:r>
              <a:rPr lang="es-ES" dirty="0"/>
              <a:t>VALORES. LA EMPATÍA: </a:t>
            </a:r>
          </a:p>
          <a:p>
            <a:pPr lvl="1"/>
            <a:r>
              <a:rPr lang="es-ES" dirty="0"/>
              <a:t>No a la violencia.</a:t>
            </a:r>
          </a:p>
          <a:p>
            <a:pPr lvl="1"/>
            <a:r>
              <a:rPr lang="es-ES" dirty="0"/>
              <a:t>No nos quedamos indiferentes al sufrimiento ajeno. </a:t>
            </a:r>
          </a:p>
          <a:p>
            <a:pPr marL="0" indent="0" algn="ctr">
              <a:buNone/>
            </a:pPr>
            <a:endParaRPr lang="es-ES" sz="18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ES" sz="1800" i="1" dirty="0">
                <a:solidFill>
                  <a:srgbClr val="0070C0"/>
                </a:solidFill>
              </a:rPr>
              <a:t>Cultura de paz. Promoción del buen trato. Prevención.</a:t>
            </a:r>
          </a:p>
          <a:p>
            <a:pPr marL="0" indent="0" algn="ctr">
              <a:buNone/>
            </a:pPr>
            <a:r>
              <a:rPr lang="es-ES" sz="1800" dirty="0">
                <a:solidFill>
                  <a:srgbClr val="FF0000"/>
                </a:solidFill>
              </a:rPr>
              <a:t>PELIGRO!!! ESTO SE CONTAGIA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0" name="Google Shape;878;p52"/>
          <p:cNvGrpSpPr/>
          <p:nvPr/>
        </p:nvGrpSpPr>
        <p:grpSpPr>
          <a:xfrm>
            <a:off x="8001000" y="444606"/>
            <a:ext cx="715025" cy="670685"/>
            <a:chOff x="557511" y="3214925"/>
            <a:chExt cx="719836" cy="720150"/>
          </a:xfrm>
        </p:grpSpPr>
        <p:sp>
          <p:nvSpPr>
            <p:cNvPr id="11" name="Google Shape;879;p52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80;p52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81;p52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82;p52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4294967295"/>
          </p:nvPr>
        </p:nvSpPr>
        <p:spPr>
          <a:xfrm>
            <a:off x="1228726" y="147552"/>
            <a:ext cx="5753243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La mediación. ¿Qué es?</a:t>
            </a:r>
            <a:endParaRPr sz="3600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4294967295"/>
          </p:nvPr>
        </p:nvSpPr>
        <p:spPr>
          <a:xfrm>
            <a:off x="367146" y="1004802"/>
            <a:ext cx="5648064" cy="367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endParaRPr lang="es-ES" b="1" dirty="0">
              <a:latin typeface="Pangolin" panose="020B0604020202020204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r>
              <a:rPr lang="es-ES" b="1" dirty="0">
                <a:latin typeface="Pangolin" panose="020B0604020202020204" charset="0"/>
                <a:cs typeface="Arial" panose="020B0604020202020204" pitchFamily="34" charset="0"/>
              </a:rPr>
              <a:t>   </a:t>
            </a:r>
            <a:r>
              <a:rPr lang="es-ES" dirty="0">
                <a:latin typeface="Pangolin" panose="020B0604020202020204" charset="0"/>
                <a:cs typeface="Arial" panose="020B0604020202020204" pitchFamily="34" charset="0"/>
              </a:rPr>
              <a:t>Es una estrategia de convivencia en el marco educativo con poder transformador a las personas y a la institución escolar. </a:t>
            </a:r>
          </a:p>
          <a:p>
            <a:pPr marL="139700" indent="0" algn="just">
              <a:buNone/>
            </a:pPr>
            <a:endParaRPr lang="es-ES" dirty="0">
              <a:latin typeface="Pangolin" panose="020B0604020202020204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r>
              <a:rPr lang="es-ES" dirty="0">
                <a:latin typeface="Pangolin" panose="020B0604020202020204" charset="0"/>
                <a:cs typeface="Arial" panose="020B0604020202020204" pitchFamily="34" charset="0"/>
              </a:rPr>
              <a:t>Ayuda a crear un clima más pacífico y a prevenir situaciones de tensión y conflicto. </a:t>
            </a:r>
          </a:p>
          <a:p>
            <a:pPr marL="139700" indent="0" algn="just">
              <a:buNone/>
            </a:pPr>
            <a:endParaRPr lang="es-ES" dirty="0">
              <a:latin typeface="Pangolin" panose="020B0604020202020204" charset="0"/>
              <a:cs typeface="Arial" panose="020B0604020202020204" pitchFamily="34" charset="0"/>
            </a:endParaRPr>
          </a:p>
          <a:p>
            <a:pPr marL="139700" indent="0" algn="just">
              <a:buNone/>
            </a:pPr>
            <a:r>
              <a:rPr lang="es-ES" b="1" dirty="0">
                <a:latin typeface="Pangolin" panose="020B0604020202020204" charset="0"/>
                <a:cs typeface="Arial" panose="020B0604020202020204" pitchFamily="34" charset="0"/>
              </a:rPr>
              <a:t>Mediación informal- formal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b="1" dirty="0">
              <a:latin typeface="Pangolin" panose="020B060402020202020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Font typeface="Pangolin"/>
              <a:buNone/>
            </a:pPr>
            <a:endParaRPr sz="1600" dirty="0"/>
          </a:p>
        </p:txBody>
      </p:sp>
      <p:pic>
        <p:nvPicPr>
          <p:cNvPr id="1026" name="Picture 2" descr="Reunión, Reunirse, Juntos, Colaboración, G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07">
            <a:off x="6725283" y="480458"/>
            <a:ext cx="1798883" cy="218102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4076402"/>
      </p:ext>
    </p:extLst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1396</Words>
  <Application>Microsoft Office PowerPoint</Application>
  <PresentationFormat>Presentación en pantalla (16:9)</PresentationFormat>
  <Paragraphs>225</Paragraphs>
  <Slides>26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Comic Sans MS</vt:lpstr>
      <vt:lpstr>Pangolin</vt:lpstr>
      <vt:lpstr>Inconsolata</vt:lpstr>
      <vt:lpstr>Calibri</vt:lpstr>
      <vt:lpstr>Wingdings</vt:lpstr>
      <vt:lpstr>Jaques template</vt:lpstr>
      <vt:lpstr>Mediación escolar ¿Nos atrevemos a soñar?</vt:lpstr>
      <vt:lpstr>Presentación de PowerPoint</vt:lpstr>
      <vt:lpstr>¿Qué vamos a ver? (en principio)</vt:lpstr>
      <vt:lpstr>El conflicto. El malo de la película</vt:lpstr>
      <vt:lpstr>El conflicto</vt:lpstr>
      <vt:lpstr>Presentación de PowerPoint</vt:lpstr>
      <vt:lpstr>Presentación de PowerPoint</vt:lpstr>
      <vt:lpstr>Presentación de PowerPoint</vt:lpstr>
      <vt:lpstr>La mediación. ¿Qué es?</vt:lpstr>
      <vt:lpstr>Presentación de PowerPoint</vt:lpstr>
      <vt:lpstr>Presentación de PowerPoint</vt:lpstr>
      <vt:lpstr>Presentación de PowerPoint</vt:lpstr>
      <vt:lpstr>Presentación de PowerPoint</vt:lpstr>
      <vt:lpstr>Mediación  informal  primeras etapas</vt:lpstr>
      <vt:lpstr>ALUMNOS AYUDANTES</vt:lpstr>
      <vt:lpstr>Mediación  formal  últimas etapas</vt:lpstr>
      <vt:lpstr>¿Para qué sirve la mediación?</vt:lpstr>
      <vt:lpstr>¿Para qué NO sirve la mediación?</vt:lpstr>
      <vt:lpstr>Presentación de PowerPoint</vt:lpstr>
      <vt:lpstr>Presentación de PowerPoint</vt:lpstr>
      <vt:lpstr>Presentación de PowerPoint</vt:lpstr>
      <vt:lpstr>Presentación de PowerPoint</vt:lpstr>
      <vt:lpstr>ALGUNAS HERRAMIENTAS EN LA MEDIACIÓN</vt:lpstr>
      <vt:lpstr>Presentación de PowerPoint</vt:lpstr>
      <vt:lpstr>Presentación de PowerPoint</vt:lpstr>
      <vt:lpstr>De aquí hasta el infinito y más allá! 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Mediación escolar ¿Nos atrevemos?</dc:title>
  <dc:creator>Miriam Palomero Arcones</dc:creator>
  <cp:lastModifiedBy>Noelia palomero arcones</cp:lastModifiedBy>
  <cp:revision>20</cp:revision>
  <dcterms:modified xsi:type="dcterms:W3CDTF">2022-02-06T21:47:31Z</dcterms:modified>
</cp:coreProperties>
</file>