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78" r:id="rId2"/>
    <p:sldId id="426" r:id="rId3"/>
    <p:sldId id="434" r:id="rId4"/>
    <p:sldId id="408" r:id="rId5"/>
    <p:sldId id="429" r:id="rId6"/>
    <p:sldId id="428" r:id="rId7"/>
    <p:sldId id="430" r:id="rId8"/>
    <p:sldId id="431" r:id="rId9"/>
    <p:sldId id="382" r:id="rId10"/>
    <p:sldId id="387" r:id="rId11"/>
    <p:sldId id="388" r:id="rId12"/>
    <p:sldId id="390" r:id="rId13"/>
    <p:sldId id="391" r:id="rId14"/>
    <p:sldId id="392" r:id="rId15"/>
    <p:sldId id="393" r:id="rId16"/>
    <p:sldId id="397" r:id="rId17"/>
    <p:sldId id="432" r:id="rId18"/>
    <p:sldId id="433" r:id="rId19"/>
    <p:sldId id="396" r:id="rId20"/>
    <p:sldId id="414" r:id="rId21"/>
    <p:sldId id="435" r:id="rId22"/>
    <p:sldId id="37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2CC"/>
    <a:srgbClr val="3D97DE"/>
    <a:srgbClr val="68E2F2"/>
    <a:srgbClr val="7FB9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FAD9F-90D7-2000-A559-FED651E4A39F}" v="14" dt="2021-02-21T18:26:45.967"/>
    <p1510:client id="{2A602A57-6577-7240-8C96-0AD5318D007D}" v="196" dt="2021-02-21T15:34:57.863"/>
    <p1510:client id="{4B428FBD-DBC8-0A8F-77D1-D8D3A91096F4}" v="109" dt="2021-02-02T16:55:19.217"/>
    <p1510:client id="{88804563-B2EA-45EB-ABAC-E05DE3E21877}" v="110" dt="2018-01-30T11:11:09.416"/>
    <p1510:client id="{92EF3430-FB08-E4EC-DE72-85310EE65819}" v="33" dt="2021-02-23T11:47:57.656"/>
    <p1510:client id="{A82CE56D-0A37-86FE-01C9-751DB1FF753B}" v="485" dt="2021-02-18T10:52:28.865"/>
    <p1510:client id="{BB11BB62-87E5-47B3-B781-697907440146}" v="11" dt="2018-01-30T16:21:12.014"/>
    <p1510:client id="{C712D2A8-CACF-AFC6-5ADD-55C9F98AF961}" v="4" dt="2021-02-20T19:13:01.624"/>
    <p1510:client id="{F09536D9-F10B-48E3-9D73-D997F43066EB}" v="23" dt="2018-01-30T10:56:15.195"/>
    <p1510:client id="{F1D6AD9F-A043-2000-BD2C-D64C7D030218}" v="29" dt="2021-02-22T19:47:43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458" y="-4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s-ES" altLang="en-US"/>
              <a:t>Diapositiva </a:t>
            </a:r>
            <a:fld id="{39E3A6BA-C066-49F7-AE30-18A70D058A4B}" type="slidenum">
              <a:rPr lang="es-ES" altLang="en-US"/>
              <a:pPr/>
              <a:t>‹Nº›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3420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D8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1mE4Nq48R8Nm2jAfMvvLhFk7qcaIcjpXQ" TargetMode="External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hyperlink" Target="https://drive.google.com/drive/folders/1mE4Nq48R8Nm2jAfMvvLhFk7qcaIcjpXQ?usp=shari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mE4Nq48R8Nm2jAfMvvLhFk7qcaIcjpXQ" TargetMode="External"/><Relationship Id="rId2" Type="http://schemas.openxmlformats.org/officeDocument/2006/relationships/hyperlink" Target="https://drive.google.com/drive/folders/0B3P4t_E3rwlxckUzSkxWdzQyNEE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drive/folders/1Jl13QRiENRTSPuHJbhcPjMjJC405knMF?usp=sharing" TargetMode="External"/><Relationship Id="rId4" Type="http://schemas.openxmlformats.org/officeDocument/2006/relationships/hyperlink" Target="https://drive.google.com/drive/folders/1mE4Nq48R8Nm2jAfMvvLhFk7qcaIcjpXQ?usp=shar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a.lara@smileandlearn.com" TargetMode="External"/><Relationship Id="rId2" Type="http://schemas.openxmlformats.org/officeDocument/2006/relationships/hyperlink" Target="https://library.smileandlearn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tel:+34625874281" TargetMode="External"/><Relationship Id="rId4" Type="http://schemas.openxmlformats.org/officeDocument/2006/relationships/hyperlink" Target="mailto:educadores@smileandlearn.co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n2kU74AkB4I3Dzg6jEZwHJBrJ5Q9XTEh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s://www.raz-kids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smileandlearn.com/" TargetMode="External"/><Relationship Id="rId5" Type="http://schemas.openxmlformats.org/officeDocument/2006/relationships/hyperlink" Target="https://www.educa.jcyl.es/fomentolectura/es/leocyl" TargetMode="Externa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xFCjIPTnTA4?feature=oembed" TargetMode="Externa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_n7fOoBsGe0Yw6jqkQkuBK1HrYyMJ1GV/view?usp=shari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oy_libro@educa.jcyl.e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pelvegmv@jcyl.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102784" y="1557339"/>
            <a:ext cx="4417483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0989" y="227523"/>
            <a:ext cx="11384710" cy="781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cap="all" dirty="0">
                <a:solidFill>
                  <a:srgbClr val="002060"/>
                </a:solidFill>
                <a:ea typeface="+mn-lt"/>
                <a:cs typeface="+mn-lt"/>
              </a:rPr>
              <a:t>LECTURA DIGITAL LEOCYL Y OTRAS PLATAFORMAS</a:t>
            </a:r>
            <a:endParaRPr lang="es-ES" b="1" dirty="0">
              <a:solidFill>
                <a:srgbClr val="002060"/>
              </a:solidFill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04850" y="5560874"/>
            <a:ext cx="11144250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ES" sz="1400" b="1" dirty="0">
                <a:solidFill>
                  <a:srgbClr val="002060"/>
                </a:solidFill>
                <a:latin typeface="Arial"/>
                <a:cs typeface="Arial"/>
              </a:rPr>
              <a:t>Alicia Pérez Díez.</a:t>
            </a:r>
          </a:p>
          <a:p>
            <a:pPr algn="ctr"/>
            <a:r>
              <a:rPr lang="es-ES" sz="1400" b="1" dirty="0">
                <a:solidFill>
                  <a:srgbClr val="002060"/>
                </a:solidFill>
                <a:latin typeface="Arial"/>
                <a:cs typeface="Arial"/>
              </a:rPr>
              <a:t>Maestra en el </a:t>
            </a:r>
            <a:r>
              <a:rPr lang="es-ES" sz="1400" b="1" dirty="0" err="1">
                <a:solidFill>
                  <a:srgbClr val="002060"/>
                </a:solidFill>
                <a:latin typeface="Arial"/>
                <a:cs typeface="Arial"/>
              </a:rPr>
              <a:t>Ceip</a:t>
            </a:r>
            <a:r>
              <a:rPr lang="es-ES" sz="1400" b="1" dirty="0">
                <a:solidFill>
                  <a:srgbClr val="002060"/>
                </a:solidFill>
                <a:latin typeface="Arial"/>
                <a:cs typeface="Arial"/>
              </a:rPr>
              <a:t> Padre Claret. Palencia.</a:t>
            </a:r>
          </a:p>
          <a:p>
            <a:r>
              <a:rPr lang="es-ES" sz="1400" b="1" dirty="0">
                <a:solidFill>
                  <a:srgbClr val="002060"/>
                </a:solidFill>
                <a:latin typeface="Arial"/>
                <a:cs typeface="Arial"/>
              </a:rPr>
              <a:t>Maestra colaboradora para la Integración de las (TIC/</a:t>
            </a:r>
            <a:r>
              <a:rPr lang="es-ES" sz="1400" b="1" dirty="0" err="1">
                <a:solidFill>
                  <a:srgbClr val="002060"/>
                </a:solidFill>
                <a:latin typeface="Arial"/>
                <a:cs typeface="Arial"/>
              </a:rPr>
              <a:t>TACs</a:t>
            </a:r>
            <a:r>
              <a:rPr lang="es-ES" sz="1400" b="1" dirty="0">
                <a:solidFill>
                  <a:srgbClr val="002060"/>
                </a:solidFill>
                <a:latin typeface="Arial"/>
                <a:cs typeface="Arial"/>
              </a:rPr>
              <a:t>) Tecnologías de la Información, Comunicación, Aprendizaje y Conocimiento en los centros educativos.</a:t>
            </a:r>
          </a:p>
          <a:p>
            <a:pPr algn="ctr"/>
            <a:r>
              <a:rPr lang="es-ES" sz="1400" b="1" dirty="0">
                <a:solidFill>
                  <a:srgbClr val="002060"/>
                </a:solidFill>
              </a:rPr>
              <a:t> </a:t>
            </a:r>
            <a:r>
              <a:rPr lang="es-ES" sz="1400" b="1" dirty="0">
                <a:solidFill>
                  <a:srgbClr val="002060"/>
                </a:solidFill>
                <a:latin typeface="Arial"/>
                <a:cs typeface="Arial"/>
              </a:rPr>
              <a:t>Twitter: @tictacpalencia          Grupo Facebook: </a:t>
            </a:r>
            <a:r>
              <a:rPr lang="es-ES" sz="1400" b="1" dirty="0" err="1">
                <a:solidFill>
                  <a:srgbClr val="002060"/>
                </a:solidFill>
                <a:latin typeface="Arial"/>
                <a:cs typeface="Arial"/>
              </a:rPr>
              <a:t>Maestr@s</a:t>
            </a:r>
            <a:r>
              <a:rPr lang="es-ES" sz="1400" b="1" dirty="0">
                <a:solidFill>
                  <a:srgbClr val="002060"/>
                </a:solidFill>
                <a:latin typeface="Arial"/>
                <a:cs typeface="Arial"/>
              </a:rPr>
              <a:t> de Palencia          Instagram: </a:t>
            </a:r>
            <a:r>
              <a:rPr lang="es-ES" sz="1400" b="1" dirty="0" err="1">
                <a:solidFill>
                  <a:srgbClr val="002060"/>
                </a:solidFill>
                <a:latin typeface="Arial"/>
                <a:cs typeface="Arial"/>
              </a:rPr>
              <a:t>Tictacpalencia</a:t>
            </a:r>
            <a:endParaRPr lang="es-ES" sz="1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algn="ctr"/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11A421AC-FD1F-43E5-ADC8-2B19D93D7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52" y="1007320"/>
            <a:ext cx="11398368" cy="44695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xresdefaul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2303417" y="444138"/>
            <a:ext cx="789867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QUE ES SMILE AND LEARN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606731" y="1463040"/>
            <a:ext cx="92615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 Es una plataforma para facilitar el aprendizaje de los niños y niñas de manera divertida a través de la tecnología.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Está pensada para niños entre 3 y 12 años.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Es gratuito para coles y su coste es de 2,99 euros al mes para casa.</a:t>
            </a:r>
          </a:p>
          <a:p>
            <a:endParaRPr lang="es-ES" dirty="0"/>
          </a:p>
        </p:txBody>
      </p:sp>
      <p:pic>
        <p:nvPicPr>
          <p:cNvPr id="5" name="4 Imagen" descr="smile-and-learn-pizar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1005" y="3503177"/>
            <a:ext cx="4637315" cy="298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xresdefaul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439886" y="444138"/>
            <a:ext cx="467214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METODOLOGIA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606731" y="1463040"/>
            <a:ext cx="926156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La metodología que se sigue en esta plataforma es el uso de: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 Cuentos. 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 Videos.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 Juegos interactivos.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Todo ello a través de las inteligencias múltiples representadas en islas.</a:t>
            </a:r>
          </a:p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0381" y="3801292"/>
            <a:ext cx="4659904" cy="263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t="-870" r="47025" b="8070"/>
          <a:stretch>
            <a:fillRect/>
          </a:stretch>
        </p:blipFill>
        <p:spPr bwMode="auto">
          <a:xfrm>
            <a:off x="8627103" y="1815738"/>
            <a:ext cx="2384886" cy="158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9 Imagen" descr="smile-and-learn-2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41556" y="1933304"/>
            <a:ext cx="2600958" cy="146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xresdefaul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05200" y="404949"/>
            <a:ext cx="467214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METODOLOGIA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495005" y="1476103"/>
            <a:ext cx="92615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Se trabajan los valores universales, contenidos curriculares y el aprendizaje de idiomas.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Cuenta con mas de 2000 actividades educativas,  mas de 120 juegos y cuentos interactivos y más de 150 videos.</a:t>
            </a:r>
          </a:p>
          <a:p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-3179" r="78939"/>
          <a:stretch>
            <a:fillRect/>
          </a:stretch>
        </p:blipFill>
        <p:spPr bwMode="auto">
          <a:xfrm>
            <a:off x="730975" y="1123407"/>
            <a:ext cx="1685653" cy="466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t="11977" r="19609" b="13371"/>
          <a:stretch>
            <a:fillRect/>
          </a:stretch>
        </p:blipFill>
        <p:spPr bwMode="auto">
          <a:xfrm>
            <a:off x="4871629" y="3200400"/>
            <a:ext cx="5206234" cy="273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5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xresdefaul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05200" y="404949"/>
            <a:ext cx="467214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METODOLOGIA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66651" y="1358537"/>
            <a:ext cx="684493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 err="1">
                <a:solidFill>
                  <a:srgbClr val="002060"/>
                </a:solidFill>
                <a:latin typeface="Arial Black" pitchFamily="34" charset="0"/>
              </a:rPr>
              <a:t>Smile</a:t>
            </a: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 and </a:t>
            </a:r>
            <a:r>
              <a:rPr lang="es-ES" sz="2400" dirty="0" err="1">
                <a:solidFill>
                  <a:srgbClr val="002060"/>
                </a:solidFill>
                <a:latin typeface="Arial Black" pitchFamily="34" charset="0"/>
              </a:rPr>
              <a:t>learn</a:t>
            </a: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 es multiplataforma: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Windows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 err="1">
                <a:solidFill>
                  <a:srgbClr val="002060"/>
                </a:solidFill>
                <a:latin typeface="Arial Black" pitchFamily="34" charset="0"/>
              </a:rPr>
              <a:t>Android</a:t>
            </a:r>
            <a:endParaRPr lang="es-ES" sz="2400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IOS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Linux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 err="1">
                <a:solidFill>
                  <a:srgbClr val="002060"/>
                </a:solidFill>
                <a:latin typeface="Arial Black" pitchFamily="34" charset="0"/>
              </a:rPr>
              <a:t>Smile</a:t>
            </a: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 and </a:t>
            </a:r>
            <a:r>
              <a:rPr lang="es-ES" sz="2400" dirty="0" err="1">
                <a:solidFill>
                  <a:srgbClr val="002060"/>
                </a:solidFill>
                <a:latin typeface="Arial Black" pitchFamily="34" charset="0"/>
              </a:rPr>
              <a:t>learn</a:t>
            </a: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 es </a:t>
            </a:r>
            <a:r>
              <a:rPr lang="es-ES" sz="2400" dirty="0" err="1">
                <a:solidFill>
                  <a:srgbClr val="002060"/>
                </a:solidFill>
                <a:latin typeface="Arial Black" pitchFamily="34" charset="0"/>
              </a:rPr>
              <a:t>multidispositivo</a:t>
            </a: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Móvil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 err="1">
                <a:solidFill>
                  <a:srgbClr val="002060"/>
                </a:solidFill>
                <a:latin typeface="Arial Black" pitchFamily="34" charset="0"/>
              </a:rPr>
              <a:t>Tablet</a:t>
            </a:r>
            <a:endParaRPr lang="es-ES" sz="2400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PC</a:t>
            </a:r>
          </a:p>
          <a:p>
            <a:pPr>
              <a:buFont typeface="Wingdings" pitchFamily="2" charset="2"/>
              <a:buChar char="v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PDI</a:t>
            </a:r>
          </a:p>
          <a:p>
            <a:endParaRPr lang="es-ES" dirty="0"/>
          </a:p>
        </p:txBody>
      </p:sp>
      <p:pic>
        <p:nvPicPr>
          <p:cNvPr id="8" name="7 Imagen" descr="700x420_Alumnos-con-Smile-and-Learn11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04460" y="1854926"/>
            <a:ext cx="4027715" cy="2416629"/>
          </a:xfrm>
          <a:prstGeom prst="rect">
            <a:avLst/>
          </a:prstGeom>
        </p:spPr>
      </p:pic>
      <p:pic>
        <p:nvPicPr>
          <p:cNvPr id="9" name="8 Imagen" descr="Blanca-Rodriguez-696x435.jpg"/>
          <p:cNvPicPr>
            <a:picLocks noChangeAspect="1"/>
          </p:cNvPicPr>
          <p:nvPr/>
        </p:nvPicPr>
        <p:blipFill>
          <a:blip r:embed="rId4" cstate="print"/>
          <a:srcRect t="4187" r="41749"/>
          <a:stretch>
            <a:fillRect/>
          </a:stretch>
        </p:blipFill>
        <p:spPr>
          <a:xfrm>
            <a:off x="4772297" y="4049486"/>
            <a:ext cx="2059577" cy="21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xresdefaul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05200" y="404949"/>
            <a:ext cx="467214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METODOLOGIA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7462" y="3132627"/>
            <a:ext cx="3331029" cy="18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927462" y="1293224"/>
            <a:ext cx="816428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Esta plataforma favorece la inclusión de los niños con NEE. Con los cuentos que existen en diferentes niveles de dificultad y de competencia lectora, además de puede leer a través de pictogramas.</a:t>
            </a:r>
          </a:p>
          <a:p>
            <a:pPr>
              <a:buFont typeface="Wingdings" pitchFamily="2" charset="2"/>
              <a:buChar char="Ø"/>
            </a:pPr>
            <a:endParaRPr lang="es-ES" sz="2400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" sz="2400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endParaRPr lang="es-ES" sz="24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es-ES" sz="2400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es-ES" sz="2400" dirty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Se adapta a niveles de desarrollo del niño y ofrece un modo tranquilo con una dinámica más relajante</a:t>
            </a:r>
          </a:p>
          <a:p>
            <a:endParaRPr lang="es-E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t="7194"/>
          <a:stretch>
            <a:fillRect/>
          </a:stretch>
        </p:blipFill>
        <p:spPr bwMode="auto">
          <a:xfrm>
            <a:off x="8706667" y="5016139"/>
            <a:ext cx="3215366" cy="16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 l="2941" t="3125"/>
          <a:stretch>
            <a:fillRect/>
          </a:stretch>
        </p:blipFill>
        <p:spPr bwMode="auto">
          <a:xfrm>
            <a:off x="5930959" y="2952206"/>
            <a:ext cx="3441639" cy="193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5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xresdefaul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05200" y="404949"/>
            <a:ext cx="4672149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METODOLOGIA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966650" y="1358537"/>
            <a:ext cx="10371909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 pitchFamily="34" charset="0"/>
              </a:rPr>
              <a:t>Desde la vista del profesor se podrán crear grupos, perfiles de juego para cada niño y niña; y se registrará la actividad y el progreso de cada alumno y alumna.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/>
              </a:rPr>
              <a:t>Se establece un modo inteligente que consiga adaptar el aprendizaje al ritmo de cada niño. Este sistema identifica las áreas en la que el niño o niña muestra buena capacidad y en las cuáles muestra mas dificultad.</a:t>
            </a:r>
          </a:p>
          <a:p>
            <a:pPr>
              <a:buFont typeface="Wingdings" pitchFamily="2" charset="2"/>
              <a:buChar char="Ø"/>
            </a:pPr>
            <a:r>
              <a:rPr lang="es-ES" sz="2400" dirty="0">
                <a:solidFill>
                  <a:srgbClr val="002060"/>
                </a:solidFill>
                <a:latin typeface="Arial Black"/>
              </a:rPr>
              <a:t>Para todo esto los profes contamos con un espacio web para trabajar.</a:t>
            </a:r>
          </a:p>
          <a:p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6298" t="59712" r="3021"/>
          <a:stretch>
            <a:fillRect/>
          </a:stretch>
        </p:blipFill>
        <p:spPr bwMode="auto">
          <a:xfrm>
            <a:off x="3485791" y="4454435"/>
            <a:ext cx="2849695" cy="159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59125" y="4415244"/>
            <a:ext cx="3134405" cy="177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5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xresdefaul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3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505201" y="339634"/>
            <a:ext cx="429332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PASO A PASO</a:t>
            </a:r>
          </a:p>
        </p:txBody>
      </p:sp>
      <p:sp>
        <p:nvSpPr>
          <p:cNvPr id="6146" name="AutoShape 2" descr="https://attachment.outlook.live.net/owa/aped@hotmail.com/service.svc/s/GetFileAttachment?id=AQMkADAwATE0YTUwLTg3MTgtNjNmNy0wMAItMDAKAEYAAAMIRnQM%2BeF%2BSZ%2Fby91cmzdcBwCXmRAmwLRcQ4wdLYkQzXCxAAACAQwAAACXmRAmwLRcQ4wdLYkQzXCxAAIlSfFoAAAAARIAEAB4UBG5G5DyTJjUFqaZ2vOF&amp;X-OWA-CANARY=RPOMTqCSjUSBlm2IVY9KCXCdilXqQNYYTefxNjZ3TV9O5e7wdavKMcK1m5bV_mQXuMTHfyu0HF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Q1NjAtMjI2NjUyMjYxNVwiLFwicHVpZFwiOlwiMzYzMTg0NzAxMDcyMzc1XCIsXCJvaWRcIjpcIjAwMDE0YTUwLTg3MTgtNjNmNy0wMDAwLTAwMDAwMDAwMDAwMFwiLFwic2NvcGVcIjpcIk93YURvd25sb2FkXCJ9IiwibmJmIjoxNTQxMTgwNDQ5LCJleHAiOjE1NDExODEwNDksImlzcyI6IjAwMDAwMDAyLTAwMDAtMGZmMS1jZTAwLTAwMDAwMDAwMDAwMEA4NGRmOWU3Zi1lOWY2LTQwYWYtYjQzNS1hYWFhYWFhYWFhYWEiLCJhdWQiOiIwMDAwMDAwMi0wMDAwLTBmZjEtY2UwMC0wMDAwMDAwMDAwMDAvYXR0YWNobWVudC5vdXRsb29rLmxpdmUubmV0QDg0ZGY5ZTdmLWU5ZjYtNDBhZi1iNDM1LWFhYWFhYWFhYWFhYSJ9.boldUyHd8-r2TUiMivBXJVW75IcNRskm79Z1ey4GCI49fLHjelm41WRF5ZtGIjbyYnPPCzF5ku-vDDzYaFzwdsL1yB5rgSTM1Yx-Pv5S_IFiOc4UlrQcPx3Bug2pv0rWW3-Z1mmIpvYOVQ5PERPeYGkd-BeOCk5wT5fiKfl26mVquBnAkUSmXf1hkJRavyCJlE9a4-LgSq5Llx8csBgDl2xaPoVg55z0aYZBtPaVrwKw6mpuq1ZzkwA1zFmqHw1od88OJG42zgvS_jyKUK75BSay_-LDcE00DDXwfLgwldmgzNDZ75cRhZzbu5_zqBnGCWb1uTUWG-qZHSoVS62RWw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https://attachment.outlook.live.net/owa/aped@hotmail.com/service.svc/s/GetFileAttachment?id=AQMkADAwATE0YTUwLTg3MTgtNjNmNy0wMAItMDAKAEYAAAMIRnQM%2BeF%2BSZ%2Fby91cmzdcBwCXmRAmwLRcQ4wdLYkQzXCxAAACAQwAAACXmRAmwLRcQ4wdLYkQzXCxAAIlSfFoAAAAARIAEAB4UBG5G5DyTJjUFqaZ2vOF&amp;X-OWA-CANARY=RPOMTqCSjUSBlm2IVY9KCXCdilXqQNYYTefxNjZ3TV9O5e7wdavKMcK1m5bV_mQXuMTHfyu0HF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Q1NjAtMjI2NjUyMjYxNVwiLFwicHVpZFwiOlwiMzYzMTg0NzAxMDcyMzc1XCIsXCJvaWRcIjpcIjAwMDE0YTUwLTg3MTgtNjNmNy0wMDAwLTAwMDAwMDAwMDAwMFwiLFwic2NvcGVcIjpcIk93YURvd25sb2FkXCJ9IiwibmJmIjoxNTQxMTgwNDQ5LCJleHAiOjE1NDExODEwNDksImlzcyI6IjAwMDAwMDAyLTAwMDAtMGZmMS1jZTAwLTAwMDAwMDAwMDAwMEA4NGRmOWU3Zi1lOWY2LTQwYWYtYjQzNS1hYWFhYWFhYWFhYWEiLCJhdWQiOiIwMDAwMDAwMi0wMDAwLTBmZjEtY2UwMC0wMDAwMDAwMDAwMDAvYXR0YWNobWVudC5vdXRsb29rLmxpdmUubmV0QDg0ZGY5ZTdmLWU5ZjYtNDBhZi1iNDM1LWFhYWFhYWFhYWFhYSJ9.boldUyHd8-r2TUiMivBXJVW75IcNRskm79Z1ey4GCI49fLHjelm41WRF5ZtGIjbyYnPPCzF5ku-vDDzYaFzwdsL1yB5rgSTM1Yx-Pv5S_IFiOc4UlrQcPx3Bug2pv0rWW3-Z1mmIpvYOVQ5PERPeYGkd-BeOCk5wT5fiKfl26mVquBnAkUSmXf1hkJRavyCJlE9a4-LgSq5Llx8csBgDl2xaPoVg55z0aYZBtPaVrwKw6mpuq1ZzkwA1zFmqHw1od88OJG42zgvS_jyKUK75BSay_-LDcE00DDXwfLgwldmgzNDZ75cRhZzbu5_zqBnGCWb1uTUWG-qZHSoVS62RWw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8 Imagen" descr="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9497" y="451993"/>
            <a:ext cx="2258202" cy="1311494"/>
          </a:xfrm>
          <a:prstGeom prst="rect">
            <a:avLst/>
          </a:prstGeom>
        </p:spPr>
      </p:pic>
      <p:pic>
        <p:nvPicPr>
          <p:cNvPr id="10" name="9 Imagen" descr="image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6756" y="2022872"/>
            <a:ext cx="2146945" cy="1339623"/>
          </a:xfrm>
          <a:prstGeom prst="rect">
            <a:avLst/>
          </a:prstGeom>
        </p:spPr>
      </p:pic>
      <p:pic>
        <p:nvPicPr>
          <p:cNvPr id="11" name="10 Imagen" descr="image (2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0473" y="3487227"/>
            <a:ext cx="3527125" cy="2200275"/>
          </a:xfrm>
          <a:prstGeom prst="rect">
            <a:avLst/>
          </a:prstGeom>
        </p:spPr>
      </p:pic>
      <p:pic>
        <p:nvPicPr>
          <p:cNvPr id="12" name="11 Imagen" descr="image (3)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86726" y="3800388"/>
            <a:ext cx="3091132" cy="1941482"/>
          </a:xfrm>
          <a:prstGeom prst="rect">
            <a:avLst/>
          </a:prstGeom>
        </p:spPr>
      </p:pic>
      <p:pic>
        <p:nvPicPr>
          <p:cNvPr id="13" name="12 Imagen" descr="image (4)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32956" y="3366474"/>
            <a:ext cx="3627766" cy="2257784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87467" y="1205726"/>
            <a:ext cx="7654835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b="1" dirty="0"/>
              <a:t>1. </a:t>
            </a:r>
            <a:r>
              <a:rPr lang="es-ES" b="1" dirty="0">
                <a:solidFill>
                  <a:schemeClr val="bg2"/>
                </a:solidFill>
              </a:rPr>
              <a:t>   Descarga la aplicación para vuestras </a:t>
            </a:r>
            <a:r>
              <a:rPr lang="es-ES" b="1" dirty="0" err="1">
                <a:solidFill>
                  <a:schemeClr val="bg2"/>
                </a:solidFill>
              </a:rPr>
              <a:t>tablets</a:t>
            </a:r>
            <a:r>
              <a:rPr lang="es-ES" b="1" dirty="0">
                <a:solidFill>
                  <a:schemeClr val="bg2"/>
                </a:solidFill>
              </a:rPr>
              <a:t> desde </a:t>
            </a:r>
            <a:r>
              <a:rPr lang="es-ES" b="1" dirty="0" err="1">
                <a:solidFill>
                  <a:schemeClr val="bg2"/>
                </a:solidFill>
              </a:rPr>
              <a:t>google</a:t>
            </a:r>
            <a:r>
              <a:rPr lang="es-ES" b="1" dirty="0">
                <a:solidFill>
                  <a:schemeClr val="bg2"/>
                </a:solidFill>
              </a:rPr>
              <a:t> </a:t>
            </a:r>
            <a:r>
              <a:rPr lang="es-ES" b="1" dirty="0" err="1">
                <a:solidFill>
                  <a:schemeClr val="bg2"/>
                </a:solidFill>
              </a:rPr>
              <a:t>play</a:t>
            </a:r>
            <a:r>
              <a:rPr lang="es-ES" b="1" dirty="0">
                <a:solidFill>
                  <a:schemeClr val="bg2"/>
                </a:solidFill>
              </a:rPr>
              <a:t> o app store como una app cualquiera. Podéis buscar con el nombre de </a:t>
            </a:r>
            <a:r>
              <a:rPr lang="es-ES" b="1" dirty="0" err="1">
                <a:solidFill>
                  <a:schemeClr val="bg2"/>
                </a:solidFill>
              </a:rPr>
              <a:t>Smile</a:t>
            </a:r>
            <a:r>
              <a:rPr lang="es-ES" b="1" dirty="0">
                <a:solidFill>
                  <a:schemeClr val="bg2"/>
                </a:solidFill>
              </a:rPr>
              <a:t> and </a:t>
            </a:r>
            <a:r>
              <a:rPr lang="es-ES" b="1" dirty="0" err="1">
                <a:solidFill>
                  <a:schemeClr val="bg2"/>
                </a:solidFill>
              </a:rPr>
              <a:t>Learn</a:t>
            </a:r>
            <a:r>
              <a:rPr lang="es-ES" b="1" dirty="0">
                <a:solidFill>
                  <a:schemeClr val="bg2"/>
                </a:solidFill>
              </a:rPr>
              <a:t>. Os aparecerá el icono de nuestra foca.</a:t>
            </a:r>
          </a:p>
          <a:p>
            <a:endParaRPr lang="es-ES" b="1" dirty="0">
              <a:solidFill>
                <a:schemeClr val="bg2"/>
              </a:solidFill>
            </a:endParaRPr>
          </a:p>
          <a:p>
            <a:r>
              <a:rPr lang="es-ES" b="1" dirty="0">
                <a:solidFill>
                  <a:schemeClr val="bg2"/>
                </a:solidFill>
              </a:rPr>
              <a:t>También podéis descargar el ejecutable para Windows desde este enlace: </a:t>
            </a:r>
          </a:p>
          <a:p>
            <a:r>
              <a:rPr lang="es-ES" u="sng" dirty="0">
                <a:ea typeface="+mn-lt"/>
                <a:cs typeface="+mn-lt"/>
                <a:hlinkClick r:id="rId8"/>
              </a:rPr>
              <a:t>https://drive.google.com/open?id=1mE4Nq48R8Nm2jAfMvvLhFk7qcaIcjpXQ</a:t>
            </a:r>
            <a:r>
              <a:rPr lang="es-ES" dirty="0">
                <a:ea typeface="+mn-lt"/>
                <a:cs typeface="+mn-lt"/>
                <a:hlinkClick r:id="rId9"/>
              </a:rPr>
              <a:t> </a:t>
            </a:r>
            <a:r>
              <a:rPr lang="es-ES" dirty="0">
                <a:ea typeface="+mn-lt"/>
                <a:cs typeface="+mn-lt"/>
              </a:rPr>
              <a:t> 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048890" y="2966912"/>
            <a:ext cx="693637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1400" b="1" dirty="0">
                <a:solidFill>
                  <a:srgbClr val="FF0000"/>
                </a:solidFill>
              </a:rPr>
              <a:t>2.    Cuando la app esté descargada, haz clic sobre la opción "</a:t>
            </a:r>
            <a:r>
              <a:rPr lang="es-ES" sz="1400" b="1" dirty="0" err="1">
                <a:solidFill>
                  <a:srgbClr val="FF0000"/>
                </a:solidFill>
              </a:rPr>
              <a:t>Ya</a:t>
            </a:r>
            <a:r>
              <a:rPr lang="es-ES" sz="1400" b="1" dirty="0" err="1">
                <a:solidFill>
                  <a:srgbClr val="FFFFFF"/>
                </a:solidFill>
              </a:rPr>
              <a:t>a</a:t>
            </a:r>
            <a:r>
              <a:rPr lang="es-ES" sz="1400" b="1" dirty="0">
                <a:solidFill>
                  <a:srgbClr val="FF0000"/>
                </a:solidFill>
              </a:rPr>
              <a:t> estoy registrado"</a:t>
            </a:r>
          </a:p>
        </p:txBody>
      </p:sp>
    </p:spTree>
    <p:extLst>
      <p:ext uri="{BB962C8B-B14F-4D97-AF65-F5344CB8AC3E}">
        <p14:creationId xmlns:p14="http://schemas.microsoft.com/office/powerpoint/2010/main" val="1895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attachment.outlook.live.net/owa/aped@hotmail.com/service.svc/s/GetFileAttachment?id=AQMkADAwATE0YTUwLTg3MTgtNjNmNy0wMAItMDAKAEYAAAMIRnQM%2BeF%2BSZ%2Fby91cmzdcBwCXmRAmwLRcQ4wdLYkQzXCxAAACAQwAAACXmRAmwLRcQ4wdLYkQzXCxAAIlSfFoAAAAARIAEAB4UBG5G5DyTJjUFqaZ2vOF&amp;X-OWA-CANARY=RPOMTqCSjUSBlm2IVY9KCXCdilXqQNYYTefxNjZ3TV9O5e7wdavKMcK1m5bV_mQXuMTHfyu0HF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Q1NjAtMjI2NjUyMjYxNVwiLFwicHVpZFwiOlwiMzYzMTg0NzAxMDcyMzc1XCIsXCJvaWRcIjpcIjAwMDE0YTUwLTg3MTgtNjNmNy0wMDAwLTAwMDAwMDAwMDAwMFwiLFwic2NvcGVcIjpcIk93YURvd25sb2FkXCJ9IiwibmJmIjoxNTQxMTgwNDQ5LCJleHAiOjE1NDExODEwNDksImlzcyI6IjAwMDAwMDAyLTAwMDAtMGZmMS1jZTAwLTAwMDAwMDAwMDAwMEA4NGRmOWU3Zi1lOWY2LTQwYWYtYjQzNS1hYWFhYWFhYWFhYWEiLCJhdWQiOiIwMDAwMDAwMi0wMDAwLTBmZjEtY2UwMC0wMDAwMDAwMDAwMDAvYXR0YWNobWVudC5vdXRsb29rLmxpdmUubmV0QDg0ZGY5ZTdmLWU5ZjYtNDBhZi1iNDM1LWFhYWFhYWFhYWFhYSJ9.boldUyHd8-r2TUiMivBXJVW75IcNRskm79Z1ey4GCI49fLHjelm41WRF5ZtGIjbyYnPPCzF5ku-vDDzYaFzwdsL1yB5rgSTM1Yx-Pv5S_IFiOc4UlrQcPx3Bug2pv0rWW3-Z1mmIpvYOVQ5PERPeYGkd-BeOCk5wT5fiKfl26mVquBnAkUSmXf1hkJRavyCJlE9a4-LgSq5Llx8csBgDl2xaPoVg55z0aYZBtPaVrwKw6mpuq1ZzkwA1zFmqHw1od88OJG42zgvS_jyKUK75BSay_-LDcE00DDXwfLgwldmgzNDZ75cRhZzbu5_zqBnGCWb1uTUWG-qZHSoVS62RWw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https://attachment.outlook.live.net/owa/aped@hotmail.com/service.svc/s/GetFileAttachment?id=AQMkADAwATE0YTUwLTg3MTgtNjNmNy0wMAItMDAKAEYAAAMIRnQM%2BeF%2BSZ%2Fby91cmzdcBwCXmRAmwLRcQ4wdLYkQzXCxAAACAQwAAACXmRAmwLRcQ4wdLYkQzXCxAAIlSfFoAAAAARIAEAB4UBG5G5DyTJjUFqaZ2vOF&amp;X-OWA-CANARY=RPOMTqCSjUSBlm2IVY9KCXCdilXqQNYYTefxNjZ3TV9O5e7wdavKMcK1m5bV_mQXuMTHfyu0HF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Q1NjAtMjI2NjUyMjYxNVwiLFwicHVpZFwiOlwiMzYzMTg0NzAxMDcyMzc1XCIsXCJvaWRcIjpcIjAwMDE0YTUwLTg3MTgtNjNmNy0wMDAwLTAwMDAwMDAwMDAwMFwiLFwic2NvcGVcIjpcIk93YURvd25sb2FkXCJ9IiwibmJmIjoxNTQxMTgwNDQ5LCJleHAiOjE1NDExODEwNDksImlzcyI6IjAwMDAwMDAyLTAwMDAtMGZmMS1jZTAwLTAwMDAwMDAwMDAwMEA4NGRmOWU3Zi1lOWY2LTQwYWYtYjQzNS1hYWFhYWFhYWFhYWEiLCJhdWQiOiIwMDAwMDAwMi0wMDAwLTBmZjEtY2UwMC0wMDAwMDAwMDAwMDAvYXR0YWNobWVudC5vdXRsb29rLmxpdmUubmV0QDg0ZGY5ZTdmLWU5ZjYtNDBhZi1iNDM1LWFhYWFhYWFhYWFhYSJ9.boldUyHd8-r2TUiMivBXJVW75IcNRskm79Z1ey4GCI49fLHjelm41WRF5ZtGIjbyYnPPCzF5ku-vDDzYaFzwdsL1yB5rgSTM1Yx-Pv5S_IFiOc4UlrQcPx3Bug2pv0rWW3-Z1mmIpvYOVQ5PERPeYGkd-BeOCk5wT5fiKfl26mVquBnAkUSmXf1hkJRavyCJlE9a4-LgSq5Llx8csBgDl2xaPoVg55z0aYZBtPaVrwKw6mpuq1ZzkwA1zFmqHw1od88OJG42zgvS_jyKUK75BSay_-LDcE00DDXwfLgwldmgzNDZ75cRhZzbu5_zqBnGCWb1uTUWG-qZHSoVS62RWw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67D98C-9AA2-4FE8-A188-6DD85A65230F}"/>
              </a:ext>
            </a:extLst>
          </p:cNvPr>
          <p:cNvSpPr txBox="1"/>
          <p:nvPr/>
        </p:nvSpPr>
        <p:spPr>
          <a:xfrm>
            <a:off x="727496" y="281796"/>
            <a:ext cx="11268972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latin typeface="Verdana"/>
                <a:ea typeface="Verdana"/>
              </a:rPr>
              <a:t> 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1. La carpeta de contenidos de </a:t>
            </a:r>
            <a:r>
              <a:rPr lang="es-ES" dirty="0" err="1">
                <a:solidFill>
                  <a:srgbClr val="FF0000"/>
                </a:solidFill>
                <a:latin typeface="Verdana"/>
                <a:ea typeface="Verdana"/>
              </a:rPr>
              <a:t>Smile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 and </a:t>
            </a:r>
            <a:r>
              <a:rPr lang="es-ES" dirty="0" err="1">
                <a:solidFill>
                  <a:srgbClr val="FF0000"/>
                </a:solidFill>
                <a:latin typeface="Verdana"/>
                <a:ea typeface="Verdana"/>
              </a:rPr>
              <a:t>Learn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: 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https://drive.google.com/drive/folders/0B3P4t_E3rwlxckUzSkxWdzQyNEE?usp=sharing</a:t>
            </a:r>
            <a:endParaRPr lang="es-ES">
              <a:solidFill>
                <a:srgbClr val="FF0000"/>
              </a:solidFill>
            </a:endParaRPr>
          </a:p>
          <a:p>
            <a:br>
              <a:rPr lang="en-US" dirty="0"/>
            </a:br>
            <a:endParaRPr lang="en-US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2. Si el PC no tiene Microsoft Store podéis descargar la versión de </a:t>
            </a:r>
            <a:r>
              <a:rPr lang="es-ES" dirty="0" err="1">
                <a:solidFill>
                  <a:srgbClr val="FF0000"/>
                </a:solidFill>
                <a:latin typeface="Verdana"/>
                <a:ea typeface="Verdana"/>
              </a:rPr>
              <a:t>Smile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 and </a:t>
            </a:r>
            <a:r>
              <a:rPr lang="es-ES" dirty="0" err="1">
                <a:solidFill>
                  <a:srgbClr val="FF0000"/>
                </a:solidFill>
                <a:latin typeface="Verdana"/>
                <a:ea typeface="Verdana"/>
              </a:rPr>
              <a:t>Learn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 desde este ejecutable: 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u="sng" dirty="0">
                <a:solidFill>
                  <a:srgbClr val="FF0000"/>
                </a:solidFill>
                <a:latin typeface="Verdana"/>
                <a:ea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https://drive.google.com/open?id=1mE4Nq48R8Nm2jAfMvvLhFk7qcaIcjpXQ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 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El problema es que esta versión es más antigua y tendrá menos contenido respecto al explicado en la formación.</a:t>
            </a:r>
            <a:endParaRPr lang="es-ES" dirty="0">
              <a:solidFill>
                <a:srgbClr val="FF0000"/>
              </a:solidFill>
            </a:endParaRPr>
          </a:p>
          <a:p>
            <a:br>
              <a:rPr lang="en-US" dirty="0"/>
            </a:br>
            <a:endParaRPr lang="en-US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3. Instrucciones de instalación para el ejecutable: 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https://drive.google.com/drive/folders/1Jl13QRiENRTSPuHJbhcPjMjJC405knMF?usp=sharing</a:t>
            </a:r>
            <a:endParaRPr lang="es-ES" dirty="0">
              <a:solidFill>
                <a:srgbClr val="FF0000"/>
              </a:solidFill>
            </a:endParaRPr>
          </a:p>
          <a:p>
            <a:br>
              <a:rPr lang="en-US" dirty="0"/>
            </a:br>
            <a:endParaRPr lang="en-US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4. Recordad que para acceder a la plataforma de </a:t>
            </a:r>
            <a:r>
              <a:rPr lang="es-ES" dirty="0" err="1">
                <a:solidFill>
                  <a:srgbClr val="FF0000"/>
                </a:solidFill>
                <a:latin typeface="Verdana"/>
                <a:ea typeface="Verdana"/>
              </a:rPr>
              <a:t>Smile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 and </a:t>
            </a:r>
            <a:r>
              <a:rPr lang="es-ES" dirty="0" err="1">
                <a:solidFill>
                  <a:srgbClr val="FF0000"/>
                </a:solidFill>
                <a:latin typeface="Verdana"/>
                <a:ea typeface="Verdana"/>
              </a:rPr>
              <a:t>Learn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 podéis descargarla desde (pinchando en los iconos vas al enlace de descarga): </a:t>
            </a:r>
            <a:endParaRPr lang="es-ES" dirty="0">
              <a:solidFill>
                <a:srgbClr val="FF0000"/>
              </a:solidFill>
            </a:endParaRPr>
          </a:p>
          <a:p>
            <a:br>
              <a:rPr lang="en-US" dirty="0"/>
            </a:br>
            <a:endParaRPr lang="en-US">
              <a:solidFill>
                <a:srgbClr val="FF0000"/>
              </a:solidFill>
            </a:endParaRPr>
          </a:p>
          <a:p>
            <a:br>
              <a:rPr lang="en-US" dirty="0"/>
            </a:b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03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https://attachment.outlook.live.net/owa/aped@hotmail.com/service.svc/s/GetFileAttachment?id=AQMkADAwATE0YTUwLTg3MTgtNjNmNy0wMAItMDAKAEYAAAMIRnQM%2BeF%2BSZ%2Fby91cmzdcBwCXmRAmwLRcQ4wdLYkQzXCxAAACAQwAAACXmRAmwLRcQ4wdLYkQzXCxAAIlSfFoAAAAARIAEAB4UBG5G5DyTJjUFqaZ2vOF&amp;X-OWA-CANARY=RPOMTqCSjUSBlm2IVY9KCXCdilXqQNYYTefxNjZ3TV9O5e7wdavKMcK1m5bV_mQXuMTHfyu0HF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Q1NjAtMjI2NjUyMjYxNVwiLFwicHVpZFwiOlwiMzYzMTg0NzAxMDcyMzc1XCIsXCJvaWRcIjpcIjAwMDE0YTUwLTg3MTgtNjNmNy0wMDAwLTAwMDAwMDAwMDAwMFwiLFwic2NvcGVcIjpcIk93YURvd25sb2FkXCJ9IiwibmJmIjoxNTQxMTgwNDQ5LCJleHAiOjE1NDExODEwNDksImlzcyI6IjAwMDAwMDAyLTAwMDAtMGZmMS1jZTAwLTAwMDAwMDAwMDAwMEA4NGRmOWU3Zi1lOWY2LTQwYWYtYjQzNS1hYWFhYWFhYWFhYWEiLCJhdWQiOiIwMDAwMDAwMi0wMDAwLTBmZjEtY2UwMC0wMDAwMDAwMDAwMDAvYXR0YWNobWVudC5vdXRsb29rLmxpdmUubmV0QDg0ZGY5ZTdmLWU5ZjYtNDBhZi1iNDM1LWFhYWFhYWFhYWFhYSJ9.boldUyHd8-r2TUiMivBXJVW75IcNRskm79Z1ey4GCI49fLHjelm41WRF5ZtGIjbyYnPPCzF5ku-vDDzYaFzwdsL1yB5rgSTM1Yx-Pv5S_IFiOc4UlrQcPx3Bug2pv0rWW3-Z1mmIpvYOVQ5PERPeYGkd-BeOCk5wT5fiKfl26mVquBnAkUSmXf1hkJRavyCJlE9a4-LgSq5Llx8csBgDl2xaPoVg55z0aYZBtPaVrwKw6mpuq1ZzkwA1zFmqHw1od88OJG42zgvS_jyKUK75BSay_-LDcE00DDXwfLgwldmgzNDZ75cRhZzbu5_zqBnGCWb1uTUWG-qZHSoVS62RWw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https://attachment.outlook.live.net/owa/aped@hotmail.com/service.svc/s/GetFileAttachment?id=AQMkADAwATE0YTUwLTg3MTgtNjNmNy0wMAItMDAKAEYAAAMIRnQM%2BeF%2BSZ%2Fby91cmzdcBwCXmRAmwLRcQ4wdLYkQzXCxAAACAQwAAACXmRAmwLRcQ4wdLYkQzXCxAAIlSfFoAAAAARIAEAB4UBG5G5DyTJjUFqaZ2vOF&amp;X-OWA-CANARY=RPOMTqCSjUSBlm2IVY9KCXCdilXqQNYYTefxNjZ3TV9O5e7wdavKMcK1m5bV_mQXuMTHfyu0HF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Q1NjAtMjI2NjUyMjYxNVwiLFwicHVpZFwiOlwiMzYzMTg0NzAxMDcyMzc1XCIsXCJvaWRcIjpcIjAwMDE0YTUwLTg3MTgtNjNmNy0wMDAwLTAwMDAwMDAwMDAwMFwiLFwic2NvcGVcIjpcIk93YURvd25sb2FkXCJ9IiwibmJmIjoxNTQxMTgwNDQ5LCJleHAiOjE1NDExODEwNDksImlzcyI6IjAwMDAwMDAyLTAwMDAtMGZmMS1jZTAwLTAwMDAwMDAwMDAwMEA4NGRmOWU3Zi1lOWY2LTQwYWYtYjQzNS1hYWFhYWFhYWFhYWEiLCJhdWQiOiIwMDAwMDAwMi0wMDAwLTBmZjEtY2UwMC0wMDAwMDAwMDAwMDAvYXR0YWNobWVudC5vdXRsb29rLmxpdmUubmV0QDg0ZGY5ZTdmLWU5ZjYtNDBhZi1iNDM1LWFhYWFhYWFhYWFhYSJ9.boldUyHd8-r2TUiMivBXJVW75IcNRskm79Z1ey4GCI49fLHjelm41WRF5ZtGIjbyYnPPCzF5ku-vDDzYaFzwdsL1yB5rgSTM1Yx-Pv5S_IFiOc4UlrQcPx3Bug2pv0rWW3-Z1mmIpvYOVQ5PERPeYGkd-BeOCk5wT5fiKfl26mVquBnAkUSmXf1hkJRavyCJlE9a4-LgSq5Llx8csBgDl2xaPoVg55z0aYZBtPaVrwKw6mpuq1ZzkwA1zFmqHw1od88OJG42zgvS_jyKUK75BSay_-LDcE00DDXwfLgwldmgzNDZ75cRhZzbu5_zqBnGCWb1uTUWG-qZHSoVS62RWw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467D98C-9AA2-4FE8-A188-6DD85A65230F}"/>
              </a:ext>
            </a:extLst>
          </p:cNvPr>
          <p:cNvSpPr txBox="1"/>
          <p:nvPr/>
        </p:nvSpPr>
        <p:spPr>
          <a:xfrm>
            <a:off x="727496" y="281796"/>
            <a:ext cx="11268972" cy="64633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5. La gestión de contenidos se realiza desde: 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https://library.smileandlearn.net/</a:t>
            </a:r>
            <a:endParaRPr lang="es-ES">
              <a:solidFill>
                <a:srgbClr val="FF0000"/>
              </a:solidFill>
            </a:endParaRPr>
          </a:p>
          <a:p>
            <a:br>
              <a:rPr lang="en-US" dirty="0"/>
            </a:br>
            <a:endParaRPr lang="en-US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6. Si no recordáis la contraseña también podéis cambiarla desde el enlace anterior. </a:t>
            </a:r>
            <a:endParaRPr lang="es-ES" dirty="0">
              <a:solidFill>
                <a:srgbClr val="FF0000"/>
              </a:solidFill>
            </a:endParaRPr>
          </a:p>
          <a:p>
            <a:br>
              <a:rPr lang="en-US" dirty="0"/>
            </a:br>
            <a:endParaRPr lang="en-US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7. Para dudas, consultas o seleccionar algún plan para uso también en casa podéis contactarme a este email (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natalia.lara@smileandlearn.com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) 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Si veis que no contesto en un par de días o si es urgente, podéis poneros en contacto con: </a:t>
            </a:r>
            <a:r>
              <a:rPr lang="es-ES" dirty="0">
                <a:solidFill>
                  <a:srgbClr val="FF0000"/>
                </a:solidFill>
                <a:latin typeface="Verdana"/>
                <a:ea typeface="Verdan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educadores@smileandlearn.com</a:t>
            </a:r>
            <a:endParaRPr lang="es-ES" dirty="0">
              <a:solidFill>
                <a:srgbClr val="FF0000"/>
              </a:solidFill>
            </a:endParaRPr>
          </a:p>
          <a:p>
            <a:br>
              <a:rPr lang="en-US" dirty="0"/>
            </a:br>
            <a:endParaRPr lang="en-US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Estamos en contacto. ¡Gracias por seguir aprendiendo y sonriendo con nosotros!</a:t>
            </a:r>
            <a:endParaRPr lang="es-ES" dirty="0">
              <a:solidFill>
                <a:srgbClr val="FF0000"/>
              </a:solidFill>
            </a:endParaRPr>
          </a:p>
          <a:p>
            <a:br>
              <a:rPr lang="en-US" dirty="0"/>
            </a:br>
            <a:endParaRPr lang="en-US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Un saludo, 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latin typeface="Verdana"/>
                <a:ea typeface="Verdana"/>
              </a:rPr>
              <a:t>Natalia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b="1" dirty="0">
                <a:solidFill>
                  <a:srgbClr val="FF0000"/>
                </a:solidFill>
              </a:rPr>
              <a:t>Natalia Lara Nieto-Márquez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i="1" dirty="0">
                <a:solidFill>
                  <a:srgbClr val="FF0000"/>
                </a:solidFill>
              </a:rPr>
              <a:t>Responsable de Investigación Educativa</a:t>
            </a:r>
            <a:endParaRPr lang="es-ES" dirty="0">
              <a:solidFill>
                <a:srgbClr val="FF0000"/>
              </a:solidFill>
            </a:endParaRPr>
          </a:p>
          <a:p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natalia.lara@smileandlearn.com</a:t>
            </a:r>
            <a:endParaRPr lang="es-ES" dirty="0">
              <a:solidFill>
                <a:srgbClr val="FF0000"/>
              </a:solidFill>
            </a:endParaRPr>
          </a:p>
          <a:p>
            <a:r>
              <a:rPr lang="es-ES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(+34) 911 73 64 98</a:t>
            </a:r>
            <a:endParaRPr lang="es-ES" dirty="0">
              <a:solidFill>
                <a:srgbClr val="FF0000"/>
              </a:solidFill>
            </a:endParaRPr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3247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maxresdefault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13000"/>
          </a:blip>
          <a:stretch>
            <a:fillRect/>
          </a:stretch>
        </p:blipFill>
        <p:spPr>
          <a:xfrm>
            <a:off x="71887" y="0"/>
            <a:ext cx="12192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108961" y="331748"/>
            <a:ext cx="4293326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cmpd="tri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accent2">
                    <a:lumMod val="75000"/>
                  </a:schemeClr>
                </a:solidFill>
                <a:latin typeface="Broadway" pitchFamily="82" charset="0"/>
              </a:rPr>
              <a:t>TUTORIALES</a:t>
            </a:r>
          </a:p>
        </p:txBody>
      </p:sp>
      <p:sp>
        <p:nvSpPr>
          <p:cNvPr id="6146" name="AutoShape 2" descr="https://attachment.outlook.live.net/owa/aped@hotmail.com/service.svc/s/GetFileAttachment?id=AQMkADAwATE0YTUwLTg3MTgtNjNmNy0wMAItMDAKAEYAAAMIRnQM%2BeF%2BSZ%2Fby91cmzdcBwCXmRAmwLRcQ4wdLYkQzXCxAAACAQwAAACXmRAmwLRcQ4wdLYkQzXCxAAIlSfFoAAAAARIAEAB4UBG5G5DyTJjUFqaZ2vOF&amp;X-OWA-CANARY=RPOMTqCSjUSBlm2IVY9KCXCdilXqQNYYTefxNjZ3TV9O5e7wdavKMcK1m5bV_mQXuMTHfyu0HF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Q1NjAtMjI2NjUyMjYxNVwiLFwicHVpZFwiOlwiMzYzMTg0NzAxMDcyMzc1XCIsXCJvaWRcIjpcIjAwMDE0YTUwLTg3MTgtNjNmNy0wMDAwLTAwMDAwMDAwMDAwMFwiLFwic2NvcGVcIjpcIk93YURvd25sb2FkXCJ9IiwibmJmIjoxNTQxMTgwNDQ5LCJleHAiOjE1NDExODEwNDksImlzcyI6IjAwMDAwMDAyLTAwMDAtMGZmMS1jZTAwLTAwMDAwMDAwMDAwMEA4NGRmOWU3Zi1lOWY2LTQwYWYtYjQzNS1hYWFhYWFhYWFhYWEiLCJhdWQiOiIwMDAwMDAwMi0wMDAwLTBmZjEtY2UwMC0wMDAwMDAwMDAwMDAvYXR0YWNobWVudC5vdXRsb29rLmxpdmUubmV0QDg0ZGY5ZTdmLWU5ZjYtNDBhZi1iNDM1LWFhYWFhYWFhYWFhYSJ9.boldUyHd8-r2TUiMivBXJVW75IcNRskm79Z1ey4GCI49fLHjelm41WRF5ZtGIjbyYnPPCzF5ku-vDDzYaFzwdsL1yB5rgSTM1Yx-Pv5S_IFiOc4UlrQcPx3Bug2pv0rWW3-Z1mmIpvYOVQ5PERPeYGkd-BeOCk5wT5fiKfl26mVquBnAkUSmXf1hkJRavyCJlE9a4-LgSq5Llx8csBgDl2xaPoVg55z0aYZBtPaVrwKw6mpuq1ZzkwA1zFmqHw1od88OJG42zgvS_jyKUK75BSay_-LDcE00DDXwfLgwldmgzNDZ75cRhZzbu5_zqBnGCWb1uTUWG-qZHSoVS62RWw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48" name="AutoShape 4" descr="https://attachment.outlook.live.net/owa/aped@hotmail.com/service.svc/s/GetFileAttachment?id=AQMkADAwATE0YTUwLTg3MTgtNjNmNy0wMAItMDAKAEYAAAMIRnQM%2BeF%2BSZ%2Fby91cmzdcBwCXmRAmwLRcQ4wdLYkQzXCxAAACAQwAAACXmRAmwLRcQ4wdLYkQzXCxAAIlSfFoAAAAARIAEAB4UBG5G5DyTJjUFqaZ2vOF&amp;X-OWA-CANARY=RPOMTqCSjUSBlm2IVY9KCXCdilXqQNYYTefxNjZ3TV9O5e7wdavKMcK1m5bV_mQXuMTHfyu0HF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ODQ1NjAtMjI2NjUyMjYxNVwiLFwicHVpZFwiOlwiMzYzMTg0NzAxMDcyMzc1XCIsXCJvaWRcIjpcIjAwMDE0YTUwLTg3MTgtNjNmNy0wMDAwLTAwMDAwMDAwMDAwMFwiLFwic2NvcGVcIjpcIk93YURvd25sb2FkXCJ9IiwibmJmIjoxNTQxMTgwNDQ5LCJleHAiOjE1NDExODEwNDksImlzcyI6IjAwMDAwMDAyLTAwMDAtMGZmMS1jZTAwLTAwMDAwMDAwMDAwMEA4NGRmOWU3Zi1lOWY2LTQwYWYtYjQzNS1hYWFhYWFhYWFhYWEiLCJhdWQiOiIwMDAwMDAwMi0wMDAwLTBmZjEtY2UwMC0wMDAwMDAwMDAwMDAvYXR0YWNobWVudC5vdXRsb29rLmxpdmUubmV0QDg0ZGY5ZTdmLWU5ZjYtNDBhZi1iNDM1LWFhYWFhYWFhYWFhYSJ9.boldUyHd8-r2TUiMivBXJVW75IcNRskm79Z1ey4GCI49fLHjelm41WRF5ZtGIjbyYnPPCzF5ku-vDDzYaFzwdsL1yB5rgSTM1Yx-Pv5S_IFiOc4UlrQcPx3Bug2pv0rWW3-Z1mmIpvYOVQ5PERPeYGkd-BeOCk5wT5fiKfl26mVquBnAkUSmXf1hkJRavyCJlE9a4-LgSq5Llx8csBgDl2xaPoVg55z0aYZBtPaVrwKw6mpuq1ZzkwA1zFmqHw1od88OJG42zgvS_jyKUK75BSay_-LDcE00DDXwfLgwldmgzNDZ75cRhZzbu5_zqBnGCWb1uTUWG-qZHSoVS62RWw&amp;owa=outlook.live.com&amp;isc=1&amp;isImagePreview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253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8755" r="2242" b="6336"/>
          <a:stretch>
            <a:fillRect/>
          </a:stretch>
        </p:blipFill>
        <p:spPr bwMode="auto">
          <a:xfrm>
            <a:off x="463196" y="1243354"/>
            <a:ext cx="8921933" cy="437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548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102784" y="1557339"/>
            <a:ext cx="4417483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2" name="Imagen 2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091A451E-F609-49E6-8EE4-2E5E8314B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11" y="1422210"/>
            <a:ext cx="3792746" cy="1828224"/>
          </a:xfrm>
          <a:prstGeom prst="rect">
            <a:avLst/>
          </a:prstGeom>
        </p:spPr>
      </p:pic>
      <p:pic>
        <p:nvPicPr>
          <p:cNvPr id="3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E6D7AF-A576-4882-93EB-D748E9BFE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419" y="3435739"/>
            <a:ext cx="2560068" cy="2545691"/>
          </a:xfrm>
          <a:prstGeom prst="rect">
            <a:avLst/>
          </a:prstGeom>
        </p:spPr>
      </p:pic>
      <p:pic>
        <p:nvPicPr>
          <p:cNvPr id="4" name="Imagen 6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27D42B96-D534-473C-BEC5-04390FF38E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3645" y="1479688"/>
            <a:ext cx="3505200" cy="17132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0E93E74-CAE4-4C44-A214-71CF49E228DF}"/>
              </a:ext>
            </a:extLst>
          </p:cNvPr>
          <p:cNvSpPr txBox="1"/>
          <p:nvPr/>
        </p:nvSpPr>
        <p:spPr>
          <a:xfrm>
            <a:off x="1781175" y="323850"/>
            <a:ext cx="8848725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​LECTURA DIGITAL</a:t>
            </a:r>
            <a:r>
              <a:rPr lang="en-US" sz="2800" b="1" cap="all" dirty="0">
                <a:solidFill>
                  <a:srgbClr val="002060"/>
                </a:solidFill>
                <a:latin typeface="Arial Black"/>
                <a:cs typeface="Segoe UI"/>
              </a:rPr>
              <a:t> 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645463-E8D1-48C8-AE10-ED915AE6C6DD}"/>
              </a:ext>
            </a:extLst>
          </p:cNvPr>
          <p:cNvSpPr txBox="1"/>
          <p:nvPr/>
        </p:nvSpPr>
        <p:spPr>
          <a:xfrm>
            <a:off x="1216325" y="3789871"/>
            <a:ext cx="2585049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6600" dirty="0">
                <a:hlinkClick r:id="rId5"/>
              </a:rPr>
              <a:t>Leocyl</a:t>
            </a:r>
            <a:endParaRPr lang="es-ES" sz="6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169722E-CF37-4193-82C3-3C4AAA9D6969}"/>
              </a:ext>
            </a:extLst>
          </p:cNvPr>
          <p:cNvSpPr txBox="1"/>
          <p:nvPr/>
        </p:nvSpPr>
        <p:spPr>
          <a:xfrm>
            <a:off x="8563155" y="3430436"/>
            <a:ext cx="2585049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6600" dirty="0">
                <a:hlinkClick r:id="rId6"/>
              </a:rPr>
              <a:t>Smile and learn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C95A4C1-F559-49D7-93C0-F39FCEEA973E}"/>
              </a:ext>
            </a:extLst>
          </p:cNvPr>
          <p:cNvSpPr txBox="1"/>
          <p:nvPr/>
        </p:nvSpPr>
        <p:spPr>
          <a:xfrm>
            <a:off x="4508740" y="1561380"/>
            <a:ext cx="3246406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6600" dirty="0">
                <a:hlinkClick r:id="rId7"/>
              </a:rPr>
              <a:t>Raz-Kids</a:t>
            </a:r>
            <a:endParaRPr lang="es-ES" dirty="0" err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2A5E947-97C7-4F05-BF19-8F05E63C1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70" y="156972"/>
            <a:ext cx="3361426" cy="133945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55A49B0-A3DC-4EA8-B5AE-6FA0B66CDFE0}"/>
              </a:ext>
            </a:extLst>
          </p:cNvPr>
          <p:cNvSpPr txBox="1"/>
          <p:nvPr/>
        </p:nvSpPr>
        <p:spPr>
          <a:xfrm>
            <a:off x="842514" y="1547004"/>
            <a:ext cx="10751388" cy="55399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400" b="1" dirty="0">
                <a:solidFill>
                  <a:schemeClr val="bg2"/>
                </a:solidFill>
                <a:ea typeface="+mn-lt"/>
                <a:cs typeface="+mn-lt"/>
              </a:rPr>
              <a:t>Raz-</a:t>
            </a:r>
            <a:r>
              <a:rPr lang="es-ES" sz="2400" b="1" dirty="0" err="1">
                <a:solidFill>
                  <a:schemeClr val="bg2"/>
                </a:solidFill>
                <a:ea typeface="+mn-lt"/>
                <a:cs typeface="+mn-lt"/>
              </a:rPr>
              <a:t>Kids</a:t>
            </a:r>
            <a:r>
              <a:rPr lang="es-ES" sz="2400" b="1" dirty="0">
                <a:solidFill>
                  <a:schemeClr val="bg2"/>
                </a:solidFill>
                <a:ea typeface="+mn-lt"/>
                <a:cs typeface="+mn-lt"/>
              </a:rPr>
              <a:t> es un producto de enseñanza galardonado que proporciona recursos de lectura completos y nivelados para los estudiantes. Con cientos de libros electrónicos ofrecidos en 29 niveles diferentes de dificultad de lectura, es fácil poner el contenido correcto en las manos de cada estudiante.</a:t>
            </a:r>
            <a:endParaRPr lang="es-ES" sz="2400" b="1">
              <a:solidFill>
                <a:schemeClr val="bg2"/>
              </a:solidFill>
            </a:endParaRPr>
          </a:p>
          <a:p>
            <a:r>
              <a:rPr lang="es-ES" sz="2400" b="1" dirty="0">
                <a:solidFill>
                  <a:schemeClr val="bg2"/>
                </a:solidFill>
                <a:ea typeface="+mn-lt"/>
                <a:cs typeface="+mn-lt"/>
              </a:rPr>
              <a:t>Los niños acceden a su texto nivelado a través de un portal de aprendizaje interactivo diseñado para mantenerlos motivados y comprometidos. Cada libro electrónico está disponible en formatos en línea y para dispositivos móviles, y permite a los estudiantes escuchar, leer a su propio ritmo y grabarse a sí mismos leyendo. Luego, los estudiantes toman un </a:t>
            </a:r>
            <a:r>
              <a:rPr lang="es-ES" sz="2400" b="1" err="1">
                <a:solidFill>
                  <a:schemeClr val="bg2"/>
                </a:solidFill>
                <a:ea typeface="+mn-lt"/>
                <a:cs typeface="+mn-lt"/>
              </a:rPr>
              <a:t>eQuiz</a:t>
            </a:r>
            <a:r>
              <a:rPr lang="es-ES" sz="2400" b="1" dirty="0">
                <a:solidFill>
                  <a:schemeClr val="bg2"/>
                </a:solidFill>
                <a:ea typeface="+mn-lt"/>
                <a:cs typeface="+mn-lt"/>
              </a:rPr>
              <a:t> correspondiente completo con una respuesta de respuesta extendida para evaluar la comprensión y determinar las necesidades futuras de instrucción. Una vez que un niño ha leído diez o más de los libros electrónicos nivelados y aprobado cada uno de los </a:t>
            </a:r>
            <a:r>
              <a:rPr lang="es-ES" sz="2400" b="1" err="1">
                <a:solidFill>
                  <a:schemeClr val="bg2"/>
                </a:solidFill>
                <a:ea typeface="+mn-lt"/>
                <a:cs typeface="+mn-lt"/>
              </a:rPr>
              <a:t>eQuizzes</a:t>
            </a:r>
            <a:r>
              <a:rPr lang="es-ES" sz="2400" b="1" dirty="0">
                <a:solidFill>
                  <a:schemeClr val="bg2"/>
                </a:solidFill>
                <a:ea typeface="+mn-lt"/>
                <a:cs typeface="+mn-lt"/>
              </a:rPr>
              <a:t> correspondientes, avanza al siguiente nivel de lectura donde tiene acceso a textos más largos y difíciles.</a:t>
            </a:r>
            <a:endParaRPr lang="es-ES" sz="2400" b="1">
              <a:solidFill>
                <a:schemeClr val="bg2"/>
              </a:solidFill>
            </a:endParaRPr>
          </a:p>
          <a:p>
            <a:pPr algn="l"/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2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C2A5E947-97C7-4F05-BF19-8F05E63C1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3079" y="286368"/>
            <a:ext cx="3361426" cy="1339453"/>
          </a:xfrm>
          <a:prstGeom prst="rect">
            <a:avLst/>
          </a:prstGeom>
        </p:spPr>
      </p:pic>
      <p:pic>
        <p:nvPicPr>
          <p:cNvPr id="3" name="Imagen 3">
            <a:hlinkClick r:id="" action="ppaction://media"/>
            <a:extLst>
              <a:ext uri="{FF2B5EF4-FFF2-40B4-BE49-F238E27FC236}">
                <a16:creationId xmlns:a16="http://schemas.microsoft.com/office/drawing/2014/main" id="{49EADE2B-BF2E-4BBA-96A7-E0F8C474AB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00378" y="1812446"/>
            <a:ext cx="7591245" cy="435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8925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5" descr="Imagen que contiene faisánido&#10;&#10;Descripción generada con confianza alta">
            <a:extLst>
              <a:ext uri="{FF2B5EF4-FFF2-40B4-BE49-F238E27FC236}">
                <a16:creationId xmlns:a16="http://schemas.microsoft.com/office/drawing/2014/main" id="{E9C22E73-D50C-4272-9227-BB55AD9F246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6181" y="1921353"/>
            <a:ext cx="5462546" cy="3059025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979712" y="1685109"/>
            <a:ext cx="10371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7" name="6 Rectángulo"/>
          <p:cNvSpPr/>
          <p:nvPr/>
        </p:nvSpPr>
        <p:spPr>
          <a:xfrm>
            <a:off x="704850" y="5560874"/>
            <a:ext cx="11144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Alicia Pérez Díez.</a:t>
            </a:r>
          </a:p>
          <a:p>
            <a:pPr algn="ctr"/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Maestra en el </a:t>
            </a:r>
            <a:r>
              <a:rPr lang="es-ES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Ceip</a:t>
            </a:r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Padre </a:t>
            </a:r>
            <a:r>
              <a:rPr lang="es-ES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Claret</a:t>
            </a:r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Palencia.</a:t>
            </a:r>
          </a:p>
          <a:p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Maestra colaboradora para la Integración de las (TIC/</a:t>
            </a:r>
            <a:r>
              <a:rPr lang="es-ES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TACs</a:t>
            </a:r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 Tecnologías de la Información, Comunicación, Aprendizaje y Conocimiento en los centros educativos.</a:t>
            </a:r>
          </a:p>
          <a:p>
            <a:pPr algn="ctr"/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Twitter</a:t>
            </a:r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@</a:t>
            </a:r>
            <a:r>
              <a:rPr lang="es-ES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tictacpalencia</a:t>
            </a:r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      Grupo </a:t>
            </a:r>
            <a:r>
              <a:rPr lang="es-ES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Maestr@s</a:t>
            </a:r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de Palencia          </a:t>
            </a:r>
            <a:r>
              <a:rPr lang="es-ES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Instagram</a:t>
            </a:r>
            <a:r>
              <a:rPr lang="es-E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Tictacpalencia</a:t>
            </a:r>
            <a:endParaRPr lang="es-ES" sz="1400" dirty="0">
              <a:solidFill>
                <a:schemeClr val="accent3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s-E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6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102784" y="1557339"/>
            <a:ext cx="4417483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0E93E74-CAE4-4C44-A214-71CF49E228DF}"/>
              </a:ext>
            </a:extLst>
          </p:cNvPr>
          <p:cNvSpPr txBox="1"/>
          <p:nvPr/>
        </p:nvSpPr>
        <p:spPr>
          <a:xfrm>
            <a:off x="1781175" y="323850"/>
            <a:ext cx="8848725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​LECTURA DIGITAL-LEOCYL</a:t>
            </a:r>
            <a:r>
              <a:rPr lang="en-US" sz="2800" b="1" cap="all" dirty="0">
                <a:solidFill>
                  <a:srgbClr val="002060"/>
                </a:solidFill>
                <a:latin typeface="Arial Black"/>
                <a:cs typeface="Segoe UI"/>
              </a:rPr>
              <a:t> </a:t>
            </a:r>
          </a:p>
        </p:txBody>
      </p:sp>
      <p:pic>
        <p:nvPicPr>
          <p:cNvPr id="2" name="Imagen 2" descr="Interfaz de usuario gráfica, Aplicación, Sitio web, PowerPoint&#10;&#10;Descripción generada automáticamente">
            <a:extLst>
              <a:ext uri="{FF2B5EF4-FFF2-40B4-BE49-F238E27FC236}">
                <a16:creationId xmlns:a16="http://schemas.microsoft.com/office/drawing/2014/main" id="{5E4A13C3-74D8-4B71-AD61-39E20A467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55" r="155" b="5510"/>
          <a:stretch/>
        </p:blipFill>
        <p:spPr>
          <a:xfrm>
            <a:off x="598098" y="1478908"/>
            <a:ext cx="10995815" cy="506714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C6F287B-0E23-4D5D-95B8-0C9687661ECE}"/>
              </a:ext>
            </a:extLst>
          </p:cNvPr>
          <p:cNvSpPr txBox="1"/>
          <p:nvPr/>
        </p:nvSpPr>
        <p:spPr>
          <a:xfrm>
            <a:off x="4005532" y="842513"/>
            <a:ext cx="4195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b="1" dirty="0">
                <a:solidFill>
                  <a:srgbClr val="002060"/>
                </a:solidFill>
                <a:hlinkClick r:id="rId3"/>
              </a:rPr>
              <a:t>GUIA DE USUARIO</a:t>
            </a:r>
            <a:endParaRPr lang="es-E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8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8EC1EDC6-1B42-4FCD-BC53-B1D05BFF2E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66" name="Flecha: a la derecha con bandas 65">
            <a:extLst>
              <a:ext uri="{FF2B5EF4-FFF2-40B4-BE49-F238E27FC236}">
                <a16:creationId xmlns:a16="http://schemas.microsoft.com/office/drawing/2014/main" id="{C49C5689-E6DD-41A7-AF3C-1848DB6977A4}"/>
              </a:ext>
            </a:extLst>
          </p:cNvPr>
          <p:cNvSpPr/>
          <p:nvPr/>
        </p:nvSpPr>
        <p:spPr>
          <a:xfrm rot="2100000">
            <a:off x="6604897" y="2520643"/>
            <a:ext cx="978408" cy="484632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1"/>
          <p:cNvSpPr txBox="1"/>
          <p:nvPr/>
        </p:nvSpPr>
        <p:spPr>
          <a:xfrm>
            <a:off x="1781175" y="323850"/>
            <a:ext cx="8848725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​LECTURA DIGITAL- LEOCYL</a:t>
            </a:r>
            <a:endParaRPr lang="en-US" sz="2800" b="1" cap="all" dirty="0">
              <a:solidFill>
                <a:srgbClr val="002060"/>
              </a:solidFill>
              <a:latin typeface="Arial Black"/>
              <a:cs typeface="Segoe UI"/>
            </a:endParaRPr>
          </a:p>
        </p:txBody>
      </p:sp>
      <p:sp>
        <p:nvSpPr>
          <p:cNvPr id="51" name="CuadroTexto 1">
            <a:extLst>
              <a:ext uri="{FF2B5EF4-FFF2-40B4-BE49-F238E27FC236}">
                <a16:creationId xmlns:a16="http://schemas.microsoft.com/office/drawing/2014/main" id="{4B683E33-517A-414B-AF36-0C1C291521BD}"/>
              </a:ext>
            </a:extLst>
          </p:cNvPr>
          <p:cNvSpPr txBox="1"/>
          <p:nvPr/>
        </p:nvSpPr>
        <p:spPr>
          <a:xfrm>
            <a:off x="4210948" y="1013963"/>
            <a:ext cx="3989178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​ACCESO</a:t>
            </a:r>
            <a:endParaRPr lang="en-US" sz="2800" b="1" cap="all" dirty="0">
              <a:solidFill>
                <a:srgbClr val="002060"/>
              </a:solidFill>
              <a:latin typeface="Arial Black"/>
              <a:cs typeface="Segoe UI"/>
            </a:endParaRPr>
          </a:p>
        </p:txBody>
      </p:sp>
      <p:pic>
        <p:nvPicPr>
          <p:cNvPr id="5" name="Imagen 5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FD5CDA16-567E-4F25-A341-3FB18404A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82" r="159" b="5099"/>
          <a:stretch/>
        </p:blipFill>
        <p:spPr>
          <a:xfrm>
            <a:off x="1015042" y="1593928"/>
            <a:ext cx="10377590" cy="5037453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3E7B130F-9543-4823-93F7-EDA646BFB549}"/>
              </a:ext>
            </a:extLst>
          </p:cNvPr>
          <p:cNvSpPr txBox="1"/>
          <p:nvPr/>
        </p:nvSpPr>
        <p:spPr>
          <a:xfrm>
            <a:off x="5555585" y="2489799"/>
            <a:ext cx="2081842" cy="656878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2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353" t="10417" r="3971" b="12240"/>
          <a:stretch>
            <a:fillRect/>
          </a:stretch>
        </p:blipFill>
        <p:spPr bwMode="auto">
          <a:xfrm>
            <a:off x="1345361" y="1642254"/>
            <a:ext cx="9708801" cy="478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">
            <a:extLst>
              <a:ext uri="{FF2B5EF4-FFF2-40B4-BE49-F238E27FC236}">
                <a16:creationId xmlns:a16="http://schemas.microsoft.com/office/drawing/2014/main" id="{8EC1EDC6-1B42-4FCD-BC53-B1D05BFF2E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3E7B130F-9543-4823-93F7-EDA646BFB549}"/>
              </a:ext>
            </a:extLst>
          </p:cNvPr>
          <p:cNvSpPr txBox="1"/>
          <p:nvPr/>
        </p:nvSpPr>
        <p:spPr>
          <a:xfrm>
            <a:off x="7625925" y="3050516"/>
            <a:ext cx="3232029" cy="743142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/>
          </a:p>
        </p:txBody>
      </p:sp>
      <p:sp>
        <p:nvSpPr>
          <p:cNvPr id="66" name="Flecha: a la derecha con bandas 65">
            <a:extLst>
              <a:ext uri="{FF2B5EF4-FFF2-40B4-BE49-F238E27FC236}">
                <a16:creationId xmlns:a16="http://schemas.microsoft.com/office/drawing/2014/main" id="{C49C5689-E6DD-41A7-AF3C-1848DB6977A4}"/>
              </a:ext>
            </a:extLst>
          </p:cNvPr>
          <p:cNvSpPr/>
          <p:nvPr/>
        </p:nvSpPr>
        <p:spPr>
          <a:xfrm rot="2100000">
            <a:off x="6604897" y="2520643"/>
            <a:ext cx="978408" cy="484632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1"/>
          <p:cNvSpPr txBox="1"/>
          <p:nvPr/>
        </p:nvSpPr>
        <p:spPr>
          <a:xfrm>
            <a:off x="1781175" y="323850"/>
            <a:ext cx="8848725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​LECTURA DIGITAL- LEOCYL</a:t>
            </a:r>
            <a:endParaRPr lang="en-US" sz="2800" b="1" cap="all" dirty="0">
              <a:solidFill>
                <a:srgbClr val="002060"/>
              </a:solidFill>
              <a:latin typeface="Arial Black"/>
              <a:cs typeface="Segoe UI"/>
            </a:endParaRPr>
          </a:p>
        </p:txBody>
      </p:sp>
      <p:sp>
        <p:nvSpPr>
          <p:cNvPr id="51" name="CuadroTexto 1">
            <a:extLst>
              <a:ext uri="{FF2B5EF4-FFF2-40B4-BE49-F238E27FC236}">
                <a16:creationId xmlns:a16="http://schemas.microsoft.com/office/drawing/2014/main" id="{4B683E33-517A-414B-AF36-0C1C291521BD}"/>
              </a:ext>
            </a:extLst>
          </p:cNvPr>
          <p:cNvSpPr txBox="1"/>
          <p:nvPr/>
        </p:nvSpPr>
        <p:spPr>
          <a:xfrm>
            <a:off x="4210948" y="1013963"/>
            <a:ext cx="3989178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​ACCESO</a:t>
            </a:r>
            <a:endParaRPr lang="en-US" sz="2800" b="1" cap="all" dirty="0">
              <a:solidFill>
                <a:srgbClr val="002060"/>
              </a:solidFill>
              <a:latin typeface="Arial Black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7777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8EC1EDC6-1B42-4FCD-BC53-B1D05BFF2E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66" name="Flecha: a la derecha con bandas 65">
            <a:extLst>
              <a:ext uri="{FF2B5EF4-FFF2-40B4-BE49-F238E27FC236}">
                <a16:creationId xmlns:a16="http://schemas.microsoft.com/office/drawing/2014/main" id="{C49C5689-E6DD-41A7-AF3C-1848DB6977A4}"/>
              </a:ext>
            </a:extLst>
          </p:cNvPr>
          <p:cNvSpPr/>
          <p:nvPr/>
        </p:nvSpPr>
        <p:spPr>
          <a:xfrm rot="2100000">
            <a:off x="6604897" y="2520643"/>
            <a:ext cx="978408" cy="484632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adroTexto 1"/>
          <p:cNvSpPr txBox="1"/>
          <p:nvPr/>
        </p:nvSpPr>
        <p:spPr>
          <a:xfrm>
            <a:off x="1781175" y="323850"/>
            <a:ext cx="8848725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​LECTURA DIGITAL- LEOCYL</a:t>
            </a:r>
            <a:endParaRPr lang="en-US" sz="2800" b="1" cap="all" dirty="0">
              <a:solidFill>
                <a:srgbClr val="002060"/>
              </a:solidFill>
              <a:latin typeface="Arial Black"/>
              <a:cs typeface="Segoe UI"/>
            </a:endParaRPr>
          </a:p>
        </p:txBody>
      </p:sp>
      <p:sp>
        <p:nvSpPr>
          <p:cNvPr id="51" name="CuadroTexto 1">
            <a:extLst>
              <a:ext uri="{FF2B5EF4-FFF2-40B4-BE49-F238E27FC236}">
                <a16:creationId xmlns:a16="http://schemas.microsoft.com/office/drawing/2014/main" id="{4B683E33-517A-414B-AF36-0C1C291521BD}"/>
              </a:ext>
            </a:extLst>
          </p:cNvPr>
          <p:cNvSpPr txBox="1"/>
          <p:nvPr/>
        </p:nvSpPr>
        <p:spPr>
          <a:xfrm>
            <a:off x="4210948" y="1013963"/>
            <a:ext cx="3989178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​ACCESO</a:t>
            </a:r>
            <a:endParaRPr lang="en-US" sz="2800" b="1" cap="all" dirty="0">
              <a:solidFill>
                <a:srgbClr val="002060"/>
              </a:solidFill>
              <a:latin typeface="Arial Black"/>
              <a:cs typeface="Segoe UI"/>
            </a:endParaRPr>
          </a:p>
        </p:txBody>
      </p:sp>
      <p:pic>
        <p:nvPicPr>
          <p:cNvPr id="5" name="Imagen 5" descr="Interfaz de usuario gráfica, Texto, Sitio web&#10;&#10;Descripción generada automáticamente">
            <a:extLst>
              <a:ext uri="{FF2B5EF4-FFF2-40B4-BE49-F238E27FC236}">
                <a16:creationId xmlns:a16="http://schemas.microsoft.com/office/drawing/2014/main" id="{728A59A7-920B-4B3F-B6D1-74B3448C53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49" t="8012" r="164" b="9496"/>
          <a:stretch/>
        </p:blipFill>
        <p:spPr>
          <a:xfrm>
            <a:off x="1225727" y="1651437"/>
            <a:ext cx="10425741" cy="4836547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3E7B130F-9543-4823-93F7-EDA646BFB549}"/>
              </a:ext>
            </a:extLst>
          </p:cNvPr>
          <p:cNvSpPr txBox="1"/>
          <p:nvPr/>
        </p:nvSpPr>
        <p:spPr>
          <a:xfrm>
            <a:off x="7223360" y="2489799"/>
            <a:ext cx="3232029" cy="743142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27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8EC1EDC6-1B42-4FCD-BC53-B1D05BFF2E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CuadroTexto 1"/>
          <p:cNvSpPr txBox="1"/>
          <p:nvPr/>
        </p:nvSpPr>
        <p:spPr>
          <a:xfrm>
            <a:off x="1781175" y="323850"/>
            <a:ext cx="8848725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​LECTURA DIGITAL- LEOCYL</a:t>
            </a:r>
            <a:endParaRPr lang="en-US" sz="2800" b="1" cap="all" dirty="0">
              <a:solidFill>
                <a:srgbClr val="002060"/>
              </a:solidFill>
              <a:latin typeface="Arial Black"/>
              <a:cs typeface="Segoe UI"/>
            </a:endParaRPr>
          </a:p>
        </p:txBody>
      </p:sp>
      <p:sp>
        <p:nvSpPr>
          <p:cNvPr id="51" name="CuadroTexto 1">
            <a:extLst>
              <a:ext uri="{FF2B5EF4-FFF2-40B4-BE49-F238E27FC236}">
                <a16:creationId xmlns:a16="http://schemas.microsoft.com/office/drawing/2014/main" id="{4B683E33-517A-414B-AF36-0C1C291521BD}"/>
              </a:ext>
            </a:extLst>
          </p:cNvPr>
          <p:cNvSpPr txBox="1"/>
          <p:nvPr/>
        </p:nvSpPr>
        <p:spPr>
          <a:xfrm>
            <a:off x="4210948" y="1013963"/>
            <a:ext cx="3989178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​ACCESO</a:t>
            </a:r>
            <a:endParaRPr lang="en-US" sz="2800" b="1" cap="all" dirty="0">
              <a:solidFill>
                <a:srgbClr val="002060"/>
              </a:solidFill>
              <a:latin typeface="Arial Black"/>
              <a:cs typeface="Segoe UI"/>
            </a:endParaRPr>
          </a:p>
        </p:txBody>
      </p:sp>
      <p:pic>
        <p:nvPicPr>
          <p:cNvPr id="6" name="Imagen 6" descr="Interfaz de usuario gráfica, Aplicación, Word&#10;&#10;Descripción generada automáticamente">
            <a:extLst>
              <a:ext uri="{FF2B5EF4-FFF2-40B4-BE49-F238E27FC236}">
                <a16:creationId xmlns:a16="http://schemas.microsoft.com/office/drawing/2014/main" id="{0E06EEED-83A9-464E-BA55-BA02EA485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4" t="7879" r="129" b="11818"/>
          <a:stretch/>
        </p:blipFill>
        <p:spPr>
          <a:xfrm>
            <a:off x="411192" y="1593928"/>
            <a:ext cx="11186234" cy="5153082"/>
          </a:xfrm>
          <a:prstGeom prst="rect">
            <a:avLst/>
          </a:prstGeom>
        </p:spPr>
      </p:pic>
      <p:sp>
        <p:nvSpPr>
          <p:cNvPr id="62" name="CuadroTexto 61">
            <a:extLst>
              <a:ext uri="{FF2B5EF4-FFF2-40B4-BE49-F238E27FC236}">
                <a16:creationId xmlns:a16="http://schemas.microsoft.com/office/drawing/2014/main" id="{3E7B130F-9543-4823-93F7-EDA646BFB549}"/>
              </a:ext>
            </a:extLst>
          </p:cNvPr>
          <p:cNvSpPr txBox="1"/>
          <p:nvPr/>
        </p:nvSpPr>
        <p:spPr>
          <a:xfrm>
            <a:off x="5800001" y="2705460"/>
            <a:ext cx="1794294" cy="1677670"/>
          </a:xfrm>
          <a:prstGeom prst="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/>
          </a:p>
        </p:txBody>
      </p:sp>
      <p:sp>
        <p:nvSpPr>
          <p:cNvPr id="66" name="Flecha: a la derecha con bandas 65">
            <a:extLst>
              <a:ext uri="{FF2B5EF4-FFF2-40B4-BE49-F238E27FC236}">
                <a16:creationId xmlns:a16="http://schemas.microsoft.com/office/drawing/2014/main" id="{C49C5689-E6DD-41A7-AF3C-1848DB6977A4}"/>
              </a:ext>
            </a:extLst>
          </p:cNvPr>
          <p:cNvSpPr/>
          <p:nvPr/>
        </p:nvSpPr>
        <p:spPr>
          <a:xfrm rot="-5400000">
            <a:off x="6202331" y="4706001"/>
            <a:ext cx="978408" cy="484632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86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>
            <a:extLst>
              <a:ext uri="{FF2B5EF4-FFF2-40B4-BE49-F238E27FC236}">
                <a16:creationId xmlns:a16="http://schemas.microsoft.com/office/drawing/2014/main" id="{8EC1EDC6-1B42-4FCD-BC53-B1D05BFF2E3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3" name="Group 11">
              <a:extLst>
                <a:ext uri="{FF2B5EF4-FFF2-40B4-BE49-F238E27FC236}">
                  <a16:creationId xmlns:a16="http://schemas.microsoft.com/office/drawing/2014/main" id="{633EFBCB-98A2-4F16-B3BB-BF9EC17846B7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B399E29C-9CF8-4BD1-8750-949BA21268EA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CB02DFF7-56DA-42B6-B49A-C8926B841AD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07F77B45-21CD-43DB-AD58-24F8145021BC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F0151C40-12A4-4A09-A8B6-179A062EF64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F0146EA7-EB82-410D-A6ED-7C10C525ADC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20DD5C02-0C86-4FA9-B82A-254EF58D376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19ED9FD5-1147-400A-8A32-82A74F7AD8F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E79E6A0D-4D79-4788-8769-B989488019F4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A6F42038-BF59-409A-902B-AD7799149A22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8B0BD48-5982-4C95-A7C8-E0D230645382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F6C539D3-C6BD-4FB0-AA91-5AF1BF14C5F5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34F70AD6-B8F4-4F9D-8593-D4047107BD90}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51EAB0E0-5DE2-4906-80B0-211A6247897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38E8B65E-526B-458D-85A5-21C0A1A74FE3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CCE331A2-5388-42F4-A175-69310C1BEF5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4E758D69-ACA2-4888-84BB-B05B1FAF2AE7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078AAA22-796B-4F0E-85DA-B8B0E81115A7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D1254A9A-3E31-4A25-9A91-F9BC6CF6A358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18CADB3C-936C-476A-A261-28DD5ABA734A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771961D1-28D7-4CC1-A720-2933E8B9135C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E7B8B616-B89E-4A1C-98DE-13B8B9394778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5D6CC1A1-D003-44BA-87E4-B3A7F3D30045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FF32749B-B34C-4FCB-A33A-0478844A93A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4455F261-AC57-4085-8989-4DBED747F15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57CEA90D-DB58-4EC0-A55C-15FAF59E046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66BBB005-2E38-496A-A46C-FD2B0605C16B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E1A7618C-DE9D-401A-AD7A-784F19DA856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4" name="Group 12">
              <a:extLst>
                <a:ext uri="{FF2B5EF4-FFF2-40B4-BE49-F238E27FC236}">
                  <a16:creationId xmlns:a16="http://schemas.microsoft.com/office/drawing/2014/main" id="{5E441C57-A0CF-4D49-9609-55CB4646BD6A}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2D3240AD-75B9-452B-9967-D05B40DE5F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6A557EE5-4777-4655-A433-05006D84104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6B721B6E-8FF2-470B-A180-C594E82718E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23E045A6-2D54-488D-B5F0-688518430889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2A4F07ED-57C7-4FF7-ABF8-793FC03A2470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8829D0E6-D04F-4297-A784-6837F13ECABA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9477D3D3-AA00-446F-B05D-EBBA25D3C98D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5AC450AD-A350-42FA-B7EA-103D4416B467}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A10F783A-EC27-47BE-A21D-3531A036FA6F}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A2CBE444-D00C-4C80-9F29-42A250C500B8}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CuadroTexto 1"/>
          <p:cNvSpPr txBox="1"/>
          <p:nvPr/>
        </p:nvSpPr>
        <p:spPr>
          <a:xfrm>
            <a:off x="1781175" y="323850"/>
            <a:ext cx="8848725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​LECTURA DIGITAL- LEOCYL</a:t>
            </a:r>
            <a:endParaRPr lang="en-US" sz="2800" b="1" cap="all" dirty="0">
              <a:solidFill>
                <a:srgbClr val="002060"/>
              </a:solidFill>
              <a:latin typeface="Arial Black"/>
              <a:cs typeface="Segoe UI"/>
            </a:endParaRPr>
          </a:p>
        </p:txBody>
      </p:sp>
      <p:sp>
        <p:nvSpPr>
          <p:cNvPr id="51" name="CuadroTexto 1">
            <a:extLst>
              <a:ext uri="{FF2B5EF4-FFF2-40B4-BE49-F238E27FC236}">
                <a16:creationId xmlns:a16="http://schemas.microsoft.com/office/drawing/2014/main" id="{4B683E33-517A-414B-AF36-0C1C291521BD}"/>
              </a:ext>
            </a:extLst>
          </p:cNvPr>
          <p:cNvSpPr txBox="1"/>
          <p:nvPr/>
        </p:nvSpPr>
        <p:spPr>
          <a:xfrm>
            <a:off x="4268457" y="927699"/>
            <a:ext cx="3989178" cy="523220"/>
          </a:xfrm>
          <a:prstGeom prst="rect">
            <a:avLst/>
          </a:prstGeom>
          <a:solidFill>
            <a:srgbClr val="09CFD9"/>
          </a:solidFill>
          <a:ln w="47625" cmpd="tri">
            <a:solidFill>
              <a:schemeClr val="bg2">
                <a:lumMod val="50000"/>
              </a:schemeClr>
            </a:solidFill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2060"/>
                </a:solidFill>
                <a:latin typeface="Arial Black"/>
                <a:cs typeface="Segoe UI"/>
              </a:rPr>
              <a:t>​ACCESO</a:t>
            </a:r>
            <a:endParaRPr lang="en-US" sz="2800" b="1" cap="all" dirty="0">
              <a:solidFill>
                <a:srgbClr val="002060"/>
              </a:solidFill>
              <a:latin typeface="Arial Black"/>
              <a:cs typeface="Segoe UI"/>
            </a:endParaRPr>
          </a:p>
        </p:txBody>
      </p:sp>
      <p:pic>
        <p:nvPicPr>
          <p:cNvPr id="5" name="Imagen 6" descr="Interfaz de usuario gráfica, Aplicación, Sitio web, PowerPoint&#10;&#10;Descripción generada automáticamente">
            <a:extLst>
              <a:ext uri="{FF2B5EF4-FFF2-40B4-BE49-F238E27FC236}">
                <a16:creationId xmlns:a16="http://schemas.microsoft.com/office/drawing/2014/main" id="{2551E687-AB9B-4E4C-8779-8A4DD19442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24" t="8493" r="141" b="4615"/>
          <a:stretch/>
        </p:blipFill>
        <p:spPr>
          <a:xfrm>
            <a:off x="2495909" y="1550795"/>
            <a:ext cx="6970146" cy="243731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AC0114D-CCA6-4155-8A05-C5DA553E0E56}"/>
              </a:ext>
            </a:extLst>
          </p:cNvPr>
          <p:cNvSpPr txBox="1"/>
          <p:nvPr/>
        </p:nvSpPr>
        <p:spPr>
          <a:xfrm>
            <a:off x="1489493" y="4206816"/>
            <a:ext cx="9845614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800" dirty="0">
                <a:ea typeface="+mn-lt"/>
                <a:cs typeface="+mn-lt"/>
              </a:rPr>
              <a:t>Podéis mandar a Valle vuestro carrusel cuando creéis un club de lectura con los libros que recomendáis y también os lo publicarán en LEOCYL. Eso sí, deben ser libros que estén aquí publicados, y lo podéis mandar directamente a </a:t>
            </a:r>
            <a:r>
              <a:rPr lang="es-ES" sz="2800" u="sng" dirty="0">
                <a:ea typeface="+mn-lt"/>
                <a:cs typeface="+mn-lt"/>
                <a:hlinkClick r:id="rId3"/>
              </a:rPr>
              <a:t>hoy_libro@educa.jcyl.es</a:t>
            </a:r>
            <a:r>
              <a:rPr lang="es-ES" sz="2800" u="sng" dirty="0">
                <a:ea typeface="+mn-lt"/>
                <a:cs typeface="+mn-lt"/>
              </a:rPr>
              <a:t> </a:t>
            </a:r>
            <a:r>
              <a:rPr lang="es-ES" sz="2800" dirty="0">
                <a:ea typeface="+mn-lt"/>
                <a:cs typeface="+mn-lt"/>
              </a:rPr>
              <a:t>o a su correo y se lo hago llegar: </a:t>
            </a:r>
            <a:r>
              <a:rPr lang="es-ES" sz="2800" dirty="0">
                <a:ea typeface="+mn-lt"/>
                <a:cs typeface="+mn-lt"/>
                <a:hlinkClick r:id="rId4"/>
              </a:rPr>
              <a:t>pelvegmv@jcyl.es</a:t>
            </a:r>
            <a:endParaRPr lang="es-ES" sz="2800"/>
          </a:p>
          <a:p>
            <a:pPr algn="l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267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3 Marcador de número de diapositiva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n-US"/>
              <a:t>Diapositiva </a:t>
            </a:r>
            <a:fld id="{44450183-E6A2-46D4-8C1B-E4E98C2E4C58}" type="slidenum">
              <a:rPr lang="es-ES" altLang="en-US"/>
              <a:pPr eaLnBrk="1" hangingPunct="1"/>
              <a:t>9</a:t>
            </a:fld>
            <a:endParaRPr lang="es-ES" altLang="en-US"/>
          </a:p>
        </p:txBody>
      </p:sp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1102784" y="1557339"/>
            <a:ext cx="4417483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4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76650" y="571501"/>
            <a:ext cx="5410200" cy="7810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Herramientas</a:t>
            </a:r>
            <a:r>
              <a:rPr kumimoji="0" lang="en-US" sz="4800" b="1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tic</a:t>
            </a:r>
          </a:p>
        </p:txBody>
      </p:sp>
      <p:pic>
        <p:nvPicPr>
          <p:cNvPr id="7" name="6 Imagen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968</Words>
  <Application>Microsoft Office PowerPoint</Application>
  <PresentationFormat>Panorámica</PresentationFormat>
  <Paragraphs>230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Circuit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Usuario</cp:lastModifiedBy>
  <cp:revision>362</cp:revision>
  <dcterms:modified xsi:type="dcterms:W3CDTF">2021-03-01T12:24:45Z</dcterms:modified>
</cp:coreProperties>
</file>