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6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D327E-40AE-43F4-8213-A16CE9FD9122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11F3BD-7372-4123-A233-E8B207C8AACC}">
      <dgm:prSet phldrT="[Texto]" custT="1"/>
      <dgm:spPr/>
      <dgm:t>
        <a:bodyPr/>
        <a:lstStyle/>
        <a:p>
          <a:r>
            <a: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Alumnado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C10B3-CF86-4C71-8376-803D11BBDA5A}" type="parTrans" cxnId="{E89D894B-D204-4D5D-8CD9-6877FEB8523A}">
      <dgm:prSet/>
      <dgm:spPr/>
      <dgm:t>
        <a:bodyPr/>
        <a:lstStyle/>
        <a:p>
          <a:endParaRPr lang="es-ES"/>
        </a:p>
      </dgm:t>
    </dgm:pt>
    <dgm:pt modelId="{18D1B4B7-0AE2-4494-97B4-59C2F0105D3A}" type="sibTrans" cxnId="{E89D894B-D204-4D5D-8CD9-6877FEB8523A}">
      <dgm:prSet/>
      <dgm:spPr/>
      <dgm:t>
        <a:bodyPr/>
        <a:lstStyle/>
        <a:p>
          <a:endParaRPr lang="es-ES"/>
        </a:p>
      </dgm:t>
    </dgm:pt>
    <dgm:pt modelId="{C72C5AF8-B750-4781-BF2D-814CE5A54AC9}">
      <dgm:prSet phldrT="[Texto]" custT="1"/>
      <dgm:spPr/>
      <dgm:t>
        <a:bodyPr/>
        <a:lstStyle/>
        <a:p>
          <a:pPr algn="just"/>
          <a:r>
            <a:rPr lang="es-ES" sz="1800" dirty="0" smtClean="0"/>
            <a:t>Centrado en el alumnado</a:t>
          </a:r>
          <a:endParaRPr lang="es-ES" sz="1800" dirty="0"/>
        </a:p>
      </dgm:t>
    </dgm:pt>
    <dgm:pt modelId="{233E5BE8-6C3D-4A55-99E9-479794A02914}" type="parTrans" cxnId="{4CC9852A-2F3C-4B18-A784-13FC19B366D2}">
      <dgm:prSet/>
      <dgm:spPr/>
      <dgm:t>
        <a:bodyPr/>
        <a:lstStyle/>
        <a:p>
          <a:endParaRPr lang="es-ES"/>
        </a:p>
      </dgm:t>
    </dgm:pt>
    <dgm:pt modelId="{6124444E-E1AF-4D9F-8D8A-E6960FFB1640}" type="sibTrans" cxnId="{4CC9852A-2F3C-4B18-A784-13FC19B366D2}">
      <dgm:prSet/>
      <dgm:spPr/>
      <dgm:t>
        <a:bodyPr/>
        <a:lstStyle/>
        <a:p>
          <a:endParaRPr lang="es-ES"/>
        </a:p>
      </dgm:t>
    </dgm:pt>
    <dgm:pt modelId="{1896103B-5042-4741-A9EF-EA5280BE736C}">
      <dgm:prSet phldrT="[Texto]" custT="1"/>
      <dgm:spPr/>
      <dgm:t>
        <a:bodyPr/>
        <a:lstStyle/>
        <a:p>
          <a:pPr algn="just"/>
          <a:r>
            <a:rPr lang="es-ES" sz="1800" dirty="0" smtClean="0"/>
            <a:t>No en los contenidos ni herramientas</a:t>
          </a:r>
          <a:endParaRPr lang="es-ES" sz="1800" dirty="0"/>
        </a:p>
      </dgm:t>
    </dgm:pt>
    <dgm:pt modelId="{721B15EA-899B-41C9-AFBF-FB3B96B5E239}" type="parTrans" cxnId="{6946F8E5-4AD9-4537-9ACB-E059C6182DCC}">
      <dgm:prSet/>
      <dgm:spPr/>
      <dgm:t>
        <a:bodyPr/>
        <a:lstStyle/>
        <a:p>
          <a:endParaRPr lang="es-ES"/>
        </a:p>
      </dgm:t>
    </dgm:pt>
    <dgm:pt modelId="{8F8E4947-9BE1-413D-9AC4-251BC2D376BC}" type="sibTrans" cxnId="{6946F8E5-4AD9-4537-9ACB-E059C6182DCC}">
      <dgm:prSet/>
      <dgm:spPr/>
      <dgm:t>
        <a:bodyPr/>
        <a:lstStyle/>
        <a:p>
          <a:endParaRPr lang="es-ES"/>
        </a:p>
      </dgm:t>
    </dgm:pt>
    <dgm:pt modelId="{CAC692C7-32D1-40F9-B20F-39404FDB782F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Tecnologías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6F7671-EA69-44C7-B065-6AD29FE5CC7C}" type="parTrans" cxnId="{F086A202-5566-4A02-A67C-D28B05681FE6}">
      <dgm:prSet/>
      <dgm:spPr/>
      <dgm:t>
        <a:bodyPr/>
        <a:lstStyle/>
        <a:p>
          <a:endParaRPr lang="es-ES"/>
        </a:p>
      </dgm:t>
    </dgm:pt>
    <dgm:pt modelId="{6754E7CD-813F-4BC7-ACF1-8B6B1AC3C427}" type="sibTrans" cxnId="{F086A202-5566-4A02-A67C-D28B05681FE6}">
      <dgm:prSet/>
      <dgm:spPr/>
      <dgm:t>
        <a:bodyPr/>
        <a:lstStyle/>
        <a:p>
          <a:endParaRPr lang="es-ES"/>
        </a:p>
      </dgm:t>
    </dgm:pt>
    <dgm:pt modelId="{C4DA0F28-9685-45C1-9B19-8BE34A389E9E}">
      <dgm:prSet phldrT="[Texto]" custT="1"/>
      <dgm:spPr/>
      <dgm:t>
        <a:bodyPr/>
        <a:lstStyle/>
        <a:p>
          <a:pPr algn="just"/>
          <a:r>
            <a:rPr lang="es-ES" sz="1800" dirty="0" smtClean="0"/>
            <a:t>El alumno esta rodeado de tecnologías              que le ayudan ( Móviles, RR.SS.)</a:t>
          </a:r>
          <a:endParaRPr lang="es-ES" sz="1800" dirty="0"/>
        </a:p>
      </dgm:t>
    </dgm:pt>
    <dgm:pt modelId="{0A888501-5417-4731-8ABB-D682B56B8B5F}" type="parTrans" cxnId="{544CB553-31E7-4E35-928D-FFB30F44FB4B}">
      <dgm:prSet/>
      <dgm:spPr/>
      <dgm:t>
        <a:bodyPr/>
        <a:lstStyle/>
        <a:p>
          <a:endParaRPr lang="es-ES"/>
        </a:p>
      </dgm:t>
    </dgm:pt>
    <dgm:pt modelId="{899ABB6B-50D2-4070-AF46-A58D1A8F52AD}" type="sibTrans" cxnId="{544CB553-31E7-4E35-928D-FFB30F44FB4B}">
      <dgm:prSet/>
      <dgm:spPr/>
      <dgm:t>
        <a:bodyPr/>
        <a:lstStyle/>
        <a:p>
          <a:endParaRPr lang="es-ES"/>
        </a:p>
      </dgm:t>
    </dgm:pt>
    <dgm:pt modelId="{CD892DDD-BFBC-4D89-84E9-DA7635B9E31B}">
      <dgm:prSet phldrT="[Texto]" custT="1"/>
      <dgm:spPr/>
      <dgm:t>
        <a:bodyPr/>
        <a:lstStyle/>
        <a:p>
          <a:pPr algn="just"/>
          <a:r>
            <a:rPr lang="es-ES" sz="1800" dirty="0" smtClean="0"/>
            <a:t>Aprendizaje formales e informales cerca</a:t>
          </a:r>
          <a:endParaRPr lang="es-ES" sz="1800" dirty="0"/>
        </a:p>
      </dgm:t>
    </dgm:pt>
    <dgm:pt modelId="{CBF73326-5DB7-48B6-91B4-201962D9F41A}" type="parTrans" cxnId="{41F7ED02-669A-45CC-A1E1-AA829EDB3348}">
      <dgm:prSet/>
      <dgm:spPr/>
      <dgm:t>
        <a:bodyPr/>
        <a:lstStyle/>
        <a:p>
          <a:endParaRPr lang="es-ES"/>
        </a:p>
      </dgm:t>
    </dgm:pt>
    <dgm:pt modelId="{E3DB2A9F-2FB8-4F1E-8587-137DF2B65F8F}" type="sibTrans" cxnId="{41F7ED02-669A-45CC-A1E1-AA829EDB3348}">
      <dgm:prSet/>
      <dgm:spPr/>
      <dgm:t>
        <a:bodyPr/>
        <a:lstStyle/>
        <a:p>
          <a:endParaRPr lang="es-ES"/>
        </a:p>
      </dgm:t>
    </dgm:pt>
    <dgm:pt modelId="{9553D330-A61E-47E7-8685-00FF03FE1EDA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Técnicas didácticas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64D429-4469-45B8-85BE-0C8F1FC1B442}" type="parTrans" cxnId="{57DD1F8E-5442-4A10-8C29-AE821EB54022}">
      <dgm:prSet/>
      <dgm:spPr/>
      <dgm:t>
        <a:bodyPr/>
        <a:lstStyle/>
        <a:p>
          <a:endParaRPr lang="es-ES"/>
        </a:p>
      </dgm:t>
    </dgm:pt>
    <dgm:pt modelId="{2B6DC090-27E0-4E6F-8612-C02F673BCD23}" type="sibTrans" cxnId="{57DD1F8E-5442-4A10-8C29-AE821EB54022}">
      <dgm:prSet/>
      <dgm:spPr/>
      <dgm:t>
        <a:bodyPr/>
        <a:lstStyle/>
        <a:p>
          <a:endParaRPr lang="es-ES"/>
        </a:p>
      </dgm:t>
    </dgm:pt>
    <dgm:pt modelId="{F2A6608B-0C73-4BFF-8864-54E0E33AC5B7}">
      <dgm:prSet phldrT="[Texto]" custT="1"/>
      <dgm:spPr/>
      <dgm:t>
        <a:bodyPr/>
        <a:lstStyle/>
        <a:p>
          <a:pPr algn="just"/>
          <a:r>
            <a:rPr lang="es-ES" sz="1800" dirty="0" smtClean="0"/>
            <a:t>Estilo del profesor en el aula	</a:t>
          </a:r>
          <a:endParaRPr lang="es-ES" sz="1800" dirty="0"/>
        </a:p>
      </dgm:t>
    </dgm:pt>
    <dgm:pt modelId="{DEFEC946-D4A1-4C8B-A1CC-2DAA1A90CB6D}" type="parTrans" cxnId="{941A7A98-B0D3-4F17-B08E-17B9F0E18016}">
      <dgm:prSet/>
      <dgm:spPr/>
      <dgm:t>
        <a:bodyPr/>
        <a:lstStyle/>
        <a:p>
          <a:endParaRPr lang="es-ES"/>
        </a:p>
      </dgm:t>
    </dgm:pt>
    <dgm:pt modelId="{307E92B2-77FE-4062-97C2-8DA1962C06EF}" type="sibTrans" cxnId="{941A7A98-B0D3-4F17-B08E-17B9F0E18016}">
      <dgm:prSet/>
      <dgm:spPr/>
      <dgm:t>
        <a:bodyPr/>
        <a:lstStyle/>
        <a:p>
          <a:endParaRPr lang="es-ES"/>
        </a:p>
      </dgm:t>
    </dgm:pt>
    <dgm:pt modelId="{14909266-4886-4793-AAA6-BD799D0B83E8}">
      <dgm:prSet phldrT="[Texto]" custT="1"/>
      <dgm:spPr/>
      <dgm:t>
        <a:bodyPr/>
        <a:lstStyle/>
        <a:p>
          <a:pPr algn="just"/>
          <a:r>
            <a:rPr lang="es-ES" sz="1800" dirty="0" smtClean="0"/>
            <a:t>Coherentes con los recursos del alumnado</a:t>
          </a:r>
          <a:endParaRPr lang="es-ES" sz="1800" dirty="0"/>
        </a:p>
      </dgm:t>
    </dgm:pt>
    <dgm:pt modelId="{06FDC37E-6E81-4BB4-999E-9BF4FF050685}" type="parTrans" cxnId="{0E8C6393-B267-4439-BD5C-3F73D06A1F4A}">
      <dgm:prSet/>
      <dgm:spPr/>
      <dgm:t>
        <a:bodyPr/>
        <a:lstStyle/>
        <a:p>
          <a:endParaRPr lang="es-ES"/>
        </a:p>
      </dgm:t>
    </dgm:pt>
    <dgm:pt modelId="{E1176F91-65D2-4303-BE3A-60018033DBE6}" type="sibTrans" cxnId="{0E8C6393-B267-4439-BD5C-3F73D06A1F4A}">
      <dgm:prSet/>
      <dgm:spPr/>
      <dgm:t>
        <a:bodyPr/>
        <a:lstStyle/>
        <a:p>
          <a:endParaRPr lang="es-ES"/>
        </a:p>
      </dgm:t>
    </dgm:pt>
    <dgm:pt modelId="{E4914C7C-E0C0-457A-9BBC-0DAC424F418E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Metodologías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721B30-45FD-49AB-96DC-6EA99EE980B4}" type="parTrans" cxnId="{A0763D6B-8D90-449F-A84E-64B33277716D}">
      <dgm:prSet/>
      <dgm:spPr/>
      <dgm:t>
        <a:bodyPr/>
        <a:lstStyle/>
        <a:p>
          <a:endParaRPr lang="es-ES"/>
        </a:p>
      </dgm:t>
    </dgm:pt>
    <dgm:pt modelId="{7B5E8857-40B1-449D-8358-2DCAD0869D2C}" type="sibTrans" cxnId="{A0763D6B-8D90-449F-A84E-64B33277716D}">
      <dgm:prSet/>
      <dgm:spPr/>
      <dgm:t>
        <a:bodyPr/>
        <a:lstStyle/>
        <a:p>
          <a:endParaRPr lang="es-ES"/>
        </a:p>
      </dgm:t>
    </dgm:pt>
    <dgm:pt modelId="{12AD556F-54E5-48F2-8EC3-457BF08B2CDC}">
      <dgm:prSet custT="1"/>
      <dgm:spPr/>
      <dgm:t>
        <a:bodyPr/>
        <a:lstStyle/>
        <a:p>
          <a:pPr algn="l"/>
          <a:r>
            <a:rPr lang="es-ES" sz="1800" dirty="0" smtClean="0"/>
            <a:t>Énfasis en el aprendizaje del alumnado</a:t>
          </a:r>
          <a:endParaRPr lang="es-ES" sz="1800" dirty="0"/>
        </a:p>
      </dgm:t>
    </dgm:pt>
    <dgm:pt modelId="{533DF236-3192-4227-8822-B2E97B285691}" type="parTrans" cxnId="{DAD952C8-1FD6-4DA1-8566-B7FD5B5E0931}">
      <dgm:prSet/>
      <dgm:spPr/>
      <dgm:t>
        <a:bodyPr/>
        <a:lstStyle/>
        <a:p>
          <a:endParaRPr lang="es-ES"/>
        </a:p>
      </dgm:t>
    </dgm:pt>
    <dgm:pt modelId="{34A28BEC-10FB-456F-BB5F-F5943B35E040}" type="sibTrans" cxnId="{DAD952C8-1FD6-4DA1-8566-B7FD5B5E0931}">
      <dgm:prSet/>
      <dgm:spPr/>
      <dgm:t>
        <a:bodyPr/>
        <a:lstStyle/>
        <a:p>
          <a:endParaRPr lang="es-ES"/>
        </a:p>
      </dgm:t>
    </dgm:pt>
    <dgm:pt modelId="{DA391571-59B0-4A52-962E-1943AC334B13}">
      <dgm:prSet custT="1"/>
      <dgm:spPr/>
      <dgm:t>
        <a:bodyPr/>
        <a:lstStyle/>
        <a:p>
          <a:pPr algn="l"/>
          <a:endParaRPr lang="es-ES" sz="1800" dirty="0"/>
        </a:p>
      </dgm:t>
    </dgm:pt>
    <dgm:pt modelId="{2A008304-94D1-4581-BEBB-EA07E3543967}" type="parTrans" cxnId="{E96DC884-44FE-44D0-90D9-6F6C122C1CE8}">
      <dgm:prSet/>
      <dgm:spPr/>
      <dgm:t>
        <a:bodyPr/>
        <a:lstStyle/>
        <a:p>
          <a:endParaRPr lang="es-ES"/>
        </a:p>
      </dgm:t>
    </dgm:pt>
    <dgm:pt modelId="{E2E5DEF1-BB83-4D46-BF2F-E6BC59BFB444}" type="sibTrans" cxnId="{E96DC884-44FE-44D0-90D9-6F6C122C1CE8}">
      <dgm:prSet/>
      <dgm:spPr/>
      <dgm:t>
        <a:bodyPr/>
        <a:lstStyle/>
        <a:p>
          <a:endParaRPr lang="es-ES"/>
        </a:p>
      </dgm:t>
    </dgm:pt>
    <dgm:pt modelId="{45CEAD9A-3310-46E1-A2C8-8763E99A1BEF}">
      <dgm:prSet custT="1"/>
      <dgm:spPr/>
      <dgm:t>
        <a:bodyPr/>
        <a:lstStyle/>
        <a:p>
          <a:pPr algn="l"/>
          <a:endParaRPr lang="es-ES" sz="1800" dirty="0"/>
        </a:p>
      </dgm:t>
    </dgm:pt>
    <dgm:pt modelId="{FFA90971-5697-46DF-9282-24ECC34E71E3}" type="parTrans" cxnId="{29304F9E-36D0-4D41-BB41-555A2A6C13E1}">
      <dgm:prSet/>
      <dgm:spPr/>
      <dgm:t>
        <a:bodyPr/>
        <a:lstStyle/>
        <a:p>
          <a:endParaRPr lang="es-ES"/>
        </a:p>
      </dgm:t>
    </dgm:pt>
    <dgm:pt modelId="{60C64EF4-C7E9-4DA0-8639-8352161431F6}" type="sibTrans" cxnId="{29304F9E-36D0-4D41-BB41-555A2A6C13E1}">
      <dgm:prSet/>
      <dgm:spPr/>
      <dgm:t>
        <a:bodyPr/>
        <a:lstStyle/>
        <a:p>
          <a:endParaRPr lang="es-ES"/>
        </a:p>
      </dgm:t>
    </dgm:pt>
    <dgm:pt modelId="{17CCCB0B-69C4-4D1B-BE8C-8563E01D3335}">
      <dgm:prSet custT="1"/>
      <dgm:spPr/>
      <dgm:t>
        <a:bodyPr/>
        <a:lstStyle/>
        <a:p>
          <a:pPr algn="l"/>
          <a:r>
            <a:rPr lang="es-ES" sz="1800" dirty="0" smtClean="0"/>
            <a:t>Aprendizaje colaborativo, herramientas tecnológicas</a:t>
          </a:r>
          <a:endParaRPr lang="es-ES" sz="1800" dirty="0"/>
        </a:p>
      </dgm:t>
    </dgm:pt>
    <dgm:pt modelId="{5D6F981A-D767-4EF1-AED2-D30098641374}" type="parTrans" cxnId="{CBE01E12-1F8F-4FFA-96C3-BFE7BD7186BC}">
      <dgm:prSet/>
      <dgm:spPr/>
      <dgm:t>
        <a:bodyPr/>
        <a:lstStyle/>
        <a:p>
          <a:endParaRPr lang="es-ES"/>
        </a:p>
      </dgm:t>
    </dgm:pt>
    <dgm:pt modelId="{D46FAC3D-0FCC-4E97-BA8A-F24B21CA9B92}" type="sibTrans" cxnId="{CBE01E12-1F8F-4FFA-96C3-BFE7BD7186BC}">
      <dgm:prSet/>
      <dgm:spPr/>
      <dgm:t>
        <a:bodyPr/>
        <a:lstStyle/>
        <a:p>
          <a:endParaRPr lang="es-ES"/>
        </a:p>
      </dgm:t>
    </dgm:pt>
    <dgm:pt modelId="{40A3DB4C-98CA-4904-B5B6-17A70BD9D9C3}">
      <dgm:prSet custT="1"/>
      <dgm:spPr/>
      <dgm:t>
        <a:bodyPr/>
        <a:lstStyle/>
        <a:p>
          <a:pPr algn="l"/>
          <a:endParaRPr lang="es-ES" sz="1800" dirty="0"/>
        </a:p>
      </dgm:t>
    </dgm:pt>
    <dgm:pt modelId="{8EA0D2D4-DA16-4ABC-ACC8-F1D005D9D9C7}" type="parTrans" cxnId="{494369DF-3583-468F-9564-ABA87E72B314}">
      <dgm:prSet/>
      <dgm:spPr/>
      <dgm:t>
        <a:bodyPr/>
        <a:lstStyle/>
        <a:p>
          <a:endParaRPr lang="es-ES"/>
        </a:p>
      </dgm:t>
    </dgm:pt>
    <dgm:pt modelId="{E876F885-9BD4-4F58-A5D4-600454AEDB08}" type="sibTrans" cxnId="{494369DF-3583-468F-9564-ABA87E72B314}">
      <dgm:prSet/>
      <dgm:spPr/>
      <dgm:t>
        <a:bodyPr/>
        <a:lstStyle/>
        <a:p>
          <a:endParaRPr lang="es-ES"/>
        </a:p>
      </dgm:t>
    </dgm:pt>
    <dgm:pt modelId="{FBCCC96B-80D7-4B8B-9757-E4601764EEE3}">
      <dgm:prSet custT="1"/>
      <dgm:spPr/>
      <dgm:t>
        <a:bodyPr/>
        <a:lstStyle/>
        <a:p>
          <a:pPr algn="l"/>
          <a:endParaRPr lang="es-ES" sz="1800" dirty="0"/>
        </a:p>
      </dgm:t>
    </dgm:pt>
    <dgm:pt modelId="{ABEBED2C-6EEE-4CFB-A91A-EDF85C5D0C1F}" type="parTrans" cxnId="{68B3AC66-1D66-40A6-B688-D591B395A67E}">
      <dgm:prSet/>
      <dgm:spPr/>
      <dgm:t>
        <a:bodyPr/>
        <a:lstStyle/>
        <a:p>
          <a:endParaRPr lang="es-ES"/>
        </a:p>
      </dgm:t>
    </dgm:pt>
    <dgm:pt modelId="{6274CA91-0ED6-4ED8-85F4-59FB4549E65A}" type="sibTrans" cxnId="{68B3AC66-1D66-40A6-B688-D591B395A67E}">
      <dgm:prSet/>
      <dgm:spPr/>
      <dgm:t>
        <a:bodyPr/>
        <a:lstStyle/>
        <a:p>
          <a:endParaRPr lang="es-ES"/>
        </a:p>
      </dgm:t>
    </dgm:pt>
    <dgm:pt modelId="{FC6CAB51-0855-49B4-9AA1-F16345AB577A}" type="pres">
      <dgm:prSet presAssocID="{5E6D327E-40AE-43F4-8213-A16CE9FD91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2FE8DB6-CDB1-4F87-A5E3-A13604EBF306}" type="pres">
      <dgm:prSet presAssocID="{A311F3BD-7372-4123-A233-E8B207C8AACC}" presName="composite" presStyleCnt="0"/>
      <dgm:spPr/>
    </dgm:pt>
    <dgm:pt modelId="{12E11D63-0F5A-4168-9459-0C0353C229F8}" type="pres">
      <dgm:prSet presAssocID="{A311F3BD-7372-4123-A233-E8B207C8AACC}" presName="parentText" presStyleLbl="alignNode1" presStyleIdx="0" presStyleCnt="4" custScaleX="2195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609940-DE21-41AC-A0D2-0E8449EAFE00}" type="pres">
      <dgm:prSet presAssocID="{A311F3BD-7372-4123-A233-E8B207C8AACC}" presName="descendantText" presStyleLbl="alignAcc1" presStyleIdx="0" presStyleCnt="4" custScaleX="781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3AAD00-662E-4624-B9B1-6C02D41BDBFD}" type="pres">
      <dgm:prSet presAssocID="{18D1B4B7-0AE2-4494-97B4-59C2F0105D3A}" presName="sp" presStyleCnt="0"/>
      <dgm:spPr/>
    </dgm:pt>
    <dgm:pt modelId="{2C36AB8D-13A2-4E82-BEC7-320FFF9CEA65}" type="pres">
      <dgm:prSet presAssocID="{CAC692C7-32D1-40F9-B20F-39404FDB782F}" presName="composite" presStyleCnt="0"/>
      <dgm:spPr/>
    </dgm:pt>
    <dgm:pt modelId="{5F0DB074-7CFE-4A6B-849B-6E095FE75914}" type="pres">
      <dgm:prSet presAssocID="{CAC692C7-32D1-40F9-B20F-39404FDB782F}" presName="parentText" presStyleLbl="alignNode1" presStyleIdx="1" presStyleCnt="4" custScaleX="21651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3D7CE2-BF55-4FD7-99D5-2426062AD0B9}" type="pres">
      <dgm:prSet presAssocID="{CAC692C7-32D1-40F9-B20F-39404FDB782F}" presName="descendantText" presStyleLbl="alignAcc1" presStyleIdx="1" presStyleCnt="4" custScaleX="82544" custLinFactNeighborX="893" custLinFactNeighborY="-2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EF8143-190E-494D-AAE8-2170E5CD6966}" type="pres">
      <dgm:prSet presAssocID="{6754E7CD-813F-4BC7-ACF1-8B6B1AC3C427}" presName="sp" presStyleCnt="0"/>
      <dgm:spPr/>
    </dgm:pt>
    <dgm:pt modelId="{7562796A-CDFB-4634-AA93-A1843E3C7044}" type="pres">
      <dgm:prSet presAssocID="{9553D330-A61E-47E7-8685-00FF03FE1EDA}" presName="composite" presStyleCnt="0"/>
      <dgm:spPr/>
    </dgm:pt>
    <dgm:pt modelId="{95FE1804-7ACC-4A04-B9CB-6110E53997B2}" type="pres">
      <dgm:prSet presAssocID="{9553D330-A61E-47E7-8685-00FF03FE1EDA}" presName="parentText" presStyleLbl="alignNode1" presStyleIdx="2" presStyleCnt="4" custScaleX="21386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FA0CA2-EC05-46CB-8203-18545D40AC2E}" type="pres">
      <dgm:prSet presAssocID="{9553D330-A61E-47E7-8685-00FF03FE1EDA}" presName="descendantText" presStyleLbl="alignAcc1" presStyleIdx="2" presStyleCnt="4" custScaleX="788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7943B8-90AE-4940-8E1B-F06835106F97}" type="pres">
      <dgm:prSet presAssocID="{2B6DC090-27E0-4E6F-8612-C02F673BCD23}" presName="sp" presStyleCnt="0"/>
      <dgm:spPr/>
    </dgm:pt>
    <dgm:pt modelId="{2ECF727F-A8E6-45E0-B516-8261270C5E76}" type="pres">
      <dgm:prSet presAssocID="{E4914C7C-E0C0-457A-9BBC-0DAC424F418E}" presName="composite" presStyleCnt="0"/>
      <dgm:spPr/>
    </dgm:pt>
    <dgm:pt modelId="{C9C4AF03-378D-42B3-93B1-EAB7E51176FE}" type="pres">
      <dgm:prSet presAssocID="{E4914C7C-E0C0-457A-9BBC-0DAC424F418E}" presName="parentText" presStyleLbl="alignNode1" presStyleIdx="3" presStyleCnt="4" custScaleX="22058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2D5DDA-89F9-4365-AB3E-6C2AC87A18E4}" type="pres">
      <dgm:prSet presAssocID="{E4914C7C-E0C0-457A-9BBC-0DAC424F418E}" presName="descendantText" presStyleLbl="alignAcc1" presStyleIdx="3" presStyleCnt="4" custScaleX="80359" custLinFactNeighborX="297" custLinFactNeighborY="2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1A7A98-B0D3-4F17-B08E-17B9F0E18016}" srcId="{9553D330-A61E-47E7-8685-00FF03FE1EDA}" destId="{F2A6608B-0C73-4BFF-8864-54E0E33AC5B7}" srcOrd="0" destOrd="0" parTransId="{DEFEC946-D4A1-4C8B-A1CC-2DAA1A90CB6D}" sibTransId="{307E92B2-77FE-4062-97C2-8DA1962C06EF}"/>
    <dgm:cxn modelId="{CC994293-AA0D-47D9-BCDE-4ABA0C93F05C}" type="presOf" srcId="{14909266-4886-4793-AAA6-BD799D0B83E8}" destId="{ABFA0CA2-EC05-46CB-8203-18545D40AC2E}" srcOrd="0" destOrd="1" presId="urn:microsoft.com/office/officeart/2005/8/layout/chevron2"/>
    <dgm:cxn modelId="{AD3C7369-94B6-4FC9-A9CF-7FAC7E1E6D55}" type="presOf" srcId="{CD892DDD-BFBC-4D89-84E9-DA7635B9E31B}" destId="{423D7CE2-BF55-4FD7-99D5-2426062AD0B9}" srcOrd="0" destOrd="1" presId="urn:microsoft.com/office/officeart/2005/8/layout/chevron2"/>
    <dgm:cxn modelId="{29304F9E-36D0-4D41-BB41-555A2A6C13E1}" srcId="{E4914C7C-E0C0-457A-9BBC-0DAC424F418E}" destId="{45CEAD9A-3310-46E1-A2C8-8763E99A1BEF}" srcOrd="4" destOrd="0" parTransId="{FFA90971-5697-46DF-9282-24ECC34E71E3}" sibTransId="{60C64EF4-C7E9-4DA0-8639-8352161431F6}"/>
    <dgm:cxn modelId="{E96DC884-44FE-44D0-90D9-6F6C122C1CE8}" srcId="{E4914C7C-E0C0-457A-9BBC-0DAC424F418E}" destId="{DA391571-59B0-4A52-962E-1943AC334B13}" srcOrd="5" destOrd="0" parTransId="{2A008304-94D1-4581-BEBB-EA07E3543967}" sibTransId="{E2E5DEF1-BB83-4D46-BF2F-E6BC59BFB444}"/>
    <dgm:cxn modelId="{CE7394FB-13BD-4EE0-BC33-EC3E22FA597F}" type="presOf" srcId="{CAC692C7-32D1-40F9-B20F-39404FDB782F}" destId="{5F0DB074-7CFE-4A6B-849B-6E095FE75914}" srcOrd="0" destOrd="0" presId="urn:microsoft.com/office/officeart/2005/8/layout/chevron2"/>
    <dgm:cxn modelId="{68B3AC66-1D66-40A6-B688-D591B395A67E}" srcId="{E4914C7C-E0C0-457A-9BBC-0DAC424F418E}" destId="{FBCCC96B-80D7-4B8B-9757-E4601764EEE3}" srcOrd="1" destOrd="0" parTransId="{ABEBED2C-6EEE-4CFB-A91A-EDF85C5D0C1F}" sibTransId="{6274CA91-0ED6-4ED8-85F4-59FB4549E65A}"/>
    <dgm:cxn modelId="{356C1438-B712-496A-8D65-F0BB91429066}" type="presOf" srcId="{C4DA0F28-9685-45C1-9B19-8BE34A389E9E}" destId="{423D7CE2-BF55-4FD7-99D5-2426062AD0B9}" srcOrd="0" destOrd="0" presId="urn:microsoft.com/office/officeart/2005/8/layout/chevron2"/>
    <dgm:cxn modelId="{06BAC329-7E16-4C21-86BA-A366FF85D5F7}" type="presOf" srcId="{40A3DB4C-98CA-4904-B5B6-17A70BD9D9C3}" destId="{D62D5DDA-89F9-4365-AB3E-6C2AC87A18E4}" srcOrd="0" destOrd="0" presId="urn:microsoft.com/office/officeart/2005/8/layout/chevron2"/>
    <dgm:cxn modelId="{BB9363C3-B2FF-4AB1-925A-F663569F231B}" type="presOf" srcId="{FBCCC96B-80D7-4B8B-9757-E4601764EEE3}" destId="{D62D5DDA-89F9-4365-AB3E-6C2AC87A18E4}" srcOrd="0" destOrd="1" presId="urn:microsoft.com/office/officeart/2005/8/layout/chevron2"/>
    <dgm:cxn modelId="{A0763D6B-8D90-449F-A84E-64B33277716D}" srcId="{5E6D327E-40AE-43F4-8213-A16CE9FD9122}" destId="{E4914C7C-E0C0-457A-9BBC-0DAC424F418E}" srcOrd="3" destOrd="0" parTransId="{90721B30-45FD-49AB-96DC-6EA99EE980B4}" sibTransId="{7B5E8857-40B1-449D-8358-2DCAD0869D2C}"/>
    <dgm:cxn modelId="{7B7E9402-6986-4A16-93E0-B7366C403207}" type="presOf" srcId="{A311F3BD-7372-4123-A233-E8B207C8AACC}" destId="{12E11D63-0F5A-4168-9459-0C0353C229F8}" srcOrd="0" destOrd="0" presId="urn:microsoft.com/office/officeart/2005/8/layout/chevron2"/>
    <dgm:cxn modelId="{0E8C6393-B267-4439-BD5C-3F73D06A1F4A}" srcId="{9553D330-A61E-47E7-8685-00FF03FE1EDA}" destId="{14909266-4886-4793-AAA6-BD799D0B83E8}" srcOrd="1" destOrd="0" parTransId="{06FDC37E-6E81-4BB4-999E-9BF4FF050685}" sibTransId="{E1176F91-65D2-4303-BE3A-60018033DBE6}"/>
    <dgm:cxn modelId="{41F7ED02-669A-45CC-A1E1-AA829EDB3348}" srcId="{CAC692C7-32D1-40F9-B20F-39404FDB782F}" destId="{CD892DDD-BFBC-4D89-84E9-DA7635B9E31B}" srcOrd="1" destOrd="0" parTransId="{CBF73326-5DB7-48B6-91B4-201962D9F41A}" sibTransId="{E3DB2A9F-2FB8-4F1E-8587-137DF2B65F8F}"/>
    <dgm:cxn modelId="{CBE01E12-1F8F-4FFA-96C3-BFE7BD7186BC}" srcId="{E4914C7C-E0C0-457A-9BBC-0DAC424F418E}" destId="{17CCCB0B-69C4-4D1B-BE8C-8563E01D3335}" srcOrd="3" destOrd="0" parTransId="{5D6F981A-D767-4EF1-AED2-D30098641374}" sibTransId="{D46FAC3D-0FCC-4E97-BA8A-F24B21CA9B92}"/>
    <dgm:cxn modelId="{4CC9852A-2F3C-4B18-A784-13FC19B366D2}" srcId="{A311F3BD-7372-4123-A233-E8B207C8AACC}" destId="{C72C5AF8-B750-4781-BF2D-814CE5A54AC9}" srcOrd="0" destOrd="0" parTransId="{233E5BE8-6C3D-4A55-99E9-479794A02914}" sibTransId="{6124444E-E1AF-4D9F-8D8A-E6960FFB1640}"/>
    <dgm:cxn modelId="{EEDA2835-8BD6-4167-ACDE-A83CEAC98EE3}" type="presOf" srcId="{12AD556F-54E5-48F2-8EC3-457BF08B2CDC}" destId="{D62D5DDA-89F9-4365-AB3E-6C2AC87A18E4}" srcOrd="0" destOrd="2" presId="urn:microsoft.com/office/officeart/2005/8/layout/chevron2"/>
    <dgm:cxn modelId="{4CD02E2E-F5D2-4931-BDE7-F08227FCCCE2}" type="presOf" srcId="{17CCCB0B-69C4-4D1B-BE8C-8563E01D3335}" destId="{D62D5DDA-89F9-4365-AB3E-6C2AC87A18E4}" srcOrd="0" destOrd="3" presId="urn:microsoft.com/office/officeart/2005/8/layout/chevron2"/>
    <dgm:cxn modelId="{1C193438-ABA6-4997-97C7-F10D6E73B262}" type="presOf" srcId="{E4914C7C-E0C0-457A-9BBC-0DAC424F418E}" destId="{C9C4AF03-378D-42B3-93B1-EAB7E51176FE}" srcOrd="0" destOrd="0" presId="urn:microsoft.com/office/officeart/2005/8/layout/chevron2"/>
    <dgm:cxn modelId="{DAD952C8-1FD6-4DA1-8566-B7FD5B5E0931}" srcId="{E4914C7C-E0C0-457A-9BBC-0DAC424F418E}" destId="{12AD556F-54E5-48F2-8EC3-457BF08B2CDC}" srcOrd="2" destOrd="0" parTransId="{533DF236-3192-4227-8822-B2E97B285691}" sibTransId="{34A28BEC-10FB-456F-BB5F-F5943B35E040}"/>
    <dgm:cxn modelId="{AD2DB64F-C633-4423-A291-EB1B99A716B1}" type="presOf" srcId="{5E6D327E-40AE-43F4-8213-A16CE9FD9122}" destId="{FC6CAB51-0855-49B4-9AA1-F16345AB577A}" srcOrd="0" destOrd="0" presId="urn:microsoft.com/office/officeart/2005/8/layout/chevron2"/>
    <dgm:cxn modelId="{E89D894B-D204-4D5D-8CD9-6877FEB8523A}" srcId="{5E6D327E-40AE-43F4-8213-A16CE9FD9122}" destId="{A311F3BD-7372-4123-A233-E8B207C8AACC}" srcOrd="0" destOrd="0" parTransId="{AB4C10B3-CF86-4C71-8376-803D11BBDA5A}" sibTransId="{18D1B4B7-0AE2-4494-97B4-59C2F0105D3A}"/>
    <dgm:cxn modelId="{FBCD23F7-594C-473D-87EC-3362E365CE87}" type="presOf" srcId="{45CEAD9A-3310-46E1-A2C8-8763E99A1BEF}" destId="{D62D5DDA-89F9-4365-AB3E-6C2AC87A18E4}" srcOrd="0" destOrd="4" presId="urn:microsoft.com/office/officeart/2005/8/layout/chevron2"/>
    <dgm:cxn modelId="{F086A202-5566-4A02-A67C-D28B05681FE6}" srcId="{5E6D327E-40AE-43F4-8213-A16CE9FD9122}" destId="{CAC692C7-32D1-40F9-B20F-39404FDB782F}" srcOrd="1" destOrd="0" parTransId="{F86F7671-EA69-44C7-B065-6AD29FE5CC7C}" sibTransId="{6754E7CD-813F-4BC7-ACF1-8B6B1AC3C427}"/>
    <dgm:cxn modelId="{6946F8E5-4AD9-4537-9ACB-E059C6182DCC}" srcId="{A311F3BD-7372-4123-A233-E8B207C8AACC}" destId="{1896103B-5042-4741-A9EF-EA5280BE736C}" srcOrd="1" destOrd="0" parTransId="{721B15EA-899B-41C9-AFBF-FB3B96B5E239}" sibTransId="{8F8E4947-9BE1-413D-9AC4-251BC2D376BC}"/>
    <dgm:cxn modelId="{57DD1F8E-5442-4A10-8C29-AE821EB54022}" srcId="{5E6D327E-40AE-43F4-8213-A16CE9FD9122}" destId="{9553D330-A61E-47E7-8685-00FF03FE1EDA}" srcOrd="2" destOrd="0" parTransId="{D964D429-4469-45B8-85BE-0C8F1FC1B442}" sibTransId="{2B6DC090-27E0-4E6F-8612-C02F673BCD23}"/>
    <dgm:cxn modelId="{544CB553-31E7-4E35-928D-FFB30F44FB4B}" srcId="{CAC692C7-32D1-40F9-B20F-39404FDB782F}" destId="{C4DA0F28-9685-45C1-9B19-8BE34A389E9E}" srcOrd="0" destOrd="0" parTransId="{0A888501-5417-4731-8ABB-D682B56B8B5F}" sibTransId="{899ABB6B-50D2-4070-AF46-A58D1A8F52AD}"/>
    <dgm:cxn modelId="{DDFD8852-BA1B-4B45-B31C-F422D8A51989}" type="presOf" srcId="{DA391571-59B0-4A52-962E-1943AC334B13}" destId="{D62D5DDA-89F9-4365-AB3E-6C2AC87A18E4}" srcOrd="0" destOrd="5" presId="urn:microsoft.com/office/officeart/2005/8/layout/chevron2"/>
    <dgm:cxn modelId="{EF7204A9-26B9-4EC2-AA60-CD54418020EB}" type="presOf" srcId="{C72C5AF8-B750-4781-BF2D-814CE5A54AC9}" destId="{B4609940-DE21-41AC-A0D2-0E8449EAFE00}" srcOrd="0" destOrd="0" presId="urn:microsoft.com/office/officeart/2005/8/layout/chevron2"/>
    <dgm:cxn modelId="{494369DF-3583-468F-9564-ABA87E72B314}" srcId="{E4914C7C-E0C0-457A-9BBC-0DAC424F418E}" destId="{40A3DB4C-98CA-4904-B5B6-17A70BD9D9C3}" srcOrd="0" destOrd="0" parTransId="{8EA0D2D4-DA16-4ABC-ACC8-F1D005D9D9C7}" sibTransId="{E876F885-9BD4-4F58-A5D4-600454AEDB08}"/>
    <dgm:cxn modelId="{C1C9E4CD-5CB4-4DCF-B32C-8F13892BDA07}" type="presOf" srcId="{F2A6608B-0C73-4BFF-8864-54E0E33AC5B7}" destId="{ABFA0CA2-EC05-46CB-8203-18545D40AC2E}" srcOrd="0" destOrd="0" presId="urn:microsoft.com/office/officeart/2005/8/layout/chevron2"/>
    <dgm:cxn modelId="{CAC6C362-58C9-4EE5-8B28-D2EE75637EB8}" type="presOf" srcId="{9553D330-A61E-47E7-8685-00FF03FE1EDA}" destId="{95FE1804-7ACC-4A04-B9CB-6110E53997B2}" srcOrd="0" destOrd="0" presId="urn:microsoft.com/office/officeart/2005/8/layout/chevron2"/>
    <dgm:cxn modelId="{87DF62A5-CB03-4FEC-A219-31DC3D8E2A35}" type="presOf" srcId="{1896103B-5042-4741-A9EF-EA5280BE736C}" destId="{B4609940-DE21-41AC-A0D2-0E8449EAFE00}" srcOrd="0" destOrd="1" presId="urn:microsoft.com/office/officeart/2005/8/layout/chevron2"/>
    <dgm:cxn modelId="{B494D59D-2A20-4050-812B-BF58DE074997}" type="presParOf" srcId="{FC6CAB51-0855-49B4-9AA1-F16345AB577A}" destId="{A2FE8DB6-CDB1-4F87-A5E3-A13604EBF306}" srcOrd="0" destOrd="0" presId="urn:microsoft.com/office/officeart/2005/8/layout/chevron2"/>
    <dgm:cxn modelId="{4B7289FF-D577-427D-B904-B3AE0F996A4E}" type="presParOf" srcId="{A2FE8DB6-CDB1-4F87-A5E3-A13604EBF306}" destId="{12E11D63-0F5A-4168-9459-0C0353C229F8}" srcOrd="0" destOrd="0" presId="urn:microsoft.com/office/officeart/2005/8/layout/chevron2"/>
    <dgm:cxn modelId="{C71A7030-2722-40F3-8752-160B469656D8}" type="presParOf" srcId="{A2FE8DB6-CDB1-4F87-A5E3-A13604EBF306}" destId="{B4609940-DE21-41AC-A0D2-0E8449EAFE00}" srcOrd="1" destOrd="0" presId="urn:microsoft.com/office/officeart/2005/8/layout/chevron2"/>
    <dgm:cxn modelId="{AC6698ED-7541-4599-827B-C7E8F703DC89}" type="presParOf" srcId="{FC6CAB51-0855-49B4-9AA1-F16345AB577A}" destId="{D93AAD00-662E-4624-B9B1-6C02D41BDBFD}" srcOrd="1" destOrd="0" presId="urn:microsoft.com/office/officeart/2005/8/layout/chevron2"/>
    <dgm:cxn modelId="{204D8E8D-67DF-4042-9819-5F1381CCD86A}" type="presParOf" srcId="{FC6CAB51-0855-49B4-9AA1-F16345AB577A}" destId="{2C36AB8D-13A2-4E82-BEC7-320FFF9CEA65}" srcOrd="2" destOrd="0" presId="urn:microsoft.com/office/officeart/2005/8/layout/chevron2"/>
    <dgm:cxn modelId="{8A6D7264-F9FF-4C0E-8F6E-F8C202A57B5A}" type="presParOf" srcId="{2C36AB8D-13A2-4E82-BEC7-320FFF9CEA65}" destId="{5F0DB074-7CFE-4A6B-849B-6E095FE75914}" srcOrd="0" destOrd="0" presId="urn:microsoft.com/office/officeart/2005/8/layout/chevron2"/>
    <dgm:cxn modelId="{A0664EEE-4281-4849-8E03-A51FB9B49909}" type="presParOf" srcId="{2C36AB8D-13A2-4E82-BEC7-320FFF9CEA65}" destId="{423D7CE2-BF55-4FD7-99D5-2426062AD0B9}" srcOrd="1" destOrd="0" presId="urn:microsoft.com/office/officeart/2005/8/layout/chevron2"/>
    <dgm:cxn modelId="{45919FC9-47BA-4720-8EEC-5B46AB0D483B}" type="presParOf" srcId="{FC6CAB51-0855-49B4-9AA1-F16345AB577A}" destId="{09EF8143-190E-494D-AAE8-2170E5CD6966}" srcOrd="3" destOrd="0" presId="urn:microsoft.com/office/officeart/2005/8/layout/chevron2"/>
    <dgm:cxn modelId="{F5E6CFD8-610A-4D5B-8F80-022AB541147B}" type="presParOf" srcId="{FC6CAB51-0855-49B4-9AA1-F16345AB577A}" destId="{7562796A-CDFB-4634-AA93-A1843E3C7044}" srcOrd="4" destOrd="0" presId="urn:microsoft.com/office/officeart/2005/8/layout/chevron2"/>
    <dgm:cxn modelId="{FA31A0CE-0C71-4440-8C74-9F585AD6D2A1}" type="presParOf" srcId="{7562796A-CDFB-4634-AA93-A1843E3C7044}" destId="{95FE1804-7ACC-4A04-B9CB-6110E53997B2}" srcOrd="0" destOrd="0" presId="urn:microsoft.com/office/officeart/2005/8/layout/chevron2"/>
    <dgm:cxn modelId="{148618A7-06CA-44E8-BE85-01B9D4C22C5A}" type="presParOf" srcId="{7562796A-CDFB-4634-AA93-A1843E3C7044}" destId="{ABFA0CA2-EC05-46CB-8203-18545D40AC2E}" srcOrd="1" destOrd="0" presId="urn:microsoft.com/office/officeart/2005/8/layout/chevron2"/>
    <dgm:cxn modelId="{C27630F3-A1A0-4286-A9E0-C0634C0EB3CD}" type="presParOf" srcId="{FC6CAB51-0855-49B4-9AA1-F16345AB577A}" destId="{EE7943B8-90AE-4940-8E1B-F06835106F97}" srcOrd="5" destOrd="0" presId="urn:microsoft.com/office/officeart/2005/8/layout/chevron2"/>
    <dgm:cxn modelId="{843F4441-2019-4025-A7C7-182FF1CDEE28}" type="presParOf" srcId="{FC6CAB51-0855-49B4-9AA1-F16345AB577A}" destId="{2ECF727F-A8E6-45E0-B516-8261270C5E76}" srcOrd="6" destOrd="0" presId="urn:microsoft.com/office/officeart/2005/8/layout/chevron2"/>
    <dgm:cxn modelId="{E1E0A0A7-1C58-4E67-8F1F-ABE6D4D93365}" type="presParOf" srcId="{2ECF727F-A8E6-45E0-B516-8261270C5E76}" destId="{C9C4AF03-378D-42B3-93B1-EAB7E51176FE}" srcOrd="0" destOrd="0" presId="urn:microsoft.com/office/officeart/2005/8/layout/chevron2"/>
    <dgm:cxn modelId="{14809066-DBB2-4636-B88E-322726B1FFB6}" type="presParOf" srcId="{2ECF727F-A8E6-45E0-B516-8261270C5E76}" destId="{D62D5DDA-89F9-4365-AB3E-6C2AC87A18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51AA6-7950-4AC1-A067-CC367D74AA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D87C49-5AC7-4502-AF17-326F684B2622}">
      <dgm:prSet phldrT="[Texto]" custT="1"/>
      <dgm:spPr/>
      <dgm:t>
        <a:bodyPr/>
        <a:lstStyle/>
        <a:p>
          <a:r>
            <a:rPr lang="es-ES" sz="1400" b="1" dirty="0" smtClean="0"/>
            <a:t>Fomenta un aprendizaje más profundo y significativo</a:t>
          </a:r>
          <a:r>
            <a:rPr lang="es-ES" sz="1400" dirty="0" smtClean="0"/>
            <a:t>. El docente puede invertir más tiempo de clase a analizar, crear, evaluar y los conocimientos  a la vida real, y menos  a que los alumnos recuerden o memoricen, y comprendan, procesos que pueden llevar a cabo desde sus casas. </a:t>
          </a:r>
          <a:endParaRPr lang="es-ES" sz="1400" dirty="0"/>
        </a:p>
      </dgm:t>
    </dgm:pt>
    <dgm:pt modelId="{3B445AC6-8975-4D3F-8D33-77789952FB51}" type="sibTrans" cxnId="{A44D64D6-B5C4-4B1B-84C5-927FAA18BB21}">
      <dgm:prSet/>
      <dgm:spPr/>
      <dgm:t>
        <a:bodyPr/>
        <a:lstStyle/>
        <a:p>
          <a:endParaRPr lang="es-ES"/>
        </a:p>
      </dgm:t>
    </dgm:pt>
    <dgm:pt modelId="{A2E780EB-2E11-409C-ADD1-19C32BA78597}" type="parTrans" cxnId="{A44D64D6-B5C4-4B1B-84C5-927FAA18BB21}">
      <dgm:prSet/>
      <dgm:spPr/>
      <dgm:t>
        <a:bodyPr/>
        <a:lstStyle/>
        <a:p>
          <a:endParaRPr lang="es-ES"/>
        </a:p>
      </dgm:t>
    </dgm:pt>
    <dgm:pt modelId="{365DE789-4B07-4B3F-B644-6DD14C4FAF8A}">
      <dgm:prSet phldrT="[Texto]" custT="1"/>
      <dgm:spPr/>
      <dgm:t>
        <a:bodyPr/>
        <a:lstStyle/>
        <a:p>
          <a:r>
            <a:rPr lang="es-ES" sz="1400" b="1" dirty="0" smtClean="0"/>
            <a:t>Favorece el desarrollo de las competencias mediante el trabajo individual y colaborativo. F</a:t>
          </a:r>
          <a:r>
            <a:rPr lang="es-ES" sz="1400" dirty="0" smtClean="0"/>
            <a:t>omenta la autonomía del alumno, promueve la competencia digital mediante el uso de las TIC, y a través del trabajo colaborativo desarrolla las habilidades de los alumnos para organizarse, planificarse, intercambiar opiniones… </a:t>
          </a:r>
          <a:endParaRPr lang="es-ES" sz="1400" dirty="0"/>
        </a:p>
      </dgm:t>
    </dgm:pt>
    <dgm:pt modelId="{7D20AED1-DFFF-4051-82AF-81A5B97F1ECD}" type="sibTrans" cxnId="{5BC47EB1-7C2A-4E40-A5F0-7CAC82A06074}">
      <dgm:prSet/>
      <dgm:spPr/>
      <dgm:t>
        <a:bodyPr/>
        <a:lstStyle/>
        <a:p>
          <a:endParaRPr lang="es-ES"/>
        </a:p>
      </dgm:t>
    </dgm:pt>
    <dgm:pt modelId="{5FF1262E-A8F7-4008-8865-042F1237CEEE}" type="parTrans" cxnId="{5BC47EB1-7C2A-4E40-A5F0-7CAC82A06074}">
      <dgm:prSet/>
      <dgm:spPr/>
      <dgm:t>
        <a:bodyPr/>
        <a:lstStyle/>
        <a:p>
          <a:endParaRPr lang="es-ES"/>
        </a:p>
      </dgm:t>
    </dgm:pt>
    <dgm:pt modelId="{78159B48-DC27-4106-B0CA-D21756FB3F16}">
      <dgm:prSet phldrT="[Texto]" custT="1"/>
      <dgm:spPr/>
      <dgm:t>
        <a:bodyPr/>
        <a:lstStyle/>
        <a:p>
          <a:r>
            <a:rPr lang="es-ES" sz="1400" b="1" smtClean="0"/>
            <a:t>Hay más tiempo para resolver dudas y consolidar conocimientos en clase</a:t>
          </a:r>
          <a:r>
            <a:rPr lang="es-ES" sz="1400" smtClean="0"/>
            <a:t>. </a:t>
          </a:r>
          <a:r>
            <a:rPr lang="es-ES" sz="1400" dirty="0" smtClean="0"/>
            <a:t>Los estudiantes al revisar los conceptos teóricos desde casa (mediante un video, lectura…) el tiempo de clase puede dedicarse a resolver las dudas, solucionar las dificultades de comprensión  y trabajar los contenidos de manera individual y colaborativa. </a:t>
          </a:r>
          <a:endParaRPr lang="es-ES" sz="1400" dirty="0"/>
        </a:p>
      </dgm:t>
    </dgm:pt>
    <dgm:pt modelId="{73FEF775-0DDC-4944-B65E-17B6B5AD944A}" type="sibTrans" cxnId="{5545E8CB-E42E-4741-BF6E-21F29BFAE635}">
      <dgm:prSet/>
      <dgm:spPr/>
      <dgm:t>
        <a:bodyPr/>
        <a:lstStyle/>
        <a:p>
          <a:endParaRPr lang="es-ES"/>
        </a:p>
      </dgm:t>
    </dgm:pt>
    <dgm:pt modelId="{0C344215-9438-4C35-AC75-249E6C3A6196}" type="parTrans" cxnId="{5545E8CB-E42E-4741-BF6E-21F29BFAE635}">
      <dgm:prSet/>
      <dgm:spPr/>
      <dgm:t>
        <a:bodyPr/>
        <a:lstStyle/>
        <a:p>
          <a:endParaRPr lang="es-ES"/>
        </a:p>
      </dgm:t>
    </dgm:pt>
    <dgm:pt modelId="{4AA72CA5-7013-4833-97C5-41CDBF4443A2}">
      <dgm:prSet phldrT="[Texto]" custT="1"/>
      <dgm:spPr/>
      <dgm:t>
        <a:bodyPr/>
        <a:lstStyle/>
        <a:p>
          <a:r>
            <a:rPr lang="es-ES" sz="1400" b="1" smtClean="0"/>
            <a:t>Convierte a los alumnos en protagonistas de su propio aprendizaje</a:t>
          </a:r>
          <a:r>
            <a:rPr lang="es-ES" sz="1400" smtClean="0"/>
            <a:t>. Les </a:t>
          </a:r>
          <a:r>
            <a:rPr lang="es-ES" sz="1400" dirty="0" smtClean="0"/>
            <a:t>implica desde el primer momento, de modo que pasan de ser alumnos  pasivos, que escuchan al profesor, a alumnos activos, que trabajan, participan, plantean dudas, colaboran en equipo, se organizan… </a:t>
          </a:r>
          <a:endParaRPr lang="es-ES" sz="1400" dirty="0"/>
        </a:p>
      </dgm:t>
    </dgm:pt>
    <dgm:pt modelId="{D9EBEB3B-0209-4E4B-8DF4-D81544A5D320}" type="sibTrans" cxnId="{6FD38236-C2A8-4BE6-BAEF-6AB1E0011037}">
      <dgm:prSet/>
      <dgm:spPr/>
      <dgm:t>
        <a:bodyPr/>
        <a:lstStyle/>
        <a:p>
          <a:endParaRPr lang="es-ES"/>
        </a:p>
      </dgm:t>
    </dgm:pt>
    <dgm:pt modelId="{E84A150E-26A5-403D-843D-0A7584FC84FB}" type="parTrans" cxnId="{6FD38236-C2A8-4BE6-BAEF-6AB1E0011037}">
      <dgm:prSet/>
      <dgm:spPr/>
      <dgm:t>
        <a:bodyPr/>
        <a:lstStyle/>
        <a:p>
          <a:endParaRPr lang="es-ES"/>
        </a:p>
      </dgm:t>
    </dgm:pt>
    <dgm:pt modelId="{DFEA1265-A799-4D3D-8257-5E284643561E}">
      <dgm:prSet custT="1"/>
      <dgm:spPr/>
      <dgm:t>
        <a:bodyPr/>
        <a:lstStyle/>
        <a:p>
          <a:r>
            <a:rPr lang="es-ES" sz="1400" b="1" dirty="0" smtClean="0"/>
            <a:t>Permite atender la diversidad del aula</a:t>
          </a:r>
          <a:r>
            <a:rPr lang="es-ES" sz="1400" dirty="0" smtClean="0"/>
            <a:t>. Los alumnos pueden dedicar tanto tiempo como deseen a revisar los contenidos, para asegurarse de que los comprenden correctamente. Los videos pueden pausarlo y repetirlo tantas veces como deseen. Además, en función de las dudas y los problemas de comprensión que planteen, el profesor puede encargarles distintas actividades </a:t>
          </a:r>
          <a:endParaRPr lang="es-ES" sz="1400" dirty="0"/>
        </a:p>
      </dgm:t>
    </dgm:pt>
    <dgm:pt modelId="{A1C2F1D9-7D00-4396-96FA-903D6AA803E9}" type="parTrans" cxnId="{B2AE4A1B-1E16-4714-B7C1-B25B847F0881}">
      <dgm:prSet/>
      <dgm:spPr/>
      <dgm:t>
        <a:bodyPr/>
        <a:lstStyle/>
        <a:p>
          <a:endParaRPr lang="es-ES"/>
        </a:p>
      </dgm:t>
    </dgm:pt>
    <dgm:pt modelId="{4A4F2CEA-6839-4977-9E1E-F4DBDCFD706D}" type="sibTrans" cxnId="{B2AE4A1B-1E16-4714-B7C1-B25B847F0881}">
      <dgm:prSet/>
      <dgm:spPr/>
      <dgm:t>
        <a:bodyPr/>
        <a:lstStyle/>
        <a:p>
          <a:endParaRPr lang="es-ES"/>
        </a:p>
      </dgm:t>
    </dgm:pt>
    <dgm:pt modelId="{9A33D888-E628-4551-9B47-22B32A7D09C5}">
      <dgm:prSet custT="1"/>
      <dgm:spPr/>
      <dgm:t>
        <a:bodyPr/>
        <a:lstStyle/>
        <a:p>
          <a:r>
            <a:rPr lang="es-ES" sz="1400" b="1" dirty="0" smtClean="0"/>
            <a:t>Motiva a los estudiantes.</a:t>
          </a:r>
          <a:r>
            <a:rPr lang="es-ES" sz="1400" dirty="0" smtClean="0"/>
            <a:t> Les redescubre el proceso de aprendizaje como algo divertido, donde son ellos los que asumen responsabilidades, toman decisiones, participan y trabajan  con sus compañeros para alcanzar objetivos comunes. Aprenden haciendo, no memorizando. Y desarrollan conocimientos y habilidades que pueden aplicar en su día a día. </a:t>
          </a:r>
          <a:endParaRPr lang="es-ES" sz="1400" dirty="0"/>
        </a:p>
      </dgm:t>
    </dgm:pt>
    <dgm:pt modelId="{0845EF9F-96DD-4F65-9005-2E0F7CBE5D46}" type="parTrans" cxnId="{38BA11CB-BC84-406B-86BB-FA06F204B63F}">
      <dgm:prSet/>
      <dgm:spPr/>
      <dgm:t>
        <a:bodyPr/>
        <a:lstStyle/>
        <a:p>
          <a:endParaRPr lang="es-ES"/>
        </a:p>
      </dgm:t>
    </dgm:pt>
    <dgm:pt modelId="{DFE7EEC5-8BD0-47EB-A654-F02CFF8F94F3}" type="sibTrans" cxnId="{38BA11CB-BC84-406B-86BB-FA06F204B63F}">
      <dgm:prSet/>
      <dgm:spPr/>
      <dgm:t>
        <a:bodyPr/>
        <a:lstStyle/>
        <a:p>
          <a:endParaRPr lang="es-ES"/>
        </a:p>
      </dgm:t>
    </dgm:pt>
    <dgm:pt modelId="{E9B120D2-03C9-4490-921C-48F77185E68E}" type="pres">
      <dgm:prSet presAssocID="{D3251AA6-7950-4AC1-A067-CC367D74AA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1967FF-F4AF-4144-AC8E-ECF388C761DD}" type="pres">
      <dgm:prSet presAssocID="{4AA72CA5-7013-4833-97C5-41CDBF4443A2}" presName="node" presStyleLbl="node1" presStyleIdx="0" presStyleCnt="6" custScaleX="159909" custScaleY="210908" custLinFactNeighborX="-5845" custLinFactNeighborY="-55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4F8A41-B928-48D3-B684-E1D1278AC169}" type="pres">
      <dgm:prSet presAssocID="{D9EBEB3B-0209-4E4B-8DF4-D81544A5D320}" presName="sibTrans" presStyleCnt="0"/>
      <dgm:spPr/>
    </dgm:pt>
    <dgm:pt modelId="{11B4184F-043F-4843-945A-C2EF49F0A65D}" type="pres">
      <dgm:prSet presAssocID="{78159B48-DC27-4106-B0CA-D21756FB3F16}" presName="node" presStyleLbl="node1" presStyleIdx="1" presStyleCnt="6" custScaleX="158404" custScaleY="2447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CD1EB5-BFE7-4291-8AB6-A263EDF6F959}" type="pres">
      <dgm:prSet presAssocID="{73FEF775-0DDC-4944-B65E-17B6B5AD944A}" presName="sibTrans" presStyleCnt="0"/>
      <dgm:spPr/>
    </dgm:pt>
    <dgm:pt modelId="{64F16B13-A160-4B01-8614-E0D88E94765A}" type="pres">
      <dgm:prSet presAssocID="{365DE789-4B07-4B3F-B644-6DD14C4FAF8A}" presName="node" presStyleLbl="node1" presStyleIdx="2" presStyleCnt="6" custScaleX="154435" custScaleY="2227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251BE0-FC82-4E1A-A797-2D86CB0A9A2B}" type="pres">
      <dgm:prSet presAssocID="{7D20AED1-DFFF-4051-82AF-81A5B97F1ECD}" presName="sibTrans" presStyleCnt="0"/>
      <dgm:spPr/>
    </dgm:pt>
    <dgm:pt modelId="{AAF2F0C3-4BC3-4C45-BF86-2466E8AE9BB2}" type="pres">
      <dgm:prSet presAssocID="{9A33D888-E628-4551-9B47-22B32A7D09C5}" presName="node" presStyleLbl="node1" presStyleIdx="3" presStyleCnt="6" custScaleX="158851" custScaleY="255113" custLinFactNeighborX="-28" custLinFactNeighborY="-4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5CB407-BFBE-428C-83E7-776CB737BB32}" type="pres">
      <dgm:prSet presAssocID="{DFE7EEC5-8BD0-47EB-A654-F02CFF8F94F3}" presName="sibTrans" presStyleCnt="0"/>
      <dgm:spPr/>
    </dgm:pt>
    <dgm:pt modelId="{5A323EA8-FBA8-4B49-86E1-8284BCA68943}" type="pres">
      <dgm:prSet presAssocID="{DFEA1265-A799-4D3D-8257-5E284643561E}" presName="node" presStyleLbl="node1" presStyleIdx="4" presStyleCnt="6" custScaleX="171937" custScaleY="250753" custLinFactNeighborX="2334" custLinFactNeighborY="8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30648A-2394-4C07-A2B2-BA99BC0D2101}" type="pres">
      <dgm:prSet presAssocID="{4A4F2CEA-6839-4977-9E1E-F4DBDCFD706D}" presName="sibTrans" presStyleCnt="0"/>
      <dgm:spPr/>
    </dgm:pt>
    <dgm:pt modelId="{09D17ACD-4B87-43F5-AA50-54D7B5650DDC}" type="pres">
      <dgm:prSet presAssocID="{75D87C49-5AC7-4502-AF17-326F684B2622}" presName="node" presStyleLbl="node1" presStyleIdx="5" presStyleCnt="6" custScaleX="140659" custScaleY="2524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4D64D6-B5C4-4B1B-84C5-927FAA18BB21}" srcId="{D3251AA6-7950-4AC1-A067-CC367D74AA00}" destId="{75D87C49-5AC7-4502-AF17-326F684B2622}" srcOrd="5" destOrd="0" parTransId="{A2E780EB-2E11-409C-ADD1-19C32BA78597}" sibTransId="{3B445AC6-8975-4D3F-8D33-77789952FB51}"/>
    <dgm:cxn modelId="{6FD38236-C2A8-4BE6-BAEF-6AB1E0011037}" srcId="{D3251AA6-7950-4AC1-A067-CC367D74AA00}" destId="{4AA72CA5-7013-4833-97C5-41CDBF4443A2}" srcOrd="0" destOrd="0" parTransId="{E84A150E-26A5-403D-843D-0A7584FC84FB}" sibTransId="{D9EBEB3B-0209-4E4B-8DF4-D81544A5D320}"/>
    <dgm:cxn modelId="{34985105-0D5C-4625-9D5E-2115AB32AF5D}" type="presOf" srcId="{D3251AA6-7950-4AC1-A067-CC367D74AA00}" destId="{E9B120D2-03C9-4490-921C-48F77185E68E}" srcOrd="0" destOrd="0" presId="urn:microsoft.com/office/officeart/2005/8/layout/default"/>
    <dgm:cxn modelId="{07BBD30C-3E67-4F20-8071-F58FCFC60799}" type="presOf" srcId="{9A33D888-E628-4551-9B47-22B32A7D09C5}" destId="{AAF2F0C3-4BC3-4C45-BF86-2466E8AE9BB2}" srcOrd="0" destOrd="0" presId="urn:microsoft.com/office/officeart/2005/8/layout/default"/>
    <dgm:cxn modelId="{38BA11CB-BC84-406B-86BB-FA06F204B63F}" srcId="{D3251AA6-7950-4AC1-A067-CC367D74AA00}" destId="{9A33D888-E628-4551-9B47-22B32A7D09C5}" srcOrd="3" destOrd="0" parTransId="{0845EF9F-96DD-4F65-9005-2E0F7CBE5D46}" sibTransId="{DFE7EEC5-8BD0-47EB-A654-F02CFF8F94F3}"/>
    <dgm:cxn modelId="{E3BACD6A-0A1F-4640-A9F7-9370808DF886}" type="presOf" srcId="{4AA72CA5-7013-4833-97C5-41CDBF4443A2}" destId="{241967FF-F4AF-4144-AC8E-ECF388C761DD}" srcOrd="0" destOrd="0" presId="urn:microsoft.com/office/officeart/2005/8/layout/default"/>
    <dgm:cxn modelId="{5BC47EB1-7C2A-4E40-A5F0-7CAC82A06074}" srcId="{D3251AA6-7950-4AC1-A067-CC367D74AA00}" destId="{365DE789-4B07-4B3F-B644-6DD14C4FAF8A}" srcOrd="2" destOrd="0" parTransId="{5FF1262E-A8F7-4008-8865-042F1237CEEE}" sibTransId="{7D20AED1-DFFF-4051-82AF-81A5B97F1ECD}"/>
    <dgm:cxn modelId="{BA333D0C-06FE-4262-A8CA-5EA54B56DC98}" type="presOf" srcId="{78159B48-DC27-4106-B0CA-D21756FB3F16}" destId="{11B4184F-043F-4843-945A-C2EF49F0A65D}" srcOrd="0" destOrd="0" presId="urn:microsoft.com/office/officeart/2005/8/layout/default"/>
    <dgm:cxn modelId="{5545E8CB-E42E-4741-BF6E-21F29BFAE635}" srcId="{D3251AA6-7950-4AC1-A067-CC367D74AA00}" destId="{78159B48-DC27-4106-B0CA-D21756FB3F16}" srcOrd="1" destOrd="0" parTransId="{0C344215-9438-4C35-AC75-249E6C3A6196}" sibTransId="{73FEF775-0DDC-4944-B65E-17B6B5AD944A}"/>
    <dgm:cxn modelId="{B2AE4A1B-1E16-4714-B7C1-B25B847F0881}" srcId="{D3251AA6-7950-4AC1-A067-CC367D74AA00}" destId="{DFEA1265-A799-4D3D-8257-5E284643561E}" srcOrd="4" destOrd="0" parTransId="{A1C2F1D9-7D00-4396-96FA-903D6AA803E9}" sibTransId="{4A4F2CEA-6839-4977-9E1E-F4DBDCFD706D}"/>
    <dgm:cxn modelId="{244B0C6D-CDD5-4451-9D34-31DBF8CBC5EC}" type="presOf" srcId="{DFEA1265-A799-4D3D-8257-5E284643561E}" destId="{5A323EA8-FBA8-4B49-86E1-8284BCA68943}" srcOrd="0" destOrd="0" presId="urn:microsoft.com/office/officeart/2005/8/layout/default"/>
    <dgm:cxn modelId="{03316C48-48A0-4422-8194-31400F4ED5D2}" type="presOf" srcId="{365DE789-4B07-4B3F-B644-6DD14C4FAF8A}" destId="{64F16B13-A160-4B01-8614-E0D88E94765A}" srcOrd="0" destOrd="0" presId="urn:microsoft.com/office/officeart/2005/8/layout/default"/>
    <dgm:cxn modelId="{07B50534-E76E-4A8D-B761-881FD973ABC5}" type="presOf" srcId="{75D87C49-5AC7-4502-AF17-326F684B2622}" destId="{09D17ACD-4B87-43F5-AA50-54D7B5650DDC}" srcOrd="0" destOrd="0" presId="urn:microsoft.com/office/officeart/2005/8/layout/default"/>
    <dgm:cxn modelId="{E8F2F942-553B-4E99-8DF9-D0D03172E6C9}" type="presParOf" srcId="{E9B120D2-03C9-4490-921C-48F77185E68E}" destId="{241967FF-F4AF-4144-AC8E-ECF388C761DD}" srcOrd="0" destOrd="0" presId="urn:microsoft.com/office/officeart/2005/8/layout/default"/>
    <dgm:cxn modelId="{27127C28-0335-4AF4-96BC-10EB77FB3AB3}" type="presParOf" srcId="{E9B120D2-03C9-4490-921C-48F77185E68E}" destId="{A54F8A41-B928-48D3-B684-E1D1278AC169}" srcOrd="1" destOrd="0" presId="urn:microsoft.com/office/officeart/2005/8/layout/default"/>
    <dgm:cxn modelId="{6B9DB506-85FF-4AA0-B61D-8E48A712F0C1}" type="presParOf" srcId="{E9B120D2-03C9-4490-921C-48F77185E68E}" destId="{11B4184F-043F-4843-945A-C2EF49F0A65D}" srcOrd="2" destOrd="0" presId="urn:microsoft.com/office/officeart/2005/8/layout/default"/>
    <dgm:cxn modelId="{A2D7D905-193E-430E-A841-368161AC0B2C}" type="presParOf" srcId="{E9B120D2-03C9-4490-921C-48F77185E68E}" destId="{F6CD1EB5-BFE7-4291-8AB6-A263EDF6F959}" srcOrd="3" destOrd="0" presId="urn:microsoft.com/office/officeart/2005/8/layout/default"/>
    <dgm:cxn modelId="{FB6E50BF-EC78-4CD9-B124-492AA2E9C096}" type="presParOf" srcId="{E9B120D2-03C9-4490-921C-48F77185E68E}" destId="{64F16B13-A160-4B01-8614-E0D88E94765A}" srcOrd="4" destOrd="0" presId="urn:microsoft.com/office/officeart/2005/8/layout/default"/>
    <dgm:cxn modelId="{8E9C17FD-7C10-4E85-AD56-68E62CB3C9E6}" type="presParOf" srcId="{E9B120D2-03C9-4490-921C-48F77185E68E}" destId="{7F251BE0-FC82-4E1A-A797-2D86CB0A9A2B}" srcOrd="5" destOrd="0" presId="urn:microsoft.com/office/officeart/2005/8/layout/default"/>
    <dgm:cxn modelId="{FE56A324-97EF-4732-A0EE-BE58910C5E5F}" type="presParOf" srcId="{E9B120D2-03C9-4490-921C-48F77185E68E}" destId="{AAF2F0C3-4BC3-4C45-BF86-2466E8AE9BB2}" srcOrd="6" destOrd="0" presId="urn:microsoft.com/office/officeart/2005/8/layout/default"/>
    <dgm:cxn modelId="{9BB37512-A19B-4DC9-8F4B-1DA9AF295435}" type="presParOf" srcId="{E9B120D2-03C9-4490-921C-48F77185E68E}" destId="{7F5CB407-BFBE-428C-83E7-776CB737BB32}" srcOrd="7" destOrd="0" presId="urn:microsoft.com/office/officeart/2005/8/layout/default"/>
    <dgm:cxn modelId="{82136862-F181-43D2-AF06-1142ECB8C7D3}" type="presParOf" srcId="{E9B120D2-03C9-4490-921C-48F77185E68E}" destId="{5A323EA8-FBA8-4B49-86E1-8284BCA68943}" srcOrd="8" destOrd="0" presId="urn:microsoft.com/office/officeart/2005/8/layout/default"/>
    <dgm:cxn modelId="{75D9D00D-933C-471F-BDA3-09BB13711952}" type="presParOf" srcId="{E9B120D2-03C9-4490-921C-48F77185E68E}" destId="{6930648A-2394-4C07-A2B2-BA99BC0D2101}" srcOrd="9" destOrd="0" presId="urn:microsoft.com/office/officeart/2005/8/layout/default"/>
    <dgm:cxn modelId="{7BBA5312-48A7-4FE6-B232-1AC8D8276E55}" type="presParOf" srcId="{E9B120D2-03C9-4490-921C-48F77185E68E}" destId="{09D17ACD-4B87-43F5-AA50-54D7B5650D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E11D63-0F5A-4168-9459-0C0353C229F8}">
      <dsp:nvSpPr>
        <dsp:cNvPr id="0" name=""/>
        <dsp:cNvSpPr/>
      </dsp:nvSpPr>
      <dsp:spPr>
        <a:xfrm rot="5400000">
          <a:off x="652468" y="-400444"/>
          <a:ext cx="1509637" cy="23205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Alumnado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52468" y="-400444"/>
        <a:ext cx="1509637" cy="2320540"/>
      </dsp:txXfrm>
    </dsp:sp>
    <dsp:sp modelId="{B4609940-DE21-41AC-A0D2-0E8449EAFE00}">
      <dsp:nvSpPr>
        <dsp:cNvPr id="0" name=""/>
        <dsp:cNvSpPr/>
      </dsp:nvSpPr>
      <dsp:spPr>
        <a:xfrm rot="5400000">
          <a:off x="4876489" y="-2185202"/>
          <a:ext cx="981780" cy="5362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Centrado en el alumnado</a:t>
          </a:r>
          <a:endParaRPr lang="es-E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No en los contenidos ni herramientas</a:t>
          </a:r>
          <a:endParaRPr lang="es-ES" sz="1800" kern="1200" dirty="0"/>
        </a:p>
      </dsp:txBody>
      <dsp:txXfrm rot="5400000">
        <a:off x="4876489" y="-2185202"/>
        <a:ext cx="981780" cy="5362198"/>
      </dsp:txXfrm>
    </dsp:sp>
    <dsp:sp modelId="{5F0DB074-7CFE-4A6B-849B-6E095FE75914}">
      <dsp:nvSpPr>
        <dsp:cNvPr id="0" name=""/>
        <dsp:cNvSpPr/>
      </dsp:nvSpPr>
      <dsp:spPr>
        <a:xfrm rot="5400000">
          <a:off x="636205" y="981476"/>
          <a:ext cx="1509637" cy="22880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Tecnologías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36205" y="981476"/>
        <a:ext cx="1509637" cy="2288014"/>
      </dsp:txXfrm>
    </dsp:sp>
    <dsp:sp modelId="{423D7CE2-BF55-4FD7-99D5-2426062AD0B9}">
      <dsp:nvSpPr>
        <dsp:cNvPr id="0" name=""/>
        <dsp:cNvSpPr/>
      </dsp:nvSpPr>
      <dsp:spPr>
        <a:xfrm rot="5400000">
          <a:off x="5119256" y="-1134042"/>
          <a:ext cx="981264" cy="59856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El alumno esta rodeado de tecnologías              que le ayudan ( Móviles, RR.SS.)</a:t>
          </a:r>
          <a:endParaRPr lang="es-E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Aprendizaje formales e informales cerca</a:t>
          </a:r>
          <a:endParaRPr lang="es-ES" sz="1800" kern="1200" dirty="0"/>
        </a:p>
      </dsp:txBody>
      <dsp:txXfrm rot="5400000">
        <a:off x="5119256" y="-1134042"/>
        <a:ext cx="981264" cy="5985654"/>
      </dsp:txXfrm>
    </dsp:sp>
    <dsp:sp modelId="{95FE1804-7ACC-4A04-B9CB-6110E53997B2}">
      <dsp:nvSpPr>
        <dsp:cNvPr id="0" name=""/>
        <dsp:cNvSpPr/>
      </dsp:nvSpPr>
      <dsp:spPr>
        <a:xfrm rot="5400000">
          <a:off x="622176" y="2361161"/>
          <a:ext cx="1509637" cy="22599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Técnicas didácticas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22176" y="2361161"/>
        <a:ext cx="1509637" cy="2259957"/>
      </dsp:txXfrm>
    </dsp:sp>
    <dsp:sp modelId="{ABFA0CA2-EC05-46CB-8203-18545D40AC2E}">
      <dsp:nvSpPr>
        <dsp:cNvPr id="0" name=""/>
        <dsp:cNvSpPr/>
      </dsp:nvSpPr>
      <dsp:spPr>
        <a:xfrm rot="5400000">
          <a:off x="4876852" y="498149"/>
          <a:ext cx="981264" cy="5457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Estilo del profesor en el aula	</a:t>
          </a:r>
          <a:endParaRPr lang="es-E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Coherentes con los recursos del alumnado</a:t>
          </a:r>
          <a:endParaRPr lang="es-ES" sz="1800" kern="1200" dirty="0"/>
        </a:p>
      </dsp:txBody>
      <dsp:txXfrm rot="5400000">
        <a:off x="4876852" y="498149"/>
        <a:ext cx="981264" cy="5457609"/>
      </dsp:txXfrm>
    </dsp:sp>
    <dsp:sp modelId="{C9C4AF03-378D-42B3-93B1-EAB7E51176FE}">
      <dsp:nvSpPr>
        <dsp:cNvPr id="0" name=""/>
        <dsp:cNvSpPr/>
      </dsp:nvSpPr>
      <dsp:spPr>
        <a:xfrm rot="5400000">
          <a:off x="657725" y="3691270"/>
          <a:ext cx="1509637" cy="23310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Metodologías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57725" y="3691270"/>
        <a:ext cx="1509637" cy="2331055"/>
      </dsp:txXfrm>
    </dsp:sp>
    <dsp:sp modelId="{D62D5DDA-89F9-4365-AB3E-6C2AC87A18E4}">
      <dsp:nvSpPr>
        <dsp:cNvPr id="0" name=""/>
        <dsp:cNvSpPr/>
      </dsp:nvSpPr>
      <dsp:spPr>
        <a:xfrm rot="5400000">
          <a:off x="5001012" y="1758614"/>
          <a:ext cx="981264" cy="5672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Énfasis en el aprendizaje del alumnado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Aprendizaje colaborativo, herramientas tecnológicas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</dsp:txBody>
      <dsp:txXfrm rot="5400000">
        <a:off x="5001012" y="1758614"/>
        <a:ext cx="981264" cy="56729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967FF-F4AF-4144-AC8E-ECF388C761DD}">
      <dsp:nvSpPr>
        <dsp:cNvPr id="0" name=""/>
        <dsp:cNvSpPr/>
      </dsp:nvSpPr>
      <dsp:spPr>
        <a:xfrm>
          <a:off x="0" y="179568"/>
          <a:ext cx="2838218" cy="2246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Convierte a los alumnos en protagonistas de su propio aprendizaje</a:t>
          </a:r>
          <a:r>
            <a:rPr lang="es-ES" sz="1400" kern="1200" smtClean="0"/>
            <a:t>. Les </a:t>
          </a:r>
          <a:r>
            <a:rPr lang="es-ES" sz="1400" kern="1200" dirty="0" smtClean="0"/>
            <a:t>implica desde el primer momento, de modo que pasan de ser alumnos  pasivos, que escuchan al profesor, a alumnos activos, que trabajan, participan, plantean dudas, colaboran en equipo, se organizan… </a:t>
          </a:r>
          <a:endParaRPr lang="es-ES" sz="1400" kern="1200" dirty="0"/>
        </a:p>
      </dsp:txBody>
      <dsp:txXfrm>
        <a:off x="0" y="179568"/>
        <a:ext cx="2838218" cy="2246038"/>
      </dsp:txXfrm>
    </dsp:sp>
    <dsp:sp modelId="{11B4184F-043F-4843-945A-C2EF49F0A65D}">
      <dsp:nvSpPr>
        <dsp:cNvPr id="0" name=""/>
        <dsp:cNvSpPr/>
      </dsp:nvSpPr>
      <dsp:spPr>
        <a:xfrm>
          <a:off x="3017057" y="57697"/>
          <a:ext cx="2811506" cy="2606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Hay más tiempo para resolver dudas y consolidar conocimientos en clase</a:t>
          </a:r>
          <a:r>
            <a:rPr lang="es-ES" sz="1400" kern="1200" smtClean="0"/>
            <a:t>. </a:t>
          </a:r>
          <a:r>
            <a:rPr lang="es-ES" sz="1400" kern="1200" dirty="0" smtClean="0"/>
            <a:t>Los estudiantes al revisar los conceptos teóricos desde casa (mediante un video, lectura…) el tiempo de clase puede dedicarse a resolver las dudas, solucionar las dificultades de comprensión  y trabajar los contenidos de manera individual y colaborativa. </a:t>
          </a:r>
          <a:endParaRPr lang="es-ES" sz="1400" kern="1200" dirty="0"/>
        </a:p>
      </dsp:txBody>
      <dsp:txXfrm>
        <a:off x="3017057" y="57697"/>
        <a:ext cx="2811506" cy="2606945"/>
      </dsp:txXfrm>
    </dsp:sp>
    <dsp:sp modelId="{64F16B13-A160-4B01-8614-E0D88E94765A}">
      <dsp:nvSpPr>
        <dsp:cNvPr id="0" name=""/>
        <dsp:cNvSpPr/>
      </dsp:nvSpPr>
      <dsp:spPr>
        <a:xfrm>
          <a:off x="6006053" y="175101"/>
          <a:ext cx="2741060" cy="2372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Favorece el desarrollo de las competencias mediante el trabajo individual y colaborativo. F</a:t>
          </a:r>
          <a:r>
            <a:rPr lang="es-ES" sz="1400" kern="1200" dirty="0" smtClean="0"/>
            <a:t>omenta la autonomía del alumno, promueve la competencia digital mediante el uso de las TIC, y a través del trabajo colaborativo desarrolla las habilidades de los alumnos para organizarse, planificarse, intercambiar opiniones… </a:t>
          </a:r>
          <a:endParaRPr lang="es-ES" sz="1400" kern="1200" dirty="0"/>
        </a:p>
      </dsp:txBody>
      <dsp:txXfrm>
        <a:off x="6006053" y="175101"/>
        <a:ext cx="2741060" cy="2372137"/>
      </dsp:txXfrm>
    </dsp:sp>
    <dsp:sp modelId="{AAF2F0C3-4BC3-4C45-BF86-2466E8AE9BB2}">
      <dsp:nvSpPr>
        <dsp:cNvPr id="0" name=""/>
        <dsp:cNvSpPr/>
      </dsp:nvSpPr>
      <dsp:spPr>
        <a:xfrm>
          <a:off x="12398" y="2794987"/>
          <a:ext cx="2819439" cy="2716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Motiva a los estudiantes.</a:t>
          </a:r>
          <a:r>
            <a:rPr lang="es-ES" sz="1400" kern="1200" dirty="0" smtClean="0"/>
            <a:t> Les redescubre el proceso de aprendizaje como algo divertido, donde son ellos los que asumen responsabilidades, toman decisiones, participan y trabajan  con sus compañeros para alcanzar objetivos comunes. Aprenden haciendo, no memorizando. Y desarrollan conocimientos y habilidades que pueden aplicar en su día a día. </a:t>
          </a:r>
          <a:endParaRPr lang="es-ES" sz="1400" kern="1200" dirty="0"/>
        </a:p>
      </dsp:txBody>
      <dsp:txXfrm>
        <a:off x="12398" y="2794987"/>
        <a:ext cx="2819439" cy="2716794"/>
      </dsp:txXfrm>
    </dsp:sp>
    <dsp:sp modelId="{5A323EA8-FBA8-4B49-86E1-8284BCA68943}">
      <dsp:nvSpPr>
        <dsp:cNvPr id="0" name=""/>
        <dsp:cNvSpPr/>
      </dsp:nvSpPr>
      <dsp:spPr>
        <a:xfrm>
          <a:off x="3051251" y="2874251"/>
          <a:ext cx="3051702" cy="2670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Permite atender la diversidad del aula</a:t>
          </a:r>
          <a:r>
            <a:rPr lang="es-ES" sz="1400" kern="1200" dirty="0" smtClean="0"/>
            <a:t>. Los alumnos pueden dedicar tanto tiempo como deseen a revisar los contenidos, para asegurarse de que los comprenden correctamente. Los videos pueden pausarlo y repetirlo tantas veces como deseen. Además, en función de las dudas y los problemas de comprensión que planteen, el profesor puede encargarles distintas actividades </a:t>
          </a:r>
          <a:endParaRPr lang="es-ES" sz="1400" kern="1200" dirty="0"/>
        </a:p>
      </dsp:txBody>
      <dsp:txXfrm>
        <a:off x="3051251" y="2874251"/>
        <a:ext cx="3051702" cy="2670362"/>
      </dsp:txXfrm>
    </dsp:sp>
    <dsp:sp modelId="{09D17ACD-4B87-43F5-AA50-54D7B5650DDC}">
      <dsp:nvSpPr>
        <dsp:cNvPr id="0" name=""/>
        <dsp:cNvSpPr/>
      </dsp:nvSpPr>
      <dsp:spPr>
        <a:xfrm>
          <a:off x="6239017" y="2856440"/>
          <a:ext cx="2496550" cy="2688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Fomenta un aprendizaje más profundo y significativo</a:t>
          </a:r>
          <a:r>
            <a:rPr lang="es-ES" sz="1400" kern="1200" dirty="0" smtClean="0"/>
            <a:t>. El docente puede invertir más tiempo de clase a analizar, crear, evaluar y los conocimientos  a la vida real, y menos  a que los alumnos recuerden o memoricen, y comprendan, procesos que pueden llevar a cabo desde sus casas. </a:t>
          </a:r>
          <a:endParaRPr lang="es-ES" sz="1400" kern="1200" dirty="0"/>
        </a:p>
      </dsp:txBody>
      <dsp:txXfrm>
        <a:off x="6239017" y="2856440"/>
        <a:ext cx="2496550" cy="2688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2E3143E-7B36-4CFB-AD10-5B7F76319B47}" type="datetimeFigureOut">
              <a:rPr lang="es-ES" smtClean="0"/>
              <a:pPr/>
              <a:t>16/11/2017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30B7055-3A55-431B-ACB9-9F89FBDC501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143E-7B36-4CFB-AD10-5B7F76319B47}" type="datetimeFigureOut">
              <a:rPr lang="es-ES" smtClean="0"/>
              <a:pPr/>
              <a:t>16/11/2017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7055-3A55-431B-ACB9-9F89FBDC501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143E-7B36-4CFB-AD10-5B7F76319B47}" type="datetimeFigureOut">
              <a:rPr lang="es-ES" smtClean="0"/>
              <a:pPr/>
              <a:t>16/11/2017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7055-3A55-431B-ACB9-9F89FBDC501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2E3143E-7B36-4CFB-AD10-5B7F76319B47}" type="datetimeFigureOut">
              <a:rPr lang="es-ES" smtClean="0"/>
              <a:pPr/>
              <a:t>16/11/2017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7055-3A55-431B-ACB9-9F89FBDC501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2E3143E-7B36-4CFB-AD10-5B7F76319B47}" type="datetimeFigureOut">
              <a:rPr lang="es-ES" smtClean="0"/>
              <a:pPr/>
              <a:t>16/11/2017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30B7055-3A55-431B-ACB9-9F89FBDC5016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E3143E-7B36-4CFB-AD10-5B7F76319B47}" type="datetimeFigureOut">
              <a:rPr lang="es-ES" smtClean="0"/>
              <a:pPr/>
              <a:t>16/11/2017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0B7055-3A55-431B-ACB9-9F89FBDC501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2E3143E-7B36-4CFB-AD10-5B7F76319B47}" type="datetimeFigureOut">
              <a:rPr lang="es-ES" smtClean="0"/>
              <a:pPr/>
              <a:t>16/11/2017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30B7055-3A55-431B-ACB9-9F89FBDC501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143E-7B36-4CFB-AD10-5B7F76319B47}" type="datetimeFigureOut">
              <a:rPr lang="es-ES" smtClean="0"/>
              <a:pPr/>
              <a:t>16/11/2017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7055-3A55-431B-ACB9-9F89FBDC501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E3143E-7B36-4CFB-AD10-5B7F76319B47}" type="datetimeFigureOut">
              <a:rPr lang="es-ES" smtClean="0"/>
              <a:pPr/>
              <a:t>16/11/2017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0B7055-3A55-431B-ACB9-9F89FBDC501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2E3143E-7B36-4CFB-AD10-5B7F76319B47}" type="datetimeFigureOut">
              <a:rPr lang="es-ES" smtClean="0"/>
              <a:pPr/>
              <a:t>16/11/2017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30B7055-3A55-431B-ACB9-9F89FBDC501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2E3143E-7B36-4CFB-AD10-5B7F76319B47}" type="datetimeFigureOut">
              <a:rPr lang="es-ES" smtClean="0"/>
              <a:pPr/>
              <a:t>16/11/2017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30B7055-3A55-431B-ACB9-9F89FBDC501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2E3143E-7B36-4CFB-AD10-5B7F76319B47}" type="datetimeFigureOut">
              <a:rPr lang="es-ES" smtClean="0"/>
              <a:pPr/>
              <a:t>16/11/2017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30B7055-3A55-431B-ACB9-9F89FBDC501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lipped\Flipped%20Classroom%20introduccion%20pagina%20web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flippedclassroom.es/mi-clase-al-reves/" TargetMode="External"/><Relationship Id="rId2" Type="http://schemas.openxmlformats.org/officeDocument/2006/relationships/hyperlink" Target="file:///E:\Flipped\&#191;%20qu&#233;%20es%20&#233;l%20flippedclassroom%20o%20clase%20invertida%20-%20(4%20min)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S01XlsXK5k" TargetMode="External"/><Relationship Id="rId4" Type="http://schemas.openxmlformats.org/officeDocument/2006/relationships/hyperlink" Target="http://aaronasencioferran.wixsite.com/lawebdequinto/camp-lif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8604448" cy="2592288"/>
          </a:xfrm>
        </p:spPr>
        <p:txBody>
          <a:bodyPr>
            <a:normAutofit/>
          </a:bodyPr>
          <a:lstStyle/>
          <a:p>
            <a:r>
              <a:rPr lang="es-E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FLIPPED  CLASSROOM</a:t>
            </a:r>
            <a:r>
              <a:rPr lang="es-ES" sz="3600" dirty="0" smtClean="0"/>
              <a:t>	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8244408" cy="1682776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AL REVÉS O INVERTIDA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 descr="flipped_classroom-640x4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7956376" cy="2887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9258"/>
          </a:xfrm>
        </p:spPr>
        <p:txBody>
          <a:bodyPr/>
          <a:lstStyle/>
          <a:p>
            <a:pPr algn="ctr"/>
            <a:r>
              <a:rPr lang="es-ES" b="1" dirty="0" smtClean="0"/>
              <a:t>¡ DALE LA VUELTA TU CLASE !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949280"/>
          </a:xfrm>
        </p:spPr>
        <p:txBody>
          <a:bodyPr>
            <a:normAutofit fontScale="32500" lnSpcReduction="20000"/>
          </a:bodyPr>
          <a:lstStyle/>
          <a:p>
            <a:pPr lvl="0" algn="just"/>
            <a:endParaRPr lang="es-ES" sz="5500" dirty="0" smtClean="0"/>
          </a:p>
          <a:p>
            <a:pPr lvl="0" algn="just"/>
            <a:r>
              <a:rPr lang="es-ES" sz="5500" dirty="0" smtClean="0"/>
              <a:t>Planifica </a:t>
            </a:r>
            <a:r>
              <a:rPr lang="es-ES" sz="5500" b="1" dirty="0" smtClean="0"/>
              <a:t>lo que quieres que tus alumnos aprendan</a:t>
            </a:r>
            <a:r>
              <a:rPr lang="es-ES" sz="5500" dirty="0" smtClean="0"/>
              <a:t>, tanto a nivel de contenidos, como las competencias a trabajar y otros aspectos importantes que tus alumnos deben aprender que les sirvan para su vida.</a:t>
            </a:r>
          </a:p>
          <a:p>
            <a:pPr lvl="0" algn="just">
              <a:buNone/>
            </a:pPr>
            <a:endParaRPr lang="es-ES" sz="5500" dirty="0" smtClean="0"/>
          </a:p>
          <a:p>
            <a:pPr lvl="0" algn="just"/>
            <a:r>
              <a:rPr lang="es-ES" sz="5500" b="1" dirty="0" smtClean="0"/>
              <a:t>Cómo va a ser tu evaluación</a:t>
            </a:r>
            <a:r>
              <a:rPr lang="es-ES" sz="5500" dirty="0" smtClean="0"/>
              <a:t>…qué porcentaje de la nota final darás a cada elemento del proceso de enseñanza-aprendizaje. No todo es trabajo en casa, no todo es trabajo en el aula, no todo es el examen final…pero todas estas cosas pueden y deben ser fundamentales.</a:t>
            </a:r>
          </a:p>
          <a:p>
            <a:pPr lvl="0" algn="just"/>
            <a:endParaRPr lang="es-ES" sz="5500" dirty="0" smtClean="0"/>
          </a:p>
          <a:p>
            <a:pPr lvl="0" algn="just"/>
            <a:r>
              <a:rPr lang="es-ES" sz="5500" dirty="0" smtClean="0"/>
              <a:t>L</a:t>
            </a:r>
            <a:r>
              <a:rPr lang="es-ES" sz="5500" b="1" dirty="0" smtClean="0"/>
              <a:t>as actividades fundamentales que transformarán tu tiempo en clase</a:t>
            </a:r>
            <a:r>
              <a:rPr lang="es-ES" sz="5500" dirty="0" smtClean="0"/>
              <a:t>. Haz que tus actividades de clase sean participativas, cooperativas y colaborativas, donde los alumnos sean agentes activos en su aprendizaje. Fomenta en tus clases el pensamiento crítico y la creatividad.</a:t>
            </a:r>
          </a:p>
          <a:p>
            <a:pPr lvl="0" algn="just">
              <a:buNone/>
            </a:pPr>
            <a:endParaRPr lang="es-ES" sz="5500" dirty="0" smtClean="0"/>
          </a:p>
          <a:p>
            <a:pPr lvl="0" algn="just"/>
            <a:r>
              <a:rPr lang="es-ES" sz="5500" dirty="0" smtClean="0"/>
              <a:t>Planifica la necesidad de </a:t>
            </a:r>
            <a:r>
              <a:rPr lang="es-ES" sz="5500" b="1" dirty="0" smtClean="0"/>
              <a:t>creación y utilización de vídeos y cuestionarios de control</a:t>
            </a:r>
            <a:r>
              <a:rPr lang="es-ES" sz="5500" dirty="0" smtClean="0"/>
              <a:t> que tus alumnos van a necesitar trabajar en el tiempo en casa para afrontar con ciertas garantías las actividades de clase que has planificado.</a:t>
            </a:r>
          </a:p>
          <a:p>
            <a:pPr lvl="0" algn="just">
              <a:buNone/>
            </a:pPr>
            <a:endParaRPr lang="es-ES" sz="5500" dirty="0" smtClean="0"/>
          </a:p>
          <a:p>
            <a:pPr lvl="0" algn="just"/>
            <a:r>
              <a:rPr lang="es-ES" sz="5500" dirty="0" smtClean="0"/>
              <a:t>Fomenta la </a:t>
            </a:r>
            <a:r>
              <a:rPr lang="es-ES" sz="5500" b="1" dirty="0" smtClean="0"/>
              <a:t>participación de tus alumnos en la evaluación</a:t>
            </a:r>
            <a:r>
              <a:rPr lang="es-ES" sz="5500" dirty="0" smtClean="0"/>
              <a:t>: la autoevaluación y la coevaluación.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6144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/>
              <a:t>¿ES EFICAZ LA FLIPPED CLASSROOM?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92500"/>
          </a:bodyPr>
          <a:lstStyle/>
          <a:p>
            <a:pPr algn="just"/>
            <a:r>
              <a:rPr lang="es-ES" b="1" dirty="0" smtClean="0"/>
              <a:t>“</a:t>
            </a:r>
            <a:r>
              <a:rPr lang="es-ES" b="1" i="1" dirty="0" smtClean="0"/>
              <a:t>Flippear”</a:t>
            </a:r>
            <a:r>
              <a:rPr lang="es-ES" dirty="0" smtClean="0"/>
              <a:t> una clase es mucho más que la edición y distribución de un video. </a:t>
            </a:r>
          </a:p>
          <a:p>
            <a:pPr algn="just"/>
            <a:r>
              <a:rPr lang="es-ES" dirty="0" smtClean="0"/>
              <a:t>Se trata de un enfoque integral que </a:t>
            </a:r>
            <a:r>
              <a:rPr lang="es-ES" b="1" dirty="0" smtClean="0"/>
              <a:t>combina la instrucción directa con métodos constructivistas</a:t>
            </a:r>
            <a:r>
              <a:rPr lang="es-ES" dirty="0" smtClean="0"/>
              <a:t>, el incremento de </a:t>
            </a:r>
            <a:r>
              <a:rPr lang="es-ES" b="1" dirty="0" smtClean="0"/>
              <a:t>compromiso</a:t>
            </a:r>
            <a:r>
              <a:rPr lang="es-ES" dirty="0" smtClean="0"/>
              <a:t> e </a:t>
            </a:r>
            <a:r>
              <a:rPr lang="es-ES" b="1" dirty="0" smtClean="0"/>
              <a:t>implicación</a:t>
            </a:r>
            <a:r>
              <a:rPr lang="es-ES" dirty="0" smtClean="0"/>
              <a:t> de los estudiantes con el contenido del curso y mejorar su comprensión conceptual. Se trata de </a:t>
            </a:r>
            <a:r>
              <a:rPr lang="es-ES" b="1" dirty="0" smtClean="0"/>
              <a:t>un enfoque integral</a:t>
            </a:r>
            <a:r>
              <a:rPr lang="es-ES" dirty="0" smtClean="0"/>
              <a:t> que, cuando se aplica con éxito, </a:t>
            </a:r>
            <a:r>
              <a:rPr lang="es-ES" b="1" dirty="0" smtClean="0"/>
              <a:t>apoyará todas las fases de un ciclo de aprendizaje.</a:t>
            </a:r>
            <a:endParaRPr lang="es-ES" dirty="0"/>
          </a:p>
        </p:txBody>
      </p:sp>
      <p:pic>
        <p:nvPicPr>
          <p:cNvPr id="4" name="3 Imagen" descr="clasetradicionalvsclaseinvertida-infografc3ada-bloggesv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352928" cy="63901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 descr="6ventajasflippedclass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8466584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713234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/>
              <a:t>THE FLIPPED CLASSROOM.ES</a:t>
            </a:r>
            <a:endParaRPr lang="es-ES" sz="4400" b="1" dirty="0"/>
          </a:p>
        </p:txBody>
      </p:sp>
      <p:pic>
        <p:nvPicPr>
          <p:cNvPr id="4" name="Flipped Classroom introduccion pagina web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6648739" cy="498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EXPERIENCIAS FLIPPED</a:t>
            </a:r>
            <a:endParaRPr lang="es-ES" sz="40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661248"/>
          </a:xfrm>
        </p:spPr>
        <p:txBody>
          <a:bodyPr>
            <a:normAutofit/>
          </a:bodyPr>
          <a:lstStyle/>
          <a:p>
            <a:r>
              <a:rPr lang="es-ES" dirty="0" smtClean="0">
                <a:hlinkClick r:id="rId2" action="ppaction://hlinkfile"/>
              </a:rPr>
              <a:t>Explicación de la </a:t>
            </a:r>
            <a:r>
              <a:rPr lang="es-ES" dirty="0" err="1" smtClean="0">
                <a:hlinkClick r:id="rId2" action="ppaction://hlinkfile"/>
              </a:rPr>
              <a:t>Flipped</a:t>
            </a:r>
            <a:r>
              <a:rPr lang="es-ES" dirty="0" smtClean="0">
                <a:hlinkClick r:id="rId2" action="ppaction://hlinkfile"/>
              </a:rPr>
              <a:t> </a:t>
            </a:r>
            <a:r>
              <a:rPr lang="es-ES" dirty="0" err="1" smtClean="0">
                <a:hlinkClick r:id="rId2" action="ppaction://hlinkfile"/>
              </a:rPr>
              <a:t>Classroom</a:t>
            </a:r>
            <a:r>
              <a:rPr lang="es-ES" dirty="0" smtClean="0">
                <a:hlinkClick r:id="rId2" action="ppaction://hlinkfile"/>
              </a:rPr>
              <a:t> en “4 minutos </a:t>
            </a:r>
            <a:r>
              <a:rPr lang="es-ES" dirty="0" smtClean="0"/>
              <a:t>“</a:t>
            </a:r>
          </a:p>
          <a:p>
            <a:r>
              <a:rPr lang="es-ES" dirty="0" smtClean="0"/>
              <a:t>Experiencia de primaria: </a:t>
            </a:r>
            <a:r>
              <a:rPr lang="es-ES" dirty="0" smtClean="0">
                <a:hlinkClick r:id="rId3"/>
              </a:rPr>
              <a:t>https://www.theflippedclassroom.es/mi-clase-al-reves/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smtClean="0">
                <a:hlinkClick r:id="rId4"/>
              </a:rPr>
              <a:t>http</a:t>
            </a:r>
            <a:r>
              <a:rPr lang="es-ES" dirty="0" smtClean="0"/>
              <a:t>://aaronasencioferran.wixsite.com/lawebdequinto/camp-life</a:t>
            </a:r>
            <a:endParaRPr lang="es-ES" dirty="0" smtClean="0"/>
          </a:p>
          <a:p>
            <a:r>
              <a:rPr lang="es-ES" dirty="0" smtClean="0"/>
              <a:t>Experiencia de secundaria: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smtClean="0">
                <a:hlinkClick r:id="rId5"/>
              </a:rPr>
              <a:t>https</a:t>
            </a:r>
            <a:r>
              <a:rPr lang="es-ES" dirty="0" smtClean="0">
                <a:hlinkClick r:id="rId5"/>
              </a:rPr>
              <a:t>://www.youtube.com/watch?v=NS01XlsXK5k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399032"/>
          </a:xfrm>
        </p:spPr>
        <p:txBody>
          <a:bodyPr>
            <a:noAutofit/>
          </a:bodyPr>
          <a:lstStyle/>
          <a:p>
            <a:r>
              <a:rPr lang="es-ES" sz="4800" b="1" dirty="0" smtClean="0"/>
              <a:t>HASTA LA PROXIMA SESIÓN</a:t>
            </a:r>
            <a:br>
              <a:rPr lang="es-ES" sz="4800" b="1" dirty="0" smtClean="0"/>
            </a:br>
            <a:r>
              <a:rPr lang="es-ES" sz="4800" b="1" dirty="0" smtClean="0"/>
              <a:t/>
            </a:r>
            <a:br>
              <a:rPr lang="es-ES" sz="4800" b="1" dirty="0" smtClean="0"/>
            </a:br>
            <a:r>
              <a:rPr lang="es-ES" sz="4800" b="1" dirty="0" smtClean="0"/>
              <a:t>GRACIAS POR SU ATENCIÓN</a:t>
            </a:r>
            <a:endParaRPr lang="es-E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24744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/>
              <a:t>INTRODUCCIÓN</a:t>
            </a:r>
            <a:endParaRPr lang="es-ES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86048"/>
          </a:xfrm>
        </p:spPr>
        <p:txBody>
          <a:bodyPr/>
          <a:lstStyle/>
          <a:p>
            <a:r>
              <a:rPr lang="es-ES" dirty="0" smtClean="0"/>
              <a:t>SESIONES</a:t>
            </a:r>
          </a:p>
          <a:p>
            <a:pPr>
              <a:buNone/>
            </a:pPr>
            <a:r>
              <a:rPr lang="es-ES" dirty="0" smtClean="0"/>
              <a:t>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23528" y="2132856"/>
            <a:ext cx="25922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NOVIEMBRE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3861048"/>
            <a:ext cx="25922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DICIEMBRE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5373216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DICIEMBRE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Elipse"/>
          <p:cNvSpPr/>
          <p:nvPr/>
        </p:nvSpPr>
        <p:spPr>
          <a:xfrm>
            <a:off x="3923928" y="1916832"/>
            <a:ext cx="4896544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“Flipped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lassroom”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experiencias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y secundaria</a:t>
            </a:r>
          </a:p>
        </p:txBody>
      </p:sp>
      <p:sp>
        <p:nvSpPr>
          <p:cNvPr id="10" name="9 Elipse"/>
          <p:cNvSpPr/>
          <p:nvPr/>
        </p:nvSpPr>
        <p:spPr>
          <a:xfrm>
            <a:off x="4211960" y="3717032"/>
            <a:ext cx="4536504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 de una clase Flipped Classroom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283968" y="5373216"/>
            <a:ext cx="4392488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y recursos para la creación de contenido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Es un </a:t>
            </a:r>
            <a:r>
              <a:rPr lang="es-ES" b="1" u="sng" dirty="0" smtClean="0"/>
              <a:t>modelo pedagógico</a:t>
            </a:r>
            <a:r>
              <a:rPr lang="es-ES" b="1" dirty="0" smtClean="0"/>
              <a:t> </a:t>
            </a:r>
            <a:r>
              <a:rPr lang="es-ES" dirty="0" smtClean="0"/>
              <a:t>que propone darle la vuelta a la clase convencional e invertir el orden del proceso de aprendizaje.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Transfiere el trabajo de determinados procesos de aprendizaje  </a:t>
            </a:r>
            <a:r>
              <a:rPr lang="es-ES" b="1" dirty="0" smtClean="0"/>
              <a:t>fuera del aula</a:t>
            </a:r>
          </a:p>
          <a:p>
            <a:pPr algn="just">
              <a:buNone/>
            </a:pPr>
            <a:endParaRPr lang="es-ES" b="1" dirty="0" smtClean="0"/>
          </a:p>
          <a:p>
            <a:pPr algn="just"/>
            <a:r>
              <a:rPr lang="es-ES" dirty="0" smtClean="0"/>
              <a:t>Utiliza el tiempo en clase para trabajar los aspectos en que es necesaria la </a:t>
            </a:r>
            <a:r>
              <a:rPr lang="es-ES" b="1" dirty="0" smtClean="0"/>
              <a:t>ayuda y experiencia docente.</a:t>
            </a:r>
          </a:p>
          <a:p>
            <a:pPr algn="just">
              <a:buNone/>
            </a:pPr>
            <a:endParaRPr lang="es-ES" dirty="0" smtClean="0"/>
          </a:p>
        </p:txBody>
      </p:sp>
      <p:pic>
        <p:nvPicPr>
          <p:cNvPr id="5" name="4 Imagen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964488" cy="5278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es-ES" sz="4400" b="1" dirty="0" smtClean="0"/>
              <a:t>¿ QUÉ ES FLIPPED CLASSROOM?</a:t>
            </a:r>
            <a:endParaRPr lang="es-E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399032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DE LA CLASE CONVENCIONAL A LA INVERTIDA</a:t>
            </a:r>
            <a:endParaRPr lang="es-ES" b="1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301208"/>
          </a:xfrm>
        </p:spPr>
        <p:txBody>
          <a:bodyPr>
            <a:noAutofit/>
          </a:bodyPr>
          <a:lstStyle/>
          <a:p>
            <a:pPr algn="just"/>
            <a:r>
              <a:rPr lang="es-ES" sz="3200" dirty="0" smtClean="0"/>
              <a:t>En el modelo de enseñanza tradicional el profesor explica la lección en clase y el alumno la trabaja en casa a través de los deberes.</a:t>
            </a:r>
          </a:p>
          <a:p>
            <a:pPr algn="just"/>
            <a:r>
              <a:rPr lang="es-ES" sz="3200" dirty="0" smtClean="0"/>
              <a:t>En la </a:t>
            </a:r>
            <a:r>
              <a:rPr lang="es-ES" sz="3200" i="1" dirty="0" smtClean="0"/>
              <a:t>Flipped Classroom</a:t>
            </a:r>
            <a:r>
              <a:rPr lang="es-ES" sz="3200" dirty="0" smtClean="0"/>
              <a:t> es el alumno quien comienza a aprender y revisa los conceptos teóricos en casa, para dedicar el tiempo de clase a consultar sus dudas y trabajarlos de forma colaborativa.</a:t>
            </a:r>
            <a:endParaRPr lang="es-ES" sz="3200" dirty="0"/>
          </a:p>
        </p:txBody>
      </p:sp>
      <p:pic>
        <p:nvPicPr>
          <p:cNvPr id="11" name="10 Imagen" descr="2.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3424"/>
            <a:ext cx="9144000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179511" y="1052736"/>
          <a:ext cx="8784977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2.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980728"/>
            <a:ext cx="8712968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/>
              <a:t>CONTEXTO DEL MODELO</a:t>
            </a:r>
            <a:endParaRPr lang="es-E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E11D63-0F5A-4168-9459-0C0353C22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12E11D63-0F5A-4168-9459-0C0353C22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12E11D63-0F5A-4168-9459-0C0353C22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609940-DE21-41AC-A0D2-0E8449EAF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B4609940-DE21-41AC-A0D2-0E8449EAF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B4609940-DE21-41AC-A0D2-0E8449EAF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0DB074-7CFE-4A6B-849B-6E095FE75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5F0DB074-7CFE-4A6B-849B-6E095FE75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5F0DB074-7CFE-4A6B-849B-6E095FE75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3D7CE2-BF55-4FD7-99D5-2426062AD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423D7CE2-BF55-4FD7-99D5-2426062AD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423D7CE2-BF55-4FD7-99D5-2426062AD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FE1804-7ACC-4A04-B9CB-6110E5399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95FE1804-7ACC-4A04-B9CB-6110E5399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95FE1804-7ACC-4A04-B9CB-6110E5399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FA0CA2-EC05-46CB-8203-18545D40A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ABFA0CA2-EC05-46CB-8203-18545D40A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ABFA0CA2-EC05-46CB-8203-18545D40A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C4AF03-378D-42B3-93B1-EAB7E511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C9C4AF03-378D-42B3-93B1-EAB7E511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C9C4AF03-378D-42B3-93B1-EAB7E511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2D5DDA-89F9-4365-AB3E-6C2AC87A1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D62D5DDA-89F9-4365-AB3E-6C2AC87A1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D62D5DDA-89F9-4365-AB3E-6C2AC87A1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2797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466499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6" name="5 Imagen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8640960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9258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/>
              <a:t>¿ POR QUÉ FLIPPEAR?</a:t>
            </a:r>
            <a:endParaRPr lang="es-ES" sz="4800" b="1" dirty="0"/>
          </a:p>
        </p:txBody>
      </p:sp>
      <p:pic>
        <p:nvPicPr>
          <p:cNvPr id="8" name="7 Imagen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72816"/>
            <a:ext cx="9144000" cy="382156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pPr algn="ctr"/>
            <a:r>
              <a:rPr lang="es-ES" b="1" dirty="0" smtClean="0"/>
              <a:t>¿CÓMO SERÁ UNA CLASE INVERTIDA?</a:t>
            </a:r>
            <a:endParaRPr lang="es-ES" b="1" dirty="0"/>
          </a:p>
        </p:txBody>
      </p:sp>
      <p:pic>
        <p:nvPicPr>
          <p:cNvPr id="4" name="3 Marcador de contenido" descr="2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772790" cy="475252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4 Imagen" descr="Sin tít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8784976" cy="51571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/>
              <a:t>¿ CÚAL ES EL ROL DEL PROFESOR?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66124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600" b="1" u="sng" dirty="0" smtClean="0"/>
              <a:t>Fuera del aula:</a:t>
            </a:r>
            <a:r>
              <a:rPr lang="es-ES" sz="2600" b="1" dirty="0" smtClean="0"/>
              <a:t> </a:t>
            </a:r>
            <a:r>
              <a:rPr lang="es-ES" sz="2600" dirty="0" smtClean="0"/>
              <a:t>A través de diversas herramientas, el profesorado podrá seleccionar o crear el contenido y distribuirlo entre el alumnado.</a:t>
            </a:r>
          </a:p>
          <a:p>
            <a:pPr algn="just"/>
            <a:endParaRPr lang="es-ES" sz="2800" dirty="0" smtClean="0"/>
          </a:p>
          <a:p>
            <a:pPr algn="just">
              <a:buNone/>
            </a:pPr>
            <a:endParaRPr lang="es-ES" sz="2800" dirty="0" smtClean="0"/>
          </a:p>
          <a:p>
            <a:pPr algn="just">
              <a:buNone/>
            </a:pPr>
            <a:endParaRPr lang="es-ES" sz="2800" dirty="0" smtClean="0"/>
          </a:p>
          <a:p>
            <a:pPr algn="just"/>
            <a:r>
              <a:rPr lang="es-ES" sz="2600" b="1" u="sng" dirty="0" smtClean="0"/>
              <a:t>Dentro del aula</a:t>
            </a:r>
            <a:r>
              <a:rPr lang="es-ES" sz="2600" dirty="0" smtClean="0"/>
              <a:t>: el profesor ya no es un instructor, responderá a las preguntas mediante explicaciones para apoyar y consolidar el aprendizaje. Mediante actividades en parejas o en grupos se aplicará el conocimiento, el profesor podrá ver las dificultades, trabajarlas o ver si tienen demandas de aprendizaje superiores.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</p:txBody>
      </p:sp>
      <p:pic>
        <p:nvPicPr>
          <p:cNvPr id="4" name="3 Imagen" descr="HERRAMIENT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8363920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5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8496943" cy="528842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/>
              <a:t>LAS VENTAJAS DE FLIPEAR TU CLASE</a:t>
            </a:r>
            <a:endParaRPr lang="es-ES" sz="3600" b="1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7484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1967FF-F4AF-4144-AC8E-ECF388C7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graphicEl>
                                              <a:dgm id="{241967FF-F4AF-4144-AC8E-ECF388C7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graphicEl>
                                              <a:dgm id="{241967FF-F4AF-4144-AC8E-ECF388C7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241967FF-F4AF-4144-AC8E-ECF388C76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1B4184F-043F-4843-945A-C2EF49F0A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11B4184F-043F-4843-945A-C2EF49F0A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11B4184F-043F-4843-945A-C2EF49F0A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graphicEl>
                                              <a:dgm id="{11B4184F-043F-4843-945A-C2EF49F0A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4F16B13-A160-4B01-8614-E0D88E94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64F16B13-A160-4B01-8614-E0D88E94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64F16B13-A160-4B01-8614-E0D88E94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64F16B13-A160-4B01-8614-E0D88E94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F2F0C3-4BC3-4C45-BF86-2466E8AE9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AAF2F0C3-4BC3-4C45-BF86-2466E8AE9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AAF2F0C3-4BC3-4C45-BF86-2466E8AE9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AAF2F0C3-4BC3-4C45-BF86-2466E8AE9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A323EA8-FBA8-4B49-86E1-8284BCA68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5A323EA8-FBA8-4B49-86E1-8284BCA68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5A323EA8-FBA8-4B49-86E1-8284BCA68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graphicEl>
                                              <a:dgm id="{5A323EA8-FBA8-4B49-86E1-8284BCA68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D17ACD-4B87-43F5-AA50-54D7B565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graphicEl>
                                              <a:dgm id="{09D17ACD-4B87-43F5-AA50-54D7B565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09D17ACD-4B87-43F5-AA50-54D7B565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graphicEl>
                                              <a:dgm id="{09D17ACD-4B87-43F5-AA50-54D7B5650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819</TotalTime>
  <Words>527</Words>
  <Application>Microsoft Office PowerPoint</Application>
  <PresentationFormat>Presentación en pantalla (4:3)</PresentationFormat>
  <Paragraphs>78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Brío</vt:lpstr>
      <vt:lpstr>THE FLIPPED  CLASSROOM </vt:lpstr>
      <vt:lpstr>INTRODUCCIÓN</vt:lpstr>
      <vt:lpstr>¿ QUÉ ES FLIPPED CLASSROOM?</vt:lpstr>
      <vt:lpstr>DE LA CLASE CONVENCIONAL A LA INVERTIDA</vt:lpstr>
      <vt:lpstr>CONTEXTO DEL MODELO</vt:lpstr>
      <vt:lpstr>¿ POR QUÉ FLIPPEAR?</vt:lpstr>
      <vt:lpstr>¿CÓMO SERÁ UNA CLASE INVERTIDA?</vt:lpstr>
      <vt:lpstr>¿ CÚAL ES EL ROL DEL PROFESOR?</vt:lpstr>
      <vt:lpstr>LAS VENTAJAS DE FLIPEAR TU CLASE</vt:lpstr>
      <vt:lpstr>¡ DALE LA VUELTA TU CLASE !</vt:lpstr>
      <vt:lpstr>¿ES EFICAZ LA FLIPPED CLASSROOM?</vt:lpstr>
      <vt:lpstr>THE FLIPPED CLASSROOM.ES</vt:lpstr>
      <vt:lpstr>EXPERIENCIAS FLIPPED</vt:lpstr>
      <vt:lpstr>HASTA LA PROXIMA SESIÓN  GRACIAS POR SU ATENCIÓN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FLIPPED CLASSROOM</dc:title>
  <dc:creator>Usuario</dc:creator>
  <cp:lastModifiedBy>Usuario</cp:lastModifiedBy>
  <cp:revision>81</cp:revision>
  <dcterms:created xsi:type="dcterms:W3CDTF">2017-11-13T10:38:59Z</dcterms:created>
  <dcterms:modified xsi:type="dcterms:W3CDTF">2017-11-16T23:59:00Z</dcterms:modified>
</cp:coreProperties>
</file>