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8" r:id="rId2"/>
    <p:sldId id="263" r:id="rId3"/>
    <p:sldId id="262" r:id="rId4"/>
    <p:sldId id="260" r:id="rId5"/>
    <p:sldId id="279" r:id="rId6"/>
    <p:sldId id="280" r:id="rId7"/>
    <p:sldId id="256" r:id="rId8"/>
    <p:sldId id="257" r:id="rId9"/>
    <p:sldId id="259" r:id="rId10"/>
    <p:sldId id="264" r:id="rId11"/>
    <p:sldId id="266" r:id="rId12"/>
    <p:sldId id="281" r:id="rId13"/>
    <p:sldId id="282" r:id="rId14"/>
    <p:sldId id="271" r:id="rId15"/>
    <p:sldId id="270" r:id="rId16"/>
    <p:sldId id="267" r:id="rId17"/>
    <p:sldId id="268" r:id="rId18"/>
    <p:sldId id="283" r:id="rId19"/>
    <p:sldId id="269" r:id="rId20"/>
    <p:sldId id="284" r:id="rId21"/>
    <p:sldId id="273" r:id="rId22"/>
    <p:sldId id="285" r:id="rId23"/>
    <p:sldId id="286" r:id="rId24"/>
    <p:sldId id="287" r:id="rId25"/>
    <p:sldId id="288" r:id="rId26"/>
    <p:sldId id="274" r:id="rId27"/>
    <p:sldId id="278" r:id="rId28"/>
    <p:sldId id="275" r:id="rId29"/>
    <p:sldId id="276" r:id="rId30"/>
    <p:sldId id="289" r:id="rId31"/>
    <p:sldId id="290" r:id="rId32"/>
    <p:sldId id="293" r:id="rId33"/>
    <p:sldId id="294" r:id="rId34"/>
    <p:sldId id="295" r:id="rId35"/>
    <p:sldId id="296" r:id="rId36"/>
    <p:sldId id="297" r:id="rId37"/>
    <p:sldId id="298" r:id="rId38"/>
    <p:sldId id="291" r:id="rId39"/>
    <p:sldId id="292" r:id="rId40"/>
    <p:sldId id="277" r:id="rId41"/>
  </p:sldIdLst>
  <p:sldSz cx="9144000" cy="6858000" type="screen4x3"/>
  <p:notesSz cx="6797675" cy="9928225"/>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FF9933"/>
    <a:srgbClr val="FF0000"/>
    <a:srgbClr val="006666"/>
    <a:srgbClr val="008080"/>
    <a:srgbClr val="FFFFCC"/>
    <a:srgbClr val="33CC33"/>
    <a:srgbClr val="99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15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788DD78-630E-4A96-90AD-341BC0C5681C}" type="datetimeFigureOut">
              <a:rPr lang="es-ES" smtClean="0"/>
              <a:t>19/02/2023</a:t>
            </a:fld>
            <a:endParaRPr lang="es-ES"/>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DC98953-93B7-443B-9599-CBDFEB963F74}" type="slidenum">
              <a:rPr lang="es-ES" smtClean="0"/>
              <a:t>‹Nº›</a:t>
            </a:fld>
            <a:endParaRPr lang="es-ES"/>
          </a:p>
        </p:txBody>
      </p:sp>
    </p:spTree>
    <p:extLst>
      <p:ext uri="{BB962C8B-B14F-4D97-AF65-F5344CB8AC3E}">
        <p14:creationId xmlns:p14="http://schemas.microsoft.com/office/powerpoint/2010/main" val="363696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40954B8E-C8CA-48BE-A469-4AE0AE67A16E}"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A4BD56C5-D59A-4888-AA1F-7708AFC4BAF4}"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AFF3420-2E76-453F-AE7C-5965A2131D3C}"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DD5B600-6301-4D92-81BB-B9291BE679E2}"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6420C3BD-F741-449D-837E-DBCC200FFC27}"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403FE6A1-845A-43B2-9B5E-08FA361EAD70}"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F3363679-F440-44AF-9C0D-89F6F99C62F8}"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BF1C5D62-7468-400E-AE43-7EC085933109}"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B1585BA2-5DAE-44A4-BB18-0C876F39E9C3}"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4EAC3778-6A32-48CD-88C0-67FA4C5CCB49}"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8ADB354D-2D4A-4540-80A2-3BBC57394D8D}"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99"/>
            </a:gs>
            <a:gs pos="50000">
              <a:srgbClr val="FFFFCC"/>
            </a:gs>
            <a:gs pos="100000">
              <a:srgbClr val="FFCC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80F1EB2-407D-4175-82CA-0FDAF4063840}"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 Id="rId4" Type="http://schemas.openxmlformats.org/officeDocument/2006/relationships/image" Target="../media/image61.jpeg"/></Relationships>
</file>

<file path=ppt/slides/_rels/slide2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2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2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3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971600" y="5373216"/>
            <a:ext cx="6732587" cy="1200329"/>
          </a:xfrm>
          <a:prstGeom prst="rect">
            <a:avLst/>
          </a:prstGeom>
          <a:noFill/>
          <a:ln w="9525">
            <a:noFill/>
            <a:miter lim="800000"/>
            <a:headEnd/>
            <a:tailEnd/>
          </a:ln>
          <a:effectLst/>
        </p:spPr>
        <p:txBody>
          <a:bodyPr>
            <a:spAutoFit/>
          </a:bodyPr>
          <a:lstStyle/>
          <a:p>
            <a:pPr algn="ctr">
              <a:spcBef>
                <a:spcPct val="50000"/>
              </a:spcBef>
            </a:pPr>
            <a:r>
              <a:rPr lang="es-ES" sz="3600" b="1" dirty="0">
                <a:solidFill>
                  <a:srgbClr val="33CCFF"/>
                </a:solidFill>
                <a:latin typeface="Cooper Black" pitchFamily="18" charset="0"/>
              </a:rPr>
              <a:t>Material recopilado por Javier Barrio Pérez </a:t>
            </a:r>
          </a:p>
        </p:txBody>
      </p:sp>
      <p:sp>
        <p:nvSpPr>
          <p:cNvPr id="7173" name="Text Box 5"/>
          <p:cNvSpPr txBox="1">
            <a:spLocks noChangeArrowheads="1"/>
          </p:cNvSpPr>
          <p:nvPr/>
        </p:nvSpPr>
        <p:spPr bwMode="auto">
          <a:xfrm>
            <a:off x="827584" y="404664"/>
            <a:ext cx="6732587" cy="1200329"/>
          </a:xfrm>
          <a:prstGeom prst="rect">
            <a:avLst/>
          </a:prstGeom>
          <a:noFill/>
          <a:ln w="9525">
            <a:noFill/>
            <a:miter lim="800000"/>
            <a:headEnd/>
            <a:tailEnd/>
          </a:ln>
          <a:effectLst/>
        </p:spPr>
        <p:txBody>
          <a:bodyPr>
            <a:spAutoFit/>
          </a:bodyPr>
          <a:lstStyle/>
          <a:p>
            <a:pPr algn="ctr">
              <a:spcBef>
                <a:spcPct val="50000"/>
              </a:spcBef>
            </a:pPr>
            <a:r>
              <a:rPr lang="es-ES" sz="3600" b="1" dirty="0">
                <a:solidFill>
                  <a:schemeClr val="bg1"/>
                </a:solidFill>
                <a:latin typeface="Cooper Black" pitchFamily="18" charset="0"/>
              </a:rPr>
              <a:t>Ciencia y Tecnología en la Segunda Guerra Mundial</a:t>
            </a:r>
          </a:p>
        </p:txBody>
      </p:sp>
      <p:pic>
        <p:nvPicPr>
          <p:cNvPr id="2" name="Imagen 1">
            <a:extLst>
              <a:ext uri="{FF2B5EF4-FFF2-40B4-BE49-F238E27FC236}">
                <a16:creationId xmlns:a16="http://schemas.microsoft.com/office/drawing/2014/main" id="{5427F28A-9516-85F5-7602-AFB4DF1D3F81}"/>
              </a:ext>
            </a:extLst>
          </p:cNvPr>
          <p:cNvPicPr>
            <a:picLocks noChangeAspect="1"/>
          </p:cNvPicPr>
          <p:nvPr/>
        </p:nvPicPr>
        <p:blipFill>
          <a:blip r:embed="rId2"/>
          <a:stretch>
            <a:fillRect/>
          </a:stretch>
        </p:blipFill>
        <p:spPr>
          <a:xfrm>
            <a:off x="1691680" y="1593945"/>
            <a:ext cx="5541744" cy="3670110"/>
          </a:xfrm>
          <a:prstGeom prst="rect">
            <a:avLst/>
          </a:prstGeom>
        </p:spPr>
      </p:pic>
      <p:sp>
        <p:nvSpPr>
          <p:cNvPr id="3" name="Marcador de número de diapositiva 2">
            <a:extLst>
              <a:ext uri="{FF2B5EF4-FFF2-40B4-BE49-F238E27FC236}">
                <a16:creationId xmlns:a16="http://schemas.microsoft.com/office/drawing/2014/main" id="{5486AA68-C79F-776F-C81D-511AA5896772}"/>
              </a:ext>
            </a:extLst>
          </p:cNvPr>
          <p:cNvSpPr>
            <a:spLocks noGrp="1"/>
          </p:cNvSpPr>
          <p:nvPr>
            <p:ph type="sldNum" sz="quarter" idx="12"/>
          </p:nvPr>
        </p:nvSpPr>
        <p:spPr>
          <a:xfrm>
            <a:off x="8316416" y="6245225"/>
            <a:ext cx="370384" cy="328320"/>
          </a:xfrm>
        </p:spPr>
        <p:txBody>
          <a:bodyPr/>
          <a:lstStyle/>
          <a:p>
            <a:fld id="{40954B8E-C8CA-48BE-A469-4AE0AE67A16E}" type="slidenum">
              <a:rPr lang="es-ES" smtClean="0"/>
              <a:pPr/>
              <a:t>1</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s>
            <a:gs pos="50000">
              <a:schemeClr val="bg1"/>
            </a:gs>
            <a:gs pos="100000">
              <a:srgbClr val="66FFFF"/>
            </a:gs>
          </a:gsLst>
          <a:lin ang="5400000" scaled="1"/>
        </a:gradFill>
        <a:effectLst/>
      </p:bgPr>
    </p:bg>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53501C61-3136-ED79-2CE1-798D5D36FCAF}"/>
              </a:ext>
            </a:extLst>
          </p:cNvPr>
          <p:cNvSpPr txBox="1">
            <a:spLocks noChangeArrowheads="1"/>
          </p:cNvSpPr>
          <p:nvPr/>
        </p:nvSpPr>
        <p:spPr bwMode="auto">
          <a:xfrm>
            <a:off x="395536" y="122349"/>
            <a:ext cx="8064896"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5. La industria química al principio del siglo XX</a:t>
            </a:r>
            <a:endParaRPr lang="es-ES" sz="2400" b="1" dirty="0">
              <a:latin typeface="+mn-lt"/>
            </a:endParaRPr>
          </a:p>
        </p:txBody>
      </p:sp>
      <p:sp>
        <p:nvSpPr>
          <p:cNvPr id="3" name="CuadroTexto 2">
            <a:extLst>
              <a:ext uri="{FF2B5EF4-FFF2-40B4-BE49-F238E27FC236}">
                <a16:creationId xmlns:a16="http://schemas.microsoft.com/office/drawing/2014/main" id="{311A6646-FC58-30AC-B2A5-F328211A1A2F}"/>
              </a:ext>
            </a:extLst>
          </p:cNvPr>
          <p:cNvSpPr txBox="1"/>
          <p:nvPr/>
        </p:nvSpPr>
        <p:spPr>
          <a:xfrm>
            <a:off x="209476" y="724798"/>
            <a:ext cx="8725048" cy="2051459"/>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rPr>
              <a:t>En el lado aliado</a:t>
            </a:r>
            <a:r>
              <a:rPr lang="es-ES" sz="1600" dirty="0">
                <a:effectLst/>
                <a:latin typeface="Arial" panose="020B0604020202020204" pitchFamily="34" charset="0"/>
                <a:ea typeface="Times New Roman" panose="02020603050405020304" pitchFamily="18" charset="0"/>
              </a:rPr>
              <a:t> aparece la británica Imperial Chemical Industries, Ltd. (ICI), que tiene su origen en 1926 por la fusión de cuatro sociedades químicas inglesas con objeto de asegurar en el Imperio Británico el suministro independiente de productos químicos.</a:t>
            </a:r>
          </a:p>
          <a:p>
            <a:pPr algn="just">
              <a:lnSpc>
                <a:spcPct val="115000"/>
              </a:lnSpc>
            </a:pPr>
            <a:r>
              <a:rPr lang="es-ES" sz="1600" dirty="0">
                <a:effectLst/>
                <a:latin typeface="Arial" panose="020B0604020202020204" pitchFamily="34" charset="0"/>
                <a:ea typeface="Times New Roman" panose="02020603050405020304" pitchFamily="18" charset="0"/>
              </a:rPr>
              <a:t>La industria química estadounidense se benefició de la situación europea de la Primera Guerra Mundial. El caso más notorio es el de la Du Pont, cuyo origen es una pequeña fábrica de pólvora fundada en 1802, y que en 1914 estaba dispuesta a reducir su producción de sales de pólvora sin humo ante un mercado en constante disminución.</a:t>
            </a:r>
            <a:r>
              <a:rPr lang="es-ES_tradnl" sz="1600" dirty="0">
                <a:effectLst/>
                <a:latin typeface="Arial" panose="020B0604020202020204" pitchFamily="34" charset="0"/>
                <a:ea typeface="Times New Roman" panose="02020603050405020304" pitchFamily="18" charset="0"/>
              </a:rPr>
              <a:t> </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69B4DA1A-45F0-41EE-1753-BE29F9C8489E}"/>
              </a:ext>
            </a:extLst>
          </p:cNvPr>
          <p:cNvSpPr txBox="1"/>
          <p:nvPr/>
        </p:nvSpPr>
        <p:spPr>
          <a:xfrm>
            <a:off x="251272" y="4688568"/>
            <a:ext cx="8725048" cy="1767150"/>
          </a:xfrm>
          <a:prstGeom prst="rect">
            <a:avLst/>
          </a:prstGeom>
          <a:noFill/>
        </p:spPr>
        <p:txBody>
          <a:bodyPr wrap="square">
            <a:spAutoFit/>
          </a:bodyPr>
          <a:lstStyle/>
          <a:p>
            <a:pPr algn="just">
              <a:lnSpc>
                <a:spcPct val="115000"/>
              </a:lnSpc>
            </a:pPr>
            <a:r>
              <a:rPr lang="es-ES_tradnl" sz="1600" dirty="0">
                <a:effectLst/>
                <a:latin typeface="+mn-lt"/>
                <a:ea typeface="Times New Roman" panose="02020603050405020304" pitchFamily="18" charset="0"/>
                <a:cs typeface="Times New Roman" panose="02020603050405020304" pitchFamily="18" charset="0"/>
              </a:rPr>
              <a:t>La Primera Guerra Mundial cambió la actitud del público hacia la industria química, pues de la indiferencia se pasa a una apreciación patriótica. La industria química, considerada de antiguo una especie de farmacia glorificada o bien como la productora de sustitutos baratos como en el caso de los tintes artificiales, se convierte en la creadora de nuevos valores sociales, lo que tiene lugar con la fabricación de los abonos sintéticos y la producción de los gases venenosos, que son los dos casos más llamativos de la Química durante la guerra. </a:t>
            </a:r>
            <a:endParaRPr lang="es-ES" sz="1600" dirty="0">
              <a:effectLst/>
              <a:latin typeface="+mn-lt"/>
              <a:ea typeface="Times" panose="02020603050405020304" pitchFamily="18" charset="0"/>
              <a:cs typeface="Times New Roman" panose="02020603050405020304" pitchFamily="18" charset="0"/>
            </a:endParaRPr>
          </a:p>
        </p:txBody>
      </p:sp>
      <p:pic>
        <p:nvPicPr>
          <p:cNvPr id="7" name="Picture 42">
            <a:extLst>
              <a:ext uri="{FF2B5EF4-FFF2-40B4-BE49-F238E27FC236}">
                <a16:creationId xmlns:a16="http://schemas.microsoft.com/office/drawing/2014/main" id="{B27CC7EE-882D-CABF-F0C6-4EA7857B9C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3405" y="2811689"/>
            <a:ext cx="2395345" cy="184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DuPont Product Information photographs | Hagley Digital Archives">
            <a:extLst>
              <a:ext uri="{FF2B5EF4-FFF2-40B4-BE49-F238E27FC236}">
                <a16:creationId xmlns:a16="http://schemas.microsoft.com/office/drawing/2014/main" id="{BB651E2C-50FE-C76F-778D-901082E40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892" y="2815958"/>
            <a:ext cx="2448272" cy="1767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1">
            <a:extLst>
              <a:ext uri="{FF2B5EF4-FFF2-40B4-BE49-F238E27FC236}">
                <a16:creationId xmlns:a16="http://schemas.microsoft.com/office/drawing/2014/main" id="{FFF21A03-9ED8-9F36-7D80-9558B003E2BF}"/>
              </a:ext>
            </a:extLst>
          </p:cNvPr>
          <p:cNvSpPr txBox="1">
            <a:spLocks noChangeArrowheads="1"/>
          </p:cNvSpPr>
          <p:nvPr/>
        </p:nvSpPr>
        <p:spPr bwMode="auto">
          <a:xfrm>
            <a:off x="7057447" y="3413097"/>
            <a:ext cx="1901190" cy="4648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dirty="0">
                <a:effectLst/>
                <a:latin typeface="Arial" panose="020B0604020202020204" pitchFamily="34" charset="0"/>
                <a:ea typeface="Times" panose="02020603050405020304" pitchFamily="18" charset="0"/>
                <a:cs typeface="Times New Roman" panose="02020603050405020304" pitchFamily="18" charset="0"/>
              </a:rPr>
              <a:t>Vista de la fábrica de la Du Pont.</a:t>
            </a:r>
            <a:endParaRPr lang="es-ES" sz="1200" dirty="0">
              <a:effectLst/>
              <a:latin typeface="Times" panose="02020603050405020304" pitchFamily="18" charset="0"/>
              <a:ea typeface="Times" panose="02020603050405020304" pitchFamily="18" charset="0"/>
              <a:cs typeface="Times New Roman" panose="02020603050405020304" pitchFamily="18" charset="0"/>
            </a:endParaRPr>
          </a:p>
        </p:txBody>
      </p:sp>
      <p:sp>
        <p:nvSpPr>
          <p:cNvPr id="9" name="Text Box 41">
            <a:extLst>
              <a:ext uri="{FF2B5EF4-FFF2-40B4-BE49-F238E27FC236}">
                <a16:creationId xmlns:a16="http://schemas.microsoft.com/office/drawing/2014/main" id="{5AE66F08-2960-BDF3-398C-4973CBF7FFD7}"/>
              </a:ext>
            </a:extLst>
          </p:cNvPr>
          <p:cNvSpPr txBox="1">
            <a:spLocks noChangeArrowheads="1"/>
          </p:cNvSpPr>
          <p:nvPr/>
        </p:nvSpPr>
        <p:spPr bwMode="auto">
          <a:xfrm>
            <a:off x="157420" y="3429000"/>
            <a:ext cx="1715827" cy="571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dirty="0">
                <a:effectLst/>
                <a:latin typeface="Arial" panose="020B0604020202020204" pitchFamily="34" charset="0"/>
                <a:ea typeface="Times" panose="02020603050405020304" pitchFamily="18" charset="0"/>
                <a:cs typeface="Times New Roman" panose="02020603050405020304" pitchFamily="18" charset="0"/>
              </a:rPr>
              <a:t>Interior de una planta de la Imperial Chemical Industries, Ltd. (ICI).</a:t>
            </a:r>
            <a:endParaRPr lang="es-ES" sz="1200" dirty="0">
              <a:effectLst/>
              <a:latin typeface="Times" panose="02020603050405020304" pitchFamily="18" charset="0"/>
              <a:ea typeface="Times" panose="02020603050405020304" pitchFamily="18" charset="0"/>
              <a:cs typeface="Times New Roman" panose="02020603050405020304" pitchFamily="18" charset="0"/>
            </a:endParaRPr>
          </a:p>
        </p:txBody>
      </p:sp>
      <p:sp>
        <p:nvSpPr>
          <p:cNvPr id="5" name="Marcador de número de diapositiva 4">
            <a:extLst>
              <a:ext uri="{FF2B5EF4-FFF2-40B4-BE49-F238E27FC236}">
                <a16:creationId xmlns:a16="http://schemas.microsoft.com/office/drawing/2014/main" id="{D324C984-EA3A-E0D6-05EB-1F0BC1D07BE5}"/>
              </a:ext>
            </a:extLst>
          </p:cNvPr>
          <p:cNvSpPr>
            <a:spLocks noGrp="1"/>
          </p:cNvSpPr>
          <p:nvPr>
            <p:ph type="sldNum" sz="quarter" idx="12"/>
          </p:nvPr>
        </p:nvSpPr>
        <p:spPr>
          <a:xfrm>
            <a:off x="8244408" y="6245225"/>
            <a:ext cx="442392" cy="476250"/>
          </a:xfrm>
        </p:spPr>
        <p:txBody>
          <a:bodyPr/>
          <a:lstStyle/>
          <a:p>
            <a:fld id="{40954B8E-C8CA-48BE-A469-4AE0AE67A16E}" type="slidenum">
              <a:rPr lang="es-ES" smtClean="0"/>
              <a:pPr/>
              <a:t>10</a:t>
            </a:fld>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s>
            <a:gs pos="50000">
              <a:schemeClr val="bg1"/>
            </a:gs>
            <a:gs pos="100000">
              <a:srgbClr val="66FFFF"/>
            </a:gs>
          </a:gsLst>
          <a:lin ang="5400000" scaled="1"/>
        </a:gradFill>
        <a:effectLst/>
      </p:bgPr>
    </p:bg>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2AD8EED9-EC94-81CA-23F4-04B4B030D3E9}"/>
              </a:ext>
            </a:extLst>
          </p:cNvPr>
          <p:cNvSpPr txBox="1">
            <a:spLocks noChangeArrowheads="1"/>
          </p:cNvSpPr>
          <p:nvPr/>
        </p:nvSpPr>
        <p:spPr bwMode="auto">
          <a:xfrm>
            <a:off x="395536" y="122349"/>
            <a:ext cx="8064896"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6. La Segunda Guerra Mundial</a:t>
            </a:r>
            <a:endParaRPr lang="es-ES" sz="2400" b="1" dirty="0">
              <a:latin typeface="+mn-lt"/>
            </a:endParaRPr>
          </a:p>
        </p:txBody>
      </p:sp>
      <p:sp>
        <p:nvSpPr>
          <p:cNvPr id="3" name="CuadroTexto 2">
            <a:extLst>
              <a:ext uri="{FF2B5EF4-FFF2-40B4-BE49-F238E27FC236}">
                <a16:creationId xmlns:a16="http://schemas.microsoft.com/office/drawing/2014/main" id="{B2545B39-851E-88EE-7B5D-54710F7D23EA}"/>
              </a:ext>
            </a:extLst>
          </p:cNvPr>
          <p:cNvSpPr txBox="1"/>
          <p:nvPr/>
        </p:nvSpPr>
        <p:spPr>
          <a:xfrm>
            <a:off x="209476" y="764704"/>
            <a:ext cx="8725048" cy="1020921"/>
          </a:xfrm>
          <a:prstGeom prst="rect">
            <a:avLst/>
          </a:prstGeom>
          <a:noFill/>
        </p:spPr>
        <p:txBody>
          <a:bodyPr wrap="square">
            <a:spAutoFit/>
          </a:bodyPr>
          <a:lstStyle/>
          <a:p>
            <a:pPr algn="just">
              <a:lnSpc>
                <a:spcPct val="115000"/>
              </a:lnSpc>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La Segunda Guerra Mundial revolucionó el ámbito militar por la consolidación del poder aéreo, la aparición de las armas nucleares, la mecanización de los ejércitos o la importancia adquirida por las fuerzas aeronavales y anfibias. </a:t>
            </a:r>
            <a:r>
              <a:rPr lang="es-ES_tradnl" sz="1600" dirty="0">
                <a:effectLst/>
                <a:latin typeface="+mn-lt"/>
                <a:ea typeface="Times New Roman" panose="02020603050405020304" pitchFamily="18" charset="0"/>
                <a:cs typeface="Times New Roman" panose="02020603050405020304" pitchFamily="18" charset="0"/>
              </a:rPr>
              <a:t> </a:t>
            </a:r>
            <a:endParaRPr lang="es-ES" sz="1600" dirty="0">
              <a:effectLst/>
              <a:latin typeface="+mn-lt"/>
              <a:ea typeface="Times"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5B14268A-B432-DA81-CC72-3061570DEBD5}"/>
              </a:ext>
            </a:extLst>
          </p:cNvPr>
          <p:cNvSpPr txBox="1"/>
          <p:nvPr/>
        </p:nvSpPr>
        <p:spPr>
          <a:xfrm>
            <a:off x="231605" y="5157192"/>
            <a:ext cx="8725048" cy="1339469"/>
          </a:xfrm>
          <a:prstGeom prst="rect">
            <a:avLst/>
          </a:prstGeom>
          <a:noFill/>
        </p:spPr>
        <p:txBody>
          <a:bodyPr wrap="square">
            <a:spAutoFit/>
          </a:bodyPr>
          <a:lstStyle/>
          <a:p>
            <a:pPr algn="just">
              <a:lnSpc>
                <a:spcPct val="115000"/>
              </a:lnSpc>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También el desarrollo de la guerra muestra la superioridad del poder político sobre el militar en la conducción de la guerra, aspecto que no es así en la Primera Guerra Mundial y que perdura hasta la actualidad. Hitler y Stalin se desentienden de las operaciones militares, pero Churchill y Roosevelt no.  </a:t>
            </a:r>
            <a:endParaRPr lang="es-ES" sz="1600" dirty="0">
              <a:effectLst/>
              <a:latin typeface="+mn-lt"/>
              <a:ea typeface="Times" panose="02020603050405020304" pitchFamily="18" charset="0"/>
              <a:cs typeface="Times New Roman" panose="02020603050405020304" pitchFamily="18" charset="0"/>
            </a:endParaRPr>
          </a:p>
        </p:txBody>
      </p:sp>
      <p:pic>
        <p:nvPicPr>
          <p:cNvPr id="5" name="Imagen 4" descr="Foto en blanco y negro de un grupo de personas en el agua&#10;&#10;Descripción generada automáticamente con confianza media">
            <a:extLst>
              <a:ext uri="{FF2B5EF4-FFF2-40B4-BE49-F238E27FC236}">
                <a16:creationId xmlns:a16="http://schemas.microsoft.com/office/drawing/2014/main" id="{823D11F1-EEFD-CBDA-BBAB-AD387F4C8C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476" y="2301675"/>
            <a:ext cx="2904776" cy="2335959"/>
          </a:xfrm>
          <a:prstGeom prst="rect">
            <a:avLst/>
          </a:prstGeom>
          <a:noFill/>
        </p:spPr>
      </p:pic>
      <p:grpSp>
        <p:nvGrpSpPr>
          <p:cNvPr id="6" name="Grupo 5">
            <a:extLst>
              <a:ext uri="{FF2B5EF4-FFF2-40B4-BE49-F238E27FC236}">
                <a16:creationId xmlns:a16="http://schemas.microsoft.com/office/drawing/2014/main" id="{0AF18F09-7448-3565-3D3D-95C526D607B4}"/>
              </a:ext>
            </a:extLst>
          </p:cNvPr>
          <p:cNvGrpSpPr>
            <a:grpSpLocks/>
          </p:cNvGrpSpPr>
          <p:nvPr/>
        </p:nvGrpSpPr>
        <p:grpSpPr bwMode="auto">
          <a:xfrm>
            <a:off x="3347864" y="2378272"/>
            <a:ext cx="2376264" cy="2346872"/>
            <a:chOff x="8668" y="7855"/>
            <a:chExt cx="2835" cy="2565"/>
          </a:xfrm>
        </p:grpSpPr>
        <p:sp>
          <p:nvSpPr>
            <p:cNvPr id="7" name="Text Box 50">
              <a:extLst>
                <a:ext uri="{FF2B5EF4-FFF2-40B4-BE49-F238E27FC236}">
                  <a16:creationId xmlns:a16="http://schemas.microsoft.com/office/drawing/2014/main" id="{D9BF4DD7-399D-694B-35A4-56DD037FEED9}"/>
                </a:ext>
              </a:extLst>
            </p:cNvPr>
            <p:cNvSpPr txBox="1">
              <a:spLocks noChangeArrowheads="1"/>
            </p:cNvSpPr>
            <p:nvPr/>
          </p:nvSpPr>
          <p:spPr bwMode="auto">
            <a:xfrm>
              <a:off x="8668" y="9926"/>
              <a:ext cx="2835" cy="49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400" dirty="0">
                  <a:effectLst/>
                  <a:latin typeface="Arial" panose="020B0604020202020204" pitchFamily="34" charset="0"/>
                  <a:ea typeface="Times" panose="02020603050405020304" pitchFamily="18" charset="0"/>
                  <a:cs typeface="Times New Roman" panose="02020603050405020304" pitchFamily="18" charset="0"/>
                </a:rPr>
                <a:t>Bulldozer militar</a:t>
              </a:r>
              <a:r>
                <a:rPr lang="es-ES_tradnl" sz="1000" dirty="0">
                  <a:effectLst/>
                  <a:latin typeface="Times" panose="02020603050405020304" pitchFamily="18" charset="0"/>
                  <a:ea typeface="Times" panose="02020603050405020304" pitchFamily="18" charset="0"/>
                  <a:cs typeface="Times New Roman" panose="02020603050405020304" pitchFamily="18" charset="0"/>
                </a:rPr>
                <a:t>.</a:t>
              </a:r>
              <a:endParaRPr lang="es-ES" sz="1200" dirty="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8" name="Picture 51">
              <a:extLst>
                <a:ext uri="{FF2B5EF4-FFF2-40B4-BE49-F238E27FC236}">
                  <a16:creationId xmlns:a16="http://schemas.microsoft.com/office/drawing/2014/main" id="{45848FAB-4AF7-8E3A-0363-8CC792725F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750" t="5392" r="6317"/>
            <a:stretch>
              <a:fillRect/>
            </a:stretch>
          </p:blipFill>
          <p:spPr bwMode="auto">
            <a:xfrm>
              <a:off x="8668" y="7855"/>
              <a:ext cx="2835" cy="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descr="Motorola en la Segunda Guerra Mundial | EL CAJÓN DE GRISOM">
            <a:extLst>
              <a:ext uri="{FF2B5EF4-FFF2-40B4-BE49-F238E27FC236}">
                <a16:creationId xmlns:a16="http://schemas.microsoft.com/office/drawing/2014/main" id="{29C834A8-4E40-5CD5-DCBB-8E608017E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7593" y="2378272"/>
            <a:ext cx="3000366" cy="2182766"/>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número de diapositiva 8">
            <a:extLst>
              <a:ext uri="{FF2B5EF4-FFF2-40B4-BE49-F238E27FC236}">
                <a16:creationId xmlns:a16="http://schemas.microsoft.com/office/drawing/2014/main" id="{2B2E8E20-6F98-0873-0E06-0F203486F0BC}"/>
              </a:ext>
            </a:extLst>
          </p:cNvPr>
          <p:cNvSpPr>
            <a:spLocks noGrp="1"/>
          </p:cNvSpPr>
          <p:nvPr>
            <p:ph type="sldNum" sz="quarter" idx="12"/>
          </p:nvPr>
        </p:nvSpPr>
        <p:spPr>
          <a:xfrm>
            <a:off x="8244408" y="6245225"/>
            <a:ext cx="442392" cy="476250"/>
          </a:xfrm>
        </p:spPr>
        <p:txBody>
          <a:bodyPr/>
          <a:lstStyle/>
          <a:p>
            <a:fld id="{40954B8E-C8CA-48BE-A469-4AE0AE67A16E}" type="slidenum">
              <a:rPr lang="es-ES" smtClean="0"/>
              <a:pPr/>
              <a:t>11</a:t>
            </a:fld>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s>
            <a:gs pos="50000">
              <a:schemeClr val="bg1"/>
            </a:gs>
            <a:gs pos="100000">
              <a:srgbClr val="66FFFF"/>
            </a:gs>
          </a:gsLst>
          <a:lin ang="5400000" scaled="1"/>
        </a:gradFill>
        <a:effectLst/>
      </p:bgPr>
    </p:bg>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2AD8EED9-EC94-81CA-23F4-04B4B030D3E9}"/>
              </a:ext>
            </a:extLst>
          </p:cNvPr>
          <p:cNvSpPr txBox="1">
            <a:spLocks noChangeArrowheads="1"/>
          </p:cNvSpPr>
          <p:nvPr/>
        </p:nvSpPr>
        <p:spPr bwMode="auto">
          <a:xfrm>
            <a:off x="395536" y="122349"/>
            <a:ext cx="8064896"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6. La Segunda Guerra Mundial</a:t>
            </a:r>
            <a:endParaRPr lang="es-ES" sz="2400" b="1" dirty="0">
              <a:latin typeface="+mn-lt"/>
            </a:endParaRPr>
          </a:p>
        </p:txBody>
      </p:sp>
      <p:sp>
        <p:nvSpPr>
          <p:cNvPr id="3" name="CuadroTexto 2">
            <a:extLst>
              <a:ext uri="{FF2B5EF4-FFF2-40B4-BE49-F238E27FC236}">
                <a16:creationId xmlns:a16="http://schemas.microsoft.com/office/drawing/2014/main" id="{B2545B39-851E-88EE-7B5D-54710F7D23EA}"/>
              </a:ext>
            </a:extLst>
          </p:cNvPr>
          <p:cNvSpPr txBox="1"/>
          <p:nvPr/>
        </p:nvSpPr>
        <p:spPr>
          <a:xfrm>
            <a:off x="209476" y="764704"/>
            <a:ext cx="8725048" cy="383823"/>
          </a:xfrm>
          <a:prstGeom prst="rect">
            <a:avLst/>
          </a:prstGeom>
          <a:noFill/>
        </p:spPr>
        <p:txBody>
          <a:bodyPr wrap="square">
            <a:spAutoFit/>
          </a:bodyPr>
          <a:lstStyle/>
          <a:p>
            <a:pPr algn="just">
              <a:lnSpc>
                <a:spcPct val="115000"/>
              </a:lnSpc>
            </a:pPr>
            <a:r>
              <a:rPr lang="es-ES_tradnl" sz="1800" dirty="0">
                <a:effectLst/>
                <a:latin typeface="Arial" panose="020B0604020202020204" pitchFamily="34" charset="0"/>
                <a:ea typeface="Times New Roman" panose="02020603050405020304" pitchFamily="18" charset="0"/>
              </a:rPr>
              <a:t>Del armamento que se desarrolla en la Segunda Guerra Mundial se distingue: </a:t>
            </a: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600" dirty="0">
                <a:effectLst/>
                <a:latin typeface="+mn-lt"/>
                <a:ea typeface="Times New Roman" panose="02020603050405020304" pitchFamily="18" charset="0"/>
                <a:cs typeface="Times New Roman" panose="02020603050405020304" pitchFamily="18" charset="0"/>
              </a:rPr>
              <a:t> </a:t>
            </a:r>
            <a:endParaRPr lang="es-ES" sz="1600" dirty="0">
              <a:effectLst/>
              <a:latin typeface="+mn-lt"/>
              <a:ea typeface="Times"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5B14268A-B432-DA81-CC72-3061570DEBD5}"/>
              </a:ext>
            </a:extLst>
          </p:cNvPr>
          <p:cNvSpPr txBox="1"/>
          <p:nvPr/>
        </p:nvSpPr>
        <p:spPr>
          <a:xfrm>
            <a:off x="197738" y="1287201"/>
            <a:ext cx="5802684" cy="1976567"/>
          </a:xfrm>
          <a:prstGeom prst="rect">
            <a:avLst/>
          </a:prstGeom>
          <a:noFill/>
        </p:spPr>
        <p:txBody>
          <a:bodyPr wrap="square">
            <a:spAutoFit/>
          </a:bodyPr>
          <a:lstStyle/>
          <a:p>
            <a:pPr marL="342900" indent="-342900" algn="just">
              <a:lnSpc>
                <a:spcPct val="115000"/>
              </a:lnSpc>
              <a:buAutoNum type="alphaLcParenR"/>
            </a:pPr>
            <a:r>
              <a:rPr lang="es-ES_tradnl" sz="1800" b="1" dirty="0">
                <a:effectLst/>
                <a:latin typeface="Arial" panose="020B0604020202020204" pitchFamily="34" charset="0"/>
                <a:ea typeface="Times New Roman" panose="02020603050405020304" pitchFamily="18" charset="0"/>
              </a:rPr>
              <a:t>El cambio de concepto del arma de caballería.</a:t>
            </a:r>
          </a:p>
          <a:p>
            <a:pPr marL="342900" indent="-342900" algn="just">
              <a:lnSpc>
                <a:spcPct val="115000"/>
              </a:lnSpc>
              <a:buAutoNum type="alphaLcParenR"/>
            </a:pPr>
            <a:r>
              <a:rPr lang="es-ES_tradnl" sz="1800" b="1" dirty="0">
                <a:effectLst/>
                <a:latin typeface="Arial" panose="020B0604020202020204" pitchFamily="34" charset="0"/>
                <a:ea typeface="Times New Roman" panose="02020603050405020304" pitchFamily="18" charset="0"/>
              </a:rPr>
              <a:t>Los carros de combate.</a:t>
            </a: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indent="-342900" algn="just">
              <a:lnSpc>
                <a:spcPct val="115000"/>
              </a:lnSpc>
              <a:buAutoNum type="alphaLcParenR"/>
            </a:pPr>
            <a:r>
              <a:rPr lang="es-ES_tradnl" sz="1800" b="1" dirty="0">
                <a:effectLst/>
                <a:latin typeface="Arial" panose="020B0604020202020204" pitchFamily="34" charset="0"/>
                <a:ea typeface="Times New Roman" panose="02020603050405020304" pitchFamily="18" charset="0"/>
              </a:rPr>
              <a:t>Las armas de repetición de la infantería.</a:t>
            </a: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indent="-342900" algn="just">
              <a:lnSpc>
                <a:spcPct val="115000"/>
              </a:lnSpc>
              <a:buAutoNum type="alphaLcParenR"/>
            </a:pPr>
            <a:r>
              <a:rPr lang="es-ES_tradnl" sz="1800" b="1" dirty="0">
                <a:effectLst/>
                <a:latin typeface="Arial" panose="020B0604020202020204" pitchFamily="34" charset="0"/>
                <a:ea typeface="Times New Roman" panose="02020603050405020304" pitchFamily="18" charset="0"/>
              </a:rPr>
              <a:t>El avión con la idea del bombardeo estratégico. </a:t>
            </a:r>
          </a:p>
          <a:p>
            <a:pPr marL="342900" indent="-342900" algn="just">
              <a:lnSpc>
                <a:spcPct val="115000"/>
              </a:lnSpc>
              <a:buAutoNum type="alphaLcParenR"/>
            </a:pPr>
            <a:r>
              <a:rPr lang="es-ES_tradnl" sz="1800" b="1" dirty="0">
                <a:effectLst/>
                <a:latin typeface="Arial" panose="020B0604020202020204" pitchFamily="34" charset="0"/>
                <a:ea typeface="Times New Roman" panose="02020603050405020304" pitchFamily="18" charset="0"/>
              </a:rPr>
              <a:t>Las armas de la guerra naval. </a:t>
            </a:r>
          </a:p>
          <a:p>
            <a:pPr marL="342900" indent="-342900" algn="just">
              <a:lnSpc>
                <a:spcPct val="115000"/>
              </a:lnSpc>
              <a:buAutoNum type="alphaLcParenR"/>
            </a:pPr>
            <a:r>
              <a:rPr lang="es-ES_tradnl" sz="1800" b="1" dirty="0">
                <a:effectLst/>
                <a:latin typeface="Arial" panose="020B0604020202020204" pitchFamily="34" charset="0"/>
                <a:ea typeface="Times New Roman" panose="02020603050405020304" pitchFamily="18" charset="0"/>
              </a:rPr>
              <a:t>El nacimiento de los misiles.</a:t>
            </a:r>
            <a:endParaRPr lang="es-ES" sz="1600" dirty="0">
              <a:effectLst/>
              <a:latin typeface="+mn-lt"/>
              <a:ea typeface="Times" panose="02020603050405020304" pitchFamily="18" charset="0"/>
              <a:cs typeface="Times New Roman" panose="02020603050405020304" pitchFamily="18" charset="0"/>
            </a:endParaRPr>
          </a:p>
        </p:txBody>
      </p:sp>
      <p:grpSp>
        <p:nvGrpSpPr>
          <p:cNvPr id="9" name="Grupo 8">
            <a:extLst>
              <a:ext uri="{FF2B5EF4-FFF2-40B4-BE49-F238E27FC236}">
                <a16:creationId xmlns:a16="http://schemas.microsoft.com/office/drawing/2014/main" id="{E4A1E925-2FCD-4BBE-6847-901A4C958318}"/>
              </a:ext>
            </a:extLst>
          </p:cNvPr>
          <p:cNvGrpSpPr>
            <a:grpSpLocks/>
          </p:cNvGrpSpPr>
          <p:nvPr/>
        </p:nvGrpSpPr>
        <p:grpSpPr bwMode="auto">
          <a:xfrm>
            <a:off x="7036942" y="1262636"/>
            <a:ext cx="1800225" cy="1534161"/>
            <a:chOff x="8368" y="2160"/>
            <a:chExt cx="2835" cy="2327"/>
          </a:xfrm>
        </p:grpSpPr>
        <p:sp>
          <p:nvSpPr>
            <p:cNvPr id="10" name="Text Box 47">
              <a:extLst>
                <a:ext uri="{FF2B5EF4-FFF2-40B4-BE49-F238E27FC236}">
                  <a16:creationId xmlns:a16="http://schemas.microsoft.com/office/drawing/2014/main" id="{B10A82C4-8D80-71DC-BEE3-150D03195A05}"/>
                </a:ext>
              </a:extLst>
            </p:cNvPr>
            <p:cNvSpPr txBox="1">
              <a:spLocks noChangeArrowheads="1"/>
            </p:cNvSpPr>
            <p:nvPr/>
          </p:nvSpPr>
          <p:spPr bwMode="auto">
            <a:xfrm>
              <a:off x="8368" y="4076"/>
              <a:ext cx="2835" cy="41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a:effectLst/>
                  <a:latin typeface="Arial" panose="020B0604020202020204" pitchFamily="34" charset="0"/>
                  <a:ea typeface="Times" panose="02020603050405020304" pitchFamily="18" charset="0"/>
                  <a:cs typeface="Times New Roman" panose="02020603050405020304" pitchFamily="18" charset="0"/>
                </a:rPr>
                <a:t>T-34 soviético</a:t>
              </a:r>
              <a:r>
                <a:rPr lang="es-ES_tradnl" sz="1000">
                  <a:effectLst/>
                  <a:latin typeface="Times" panose="02020603050405020304" pitchFamily="18" charset="0"/>
                  <a:ea typeface="Times" panose="02020603050405020304" pitchFamily="18" charset="0"/>
                  <a:cs typeface="Times New Roman" panose="02020603050405020304" pitchFamily="18" charset="0"/>
                </a:rPr>
                <a:t>.</a:t>
              </a:r>
              <a:endParaRPr lang="es-ES" sz="120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11" name="Picture 48">
              <a:extLst>
                <a:ext uri="{FF2B5EF4-FFF2-40B4-BE49-F238E27FC236}">
                  <a16:creationId xmlns:a16="http://schemas.microsoft.com/office/drawing/2014/main" id="{FC4D47C4-1401-8A40-090C-63750BD796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6746"/>
            <a:stretch>
              <a:fillRect/>
            </a:stretch>
          </p:blipFill>
          <p:spPr bwMode="auto">
            <a:xfrm>
              <a:off x="8368" y="2160"/>
              <a:ext cx="2835" cy="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upo 11">
            <a:extLst>
              <a:ext uri="{FF2B5EF4-FFF2-40B4-BE49-F238E27FC236}">
                <a16:creationId xmlns:a16="http://schemas.microsoft.com/office/drawing/2014/main" id="{623B1BC8-F6FA-33A3-F1AB-18F59CBD9198}"/>
              </a:ext>
            </a:extLst>
          </p:cNvPr>
          <p:cNvGrpSpPr>
            <a:grpSpLocks/>
          </p:cNvGrpSpPr>
          <p:nvPr/>
        </p:nvGrpSpPr>
        <p:grpSpPr bwMode="auto">
          <a:xfrm>
            <a:off x="4913402" y="2699435"/>
            <a:ext cx="1679575" cy="1151890"/>
            <a:chOff x="8422" y="5502"/>
            <a:chExt cx="2835" cy="1814"/>
          </a:xfrm>
        </p:grpSpPr>
        <p:pic>
          <p:nvPicPr>
            <p:cNvPr id="13" name="Picture 53">
              <a:extLst>
                <a:ext uri="{FF2B5EF4-FFF2-40B4-BE49-F238E27FC236}">
                  <a16:creationId xmlns:a16="http://schemas.microsoft.com/office/drawing/2014/main" id="{7AD922B8-F25D-4185-E6E1-336118A25C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2" y="5502"/>
              <a:ext cx="2835"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54">
              <a:extLst>
                <a:ext uri="{FF2B5EF4-FFF2-40B4-BE49-F238E27FC236}">
                  <a16:creationId xmlns:a16="http://schemas.microsoft.com/office/drawing/2014/main" id="{D2E97642-B367-1FE1-7EC5-A3989A780B7F}"/>
                </a:ext>
              </a:extLst>
            </p:cNvPr>
            <p:cNvSpPr txBox="1">
              <a:spLocks noChangeArrowheads="1"/>
            </p:cNvSpPr>
            <p:nvPr/>
          </p:nvSpPr>
          <p:spPr bwMode="auto">
            <a:xfrm>
              <a:off x="8422" y="6827"/>
              <a:ext cx="2835" cy="48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a:effectLst/>
                  <a:latin typeface="Arial" panose="020B0604020202020204" pitchFamily="34" charset="0"/>
                  <a:ea typeface="Times" panose="02020603050405020304" pitchFamily="18" charset="0"/>
                  <a:cs typeface="Times New Roman" panose="02020603050405020304" pitchFamily="18" charset="0"/>
                </a:rPr>
                <a:t>Fusil M1 Garand</a:t>
              </a:r>
              <a:r>
                <a:rPr lang="es-ES_tradnl" sz="1000">
                  <a:effectLst/>
                  <a:latin typeface="Times" panose="02020603050405020304" pitchFamily="18" charset="0"/>
                  <a:ea typeface="Times" panose="02020603050405020304" pitchFamily="18" charset="0"/>
                  <a:cs typeface="Times New Roman" panose="02020603050405020304" pitchFamily="18" charset="0"/>
                </a:rPr>
                <a:t>.</a:t>
              </a:r>
              <a:endParaRPr lang="es-ES" sz="1200">
                <a:effectLst/>
                <a:latin typeface="Times" panose="02020603050405020304" pitchFamily="18" charset="0"/>
                <a:ea typeface="Times" panose="02020603050405020304" pitchFamily="18" charset="0"/>
                <a:cs typeface="Times New Roman" panose="02020603050405020304" pitchFamily="18" charset="0"/>
              </a:endParaRPr>
            </a:p>
          </p:txBody>
        </p:sp>
      </p:grpSp>
      <p:grpSp>
        <p:nvGrpSpPr>
          <p:cNvPr id="15" name="Grupo 14">
            <a:extLst>
              <a:ext uri="{FF2B5EF4-FFF2-40B4-BE49-F238E27FC236}">
                <a16:creationId xmlns:a16="http://schemas.microsoft.com/office/drawing/2014/main" id="{581F2727-62FA-447B-39A6-2D05AED5B60C}"/>
              </a:ext>
            </a:extLst>
          </p:cNvPr>
          <p:cNvGrpSpPr>
            <a:grpSpLocks/>
          </p:cNvGrpSpPr>
          <p:nvPr/>
        </p:nvGrpSpPr>
        <p:grpSpPr bwMode="auto">
          <a:xfrm>
            <a:off x="4913402" y="3964098"/>
            <a:ext cx="1520190" cy="1325880"/>
            <a:chOff x="5203" y="2088"/>
            <a:chExt cx="3489" cy="2455"/>
          </a:xfrm>
        </p:grpSpPr>
        <p:pic>
          <p:nvPicPr>
            <p:cNvPr id="16" name="Imagen 15" descr="guerra">
              <a:extLst>
                <a:ext uri="{FF2B5EF4-FFF2-40B4-BE49-F238E27FC236}">
                  <a16:creationId xmlns:a16="http://schemas.microsoft.com/office/drawing/2014/main" id="{29AC51FA-E491-A646-C013-E05FBCDB87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7" y="2088"/>
              <a:ext cx="3365" cy="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uadro de texto 2">
              <a:extLst>
                <a:ext uri="{FF2B5EF4-FFF2-40B4-BE49-F238E27FC236}">
                  <a16:creationId xmlns:a16="http://schemas.microsoft.com/office/drawing/2014/main" id="{31D6A1B3-5710-FF23-2326-28B0684B9F32}"/>
                </a:ext>
              </a:extLst>
            </p:cNvPr>
            <p:cNvSpPr txBox="1">
              <a:spLocks noChangeArrowheads="1"/>
            </p:cNvSpPr>
            <p:nvPr/>
          </p:nvSpPr>
          <p:spPr bwMode="auto">
            <a:xfrm>
              <a:off x="5203" y="3823"/>
              <a:ext cx="3489" cy="7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a:effectLst/>
                  <a:latin typeface="Arial" panose="020B0604020202020204" pitchFamily="34" charset="0"/>
                  <a:ea typeface="Times" panose="02020603050405020304" pitchFamily="18" charset="0"/>
                  <a:cs typeface="Times New Roman" panose="02020603050405020304" pitchFamily="18" charset="0"/>
                </a:rPr>
                <a:t>Subfusil PPSh-41 soviético.</a:t>
              </a:r>
              <a:endParaRPr lang="es-ES" sz="1200">
                <a:effectLst/>
                <a:latin typeface="Times" panose="02020603050405020304" pitchFamily="18" charset="0"/>
                <a:ea typeface="Times" panose="02020603050405020304" pitchFamily="18" charset="0"/>
                <a:cs typeface="Times New Roman" panose="02020603050405020304" pitchFamily="18" charset="0"/>
              </a:endParaRPr>
            </a:p>
            <a:p>
              <a:r>
                <a:rPr lang="es-ES_tradnl" sz="1200">
                  <a:effectLst/>
                  <a:latin typeface="Times" panose="02020603050405020304" pitchFamily="18" charset="0"/>
                  <a:ea typeface="Times" panose="02020603050405020304" pitchFamily="18" charset="0"/>
                  <a:cs typeface="Times New Roman" panose="02020603050405020304" pitchFamily="18" charset="0"/>
                </a:rPr>
                <a:t> </a:t>
              </a:r>
              <a:endParaRPr lang="es-ES" sz="1200">
                <a:effectLst/>
                <a:latin typeface="Times" panose="02020603050405020304" pitchFamily="18" charset="0"/>
                <a:ea typeface="Times" panose="02020603050405020304" pitchFamily="18" charset="0"/>
                <a:cs typeface="Times New Roman" panose="02020603050405020304" pitchFamily="18" charset="0"/>
              </a:endParaRPr>
            </a:p>
          </p:txBody>
        </p:sp>
      </p:grpSp>
      <p:grpSp>
        <p:nvGrpSpPr>
          <p:cNvPr id="18" name="Grupo 17">
            <a:extLst>
              <a:ext uri="{FF2B5EF4-FFF2-40B4-BE49-F238E27FC236}">
                <a16:creationId xmlns:a16="http://schemas.microsoft.com/office/drawing/2014/main" id="{F246D514-1E85-D8D7-AF1C-852E57FBB0AC}"/>
              </a:ext>
            </a:extLst>
          </p:cNvPr>
          <p:cNvGrpSpPr>
            <a:grpSpLocks/>
          </p:cNvGrpSpPr>
          <p:nvPr/>
        </p:nvGrpSpPr>
        <p:grpSpPr bwMode="auto">
          <a:xfrm>
            <a:off x="132167" y="3491915"/>
            <a:ext cx="1804035" cy="2571115"/>
            <a:chOff x="7696" y="4435"/>
            <a:chExt cx="2841" cy="4049"/>
          </a:xfrm>
        </p:grpSpPr>
        <p:grpSp>
          <p:nvGrpSpPr>
            <p:cNvPr id="19" name="Group 64">
              <a:extLst>
                <a:ext uri="{FF2B5EF4-FFF2-40B4-BE49-F238E27FC236}">
                  <a16:creationId xmlns:a16="http://schemas.microsoft.com/office/drawing/2014/main" id="{C3FD9CA1-F77A-9275-C7DC-EC36FCF3EF5F}"/>
                </a:ext>
              </a:extLst>
            </p:cNvPr>
            <p:cNvGrpSpPr>
              <a:grpSpLocks/>
            </p:cNvGrpSpPr>
            <p:nvPr/>
          </p:nvGrpSpPr>
          <p:grpSpPr bwMode="auto">
            <a:xfrm>
              <a:off x="7702" y="5192"/>
              <a:ext cx="2835" cy="3292"/>
              <a:chOff x="7600" y="2480"/>
              <a:chExt cx="2835" cy="3292"/>
            </a:xfrm>
          </p:grpSpPr>
          <p:sp>
            <p:nvSpPr>
              <p:cNvPr id="21" name="Text Box 65">
                <a:extLst>
                  <a:ext uri="{FF2B5EF4-FFF2-40B4-BE49-F238E27FC236}">
                    <a16:creationId xmlns:a16="http://schemas.microsoft.com/office/drawing/2014/main" id="{97440960-1B7E-F2EA-9C35-0463A3BF1B61}"/>
                  </a:ext>
                </a:extLst>
              </p:cNvPr>
              <p:cNvSpPr txBox="1">
                <a:spLocks noChangeArrowheads="1"/>
              </p:cNvSpPr>
              <p:nvPr/>
            </p:nvSpPr>
            <p:spPr bwMode="auto">
              <a:xfrm>
                <a:off x="7600" y="4857"/>
                <a:ext cx="2835" cy="9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a:effectLst/>
                    <a:latin typeface="Arial" panose="020B0604020202020204" pitchFamily="34" charset="0"/>
                    <a:ea typeface="Times" panose="02020603050405020304" pitchFamily="18" charset="0"/>
                    <a:cs typeface="Times New Roman" panose="02020603050405020304" pitchFamily="18" charset="0"/>
                  </a:rPr>
                  <a:t>Proyectil de bazooka y soldado en posición de disparo con la misma.</a:t>
                </a:r>
                <a:endParaRPr lang="es-ES" sz="1200">
                  <a:effectLst/>
                  <a:latin typeface="Times" panose="02020603050405020304" pitchFamily="18" charset="0"/>
                  <a:ea typeface="Times" panose="02020603050405020304" pitchFamily="18" charset="0"/>
                  <a:cs typeface="Times New Roman" panose="02020603050405020304" pitchFamily="18" charset="0"/>
                </a:endParaRPr>
              </a:p>
              <a:p>
                <a:pPr algn="just"/>
                <a:r>
                  <a:rPr lang="es-ES_tradnl" sz="1000">
                    <a:effectLst/>
                    <a:latin typeface="Times" panose="02020603050405020304" pitchFamily="18" charset="0"/>
                    <a:ea typeface="Times" panose="02020603050405020304" pitchFamily="18" charset="0"/>
                    <a:cs typeface="Times New Roman" panose="02020603050405020304" pitchFamily="18" charset="0"/>
                  </a:rPr>
                  <a:t> </a:t>
                </a:r>
                <a:endParaRPr lang="es-ES" sz="120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22" name="Picture 66">
                <a:extLst>
                  <a:ext uri="{FF2B5EF4-FFF2-40B4-BE49-F238E27FC236}">
                    <a16:creationId xmlns:a16="http://schemas.microsoft.com/office/drawing/2014/main" id="{86746BA6-5AC3-C130-1CDF-5CF4A273D5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0" y="2480"/>
                <a:ext cx="2835" cy="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67">
              <a:extLst>
                <a:ext uri="{FF2B5EF4-FFF2-40B4-BE49-F238E27FC236}">
                  <a16:creationId xmlns:a16="http://schemas.microsoft.com/office/drawing/2014/main" id="{4B1B7D4F-3EE0-434E-B4A6-116BAEBB7A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 y="4435"/>
              <a:ext cx="2841"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Imagen 22">
            <a:extLst>
              <a:ext uri="{FF2B5EF4-FFF2-40B4-BE49-F238E27FC236}">
                <a16:creationId xmlns:a16="http://schemas.microsoft.com/office/drawing/2014/main" id="{CF1F08DA-B666-BD75-2D05-6FB55654908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7639" y="5181945"/>
            <a:ext cx="2281586" cy="1233747"/>
          </a:xfrm>
          <a:prstGeom prst="rect">
            <a:avLst/>
          </a:prstGeom>
          <a:noFill/>
          <a:ln>
            <a:noFill/>
          </a:ln>
        </p:spPr>
      </p:pic>
      <p:pic>
        <p:nvPicPr>
          <p:cNvPr id="24" name="Imagen 23">
            <a:extLst>
              <a:ext uri="{FF2B5EF4-FFF2-40B4-BE49-F238E27FC236}">
                <a16:creationId xmlns:a16="http://schemas.microsoft.com/office/drawing/2014/main" id="{5438AEAB-CCFD-9123-A5A0-3EF90A56256A}"/>
              </a:ext>
            </a:extLst>
          </p:cNvPr>
          <p:cNvPicPr>
            <a:picLocks noChangeAspect="1"/>
          </p:cNvPicPr>
          <p:nvPr/>
        </p:nvPicPr>
        <p:blipFill>
          <a:blip r:embed="rId8">
            <a:extLst>
              <a:ext uri="{28A0092B-C50C-407E-A947-70E740481C1C}">
                <a14:useLocalDpi xmlns:a14="http://schemas.microsoft.com/office/drawing/2010/main" val="0"/>
              </a:ext>
            </a:extLst>
          </a:blip>
          <a:srcRect l="3149" r="3149"/>
          <a:stretch>
            <a:fillRect/>
          </a:stretch>
        </p:blipFill>
        <p:spPr bwMode="auto">
          <a:xfrm>
            <a:off x="6962011" y="2913262"/>
            <a:ext cx="1950085" cy="1308475"/>
          </a:xfrm>
          <a:prstGeom prst="rect">
            <a:avLst/>
          </a:prstGeom>
          <a:noFill/>
          <a:ln>
            <a:noFill/>
          </a:ln>
        </p:spPr>
      </p:pic>
      <p:grpSp>
        <p:nvGrpSpPr>
          <p:cNvPr id="25" name="Grupo 24">
            <a:extLst>
              <a:ext uri="{FF2B5EF4-FFF2-40B4-BE49-F238E27FC236}">
                <a16:creationId xmlns:a16="http://schemas.microsoft.com/office/drawing/2014/main" id="{37E42050-0A08-10C5-622A-6C2372F590FC}"/>
              </a:ext>
            </a:extLst>
          </p:cNvPr>
          <p:cNvGrpSpPr>
            <a:grpSpLocks/>
          </p:cNvGrpSpPr>
          <p:nvPr/>
        </p:nvGrpSpPr>
        <p:grpSpPr bwMode="auto">
          <a:xfrm>
            <a:off x="7012902" y="4456416"/>
            <a:ext cx="1932305" cy="1750010"/>
            <a:chOff x="7568" y="7488"/>
            <a:chExt cx="3043" cy="2904"/>
          </a:xfrm>
        </p:grpSpPr>
        <p:pic>
          <p:nvPicPr>
            <p:cNvPr id="26" name="Imagen 25" descr="Resultado de imagen de lanzacohetes ruso de segunda guerra mundial">
              <a:extLst>
                <a:ext uri="{FF2B5EF4-FFF2-40B4-BE49-F238E27FC236}">
                  <a16:creationId xmlns:a16="http://schemas.microsoft.com/office/drawing/2014/main" id="{F9062806-CF1C-D865-D98A-38CDFCA38BAF}"/>
                </a:ext>
              </a:extLst>
            </p:cNvPr>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68" y="7488"/>
              <a:ext cx="3043" cy="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 de texto 2">
              <a:extLst>
                <a:ext uri="{FF2B5EF4-FFF2-40B4-BE49-F238E27FC236}">
                  <a16:creationId xmlns:a16="http://schemas.microsoft.com/office/drawing/2014/main" id="{BCB44E73-DDC8-C50E-BB7F-8B7F51805917}"/>
                </a:ext>
              </a:extLst>
            </p:cNvPr>
            <p:cNvSpPr txBox="1">
              <a:spLocks noChangeArrowheads="1"/>
            </p:cNvSpPr>
            <p:nvPr/>
          </p:nvSpPr>
          <p:spPr bwMode="auto">
            <a:xfrm>
              <a:off x="7568" y="9732"/>
              <a:ext cx="3043" cy="6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a:effectLst/>
                  <a:latin typeface="Arial" panose="020B0604020202020204" pitchFamily="34" charset="0"/>
                  <a:ea typeface="Times" panose="02020603050405020304" pitchFamily="18" charset="0"/>
                  <a:cs typeface="Times New Roman" panose="02020603050405020304" pitchFamily="18" charset="0"/>
                </a:rPr>
                <a:t>Lanzacohetes Katiusha soviético.</a:t>
              </a:r>
              <a:endParaRPr lang="es-ES" sz="1200">
                <a:effectLst/>
                <a:latin typeface="Times" panose="02020603050405020304" pitchFamily="18" charset="0"/>
                <a:ea typeface="Times" panose="02020603050405020304" pitchFamily="18" charset="0"/>
                <a:cs typeface="Times New Roman" panose="02020603050405020304" pitchFamily="18" charset="0"/>
              </a:endParaRPr>
            </a:p>
          </p:txBody>
        </p:sp>
      </p:grpSp>
      <p:pic>
        <p:nvPicPr>
          <p:cNvPr id="2050" name="Picture 2" descr="Segunda Guerra Mundial: el bombardeo en Dresde - SobreHistoria.com">
            <a:extLst>
              <a:ext uri="{FF2B5EF4-FFF2-40B4-BE49-F238E27FC236}">
                <a16:creationId xmlns:a16="http://schemas.microsoft.com/office/drawing/2014/main" id="{0714E52E-04E9-A3A3-228A-94FAA1D16B7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4441" y="3463602"/>
            <a:ext cx="2321734" cy="15495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F16D48F-5F84-94E3-D1E2-FD7620953FE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05366" y="5410770"/>
            <a:ext cx="1987611" cy="1299400"/>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número de diapositiva 4">
            <a:extLst>
              <a:ext uri="{FF2B5EF4-FFF2-40B4-BE49-F238E27FC236}">
                <a16:creationId xmlns:a16="http://schemas.microsoft.com/office/drawing/2014/main" id="{7038A1DF-F41B-A75F-B241-FC89010B82A7}"/>
              </a:ext>
            </a:extLst>
          </p:cNvPr>
          <p:cNvSpPr>
            <a:spLocks noGrp="1"/>
          </p:cNvSpPr>
          <p:nvPr>
            <p:ph type="sldNum" sz="quarter" idx="12"/>
          </p:nvPr>
        </p:nvSpPr>
        <p:spPr>
          <a:xfrm>
            <a:off x="8239236" y="6259401"/>
            <a:ext cx="442392" cy="397730"/>
          </a:xfrm>
        </p:spPr>
        <p:txBody>
          <a:bodyPr/>
          <a:lstStyle/>
          <a:p>
            <a:fld id="{40954B8E-C8CA-48BE-A469-4AE0AE67A16E}" type="slidenum">
              <a:rPr lang="es-ES" smtClean="0"/>
              <a:pPr/>
              <a:t>12</a:t>
            </a:fld>
            <a:endParaRPr lang="es-ES" dirty="0"/>
          </a:p>
        </p:txBody>
      </p:sp>
    </p:spTree>
    <p:extLst>
      <p:ext uri="{BB962C8B-B14F-4D97-AF65-F5344CB8AC3E}">
        <p14:creationId xmlns:p14="http://schemas.microsoft.com/office/powerpoint/2010/main" val="3847889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s>
            <a:gs pos="50000">
              <a:schemeClr val="bg1"/>
            </a:gs>
            <a:gs pos="100000">
              <a:srgbClr val="66FFFF"/>
            </a:gs>
          </a:gsLst>
          <a:lin ang="5400000" scaled="1"/>
        </a:gradFill>
        <a:effectLst/>
      </p:bgPr>
    </p:bg>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2AD8EED9-EC94-81CA-23F4-04B4B030D3E9}"/>
              </a:ext>
            </a:extLst>
          </p:cNvPr>
          <p:cNvSpPr txBox="1">
            <a:spLocks noChangeArrowheads="1"/>
          </p:cNvSpPr>
          <p:nvPr/>
        </p:nvSpPr>
        <p:spPr bwMode="auto">
          <a:xfrm>
            <a:off x="395536" y="122349"/>
            <a:ext cx="8064896" cy="830997"/>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7. La Segunda Guerra Mundial y sus lecciones sobre el poder político y el científico</a:t>
            </a:r>
            <a:endParaRPr lang="es-ES" sz="2400" b="1" dirty="0">
              <a:latin typeface="+mn-lt"/>
            </a:endParaRPr>
          </a:p>
        </p:txBody>
      </p:sp>
      <p:sp>
        <p:nvSpPr>
          <p:cNvPr id="3" name="CuadroTexto 2">
            <a:extLst>
              <a:ext uri="{FF2B5EF4-FFF2-40B4-BE49-F238E27FC236}">
                <a16:creationId xmlns:a16="http://schemas.microsoft.com/office/drawing/2014/main" id="{B2545B39-851E-88EE-7B5D-54710F7D23EA}"/>
              </a:ext>
            </a:extLst>
          </p:cNvPr>
          <p:cNvSpPr txBox="1"/>
          <p:nvPr/>
        </p:nvSpPr>
        <p:spPr>
          <a:xfrm>
            <a:off x="183828" y="1166290"/>
            <a:ext cx="8725048" cy="1658018"/>
          </a:xfrm>
          <a:prstGeom prst="rect">
            <a:avLst/>
          </a:prstGeom>
          <a:noFill/>
        </p:spPr>
        <p:txBody>
          <a:bodyPr wrap="square">
            <a:spAutoFit/>
          </a:bodyPr>
          <a:lstStyle/>
          <a:p>
            <a:pPr algn="just">
              <a:lnSpc>
                <a:spcPct val="115000"/>
              </a:lnSpc>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La ciencia de la primera mitad del siglo XX se nutre de científicos que trabajan en universidades. Hasta la guerra, la intervención del poder político-militar en estas instituciones de cultura superior es pequeña, pero esto cambia una vez que comienza la contienda, especialmente en EE.UU., proporcionando, además, el modelo predominante de organización científica para el resto de las naciones.</a:t>
            </a:r>
            <a:r>
              <a:rPr lang="es-ES_tradnl" sz="1800" dirty="0">
                <a:effectLst/>
                <a:latin typeface="Arial" panose="020B0604020202020204" pitchFamily="34" charset="0"/>
                <a:ea typeface="Times New Roman" panose="02020603050405020304" pitchFamily="18" charset="0"/>
              </a:rPr>
              <a:t> </a:t>
            </a: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600" dirty="0">
                <a:effectLst/>
                <a:latin typeface="+mn-lt"/>
                <a:ea typeface="Times New Roman" panose="02020603050405020304" pitchFamily="18" charset="0"/>
                <a:cs typeface="Times New Roman" panose="02020603050405020304" pitchFamily="18" charset="0"/>
              </a:rPr>
              <a:t> </a:t>
            </a:r>
            <a:endParaRPr lang="es-ES" sz="1600" dirty="0">
              <a:effectLst/>
              <a:latin typeface="+mn-lt"/>
              <a:ea typeface="Times"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5B14268A-B432-DA81-CC72-3061570DEBD5}"/>
              </a:ext>
            </a:extLst>
          </p:cNvPr>
          <p:cNvSpPr txBox="1"/>
          <p:nvPr/>
        </p:nvSpPr>
        <p:spPr>
          <a:xfrm>
            <a:off x="302506" y="4941168"/>
            <a:ext cx="8538988" cy="1658018"/>
          </a:xfrm>
          <a:prstGeom prst="rect">
            <a:avLst/>
          </a:prstGeom>
          <a:noFill/>
        </p:spPr>
        <p:txBody>
          <a:bodyPr wrap="square">
            <a:spAutoFit/>
          </a:bodyPr>
          <a:lstStyle/>
          <a:p>
            <a:pPr algn="just">
              <a:lnSpc>
                <a:spcPct val="115000"/>
              </a:lnSpc>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En los centros de investigación financiados y controlados por los militares, los científicos aprenden a aceptar los criterios y prioridades de las Fuerzas Armadas.  </a:t>
            </a:r>
            <a:endParaRPr lang="es-ES" sz="1800" dirty="0">
              <a:effectLst/>
              <a:latin typeface="Times" panose="02020603050405020304" pitchFamily="18" charset="0"/>
              <a:ea typeface="Times" panose="02020603050405020304" pitchFamily="18" charset="0"/>
              <a:cs typeface="Times New Roman" panose="02020603050405020304" pitchFamily="18" charset="0"/>
            </a:endParaRPr>
          </a:p>
          <a:p>
            <a:pPr algn="just">
              <a:lnSpc>
                <a:spcPct val="115000"/>
              </a:lnSpc>
            </a:pPr>
            <a:r>
              <a:rPr lang="es-ES_tradnl" sz="1800" dirty="0">
                <a:effectLst/>
                <a:latin typeface="Arial" panose="020B0604020202020204" pitchFamily="34" charset="0"/>
                <a:ea typeface="Times New Roman" panose="02020603050405020304" pitchFamily="18" charset="0"/>
              </a:rPr>
              <a:t>Si los científicos ven con claridad las ventajas que se derivan de la vinculación con los militares, estos por su parte no dejan de percibir cómo cambia su profesión con las posibilidades que ofrece la ciencia y la tecnología.</a:t>
            </a:r>
            <a:endParaRPr lang="es-ES" sz="1600" dirty="0">
              <a:effectLst/>
              <a:latin typeface="+mn-lt"/>
              <a:ea typeface="Times"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1DAFE46C-A267-09C5-D852-43FAF8667EBE}"/>
              </a:ext>
            </a:extLst>
          </p:cNvPr>
          <p:cNvPicPr>
            <a:picLocks noChangeAspect="1"/>
          </p:cNvPicPr>
          <p:nvPr/>
        </p:nvPicPr>
        <p:blipFill rotWithShape="1">
          <a:blip r:embed="rId2">
            <a:extLst>
              <a:ext uri="{28A0092B-C50C-407E-A947-70E740481C1C}">
                <a14:useLocalDpi xmlns:a14="http://schemas.microsoft.com/office/drawing/2010/main" val="0"/>
              </a:ext>
            </a:extLst>
          </a:blip>
          <a:srcRect b="4352"/>
          <a:stretch/>
        </p:blipFill>
        <p:spPr bwMode="auto">
          <a:xfrm>
            <a:off x="360677" y="3175401"/>
            <a:ext cx="2929890" cy="1661160"/>
          </a:xfrm>
          <a:prstGeom prst="rect">
            <a:avLst/>
          </a:prstGeom>
          <a:noFill/>
          <a:ln>
            <a:noFill/>
          </a:ln>
          <a:extLst>
            <a:ext uri="{53640926-AAD7-44D8-BBD7-CCE9431645EC}">
              <a14:shadowObscured xmlns:a14="http://schemas.microsoft.com/office/drawing/2010/main"/>
            </a:ext>
          </a:extLst>
        </p:spPr>
      </p:pic>
      <p:pic>
        <p:nvPicPr>
          <p:cNvPr id="3074" name="Picture 2" descr="Cursos de inglés en Columbia University, Estados Unidos">
            <a:extLst>
              <a:ext uri="{FF2B5EF4-FFF2-40B4-BE49-F238E27FC236}">
                <a16:creationId xmlns:a16="http://schemas.microsoft.com/office/drawing/2014/main" id="{B4D69C3B-B885-91CA-6FDD-4A382AABA9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3073840"/>
            <a:ext cx="2664296" cy="18159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4EF6D61-2D17-9161-277F-068C4F4405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512" y="3070794"/>
            <a:ext cx="2643364" cy="1765767"/>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a:extLst>
              <a:ext uri="{FF2B5EF4-FFF2-40B4-BE49-F238E27FC236}">
                <a16:creationId xmlns:a16="http://schemas.microsoft.com/office/drawing/2014/main" id="{0482D55B-BCCA-58CC-E324-A6EF926A4572}"/>
              </a:ext>
            </a:extLst>
          </p:cNvPr>
          <p:cNvSpPr>
            <a:spLocks noGrp="1"/>
          </p:cNvSpPr>
          <p:nvPr>
            <p:ph type="sldNum" sz="quarter" idx="12"/>
          </p:nvPr>
        </p:nvSpPr>
        <p:spPr>
          <a:xfrm>
            <a:off x="8172400" y="6245225"/>
            <a:ext cx="514400" cy="476250"/>
          </a:xfrm>
        </p:spPr>
        <p:txBody>
          <a:bodyPr/>
          <a:lstStyle/>
          <a:p>
            <a:fld id="{40954B8E-C8CA-48BE-A469-4AE0AE67A16E}" type="slidenum">
              <a:rPr lang="es-ES" smtClean="0"/>
              <a:pPr/>
              <a:t>13</a:t>
            </a:fld>
            <a:endParaRPr lang="es-ES" dirty="0"/>
          </a:p>
        </p:txBody>
      </p:sp>
    </p:spTree>
    <p:extLst>
      <p:ext uri="{BB962C8B-B14F-4D97-AF65-F5344CB8AC3E}">
        <p14:creationId xmlns:p14="http://schemas.microsoft.com/office/powerpoint/2010/main" val="2385341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67544" y="383743"/>
            <a:ext cx="8208912" cy="830997"/>
          </a:xfrm>
          <a:prstGeom prst="rect">
            <a:avLst/>
          </a:prstGeom>
          <a:noFill/>
          <a:ln w="9525">
            <a:noFill/>
            <a:miter lim="800000"/>
            <a:headEnd/>
            <a:tailEnd/>
          </a:ln>
          <a:effectLst/>
        </p:spPr>
        <p:txBody>
          <a:bodyPr wrap="square">
            <a:spAutoFit/>
          </a:bodyPr>
          <a:lstStyle/>
          <a:p>
            <a:pPr algn="ctr">
              <a:spcBef>
                <a:spcPct val="50000"/>
              </a:spcBef>
            </a:pPr>
            <a:r>
              <a:rPr lang="es-ES" sz="4800" b="1" dirty="0">
                <a:solidFill>
                  <a:srgbClr val="0033CC"/>
                </a:solidFill>
                <a:latin typeface="Impact" pitchFamily="34" charset="0"/>
              </a:rPr>
              <a:t>La militarización de la Física</a:t>
            </a:r>
            <a:r>
              <a:rPr lang="es-ES" sz="4800" dirty="0">
                <a:solidFill>
                  <a:srgbClr val="0033CC"/>
                </a:solidFill>
                <a:latin typeface="Impact" pitchFamily="34" charset="0"/>
              </a:rPr>
              <a:t> </a:t>
            </a:r>
          </a:p>
        </p:txBody>
      </p:sp>
      <p:grpSp>
        <p:nvGrpSpPr>
          <p:cNvPr id="2" name="Grupo 1">
            <a:extLst>
              <a:ext uri="{FF2B5EF4-FFF2-40B4-BE49-F238E27FC236}">
                <a16:creationId xmlns:a16="http://schemas.microsoft.com/office/drawing/2014/main" id="{92A4F73A-A1C9-1198-95BA-4FB87183F48E}"/>
              </a:ext>
            </a:extLst>
          </p:cNvPr>
          <p:cNvGrpSpPr>
            <a:grpSpLocks/>
          </p:cNvGrpSpPr>
          <p:nvPr/>
        </p:nvGrpSpPr>
        <p:grpSpPr bwMode="auto">
          <a:xfrm>
            <a:off x="1259632" y="1412775"/>
            <a:ext cx="7272808" cy="4751920"/>
            <a:chOff x="6055" y="7374"/>
            <a:chExt cx="4421" cy="3450"/>
          </a:xfrm>
        </p:grpSpPr>
        <p:pic>
          <p:nvPicPr>
            <p:cNvPr id="3" name="Imagen 2" descr="Resultado de imagen de la universidad en la segunda guerra mundial">
              <a:extLst>
                <a:ext uri="{FF2B5EF4-FFF2-40B4-BE49-F238E27FC236}">
                  <a16:creationId xmlns:a16="http://schemas.microsoft.com/office/drawing/2014/main" id="{E0A3A10C-6529-A240-661C-D53BE38ACB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5677" t="7129" r="15471" b="12303"/>
            <a:stretch>
              <a:fillRect/>
            </a:stretch>
          </p:blipFill>
          <p:spPr bwMode="auto">
            <a:xfrm>
              <a:off x="6055" y="7374"/>
              <a:ext cx="4421" cy="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 de texto 2">
              <a:extLst>
                <a:ext uri="{FF2B5EF4-FFF2-40B4-BE49-F238E27FC236}">
                  <a16:creationId xmlns:a16="http://schemas.microsoft.com/office/drawing/2014/main" id="{4E2CAF4D-3646-8B38-6004-F14C37CDF9AB}"/>
                </a:ext>
              </a:extLst>
            </p:cNvPr>
            <p:cNvSpPr txBox="1">
              <a:spLocks noChangeArrowheads="1"/>
            </p:cNvSpPr>
            <p:nvPr/>
          </p:nvSpPr>
          <p:spPr bwMode="auto">
            <a:xfrm>
              <a:off x="6055" y="10452"/>
              <a:ext cx="4421" cy="3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600" dirty="0">
                  <a:effectLst/>
                  <a:latin typeface="Arial" panose="020B0604020202020204" pitchFamily="34" charset="0"/>
                  <a:ea typeface="Times" panose="02020603050405020304" pitchFamily="18" charset="0"/>
                  <a:cs typeface="Times New Roman" panose="02020603050405020304" pitchFamily="18" charset="0"/>
                </a:rPr>
                <a:t>Algunos físicos notables de este período.</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grpSp>
      <p:sp>
        <p:nvSpPr>
          <p:cNvPr id="5" name="Marcador de número de diapositiva 4">
            <a:extLst>
              <a:ext uri="{FF2B5EF4-FFF2-40B4-BE49-F238E27FC236}">
                <a16:creationId xmlns:a16="http://schemas.microsoft.com/office/drawing/2014/main" id="{EA0B7936-E183-2DC8-8DCC-EA7EFFF3B766}"/>
              </a:ext>
            </a:extLst>
          </p:cNvPr>
          <p:cNvSpPr>
            <a:spLocks noGrp="1"/>
          </p:cNvSpPr>
          <p:nvPr>
            <p:ph type="sldNum" sz="quarter" idx="12"/>
          </p:nvPr>
        </p:nvSpPr>
        <p:spPr>
          <a:xfrm>
            <a:off x="8244408" y="6245225"/>
            <a:ext cx="442392" cy="476250"/>
          </a:xfrm>
        </p:spPr>
        <p:txBody>
          <a:bodyPr/>
          <a:lstStyle/>
          <a:p>
            <a:fld id="{40954B8E-C8CA-48BE-A469-4AE0AE67A16E}" type="slidenum">
              <a:rPr lang="es-ES" smtClean="0"/>
              <a:pPr/>
              <a:t>14</a:t>
            </a:fld>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50000">
              <a:srgbClr val="CCFFFF"/>
            </a:gs>
            <a:gs pos="100000">
              <a:srgbClr val="0066FF"/>
            </a:gs>
          </a:gsLst>
          <a:lin ang="5400000" scaled="1"/>
        </a:gradFill>
        <a:effectLst/>
      </p:bgPr>
    </p:bg>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1331913" y="260350"/>
            <a:ext cx="6840537" cy="461665"/>
          </a:xfrm>
          <a:prstGeom prst="rect">
            <a:avLst/>
          </a:prstGeom>
          <a:noFill/>
          <a:ln w="9525">
            <a:noFill/>
            <a:miter lim="800000"/>
            <a:headEnd/>
            <a:tailEnd/>
          </a:ln>
          <a:effectLst/>
        </p:spPr>
        <p:txBody>
          <a:bodyPr>
            <a:spAutoFit/>
          </a:bodyPr>
          <a:lstStyle/>
          <a:p>
            <a:pPr algn="ctr">
              <a:spcBef>
                <a:spcPct val="50000"/>
              </a:spcBef>
            </a:pPr>
            <a:r>
              <a:rPr lang="es-ES" sz="2400" b="1" dirty="0">
                <a:solidFill>
                  <a:srgbClr val="FF0000"/>
                </a:solidFill>
                <a:latin typeface="+mn-lt"/>
              </a:rPr>
              <a:t>8. La militarización de la Física</a:t>
            </a:r>
          </a:p>
        </p:txBody>
      </p:sp>
      <p:sp>
        <p:nvSpPr>
          <p:cNvPr id="2" name="CuadroTexto 1">
            <a:extLst>
              <a:ext uri="{FF2B5EF4-FFF2-40B4-BE49-F238E27FC236}">
                <a16:creationId xmlns:a16="http://schemas.microsoft.com/office/drawing/2014/main" id="{B20312D4-4332-AE90-42BB-39797496AB9B}"/>
              </a:ext>
            </a:extLst>
          </p:cNvPr>
          <p:cNvSpPr txBox="1"/>
          <p:nvPr/>
        </p:nvSpPr>
        <p:spPr>
          <a:xfrm>
            <a:off x="160738" y="839011"/>
            <a:ext cx="8538988" cy="1339469"/>
          </a:xfrm>
          <a:prstGeom prst="rect">
            <a:avLst/>
          </a:prstGeom>
          <a:noFill/>
        </p:spPr>
        <p:txBody>
          <a:bodyPr wrap="square">
            <a:spAutoFit/>
          </a:bodyPr>
          <a:lstStyle/>
          <a:p>
            <a:pPr algn="just">
              <a:lnSpc>
                <a:spcPct val="115000"/>
              </a:lnSpc>
            </a:pPr>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Ejemplos importantes de la militarización de la Física entre el término de la Primera Guerra Mundial y la Segunda Guerra Mundial son el desarrollo del radar, la producción de cohetes, incluyendo la aparición de los primeros misiles y el programa para el desarrollo de la bomba nuclear.</a:t>
            </a:r>
            <a:endParaRPr lang="es-ES" sz="1600" dirty="0">
              <a:effectLst/>
              <a:latin typeface="+mn-lt"/>
              <a:ea typeface="Times" panose="02020603050405020304" pitchFamily="18" charset="0"/>
              <a:cs typeface="Times New Roman" panose="02020603050405020304" pitchFamily="18" charset="0"/>
            </a:endParaRPr>
          </a:p>
        </p:txBody>
      </p:sp>
      <p:pic>
        <p:nvPicPr>
          <p:cNvPr id="4098" name="Picture 2" descr="Invencion del Radar en la Segunda Guerra Mundial Batalla de Inglaterra">
            <a:extLst>
              <a:ext uri="{FF2B5EF4-FFF2-40B4-BE49-F238E27FC236}">
                <a16:creationId xmlns:a16="http://schemas.microsoft.com/office/drawing/2014/main" id="{1ADE8073-5493-9D4A-025B-A79B9E729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38" y="2583180"/>
            <a:ext cx="2698875" cy="21419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anzerfaust, la pesadilla nazi que aterraba a los tanques aliados en la Segunda Guerra Mundial">
            <a:extLst>
              <a:ext uri="{FF2B5EF4-FFF2-40B4-BE49-F238E27FC236}">
                <a16:creationId xmlns:a16="http://schemas.microsoft.com/office/drawing/2014/main" id="{52629908-F168-972D-1510-0B15151334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22" r="19954"/>
          <a:stretch/>
        </p:blipFill>
        <p:spPr bwMode="auto">
          <a:xfrm>
            <a:off x="2971147" y="3972890"/>
            <a:ext cx="2464949" cy="215448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onen en duda que EE. UU. lanzase la bomba atómica en Hiroshima y Nagasaki">
            <a:extLst>
              <a:ext uri="{FF2B5EF4-FFF2-40B4-BE49-F238E27FC236}">
                <a16:creationId xmlns:a16="http://schemas.microsoft.com/office/drawing/2014/main" id="{97924F4C-9614-AE55-3D24-F4A9A488F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1218" y="2178480"/>
            <a:ext cx="2895592" cy="1685421"/>
          </a:xfrm>
          <a:prstGeom prst="rect">
            <a:avLst/>
          </a:prstGeom>
          <a:noFill/>
          <a:extLst>
            <a:ext uri="{909E8E84-426E-40DD-AFC4-6F175D3DCCD1}">
              <a14:hiddenFill xmlns:a14="http://schemas.microsoft.com/office/drawing/2010/main">
                <a:solidFill>
                  <a:srgbClr val="FFFFFF"/>
                </a:solidFill>
              </a14:hiddenFill>
            </a:ext>
          </a:extLst>
        </p:spPr>
      </p:pic>
      <p:sp>
        <p:nvSpPr>
          <p:cNvPr id="6" name="Cuadro de texto 2">
            <a:extLst>
              <a:ext uri="{FF2B5EF4-FFF2-40B4-BE49-F238E27FC236}">
                <a16:creationId xmlns:a16="http://schemas.microsoft.com/office/drawing/2014/main" id="{8DB5CB8F-F3B2-9B39-8C86-798B824607D6}"/>
              </a:ext>
            </a:extLst>
          </p:cNvPr>
          <p:cNvSpPr txBox="1">
            <a:spLocks noChangeArrowheads="1"/>
          </p:cNvSpPr>
          <p:nvPr/>
        </p:nvSpPr>
        <p:spPr bwMode="auto">
          <a:xfrm>
            <a:off x="5547630" y="4024324"/>
            <a:ext cx="3152096" cy="20516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 sz="1400" b="1" i="0" dirty="0" err="1">
                <a:solidFill>
                  <a:srgbClr val="000000"/>
                </a:solidFill>
                <a:effectLst/>
                <a:latin typeface="+mn-lt"/>
              </a:rPr>
              <a:t>Panzerfaust</a:t>
            </a:r>
            <a:r>
              <a:rPr lang="es-ES" sz="1400" b="1" i="0" dirty="0">
                <a:solidFill>
                  <a:srgbClr val="000000"/>
                </a:solidFill>
                <a:effectLst/>
                <a:latin typeface="+mn-lt"/>
              </a:rPr>
              <a:t>, la pesadilla nazi que aterraba a los tanques aliados en la Segunda Guerra Mundial</a:t>
            </a:r>
          </a:p>
          <a:p>
            <a:pPr algn="just"/>
            <a:r>
              <a:rPr lang="es-ES" sz="1400" b="1" i="0" dirty="0">
                <a:solidFill>
                  <a:srgbClr val="000000"/>
                </a:solidFill>
                <a:effectLst/>
                <a:latin typeface="+mn-lt"/>
              </a:rPr>
              <a:t>Barata y fácil de usar, se convirtió en el arma anticarro más famosa de la contienda; la sufrieron los rusos en la batalla por Berlín, los estadounidenses en Normandía y los británicos en </a:t>
            </a:r>
            <a:r>
              <a:rPr lang="es-ES" sz="1400" b="1" i="0" dirty="0" err="1">
                <a:solidFill>
                  <a:srgbClr val="000000"/>
                </a:solidFill>
                <a:effectLst/>
                <a:latin typeface="+mn-lt"/>
              </a:rPr>
              <a:t>Market</a:t>
            </a:r>
            <a:r>
              <a:rPr lang="es-ES" sz="1400" b="1" i="0" dirty="0">
                <a:solidFill>
                  <a:srgbClr val="000000"/>
                </a:solidFill>
                <a:effectLst/>
                <a:latin typeface="+mn-lt"/>
              </a:rPr>
              <a:t> Garden.</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sp>
        <p:nvSpPr>
          <p:cNvPr id="3" name="Marcador de número de diapositiva 2">
            <a:extLst>
              <a:ext uri="{FF2B5EF4-FFF2-40B4-BE49-F238E27FC236}">
                <a16:creationId xmlns:a16="http://schemas.microsoft.com/office/drawing/2014/main" id="{3A3F1DFB-1253-B48B-40E5-8A0D4D39B8D9}"/>
              </a:ext>
            </a:extLst>
          </p:cNvPr>
          <p:cNvSpPr>
            <a:spLocks noGrp="1"/>
          </p:cNvSpPr>
          <p:nvPr>
            <p:ph type="sldNum" sz="quarter" idx="12"/>
          </p:nvPr>
        </p:nvSpPr>
        <p:spPr>
          <a:xfrm>
            <a:off x="8172450" y="6245225"/>
            <a:ext cx="514350" cy="476250"/>
          </a:xfrm>
        </p:spPr>
        <p:txBody>
          <a:bodyPr/>
          <a:lstStyle/>
          <a:p>
            <a:fld id="{40954B8E-C8CA-48BE-A469-4AE0AE67A16E}" type="slidenum">
              <a:rPr lang="es-ES" smtClean="0"/>
              <a:pPr/>
              <a:t>15</a:t>
            </a:fld>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50000">
              <a:srgbClr val="CCFFFF"/>
            </a:gs>
            <a:gs pos="100000">
              <a:srgbClr val="0066FF"/>
            </a:gs>
          </a:gsLst>
          <a:lin ang="5400000" scaled="1"/>
        </a:grad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B2E76A13-B075-BD3D-91D9-F1EDE9A024B9}"/>
              </a:ext>
            </a:extLst>
          </p:cNvPr>
          <p:cNvSpPr txBox="1">
            <a:spLocks noChangeArrowheads="1"/>
          </p:cNvSpPr>
          <p:nvPr/>
        </p:nvSpPr>
        <p:spPr bwMode="auto">
          <a:xfrm>
            <a:off x="1331913" y="260350"/>
            <a:ext cx="5184303"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9. La aparición de los cohetes</a:t>
            </a:r>
          </a:p>
        </p:txBody>
      </p:sp>
      <p:sp>
        <p:nvSpPr>
          <p:cNvPr id="3" name="CuadroTexto 2">
            <a:extLst>
              <a:ext uri="{FF2B5EF4-FFF2-40B4-BE49-F238E27FC236}">
                <a16:creationId xmlns:a16="http://schemas.microsoft.com/office/drawing/2014/main" id="{36B265F1-8EA5-CB08-BFA2-175C36007AFF}"/>
              </a:ext>
            </a:extLst>
          </p:cNvPr>
          <p:cNvSpPr txBox="1"/>
          <p:nvPr/>
        </p:nvSpPr>
        <p:spPr>
          <a:xfrm>
            <a:off x="160738" y="839011"/>
            <a:ext cx="6499494" cy="2050305"/>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rPr>
              <a:t>A principios del siglo XX, </a:t>
            </a:r>
            <a:r>
              <a:rPr lang="es-ES_tradnl" sz="1600" dirty="0" err="1">
                <a:effectLst/>
                <a:latin typeface="Arial" panose="020B0604020202020204" pitchFamily="34" charset="0"/>
                <a:ea typeface="Times New Roman" panose="02020603050405020304" pitchFamily="18" charset="0"/>
              </a:rPr>
              <a:t>Konstantin</a:t>
            </a:r>
            <a:r>
              <a:rPr lang="es-ES_tradnl" sz="1600" dirty="0">
                <a:effectLst/>
                <a:latin typeface="Arial" panose="020B0604020202020204" pitchFamily="34" charset="0"/>
                <a:ea typeface="Times New Roman" panose="02020603050405020304" pitchFamily="18" charset="0"/>
              </a:rPr>
              <a:t> </a:t>
            </a:r>
            <a:r>
              <a:rPr lang="es-ES_tradnl" sz="1600" dirty="0" err="1">
                <a:effectLst/>
                <a:latin typeface="Arial" panose="020B0604020202020204" pitchFamily="34" charset="0"/>
                <a:ea typeface="Times New Roman" panose="02020603050405020304" pitchFamily="18" charset="0"/>
              </a:rPr>
              <a:t>Tsiolkovsky</a:t>
            </a:r>
            <a:r>
              <a:rPr lang="es-ES_tradnl" sz="1600" dirty="0">
                <a:effectLst/>
                <a:latin typeface="Arial" panose="020B0604020202020204" pitchFamily="34" charset="0"/>
                <a:ea typeface="Times New Roman" panose="02020603050405020304" pitchFamily="18" charset="0"/>
              </a:rPr>
              <a:t> sienta las bases de una teoría de cohetes de combustible líquido. Deben tener sucesivas fases, que son desechadas a medida que se agote el combustible en ellas y en 1929 lanza con éxito un cohete de varias fases. </a:t>
            </a:r>
          </a:p>
          <a:p>
            <a:pPr algn="just">
              <a:lnSpc>
                <a:spcPct val="115000"/>
              </a:lnSpc>
            </a:pPr>
            <a:r>
              <a:rPr lang="es-ES_tradnl" sz="1600" dirty="0">
                <a:effectLst/>
                <a:latin typeface="Arial" panose="020B0604020202020204" pitchFamily="34" charset="0"/>
                <a:ea typeface="Times New Roman" panose="02020603050405020304" pitchFamily="18" charset="0"/>
              </a:rPr>
              <a:t>En EE.UU., Robert Goddard amplía la teoría de vuelo de los cohetes de </a:t>
            </a:r>
            <a:r>
              <a:rPr lang="es-ES_tradnl" sz="1600" dirty="0" err="1">
                <a:effectLst/>
                <a:latin typeface="Arial" panose="020B0604020202020204" pitchFamily="34" charset="0"/>
                <a:ea typeface="Times New Roman" panose="02020603050405020304" pitchFamily="18" charset="0"/>
              </a:rPr>
              <a:t>Tsiolkovsky</a:t>
            </a:r>
            <a:r>
              <a:rPr lang="es-ES_tradnl" sz="1600" dirty="0">
                <a:effectLst/>
                <a:latin typeface="Arial" panose="020B0604020202020204" pitchFamily="34" charset="0"/>
                <a:ea typeface="Times New Roman" panose="02020603050405020304" pitchFamily="18" charset="0"/>
              </a:rPr>
              <a:t> y en 1926 lanza el primer cohete de combustible líquido con una mezcla de gasolina y oxígeno líquido.  </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mn-lt"/>
              <a:ea typeface="Times" panose="02020603050405020304" pitchFamily="18" charset="0"/>
              <a:cs typeface="Times New Roman" panose="02020603050405020304" pitchFamily="18" charset="0"/>
            </a:endParaRPr>
          </a:p>
        </p:txBody>
      </p:sp>
      <p:pic>
        <p:nvPicPr>
          <p:cNvPr id="6" name="Picture 88">
            <a:extLst>
              <a:ext uri="{FF2B5EF4-FFF2-40B4-BE49-F238E27FC236}">
                <a16:creationId xmlns:a16="http://schemas.microsoft.com/office/drawing/2014/main" id="{432F1E6F-26B9-3BBF-846B-42391F22DD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8510" b="2348"/>
          <a:stretch>
            <a:fillRect/>
          </a:stretch>
        </p:blipFill>
        <p:spPr bwMode="auto">
          <a:xfrm>
            <a:off x="6847806" y="2331387"/>
            <a:ext cx="2053534" cy="1920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4951C5DF-5849-1B37-F9B6-9F5F1157776C}"/>
              </a:ext>
            </a:extLst>
          </p:cNvPr>
          <p:cNvSpPr txBox="1"/>
          <p:nvPr/>
        </p:nvSpPr>
        <p:spPr>
          <a:xfrm>
            <a:off x="2123728" y="4653136"/>
            <a:ext cx="4032448" cy="1767150"/>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Theodore </a:t>
            </a:r>
            <a:r>
              <a:rPr lang="es-ES_tradnl" sz="1600" dirty="0" err="1">
                <a:effectLst/>
                <a:latin typeface="Arial" panose="020B0604020202020204" pitchFamily="34" charset="0"/>
                <a:ea typeface="Times New Roman" panose="02020603050405020304" pitchFamily="18" charset="0"/>
                <a:cs typeface="Times New Roman" panose="02020603050405020304" pitchFamily="18" charset="0"/>
              </a:rPr>
              <a:t>von</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600" dirty="0" err="1">
                <a:effectLst/>
                <a:latin typeface="Arial" panose="020B0604020202020204" pitchFamily="34" charset="0"/>
                <a:ea typeface="Times New Roman" panose="02020603050405020304" pitchFamily="18" charset="0"/>
                <a:cs typeface="Times New Roman" panose="02020603050405020304" pitchFamily="18" charset="0"/>
              </a:rPr>
              <a:t>Kármán</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se centró en el estudio de las estructuras aeronáuticas. En 1936 emprende la idea de construir un cohete con el que llegar a altitudes superiores a las conseguidas con globos meteorológicos.</a:t>
            </a:r>
            <a:r>
              <a:rPr lang="es-ES_tradnl" sz="1600" dirty="0">
                <a:effectLst/>
                <a:latin typeface="Arial" panose="020B0604020202020204" pitchFamily="34" charset="0"/>
                <a:ea typeface="Times New Roman" panose="02020603050405020304" pitchFamily="18" charset="0"/>
              </a:rPr>
              <a:t> </a:t>
            </a:r>
            <a:endParaRPr lang="es-ES" sz="1600" dirty="0">
              <a:effectLst/>
              <a:latin typeface="+mn-lt"/>
              <a:ea typeface="Times"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06081B60-E628-98D2-62B8-0123D4AFF662}"/>
              </a:ext>
            </a:extLst>
          </p:cNvPr>
          <p:cNvSpPr txBox="1"/>
          <p:nvPr/>
        </p:nvSpPr>
        <p:spPr>
          <a:xfrm>
            <a:off x="242660" y="3006312"/>
            <a:ext cx="5640855" cy="1483996"/>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rPr>
              <a:t>En Alemania, Hermann </a:t>
            </a:r>
            <a:r>
              <a:rPr lang="es-ES_tradnl" sz="1600" dirty="0" err="1">
                <a:effectLst/>
                <a:latin typeface="Arial" panose="020B0604020202020204" pitchFamily="34" charset="0"/>
                <a:ea typeface="Times New Roman" panose="02020603050405020304" pitchFamily="18" charset="0"/>
              </a:rPr>
              <a:t>Oberth</a:t>
            </a:r>
            <a:r>
              <a:rPr lang="es-ES_tradnl" sz="1600" dirty="0">
                <a:effectLst/>
                <a:latin typeface="Arial" panose="020B0604020202020204" pitchFamily="34" charset="0"/>
                <a:ea typeface="Times New Roman" panose="02020603050405020304" pitchFamily="18" charset="0"/>
              </a:rPr>
              <a:t> desarrolló en la década de 1920 el diseño de sus cohetes y en 1932 el ejército alemán se interesó por el tema a través de su Departamento de Desarrollo de Armamento, que condujo a la producción de las V-1 y V-2.</a:t>
            </a:r>
            <a:endParaRPr lang="es-ES" sz="1600" dirty="0">
              <a:effectLst/>
              <a:latin typeface="+mn-lt"/>
              <a:ea typeface="Times" panose="02020603050405020304" pitchFamily="18" charset="0"/>
              <a:cs typeface="Times New Roman" panose="02020603050405020304" pitchFamily="18" charset="0"/>
            </a:endParaRPr>
          </a:p>
        </p:txBody>
      </p:sp>
      <p:pic>
        <p:nvPicPr>
          <p:cNvPr id="5136" name="Picture 16" descr="The Dark Side Of The Moon : Throughline : NPR">
            <a:extLst>
              <a:ext uri="{FF2B5EF4-FFF2-40B4-BE49-F238E27FC236}">
                <a16:creationId xmlns:a16="http://schemas.microsoft.com/office/drawing/2014/main" id="{29E5D300-0337-EA57-368F-931C81564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523184"/>
            <a:ext cx="1553847" cy="2074466"/>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ESA - Konstantin Tsiolkovsky">
            <a:extLst>
              <a:ext uri="{FF2B5EF4-FFF2-40B4-BE49-F238E27FC236}">
                <a16:creationId xmlns:a16="http://schemas.microsoft.com/office/drawing/2014/main" id="{E7EFBB92-FEC5-8280-F6E8-3B7208C8E2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9452" y="267494"/>
            <a:ext cx="1531888" cy="1920974"/>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Theodore von Kármán - Wikipedia, la enciclopedia libre">
            <a:extLst>
              <a:ext uri="{FF2B5EF4-FFF2-40B4-BE49-F238E27FC236}">
                <a16:creationId xmlns:a16="http://schemas.microsoft.com/office/drawing/2014/main" id="{B4A2C263-8DD3-DAC3-7950-85A11C05F9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7806" y="4490308"/>
            <a:ext cx="2172257" cy="1708694"/>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número de diapositiva 3">
            <a:extLst>
              <a:ext uri="{FF2B5EF4-FFF2-40B4-BE49-F238E27FC236}">
                <a16:creationId xmlns:a16="http://schemas.microsoft.com/office/drawing/2014/main" id="{FDA89E3D-BA0F-A696-F179-6D425809E023}"/>
              </a:ext>
            </a:extLst>
          </p:cNvPr>
          <p:cNvSpPr>
            <a:spLocks noGrp="1"/>
          </p:cNvSpPr>
          <p:nvPr>
            <p:ph type="sldNum" sz="quarter" idx="12"/>
          </p:nvPr>
        </p:nvSpPr>
        <p:spPr>
          <a:xfrm>
            <a:off x="8244408" y="6245225"/>
            <a:ext cx="442392" cy="476250"/>
          </a:xfrm>
        </p:spPr>
        <p:txBody>
          <a:bodyPr/>
          <a:lstStyle/>
          <a:p>
            <a:fld id="{40954B8E-C8CA-48BE-A469-4AE0AE67A16E}" type="slidenum">
              <a:rPr lang="es-ES" smtClean="0"/>
              <a:pPr/>
              <a:t>16</a:t>
            </a:fld>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50000">
              <a:srgbClr val="CCFFFF"/>
            </a:gs>
            <a:gs pos="100000">
              <a:srgbClr val="0066FF"/>
            </a:gs>
          </a:gsLst>
          <a:lin ang="5400000" scaled="1"/>
        </a:grad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33EAB3CF-A34A-C4C5-B62C-1BAF59265448}"/>
              </a:ext>
            </a:extLst>
          </p:cNvPr>
          <p:cNvSpPr txBox="1">
            <a:spLocks noChangeArrowheads="1"/>
          </p:cNvSpPr>
          <p:nvPr/>
        </p:nvSpPr>
        <p:spPr bwMode="auto">
          <a:xfrm>
            <a:off x="1331913" y="260350"/>
            <a:ext cx="5184303"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10. El desarrollo del radar</a:t>
            </a:r>
          </a:p>
        </p:txBody>
      </p:sp>
      <p:sp>
        <p:nvSpPr>
          <p:cNvPr id="3" name="CuadroTexto 2">
            <a:extLst>
              <a:ext uri="{FF2B5EF4-FFF2-40B4-BE49-F238E27FC236}">
                <a16:creationId xmlns:a16="http://schemas.microsoft.com/office/drawing/2014/main" id="{EE3F0022-31D8-3D32-7D08-169F9F655319}"/>
              </a:ext>
            </a:extLst>
          </p:cNvPr>
          <p:cNvSpPr txBox="1"/>
          <p:nvPr/>
        </p:nvSpPr>
        <p:spPr>
          <a:xfrm>
            <a:off x="160738" y="839011"/>
            <a:ext cx="6139454" cy="3182923"/>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En 1924, el británico Edward Appleton sienta los principios para el descubrimiento del radar, de forma parecida a como se había hecho antes para localizar por eco del contorno de las profundidades marinas o de objetos como los submarinos.</a:t>
            </a:r>
          </a:p>
          <a:p>
            <a:pPr algn="just">
              <a:lnSpc>
                <a:spcPct val="115000"/>
              </a:lnSpc>
            </a:pPr>
            <a:endParaRPr lang="es-ES_tradnl"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pP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Hay que recordar que fue el francés Paul Langevin, quien sentó las bases del sonar moderno, pero su invento sólo se pudo poner en funcionamiento cuando terminó la Primera Guerra Mundial y ya no se necesitaban submarinos alemanes que detectar, por lo que la generalización del sonar tuvo lugar durante el conflicto naval de la Segunda Guerra Mundial.</a:t>
            </a:r>
            <a:r>
              <a:rPr lang="es-ES_tradnl" sz="1600" dirty="0">
                <a:effectLst/>
                <a:latin typeface="Arial" panose="020B0604020202020204" pitchFamily="34" charset="0"/>
                <a:ea typeface="Times New Roman" panose="02020603050405020304" pitchFamily="18" charset="0"/>
              </a:rPr>
              <a:t>   </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mn-lt"/>
              <a:ea typeface="Times"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E45224E4-4088-48FF-A6A0-CF180756A965}"/>
              </a:ext>
            </a:extLst>
          </p:cNvPr>
          <p:cNvSpPr txBox="1"/>
          <p:nvPr/>
        </p:nvSpPr>
        <p:spPr>
          <a:xfrm>
            <a:off x="160738" y="4149080"/>
            <a:ext cx="5988618" cy="1767150"/>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rPr>
              <a:t>Radar es un término que deriva del acrónimo inglés radio </a:t>
            </a:r>
            <a:r>
              <a:rPr lang="es-ES_tradnl" sz="1600" dirty="0" err="1">
                <a:effectLst/>
                <a:latin typeface="Arial" panose="020B0604020202020204" pitchFamily="34" charset="0"/>
                <a:ea typeface="Times New Roman" panose="02020603050405020304" pitchFamily="18" charset="0"/>
              </a:rPr>
              <a:t>detection</a:t>
            </a:r>
            <a:r>
              <a:rPr lang="es-ES_tradnl" sz="1600" dirty="0">
                <a:effectLst/>
                <a:latin typeface="Arial" panose="020B0604020202020204" pitchFamily="34" charset="0"/>
                <a:ea typeface="Times New Roman" panose="02020603050405020304" pitchFamily="18" charset="0"/>
              </a:rPr>
              <a:t> and </a:t>
            </a:r>
            <a:r>
              <a:rPr lang="es-ES_tradnl" sz="1600" dirty="0" err="1">
                <a:effectLst/>
                <a:latin typeface="Arial" panose="020B0604020202020204" pitchFamily="34" charset="0"/>
                <a:ea typeface="Times New Roman" panose="02020603050405020304" pitchFamily="18" charset="0"/>
              </a:rPr>
              <a:t>ranging</a:t>
            </a:r>
            <a:r>
              <a:rPr lang="es-ES_tradnl" sz="1600" dirty="0">
                <a:effectLst/>
                <a:latin typeface="Arial" panose="020B0604020202020204" pitchFamily="34" charset="0"/>
                <a:ea typeface="Times New Roman" panose="02020603050405020304" pitchFamily="18" charset="0"/>
              </a:rPr>
              <a:t> (detección y medición de distancias por radio) y es un sistema que usa ondas electromagnéticas para medir distancias, altitudes, direcciones y velocidades de objetos estáticos o móviles como aeronaves, barcos, vehículos motorizados, formaciones meteorológicas y el propio terreno.</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mn-lt"/>
              <a:ea typeface="Times" panose="02020603050405020304" pitchFamily="18" charset="0"/>
              <a:cs typeface="Times New Roman" panose="02020603050405020304" pitchFamily="18" charset="0"/>
            </a:endParaRPr>
          </a:p>
        </p:txBody>
      </p:sp>
      <p:grpSp>
        <p:nvGrpSpPr>
          <p:cNvPr id="5" name="Grupo 4">
            <a:extLst>
              <a:ext uri="{FF2B5EF4-FFF2-40B4-BE49-F238E27FC236}">
                <a16:creationId xmlns:a16="http://schemas.microsoft.com/office/drawing/2014/main" id="{324DE098-F79D-67DA-CA71-4432537756A8}"/>
              </a:ext>
            </a:extLst>
          </p:cNvPr>
          <p:cNvGrpSpPr>
            <a:grpSpLocks/>
          </p:cNvGrpSpPr>
          <p:nvPr/>
        </p:nvGrpSpPr>
        <p:grpSpPr bwMode="auto">
          <a:xfrm>
            <a:off x="6516217" y="867220"/>
            <a:ext cx="2410602" cy="2417515"/>
            <a:chOff x="8526" y="2097"/>
            <a:chExt cx="2841" cy="2765"/>
          </a:xfrm>
        </p:grpSpPr>
        <p:sp>
          <p:nvSpPr>
            <p:cNvPr id="6" name="Text Box 78">
              <a:extLst>
                <a:ext uri="{FF2B5EF4-FFF2-40B4-BE49-F238E27FC236}">
                  <a16:creationId xmlns:a16="http://schemas.microsoft.com/office/drawing/2014/main" id="{A0132E68-817D-317A-838E-170D3A0C2E88}"/>
                </a:ext>
              </a:extLst>
            </p:cNvPr>
            <p:cNvSpPr txBox="1">
              <a:spLocks noChangeArrowheads="1"/>
            </p:cNvSpPr>
            <p:nvPr/>
          </p:nvSpPr>
          <p:spPr bwMode="auto">
            <a:xfrm>
              <a:off x="8526" y="4063"/>
              <a:ext cx="2835" cy="79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400" dirty="0">
                  <a:effectLst/>
                  <a:latin typeface="Arial" panose="020B0604020202020204" pitchFamily="34" charset="0"/>
                  <a:ea typeface="Times" panose="02020603050405020304" pitchFamily="18" charset="0"/>
                  <a:cs typeface="Times New Roman" panose="02020603050405020304" pitchFamily="18" charset="0"/>
                </a:rPr>
                <a:t>Conjunto de radares de la costa inglesa durante la Segunda Guerra Mundial</a:t>
              </a:r>
              <a:r>
                <a:rPr lang="es-ES_tradnl" sz="1400" dirty="0">
                  <a:effectLst/>
                  <a:latin typeface="Times" panose="02020603050405020304" pitchFamily="18" charset="0"/>
                  <a:ea typeface="Times" panose="02020603050405020304" pitchFamily="18" charset="0"/>
                  <a:cs typeface="Times New Roman" panose="02020603050405020304" pitchFamily="18" charset="0"/>
                </a:rPr>
                <a:t>.</a:t>
              </a:r>
              <a:endParaRPr lang="es-ES" sz="1400" dirty="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7" name="Picture 79">
              <a:extLst>
                <a:ext uri="{FF2B5EF4-FFF2-40B4-BE49-F238E27FC236}">
                  <a16:creationId xmlns:a16="http://schemas.microsoft.com/office/drawing/2014/main" id="{3F1A70CF-5F28-34E4-AE0E-5B4CC42EF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6" y="2097"/>
              <a:ext cx="2841"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upo 7">
            <a:extLst>
              <a:ext uri="{FF2B5EF4-FFF2-40B4-BE49-F238E27FC236}">
                <a16:creationId xmlns:a16="http://schemas.microsoft.com/office/drawing/2014/main" id="{06C3EB3C-267C-DD7C-8442-DF48878B0E45}"/>
              </a:ext>
            </a:extLst>
          </p:cNvPr>
          <p:cNvGrpSpPr>
            <a:grpSpLocks/>
          </p:cNvGrpSpPr>
          <p:nvPr/>
        </p:nvGrpSpPr>
        <p:grpSpPr bwMode="auto">
          <a:xfrm>
            <a:off x="6516216" y="3725482"/>
            <a:ext cx="2500630" cy="2439527"/>
            <a:chOff x="5769" y="1565"/>
            <a:chExt cx="3207" cy="3270"/>
          </a:xfrm>
        </p:grpSpPr>
        <p:sp>
          <p:nvSpPr>
            <p:cNvPr id="9" name="Text Box 84">
              <a:extLst>
                <a:ext uri="{FF2B5EF4-FFF2-40B4-BE49-F238E27FC236}">
                  <a16:creationId xmlns:a16="http://schemas.microsoft.com/office/drawing/2014/main" id="{9CA88BD9-1517-7FF0-FC10-A88C318D33B6}"/>
                </a:ext>
              </a:extLst>
            </p:cNvPr>
            <p:cNvSpPr txBox="1">
              <a:spLocks noChangeArrowheads="1"/>
            </p:cNvSpPr>
            <p:nvPr/>
          </p:nvSpPr>
          <p:spPr bwMode="auto">
            <a:xfrm>
              <a:off x="5769" y="3803"/>
              <a:ext cx="3147" cy="103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400" dirty="0">
                  <a:effectLst/>
                  <a:latin typeface="Arial" panose="020B0604020202020204" pitchFamily="34" charset="0"/>
                  <a:ea typeface="Times" panose="02020603050405020304" pitchFamily="18" charset="0"/>
                  <a:cs typeface="Times New Roman" panose="02020603050405020304" pitchFamily="18" charset="0"/>
                </a:rPr>
                <a:t>Modelos diferente de radar de la Segunda Guerra Mundial.</a:t>
              </a:r>
              <a:endParaRPr lang="es-ES" sz="1400" dirty="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10" name="Picture 85">
              <a:extLst>
                <a:ext uri="{FF2B5EF4-FFF2-40B4-BE49-F238E27FC236}">
                  <a16:creationId xmlns:a16="http://schemas.microsoft.com/office/drawing/2014/main" id="{90FDA474-F3C2-433E-4835-854533AB6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 y="1565"/>
              <a:ext cx="3207"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Marcador de número de diapositiva 10">
            <a:extLst>
              <a:ext uri="{FF2B5EF4-FFF2-40B4-BE49-F238E27FC236}">
                <a16:creationId xmlns:a16="http://schemas.microsoft.com/office/drawing/2014/main" id="{E156C30F-03D5-120C-9BDF-5BCBF5E7CDDC}"/>
              </a:ext>
            </a:extLst>
          </p:cNvPr>
          <p:cNvSpPr>
            <a:spLocks noGrp="1"/>
          </p:cNvSpPr>
          <p:nvPr>
            <p:ph type="sldNum" sz="quarter" idx="12"/>
          </p:nvPr>
        </p:nvSpPr>
        <p:spPr>
          <a:xfrm>
            <a:off x="8240889" y="6245225"/>
            <a:ext cx="445911" cy="476250"/>
          </a:xfrm>
        </p:spPr>
        <p:txBody>
          <a:bodyPr/>
          <a:lstStyle/>
          <a:p>
            <a:fld id="{40954B8E-C8CA-48BE-A469-4AE0AE67A16E}" type="slidenum">
              <a:rPr lang="es-ES" smtClean="0"/>
              <a:pPr/>
              <a:t>17</a:t>
            </a:fld>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50000">
              <a:srgbClr val="CCFFFF"/>
            </a:gs>
            <a:gs pos="100000">
              <a:srgbClr val="0066FF"/>
            </a:gs>
          </a:gsLst>
          <a:lin ang="5400000" scaled="1"/>
        </a:grad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33EAB3CF-A34A-C4C5-B62C-1BAF59265448}"/>
              </a:ext>
            </a:extLst>
          </p:cNvPr>
          <p:cNvSpPr txBox="1">
            <a:spLocks noChangeArrowheads="1"/>
          </p:cNvSpPr>
          <p:nvPr/>
        </p:nvSpPr>
        <p:spPr bwMode="auto">
          <a:xfrm>
            <a:off x="1331913" y="260350"/>
            <a:ext cx="5184303"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10. El desarrollo del radar</a:t>
            </a:r>
          </a:p>
        </p:txBody>
      </p:sp>
      <p:sp>
        <p:nvSpPr>
          <p:cNvPr id="3" name="CuadroTexto 2">
            <a:extLst>
              <a:ext uri="{FF2B5EF4-FFF2-40B4-BE49-F238E27FC236}">
                <a16:creationId xmlns:a16="http://schemas.microsoft.com/office/drawing/2014/main" id="{EE3F0022-31D8-3D32-7D08-169F9F655319}"/>
              </a:ext>
            </a:extLst>
          </p:cNvPr>
          <p:cNvSpPr txBox="1"/>
          <p:nvPr/>
        </p:nvSpPr>
        <p:spPr>
          <a:xfrm>
            <a:off x="160738" y="839011"/>
            <a:ext cx="6139454" cy="2050305"/>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El primer radar útil lo realizó en 1935 el escocés Robert Watson-Watt. En 1939, los británicos Henry </a:t>
            </a:r>
            <a:r>
              <a:rPr lang="es-ES_tradnl" sz="1600" dirty="0" err="1">
                <a:effectLst/>
                <a:latin typeface="Arial" panose="020B0604020202020204" pitchFamily="34" charset="0"/>
                <a:ea typeface="Times New Roman" panose="02020603050405020304" pitchFamily="18" charset="0"/>
                <a:cs typeface="Times New Roman" panose="02020603050405020304" pitchFamily="18" charset="0"/>
              </a:rPr>
              <a:t>Boot</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y John Randall inventan el magnetrón de cavidad resonante, dispositivo que genera impulsos de ondas electromagnéticas de altas frecuencias, del rango de las microondas, y de gran intensidad, lo que permite que el desarrollo posterior del radar gane en eficacia, necesite de un sistema receptor pequeño y es montando hasta en aviones.</a:t>
            </a:r>
            <a:endParaRPr lang="es-ES" sz="1600" dirty="0">
              <a:effectLst/>
              <a:latin typeface="+mn-lt"/>
              <a:ea typeface="Times"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E45224E4-4088-48FF-A6A0-CF180756A965}"/>
              </a:ext>
            </a:extLst>
          </p:cNvPr>
          <p:cNvSpPr txBox="1"/>
          <p:nvPr/>
        </p:nvSpPr>
        <p:spPr>
          <a:xfrm>
            <a:off x="236156" y="3030708"/>
            <a:ext cx="5988618" cy="1483996"/>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En 1940, los británicos muestran a los estadounidenses, en los laboratorios Bell </a:t>
            </a:r>
            <a:r>
              <a:rPr lang="es-ES_tradnl" sz="1600" dirty="0" err="1">
                <a:effectLst/>
                <a:latin typeface="Arial" panose="020B0604020202020204" pitchFamily="34" charset="0"/>
                <a:ea typeface="Times New Roman" panose="02020603050405020304" pitchFamily="18" charset="0"/>
                <a:cs typeface="Times New Roman" panose="02020603050405020304" pitchFamily="18" charset="0"/>
              </a:rPr>
              <a:t>Telephone</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su magnetrón de cavidad resonante y deciden desarrollar el radar bajo la dirección del norteamericano Lee Du Bridge en el MIT, que produce su primer radar en agosto de 1941, mejor que el británico.</a:t>
            </a:r>
            <a:endParaRPr lang="es-ES" sz="1600" dirty="0">
              <a:effectLst/>
              <a:latin typeface="+mn-lt"/>
              <a:ea typeface="Times" panose="02020603050405020304" pitchFamily="18" charset="0"/>
              <a:cs typeface="Times New Roman" panose="02020603050405020304" pitchFamily="18" charset="0"/>
            </a:endParaRPr>
          </a:p>
        </p:txBody>
      </p:sp>
      <p:grpSp>
        <p:nvGrpSpPr>
          <p:cNvPr id="11" name="Grupo 10">
            <a:extLst>
              <a:ext uri="{FF2B5EF4-FFF2-40B4-BE49-F238E27FC236}">
                <a16:creationId xmlns:a16="http://schemas.microsoft.com/office/drawing/2014/main" id="{D82E1630-57ED-D2FB-8584-F7FFF0CDBAEE}"/>
              </a:ext>
            </a:extLst>
          </p:cNvPr>
          <p:cNvGrpSpPr>
            <a:grpSpLocks/>
          </p:cNvGrpSpPr>
          <p:nvPr/>
        </p:nvGrpSpPr>
        <p:grpSpPr bwMode="auto">
          <a:xfrm>
            <a:off x="6444208" y="828844"/>
            <a:ext cx="2303140" cy="3392244"/>
            <a:chOff x="8445" y="2420"/>
            <a:chExt cx="2835" cy="3726"/>
          </a:xfrm>
        </p:grpSpPr>
        <p:sp>
          <p:nvSpPr>
            <p:cNvPr id="12" name="Text Box 81">
              <a:extLst>
                <a:ext uri="{FF2B5EF4-FFF2-40B4-BE49-F238E27FC236}">
                  <a16:creationId xmlns:a16="http://schemas.microsoft.com/office/drawing/2014/main" id="{88E65A44-9E4F-E416-717F-BA8A1581E890}"/>
                </a:ext>
              </a:extLst>
            </p:cNvPr>
            <p:cNvSpPr txBox="1">
              <a:spLocks noChangeArrowheads="1"/>
            </p:cNvSpPr>
            <p:nvPr/>
          </p:nvSpPr>
          <p:spPr bwMode="auto">
            <a:xfrm>
              <a:off x="8445" y="5464"/>
              <a:ext cx="2835" cy="6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400" dirty="0">
                  <a:effectLst/>
                  <a:latin typeface="Arial" panose="020B0604020202020204" pitchFamily="34" charset="0"/>
                  <a:ea typeface="Times" panose="02020603050405020304" pitchFamily="18" charset="0"/>
                  <a:cs typeface="Times New Roman" panose="02020603050405020304" pitchFamily="18" charset="0"/>
                </a:rPr>
                <a:t>Estación de radar de Pearl Harbor.</a:t>
              </a:r>
              <a:endParaRPr lang="es-ES" sz="1400" dirty="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13" name="Picture 82">
              <a:extLst>
                <a:ext uri="{FF2B5EF4-FFF2-40B4-BE49-F238E27FC236}">
                  <a16:creationId xmlns:a16="http://schemas.microsoft.com/office/drawing/2014/main" id="{78E997BF-19F1-738F-79CF-A19711D5C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 y="2420"/>
              <a:ext cx="2835" cy="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CuadroTexto 13">
            <a:extLst>
              <a:ext uri="{FF2B5EF4-FFF2-40B4-BE49-F238E27FC236}">
                <a16:creationId xmlns:a16="http://schemas.microsoft.com/office/drawing/2014/main" id="{F43C3BD0-9813-3616-9C9A-FF18527E9865}"/>
              </a:ext>
            </a:extLst>
          </p:cNvPr>
          <p:cNvSpPr txBox="1"/>
          <p:nvPr/>
        </p:nvSpPr>
        <p:spPr>
          <a:xfrm>
            <a:off x="160738" y="4547345"/>
            <a:ext cx="8584316" cy="2050305"/>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Un radar eficaz debe producir una emisión intensa en onda corta. Además, se necesitan detectores muy sensibles, ya que las señales que se reciben por la antena son débiles y deben ser rectificadas y llega un momento en el que las válvulas electrónicas que se utilizaban entonces no pueden ser utilizadas más como rectificadores, por lo que se pensó en sustituir las válvulas electrónicas por otros materiales para su empleo como sistemas rectificadores de los aparatos de radar. Y así se impulsa la investigación de los semiconductores, a cargo de los laboratorios Bell. </a:t>
            </a:r>
            <a:endParaRPr lang="es-ES" sz="1600" dirty="0">
              <a:effectLst/>
              <a:latin typeface="+mn-lt"/>
              <a:ea typeface="Times" panose="02020603050405020304" pitchFamily="18" charset="0"/>
              <a:cs typeface="Times New Roman" panose="02020603050405020304" pitchFamily="18" charset="0"/>
            </a:endParaRPr>
          </a:p>
        </p:txBody>
      </p:sp>
      <p:sp>
        <p:nvSpPr>
          <p:cNvPr id="5" name="Marcador de número de diapositiva 4">
            <a:extLst>
              <a:ext uri="{FF2B5EF4-FFF2-40B4-BE49-F238E27FC236}">
                <a16:creationId xmlns:a16="http://schemas.microsoft.com/office/drawing/2014/main" id="{56D2BF8D-1AD1-D240-31E5-8B4D3DDA9D0B}"/>
              </a:ext>
            </a:extLst>
          </p:cNvPr>
          <p:cNvSpPr>
            <a:spLocks noGrp="1"/>
          </p:cNvSpPr>
          <p:nvPr>
            <p:ph type="sldNum" sz="quarter" idx="12"/>
          </p:nvPr>
        </p:nvSpPr>
        <p:spPr>
          <a:xfrm>
            <a:off x="8244408" y="6245225"/>
            <a:ext cx="442392" cy="476250"/>
          </a:xfrm>
        </p:spPr>
        <p:txBody>
          <a:bodyPr/>
          <a:lstStyle/>
          <a:p>
            <a:fld id="{40954B8E-C8CA-48BE-A469-4AE0AE67A16E}" type="slidenum">
              <a:rPr lang="es-ES" smtClean="0"/>
              <a:pPr/>
              <a:t>18</a:t>
            </a:fld>
            <a:endParaRPr lang="es-ES" dirty="0"/>
          </a:p>
        </p:txBody>
      </p:sp>
    </p:spTree>
    <p:extLst>
      <p:ext uri="{BB962C8B-B14F-4D97-AF65-F5344CB8AC3E}">
        <p14:creationId xmlns:p14="http://schemas.microsoft.com/office/powerpoint/2010/main" val="2247082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50000">
              <a:srgbClr val="CCFFFF"/>
            </a:gs>
            <a:gs pos="100000">
              <a:srgbClr val="0066FF"/>
            </a:gs>
          </a:gsLst>
          <a:lin ang="5400000" scaled="1"/>
        </a:grad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6F46DA19-2CAA-EE45-7DA2-B10F2573F939}"/>
              </a:ext>
            </a:extLst>
          </p:cNvPr>
          <p:cNvSpPr txBox="1">
            <a:spLocks noChangeArrowheads="1"/>
          </p:cNvSpPr>
          <p:nvPr/>
        </p:nvSpPr>
        <p:spPr bwMode="auto">
          <a:xfrm>
            <a:off x="1331641" y="143150"/>
            <a:ext cx="4896544"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11. La electrónica en la guerra</a:t>
            </a:r>
          </a:p>
        </p:txBody>
      </p:sp>
      <p:sp>
        <p:nvSpPr>
          <p:cNvPr id="3" name="CuadroTexto 2">
            <a:extLst>
              <a:ext uri="{FF2B5EF4-FFF2-40B4-BE49-F238E27FC236}">
                <a16:creationId xmlns:a16="http://schemas.microsoft.com/office/drawing/2014/main" id="{700D168D-3FA8-CBE0-810D-D0B8B79D31CB}"/>
              </a:ext>
            </a:extLst>
          </p:cNvPr>
          <p:cNvSpPr txBox="1"/>
          <p:nvPr/>
        </p:nvSpPr>
        <p:spPr>
          <a:xfrm>
            <a:off x="173113" y="604815"/>
            <a:ext cx="5911055" cy="1200842"/>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En la Segunda Guerra Mundial la electrónica cobra gran importancia al generalizarse el uso de la radio hasta el nivel de las pequeñas unidades y también por la aparición del radar y su influencia en la aparición de los semiconductores.  </a:t>
            </a:r>
            <a:endParaRPr lang="es-ES" sz="1600" dirty="0">
              <a:effectLst/>
              <a:latin typeface="+mn-lt"/>
              <a:ea typeface="Times" panose="02020603050405020304" pitchFamily="18" charset="0"/>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8CC98C83-F6AA-C31C-2E7C-A4F3684F50C0}"/>
              </a:ext>
            </a:extLst>
          </p:cNvPr>
          <p:cNvSpPr>
            <a:spLocks noGrp="1"/>
          </p:cNvSpPr>
          <p:nvPr>
            <p:ph type="sldNum" sz="quarter" idx="12"/>
          </p:nvPr>
        </p:nvSpPr>
        <p:spPr>
          <a:xfrm>
            <a:off x="8172400" y="6245225"/>
            <a:ext cx="514400" cy="476250"/>
          </a:xfrm>
        </p:spPr>
        <p:txBody>
          <a:bodyPr/>
          <a:lstStyle/>
          <a:p>
            <a:fld id="{40954B8E-C8CA-48BE-A469-4AE0AE67A16E}" type="slidenum">
              <a:rPr lang="es-ES" smtClean="0"/>
              <a:pPr/>
              <a:t>19</a:t>
            </a:fld>
            <a:endParaRPr lang="es-ES" dirty="0"/>
          </a:p>
        </p:txBody>
      </p:sp>
      <p:sp>
        <p:nvSpPr>
          <p:cNvPr id="5" name="CuadroTexto 4">
            <a:extLst>
              <a:ext uri="{FF2B5EF4-FFF2-40B4-BE49-F238E27FC236}">
                <a16:creationId xmlns:a16="http://schemas.microsoft.com/office/drawing/2014/main" id="{3E2AF361-2D33-3E29-675A-777E17D45BC4}"/>
              </a:ext>
            </a:extLst>
          </p:cNvPr>
          <p:cNvSpPr txBox="1"/>
          <p:nvPr/>
        </p:nvSpPr>
        <p:spPr>
          <a:xfrm>
            <a:off x="173113" y="1843054"/>
            <a:ext cx="5911055" cy="2333459"/>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rPr>
              <a:t>Para los militares el enviar mensajes sin que puedan ser interceptados por el enemigo es una de sus pasiones y por ello se desarrolló la criptografía. También se desarrolló la radiogoniometría es decir la capacidad para localizar el punto de origen de una emisión de radio, lo que permitía determinar la situación de los puestos de mando enemigos o posiciones de agentes espías infiltrados en la retaguardia cuando intentaban transmitir la información obtenida.</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mn-lt"/>
              <a:ea typeface="Times"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1003600B-91D5-6957-EA39-811637EAA5D7}"/>
              </a:ext>
            </a:extLst>
          </p:cNvPr>
          <p:cNvSpPr txBox="1"/>
          <p:nvPr/>
        </p:nvSpPr>
        <p:spPr>
          <a:xfrm>
            <a:off x="173113" y="4213910"/>
            <a:ext cx="5911055" cy="2333459"/>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rPr>
              <a:t>Enigma fue la </a:t>
            </a:r>
            <a:r>
              <a:rPr lang="es-ES_tradnl" sz="1600" dirty="0" err="1">
                <a:effectLst/>
                <a:latin typeface="Arial" panose="020B0604020202020204" pitchFamily="34" charset="0"/>
                <a:ea typeface="Times New Roman" panose="02020603050405020304" pitchFamily="18" charset="0"/>
              </a:rPr>
              <a:t>encriptadora</a:t>
            </a:r>
            <a:r>
              <a:rPr lang="es-ES_tradnl" sz="1600" dirty="0">
                <a:effectLst/>
                <a:latin typeface="Arial" panose="020B0604020202020204" pitchFamily="34" charset="0"/>
                <a:ea typeface="Times New Roman" panose="02020603050405020304" pitchFamily="18" charset="0"/>
              </a:rPr>
              <a:t> oficial de Alemania y Alan Turing hace progresar sustancialmente la tecnología del descifrado de Enigma y es el fundador conceptual de la ciencia de la computación. </a:t>
            </a:r>
          </a:p>
          <a:p>
            <a:pPr algn="just">
              <a:lnSpc>
                <a:spcPct val="115000"/>
              </a:lnSpc>
            </a:pPr>
            <a:r>
              <a:rPr lang="es-ES" sz="1600" dirty="0">
                <a:effectLst/>
                <a:latin typeface="Arial" panose="020B0604020202020204" pitchFamily="34" charset="0"/>
                <a:ea typeface="Times New Roman" panose="02020603050405020304" pitchFamily="18" charset="0"/>
              </a:rPr>
              <a:t>Durante la guerra, los británicos crean el primer ordenador digital electrónico: el </a:t>
            </a:r>
            <a:r>
              <a:rPr lang="es-ES" sz="1600" dirty="0" err="1">
                <a:effectLst/>
                <a:latin typeface="Arial" panose="020B0604020202020204" pitchFamily="34" charset="0"/>
                <a:ea typeface="Times New Roman" panose="02020603050405020304" pitchFamily="18" charset="0"/>
              </a:rPr>
              <a:t>Colossus</a:t>
            </a:r>
            <a:r>
              <a:rPr lang="es-ES" sz="1600" dirty="0">
                <a:effectLst/>
                <a:latin typeface="Arial" panose="020B0604020202020204" pitchFamily="34" charset="0"/>
                <a:ea typeface="Times New Roman" panose="02020603050405020304" pitchFamily="18" charset="0"/>
              </a:rPr>
              <a:t> y en diciembre de 1943 incorporaba tubos de vacío y es utilizado por Alan Turing para descodificar los mensajes de radio cifrados de los alemanes.</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mn-lt"/>
              <a:ea typeface="Times" panose="02020603050405020304" pitchFamily="18" charset="0"/>
              <a:cs typeface="Times New Roman" panose="02020603050405020304" pitchFamily="18" charset="0"/>
            </a:endParaRPr>
          </a:p>
        </p:txBody>
      </p:sp>
      <p:pic>
        <p:nvPicPr>
          <p:cNvPr id="1026" name="Picture 2" descr="Lo que la tecnología le debe al campo militar » MuyCanal">
            <a:extLst>
              <a:ext uri="{FF2B5EF4-FFF2-40B4-BE49-F238E27FC236}">
                <a16:creationId xmlns:a16="http://schemas.microsoft.com/office/drawing/2014/main" id="{002A9984-EC86-737E-CDC3-02E5F977E0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8956" y="186008"/>
            <a:ext cx="2042705" cy="110149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o 6">
            <a:extLst>
              <a:ext uri="{FF2B5EF4-FFF2-40B4-BE49-F238E27FC236}">
                <a16:creationId xmlns:a16="http://schemas.microsoft.com/office/drawing/2014/main" id="{C6F372AC-8C7E-6F11-C373-D8D18807153B}"/>
              </a:ext>
            </a:extLst>
          </p:cNvPr>
          <p:cNvGrpSpPr>
            <a:grpSpLocks/>
          </p:cNvGrpSpPr>
          <p:nvPr/>
        </p:nvGrpSpPr>
        <p:grpSpPr bwMode="auto">
          <a:xfrm>
            <a:off x="6688956" y="1369954"/>
            <a:ext cx="1997844" cy="2165554"/>
            <a:chOff x="8472" y="5812"/>
            <a:chExt cx="2835" cy="4345"/>
          </a:xfrm>
        </p:grpSpPr>
        <p:pic>
          <p:nvPicPr>
            <p:cNvPr id="8" name="Picture 161">
              <a:extLst>
                <a:ext uri="{FF2B5EF4-FFF2-40B4-BE49-F238E27FC236}">
                  <a16:creationId xmlns:a16="http://schemas.microsoft.com/office/drawing/2014/main" id="{92235322-8A25-4916-B5F6-CE7E4B5039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2" y="5812"/>
              <a:ext cx="2835" cy="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2">
              <a:extLst>
                <a:ext uri="{FF2B5EF4-FFF2-40B4-BE49-F238E27FC236}">
                  <a16:creationId xmlns:a16="http://schemas.microsoft.com/office/drawing/2014/main" id="{46D1CDB9-8244-B739-E9ED-F569FC8E4D1C}"/>
                </a:ext>
              </a:extLst>
            </p:cNvPr>
            <p:cNvSpPr txBox="1">
              <a:spLocks noChangeArrowheads="1"/>
            </p:cNvSpPr>
            <p:nvPr/>
          </p:nvSpPr>
          <p:spPr bwMode="auto">
            <a:xfrm>
              <a:off x="8472" y="9746"/>
              <a:ext cx="2835" cy="41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a:effectLst/>
                  <a:latin typeface="Arial" panose="020B0604020202020204" pitchFamily="34" charset="0"/>
                  <a:ea typeface="Times" panose="02020603050405020304" pitchFamily="18" charset="0"/>
                  <a:cs typeface="Times New Roman" panose="02020603050405020304" pitchFamily="18" charset="0"/>
                </a:rPr>
                <a:t>Enigma. </a:t>
              </a:r>
              <a:endParaRPr lang="es-ES" sz="1200">
                <a:effectLst/>
                <a:latin typeface="Times" panose="02020603050405020304" pitchFamily="18" charset="0"/>
                <a:ea typeface="Times" panose="02020603050405020304" pitchFamily="18" charset="0"/>
                <a:cs typeface="Times New Roman" panose="02020603050405020304" pitchFamily="18" charset="0"/>
              </a:endParaRPr>
            </a:p>
          </p:txBody>
        </p:sp>
      </p:grpSp>
      <p:grpSp>
        <p:nvGrpSpPr>
          <p:cNvPr id="10" name="Grupo 9">
            <a:extLst>
              <a:ext uri="{FF2B5EF4-FFF2-40B4-BE49-F238E27FC236}">
                <a16:creationId xmlns:a16="http://schemas.microsoft.com/office/drawing/2014/main" id="{D29C25BC-83CD-2A67-21F8-DF2EB497B97C}"/>
              </a:ext>
            </a:extLst>
          </p:cNvPr>
          <p:cNvGrpSpPr>
            <a:grpSpLocks/>
          </p:cNvGrpSpPr>
          <p:nvPr/>
        </p:nvGrpSpPr>
        <p:grpSpPr bwMode="auto">
          <a:xfrm>
            <a:off x="6084168" y="3644496"/>
            <a:ext cx="2997491" cy="2491740"/>
            <a:chOff x="6912" y="1884"/>
            <a:chExt cx="3507" cy="3924"/>
          </a:xfrm>
        </p:grpSpPr>
        <p:sp>
          <p:nvSpPr>
            <p:cNvPr id="11" name="Text Box 164">
              <a:extLst>
                <a:ext uri="{FF2B5EF4-FFF2-40B4-BE49-F238E27FC236}">
                  <a16:creationId xmlns:a16="http://schemas.microsoft.com/office/drawing/2014/main" id="{F398E1EE-5538-D2B0-AA82-AFE571D943C5}"/>
                </a:ext>
              </a:extLst>
            </p:cNvPr>
            <p:cNvSpPr txBox="1">
              <a:spLocks noChangeArrowheads="1"/>
            </p:cNvSpPr>
            <p:nvPr/>
          </p:nvSpPr>
          <p:spPr bwMode="auto">
            <a:xfrm>
              <a:off x="6912" y="4548"/>
              <a:ext cx="3449" cy="12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dirty="0">
                  <a:effectLst/>
                  <a:latin typeface="Arial" panose="020B0604020202020204" pitchFamily="34" charset="0"/>
                  <a:ea typeface="Times" panose="02020603050405020304" pitchFamily="18" charset="0"/>
                  <a:cs typeface="Times New Roman" panose="02020603050405020304" pitchFamily="18" charset="0"/>
                </a:rPr>
                <a:t>Para romper los códigos de la máquina Enigma y permitir a los aliados anticipar los ataques y movimientos militares nazis, Turing diseñó la bombe, una máquina electromecánica, que leía transmisiones Enigma</a:t>
              </a:r>
              <a:r>
                <a:rPr lang="es-ES_tradnl" sz="1000" dirty="0">
                  <a:effectLst/>
                  <a:latin typeface="Times" panose="02020603050405020304" pitchFamily="18" charset="0"/>
                  <a:ea typeface="Times" panose="02020603050405020304" pitchFamily="18" charset="0"/>
                  <a:cs typeface="Times New Roman" panose="02020603050405020304" pitchFamily="18" charset="0"/>
                </a:rPr>
                <a:t>.</a:t>
              </a:r>
              <a:endParaRPr lang="es-ES" sz="1200" dirty="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12" name="Picture 165">
              <a:extLst>
                <a:ext uri="{FF2B5EF4-FFF2-40B4-BE49-F238E27FC236}">
                  <a16:creationId xmlns:a16="http://schemas.microsoft.com/office/drawing/2014/main" id="{ADF27E72-F55B-157D-DEC7-772B56C5B1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2" y="1884"/>
              <a:ext cx="3507" cy="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115616" y="307445"/>
            <a:ext cx="6732587" cy="646331"/>
          </a:xfrm>
          <a:prstGeom prst="rect">
            <a:avLst/>
          </a:prstGeom>
          <a:noFill/>
          <a:ln w="9525">
            <a:noFill/>
            <a:miter lim="800000"/>
            <a:headEnd/>
            <a:tailEnd/>
          </a:ln>
          <a:effectLst/>
        </p:spPr>
        <p:txBody>
          <a:bodyPr>
            <a:spAutoFit/>
          </a:bodyPr>
          <a:lstStyle/>
          <a:p>
            <a:pPr algn="ctr">
              <a:spcBef>
                <a:spcPct val="50000"/>
              </a:spcBef>
            </a:pPr>
            <a:r>
              <a:rPr lang="es-ES" sz="3600" dirty="0">
                <a:solidFill>
                  <a:srgbClr val="C00000"/>
                </a:solidFill>
                <a:latin typeface="Cooper Black" pitchFamily="18" charset="0"/>
              </a:rPr>
              <a:t>Índice</a:t>
            </a:r>
          </a:p>
        </p:txBody>
      </p:sp>
      <p:graphicFrame>
        <p:nvGraphicFramePr>
          <p:cNvPr id="2" name="Tabla 1">
            <a:extLst>
              <a:ext uri="{FF2B5EF4-FFF2-40B4-BE49-F238E27FC236}">
                <a16:creationId xmlns:a16="http://schemas.microsoft.com/office/drawing/2014/main" id="{47510C9C-373F-BB90-6B6C-3AEDBB6FB3AB}"/>
              </a:ext>
            </a:extLst>
          </p:cNvPr>
          <p:cNvGraphicFramePr>
            <a:graphicFrameLocks noGrp="1"/>
          </p:cNvGraphicFramePr>
          <p:nvPr>
            <p:extLst>
              <p:ext uri="{D42A27DB-BD31-4B8C-83A1-F6EECF244321}">
                <p14:modId xmlns:p14="http://schemas.microsoft.com/office/powerpoint/2010/main" val="1190235275"/>
              </p:ext>
            </p:extLst>
          </p:nvPr>
        </p:nvGraphicFramePr>
        <p:xfrm>
          <a:off x="449460" y="1052736"/>
          <a:ext cx="8226996" cy="4981479"/>
        </p:xfrm>
        <a:graphic>
          <a:graphicData uri="http://schemas.openxmlformats.org/drawingml/2006/table">
            <a:tbl>
              <a:tblPr firstRow="1" firstCol="1" bandRow="1">
                <a:tableStyleId>{5C22544A-7EE6-4342-B048-85BDC9FD1C3A}</a:tableStyleId>
              </a:tblPr>
              <a:tblGrid>
                <a:gridCol w="1277229">
                  <a:extLst>
                    <a:ext uri="{9D8B030D-6E8A-4147-A177-3AD203B41FA5}">
                      <a16:colId xmlns:a16="http://schemas.microsoft.com/office/drawing/2014/main" val="914813595"/>
                    </a:ext>
                  </a:extLst>
                </a:gridCol>
                <a:gridCol w="5662986">
                  <a:extLst>
                    <a:ext uri="{9D8B030D-6E8A-4147-A177-3AD203B41FA5}">
                      <a16:colId xmlns:a16="http://schemas.microsoft.com/office/drawing/2014/main" val="3862377414"/>
                    </a:ext>
                  </a:extLst>
                </a:gridCol>
                <a:gridCol w="1286781">
                  <a:extLst>
                    <a:ext uri="{9D8B030D-6E8A-4147-A177-3AD203B41FA5}">
                      <a16:colId xmlns:a16="http://schemas.microsoft.com/office/drawing/2014/main" val="1916924719"/>
                    </a:ext>
                  </a:extLst>
                </a:gridCol>
              </a:tblGrid>
              <a:tr h="253704">
                <a:tc>
                  <a:txBody>
                    <a:bodyPr/>
                    <a:lstStyle/>
                    <a:p>
                      <a:pPr algn="ctr">
                        <a:lnSpc>
                          <a:spcPct val="115000"/>
                        </a:lnSpc>
                      </a:pPr>
                      <a:r>
                        <a:rPr lang="es-ES" sz="1400" dirty="0">
                          <a:effectLst/>
                          <a:latin typeface="+mj-lt"/>
                        </a:rPr>
                        <a:t>Epígrafe</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solidFill>
                      <a:srgbClr val="C00000"/>
                    </a:solidFill>
                  </a:tcPr>
                </a:tc>
                <a:tc>
                  <a:txBody>
                    <a:bodyPr/>
                    <a:lstStyle/>
                    <a:p>
                      <a:pPr algn="ctr">
                        <a:lnSpc>
                          <a:spcPct val="115000"/>
                        </a:lnSpc>
                      </a:pPr>
                      <a:r>
                        <a:rPr lang="es-ES" sz="1400" dirty="0">
                          <a:effectLst/>
                          <a:latin typeface="+mj-lt"/>
                        </a:rPr>
                        <a:t>Contenido</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solidFill>
                      <a:srgbClr val="C00000"/>
                    </a:solidFill>
                  </a:tcPr>
                </a:tc>
                <a:tc>
                  <a:txBody>
                    <a:bodyPr/>
                    <a:lstStyle/>
                    <a:p>
                      <a:pPr algn="ctr">
                        <a:lnSpc>
                          <a:spcPct val="115000"/>
                        </a:lnSpc>
                      </a:pPr>
                      <a:r>
                        <a:rPr lang="es-ES" sz="1400" dirty="0">
                          <a:effectLst/>
                          <a:latin typeface="+mj-lt"/>
                        </a:rPr>
                        <a:t>Página</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solidFill>
                      <a:srgbClr val="C00000"/>
                    </a:solidFill>
                  </a:tcPr>
                </a:tc>
                <a:extLst>
                  <a:ext uri="{0D108BD9-81ED-4DB2-BD59-A6C34878D82A}">
                    <a16:rowId xmlns:a16="http://schemas.microsoft.com/office/drawing/2014/main" val="1547008668"/>
                  </a:ext>
                </a:extLst>
              </a:tr>
              <a:tr h="217409">
                <a:tc>
                  <a:txBody>
                    <a:bodyPr/>
                    <a:lstStyle/>
                    <a:p>
                      <a:pPr algn="ctr">
                        <a:lnSpc>
                          <a:spcPct val="115000"/>
                        </a:lnSpc>
                      </a:pPr>
                      <a:r>
                        <a:rPr lang="es-ES" sz="1400" dirty="0">
                          <a:effectLst/>
                          <a:latin typeface="+mj-lt"/>
                        </a:rPr>
                        <a:t>1</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solidFill>
                      <a:srgbClr val="C00000"/>
                    </a:solidFill>
                  </a:tcPr>
                </a:tc>
                <a:tc>
                  <a:txBody>
                    <a:bodyPr/>
                    <a:lstStyle/>
                    <a:p>
                      <a:pPr algn="just">
                        <a:lnSpc>
                          <a:spcPct val="115000"/>
                        </a:lnSpc>
                      </a:pPr>
                      <a:r>
                        <a:rPr lang="es-ES" sz="1400">
                          <a:effectLst/>
                          <a:latin typeface="+mj-lt"/>
                        </a:rPr>
                        <a:t>Introducción</a:t>
                      </a:r>
                      <a:endParaRPr lang="es-ES" sz="1400">
                        <a:effectLst/>
                        <a:latin typeface="+mj-lt"/>
                        <a:ea typeface="Times" panose="02020603050405020304" pitchFamily="18" charset="0"/>
                        <a:cs typeface="Times New Roman" panose="02020603050405020304" pitchFamily="18" charset="0"/>
                      </a:endParaRPr>
                    </a:p>
                  </a:txBody>
                  <a:tcPr marL="65464" marR="65464" marT="0" marB="0"/>
                </a:tc>
                <a:tc>
                  <a:txBody>
                    <a:bodyPr/>
                    <a:lstStyle/>
                    <a:p>
                      <a:pPr algn="ctr">
                        <a:lnSpc>
                          <a:spcPct val="115000"/>
                        </a:lnSpc>
                      </a:pPr>
                      <a:r>
                        <a:rPr lang="es-ES" sz="1400" dirty="0">
                          <a:effectLst/>
                          <a:latin typeface="+mj-lt"/>
                        </a:rPr>
                        <a:t>3</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tc>
                <a:extLst>
                  <a:ext uri="{0D108BD9-81ED-4DB2-BD59-A6C34878D82A}">
                    <a16:rowId xmlns:a16="http://schemas.microsoft.com/office/drawing/2014/main" val="4074404168"/>
                  </a:ext>
                </a:extLst>
              </a:tr>
              <a:tr h="217409">
                <a:tc>
                  <a:txBody>
                    <a:bodyPr/>
                    <a:lstStyle/>
                    <a:p>
                      <a:pPr algn="ctr">
                        <a:lnSpc>
                          <a:spcPct val="115000"/>
                        </a:lnSpc>
                      </a:pPr>
                      <a:r>
                        <a:rPr lang="es-ES" sz="1400" dirty="0">
                          <a:effectLst/>
                          <a:latin typeface="+mj-lt"/>
                        </a:rPr>
                        <a:t>2</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solidFill>
                      <a:srgbClr val="C00000"/>
                    </a:solidFill>
                  </a:tcPr>
                </a:tc>
                <a:tc>
                  <a:txBody>
                    <a:bodyPr/>
                    <a:lstStyle/>
                    <a:p>
                      <a:pPr algn="just">
                        <a:lnSpc>
                          <a:spcPct val="115000"/>
                        </a:lnSpc>
                      </a:pPr>
                      <a:r>
                        <a:rPr lang="es-ES" sz="1400">
                          <a:effectLst/>
                          <a:latin typeface="+mj-lt"/>
                        </a:rPr>
                        <a:t>La influencia de la ciencia en las guerras munidiales</a:t>
                      </a:r>
                      <a:endParaRPr lang="es-ES" sz="1400">
                        <a:effectLst/>
                        <a:latin typeface="+mj-lt"/>
                        <a:ea typeface="Times" panose="02020603050405020304" pitchFamily="18" charset="0"/>
                        <a:cs typeface="Times New Roman" panose="02020603050405020304" pitchFamily="18" charset="0"/>
                      </a:endParaRPr>
                    </a:p>
                  </a:txBody>
                  <a:tcPr marL="65464" marR="65464" marT="0" marB="0"/>
                </a:tc>
                <a:tc>
                  <a:txBody>
                    <a:bodyPr/>
                    <a:lstStyle/>
                    <a:p>
                      <a:pPr algn="ctr">
                        <a:lnSpc>
                          <a:spcPct val="115000"/>
                        </a:lnSpc>
                      </a:pPr>
                      <a:r>
                        <a:rPr lang="es-ES" sz="1400" dirty="0">
                          <a:effectLst/>
                          <a:latin typeface="+mj-lt"/>
                        </a:rPr>
                        <a:t>4</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tc>
                <a:extLst>
                  <a:ext uri="{0D108BD9-81ED-4DB2-BD59-A6C34878D82A}">
                    <a16:rowId xmlns:a16="http://schemas.microsoft.com/office/drawing/2014/main" val="3142128847"/>
                  </a:ext>
                </a:extLst>
              </a:tr>
              <a:tr h="217409">
                <a:tc>
                  <a:txBody>
                    <a:bodyPr/>
                    <a:lstStyle/>
                    <a:p>
                      <a:pPr algn="ctr">
                        <a:lnSpc>
                          <a:spcPct val="115000"/>
                        </a:lnSpc>
                      </a:pPr>
                      <a:r>
                        <a:rPr lang="es-ES" sz="1400" dirty="0">
                          <a:effectLst/>
                          <a:latin typeface="+mj-lt"/>
                        </a:rPr>
                        <a:t>3</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solidFill>
                      <a:srgbClr val="C00000"/>
                    </a:solidFill>
                  </a:tcPr>
                </a:tc>
                <a:tc>
                  <a:txBody>
                    <a:bodyPr/>
                    <a:lstStyle/>
                    <a:p>
                      <a:r>
                        <a:rPr lang="es-ES" sz="1400">
                          <a:effectLst/>
                          <a:latin typeface="+mj-lt"/>
                        </a:rPr>
                        <a:t>Factores que identifican a la Primera Guerra Mundial</a:t>
                      </a:r>
                      <a:endParaRPr lang="es-ES" sz="1400">
                        <a:effectLst/>
                        <a:latin typeface="+mj-lt"/>
                        <a:ea typeface="Times" panose="02020603050405020304" pitchFamily="18" charset="0"/>
                        <a:cs typeface="Times New Roman" panose="02020603050405020304" pitchFamily="18" charset="0"/>
                      </a:endParaRPr>
                    </a:p>
                  </a:txBody>
                  <a:tcPr marL="65464" marR="65464" marT="0" marB="0"/>
                </a:tc>
                <a:tc>
                  <a:txBody>
                    <a:bodyPr/>
                    <a:lstStyle/>
                    <a:p>
                      <a:pPr algn="ctr">
                        <a:lnSpc>
                          <a:spcPct val="115000"/>
                        </a:lnSpc>
                      </a:pPr>
                      <a:r>
                        <a:rPr lang="es-ES" sz="1400">
                          <a:effectLst/>
                          <a:latin typeface="+mj-lt"/>
                        </a:rPr>
                        <a:t>7</a:t>
                      </a:r>
                      <a:endParaRPr lang="es-ES" sz="1400">
                        <a:effectLst/>
                        <a:latin typeface="+mj-lt"/>
                        <a:ea typeface="Times" panose="02020603050405020304" pitchFamily="18" charset="0"/>
                        <a:cs typeface="Times New Roman" panose="02020603050405020304" pitchFamily="18" charset="0"/>
                      </a:endParaRPr>
                    </a:p>
                  </a:txBody>
                  <a:tcPr marL="65464" marR="65464" marT="0" marB="0"/>
                </a:tc>
                <a:extLst>
                  <a:ext uri="{0D108BD9-81ED-4DB2-BD59-A6C34878D82A}">
                    <a16:rowId xmlns:a16="http://schemas.microsoft.com/office/drawing/2014/main" val="2597889125"/>
                  </a:ext>
                </a:extLst>
              </a:tr>
              <a:tr h="217409">
                <a:tc>
                  <a:txBody>
                    <a:bodyPr/>
                    <a:lstStyle/>
                    <a:p>
                      <a:pPr algn="ctr">
                        <a:lnSpc>
                          <a:spcPct val="115000"/>
                        </a:lnSpc>
                      </a:pPr>
                      <a:r>
                        <a:rPr lang="es-ES" sz="1400" dirty="0">
                          <a:effectLst/>
                          <a:latin typeface="+mj-lt"/>
                        </a:rPr>
                        <a:t>4</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solidFill>
                      <a:srgbClr val="C00000"/>
                    </a:solidFill>
                  </a:tcPr>
                </a:tc>
                <a:tc>
                  <a:txBody>
                    <a:bodyPr/>
                    <a:lstStyle/>
                    <a:p>
                      <a:pPr algn="just">
                        <a:lnSpc>
                          <a:spcPct val="115000"/>
                        </a:lnSpc>
                      </a:pPr>
                      <a:r>
                        <a:rPr lang="es-ES" sz="1400">
                          <a:effectLst/>
                          <a:latin typeface="+mj-lt"/>
                        </a:rPr>
                        <a:t>La irrupción de la guerra química mediante gases</a:t>
                      </a:r>
                      <a:endParaRPr lang="es-ES" sz="1400">
                        <a:effectLst/>
                        <a:latin typeface="+mj-lt"/>
                        <a:ea typeface="Times" panose="02020603050405020304" pitchFamily="18" charset="0"/>
                        <a:cs typeface="Times New Roman" panose="02020603050405020304" pitchFamily="18" charset="0"/>
                      </a:endParaRPr>
                    </a:p>
                  </a:txBody>
                  <a:tcPr marL="65464" marR="65464" marT="0" marB="0"/>
                </a:tc>
                <a:tc>
                  <a:txBody>
                    <a:bodyPr/>
                    <a:lstStyle/>
                    <a:p>
                      <a:pPr algn="ctr">
                        <a:lnSpc>
                          <a:spcPct val="115000"/>
                        </a:lnSpc>
                      </a:pPr>
                      <a:r>
                        <a:rPr lang="es-ES" sz="1400" dirty="0">
                          <a:effectLst/>
                          <a:latin typeface="+mj-lt"/>
                        </a:rPr>
                        <a:t>8</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tc>
                <a:extLst>
                  <a:ext uri="{0D108BD9-81ED-4DB2-BD59-A6C34878D82A}">
                    <a16:rowId xmlns:a16="http://schemas.microsoft.com/office/drawing/2014/main" val="1353946852"/>
                  </a:ext>
                </a:extLst>
              </a:tr>
              <a:tr h="217409">
                <a:tc>
                  <a:txBody>
                    <a:bodyPr/>
                    <a:lstStyle/>
                    <a:p>
                      <a:pPr algn="ctr">
                        <a:lnSpc>
                          <a:spcPct val="115000"/>
                        </a:lnSpc>
                      </a:pPr>
                      <a:r>
                        <a:rPr lang="es-ES" sz="1400" dirty="0">
                          <a:effectLst/>
                          <a:latin typeface="+mj-lt"/>
                        </a:rPr>
                        <a:t>5</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solidFill>
                      <a:srgbClr val="C00000"/>
                    </a:solidFill>
                  </a:tcPr>
                </a:tc>
                <a:tc>
                  <a:txBody>
                    <a:bodyPr/>
                    <a:lstStyle/>
                    <a:p>
                      <a:pPr algn="just">
                        <a:lnSpc>
                          <a:spcPct val="115000"/>
                        </a:lnSpc>
                      </a:pPr>
                      <a:r>
                        <a:rPr lang="es-ES" sz="1400">
                          <a:effectLst/>
                          <a:latin typeface="+mj-lt"/>
                        </a:rPr>
                        <a:t>La industria química al principio del siglo XX</a:t>
                      </a:r>
                      <a:endParaRPr lang="es-ES" sz="1400">
                        <a:effectLst/>
                        <a:latin typeface="+mj-lt"/>
                        <a:ea typeface="Times" panose="02020603050405020304" pitchFamily="18" charset="0"/>
                        <a:cs typeface="Times New Roman" panose="02020603050405020304" pitchFamily="18" charset="0"/>
                      </a:endParaRPr>
                    </a:p>
                  </a:txBody>
                  <a:tcPr marL="65464" marR="65464" marT="0" marB="0"/>
                </a:tc>
                <a:tc>
                  <a:txBody>
                    <a:bodyPr/>
                    <a:lstStyle/>
                    <a:p>
                      <a:pPr algn="ctr">
                        <a:lnSpc>
                          <a:spcPct val="115000"/>
                        </a:lnSpc>
                      </a:pPr>
                      <a:r>
                        <a:rPr lang="es-ES" sz="1400" dirty="0">
                          <a:effectLst/>
                          <a:latin typeface="+mj-lt"/>
                        </a:rPr>
                        <a:t>9</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tc>
                <a:extLst>
                  <a:ext uri="{0D108BD9-81ED-4DB2-BD59-A6C34878D82A}">
                    <a16:rowId xmlns:a16="http://schemas.microsoft.com/office/drawing/2014/main" val="2232182278"/>
                  </a:ext>
                </a:extLst>
              </a:tr>
              <a:tr h="217409">
                <a:tc>
                  <a:txBody>
                    <a:bodyPr/>
                    <a:lstStyle/>
                    <a:p>
                      <a:pPr algn="ctr">
                        <a:lnSpc>
                          <a:spcPct val="115000"/>
                        </a:lnSpc>
                      </a:pPr>
                      <a:r>
                        <a:rPr lang="es-ES" sz="1400" dirty="0">
                          <a:effectLst/>
                          <a:latin typeface="+mj-lt"/>
                        </a:rPr>
                        <a:t>6</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solidFill>
                      <a:srgbClr val="C00000"/>
                    </a:solidFill>
                  </a:tcPr>
                </a:tc>
                <a:tc>
                  <a:txBody>
                    <a:bodyPr/>
                    <a:lstStyle/>
                    <a:p>
                      <a:pPr algn="just">
                        <a:lnSpc>
                          <a:spcPct val="115000"/>
                        </a:lnSpc>
                      </a:pPr>
                      <a:r>
                        <a:rPr lang="es-ES" sz="1400">
                          <a:effectLst/>
                          <a:latin typeface="+mj-lt"/>
                        </a:rPr>
                        <a:t>La Segunda Guerra Mundial</a:t>
                      </a:r>
                      <a:endParaRPr lang="es-ES" sz="1400">
                        <a:effectLst/>
                        <a:latin typeface="+mj-lt"/>
                        <a:ea typeface="Times" panose="02020603050405020304" pitchFamily="18" charset="0"/>
                        <a:cs typeface="Times New Roman" panose="02020603050405020304" pitchFamily="18" charset="0"/>
                      </a:endParaRPr>
                    </a:p>
                  </a:txBody>
                  <a:tcPr marL="65464" marR="65464" marT="0" marB="0"/>
                </a:tc>
                <a:tc>
                  <a:txBody>
                    <a:bodyPr/>
                    <a:lstStyle/>
                    <a:p>
                      <a:pPr algn="ctr">
                        <a:lnSpc>
                          <a:spcPct val="115000"/>
                        </a:lnSpc>
                      </a:pPr>
                      <a:r>
                        <a:rPr lang="es-ES" sz="1400" dirty="0">
                          <a:effectLst/>
                          <a:latin typeface="+mj-lt"/>
                        </a:rPr>
                        <a:t>11</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tc>
                <a:extLst>
                  <a:ext uri="{0D108BD9-81ED-4DB2-BD59-A6C34878D82A}">
                    <a16:rowId xmlns:a16="http://schemas.microsoft.com/office/drawing/2014/main" val="2379530760"/>
                  </a:ext>
                </a:extLst>
              </a:tr>
              <a:tr h="454039">
                <a:tc>
                  <a:txBody>
                    <a:bodyPr/>
                    <a:lstStyle/>
                    <a:p>
                      <a:pPr algn="ctr">
                        <a:lnSpc>
                          <a:spcPct val="115000"/>
                        </a:lnSpc>
                      </a:pPr>
                      <a:r>
                        <a:rPr lang="es-ES" sz="1400" dirty="0">
                          <a:effectLst/>
                          <a:latin typeface="+mj-lt"/>
                        </a:rPr>
                        <a:t>7</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solidFill>
                      <a:srgbClr val="C00000"/>
                    </a:solidFill>
                  </a:tcPr>
                </a:tc>
                <a:tc>
                  <a:txBody>
                    <a:bodyPr/>
                    <a:lstStyle/>
                    <a:p>
                      <a:pPr algn="just">
                        <a:lnSpc>
                          <a:spcPct val="115000"/>
                        </a:lnSpc>
                      </a:pPr>
                      <a:r>
                        <a:rPr lang="es-ES" sz="1400" dirty="0">
                          <a:effectLst/>
                          <a:latin typeface="+mj-lt"/>
                        </a:rPr>
                        <a:t>La Segunda Guerra Mundial y sus lecciones sobre el poder político y el científico</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tc>
                <a:tc>
                  <a:txBody>
                    <a:bodyPr/>
                    <a:lstStyle/>
                    <a:p>
                      <a:pPr algn="ctr">
                        <a:lnSpc>
                          <a:spcPct val="115000"/>
                        </a:lnSpc>
                      </a:pPr>
                      <a:r>
                        <a:rPr lang="es-ES" sz="1400" dirty="0">
                          <a:effectLst/>
                          <a:latin typeface="+mj-lt"/>
                        </a:rPr>
                        <a:t>13</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tc>
                <a:extLst>
                  <a:ext uri="{0D108BD9-81ED-4DB2-BD59-A6C34878D82A}">
                    <a16:rowId xmlns:a16="http://schemas.microsoft.com/office/drawing/2014/main" val="1789464252"/>
                  </a:ext>
                </a:extLst>
              </a:tr>
              <a:tr h="217409">
                <a:tc>
                  <a:txBody>
                    <a:bodyPr/>
                    <a:lstStyle/>
                    <a:p>
                      <a:pPr algn="ctr">
                        <a:lnSpc>
                          <a:spcPct val="115000"/>
                        </a:lnSpc>
                      </a:pPr>
                      <a:r>
                        <a:rPr lang="es-ES" sz="1400" dirty="0">
                          <a:effectLst/>
                          <a:latin typeface="+mj-lt"/>
                        </a:rPr>
                        <a:t>8</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solidFill>
                      <a:srgbClr val="C00000"/>
                    </a:solidFill>
                  </a:tcPr>
                </a:tc>
                <a:tc>
                  <a:txBody>
                    <a:bodyPr/>
                    <a:lstStyle/>
                    <a:p>
                      <a:pPr algn="just">
                        <a:lnSpc>
                          <a:spcPct val="115000"/>
                        </a:lnSpc>
                      </a:pPr>
                      <a:r>
                        <a:rPr lang="es-ES" sz="1400">
                          <a:effectLst/>
                          <a:latin typeface="+mj-lt"/>
                        </a:rPr>
                        <a:t>La militarización de la Física</a:t>
                      </a:r>
                      <a:endParaRPr lang="es-ES" sz="1400">
                        <a:effectLst/>
                        <a:latin typeface="+mj-lt"/>
                        <a:ea typeface="Times" panose="02020603050405020304" pitchFamily="18" charset="0"/>
                        <a:cs typeface="Times New Roman" panose="02020603050405020304" pitchFamily="18" charset="0"/>
                      </a:endParaRPr>
                    </a:p>
                  </a:txBody>
                  <a:tcPr marL="65464" marR="65464" marT="0" marB="0"/>
                </a:tc>
                <a:tc>
                  <a:txBody>
                    <a:bodyPr/>
                    <a:lstStyle/>
                    <a:p>
                      <a:pPr algn="ctr">
                        <a:lnSpc>
                          <a:spcPct val="115000"/>
                        </a:lnSpc>
                      </a:pPr>
                      <a:r>
                        <a:rPr lang="es-ES" sz="1400" dirty="0">
                          <a:effectLst/>
                          <a:latin typeface="+mj-lt"/>
                        </a:rPr>
                        <a:t>15</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tc>
                <a:extLst>
                  <a:ext uri="{0D108BD9-81ED-4DB2-BD59-A6C34878D82A}">
                    <a16:rowId xmlns:a16="http://schemas.microsoft.com/office/drawing/2014/main" val="2478231978"/>
                  </a:ext>
                </a:extLst>
              </a:tr>
              <a:tr h="297436">
                <a:tc>
                  <a:txBody>
                    <a:bodyPr/>
                    <a:lstStyle/>
                    <a:p>
                      <a:pPr algn="ctr">
                        <a:lnSpc>
                          <a:spcPct val="115000"/>
                        </a:lnSpc>
                      </a:pPr>
                      <a:r>
                        <a:rPr lang="es-ES" sz="1400" dirty="0">
                          <a:effectLst/>
                          <a:latin typeface="+mj-lt"/>
                        </a:rPr>
                        <a:t>9</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solidFill>
                      <a:srgbClr val="C00000"/>
                    </a:solidFill>
                  </a:tcPr>
                </a:tc>
                <a:tc>
                  <a:txBody>
                    <a:bodyPr/>
                    <a:lstStyle/>
                    <a:p>
                      <a:pPr algn="just">
                        <a:lnSpc>
                          <a:spcPct val="115000"/>
                        </a:lnSpc>
                      </a:pPr>
                      <a:r>
                        <a:rPr lang="es-ES" sz="1400" dirty="0">
                          <a:effectLst/>
                          <a:latin typeface="+mj-lt"/>
                        </a:rPr>
                        <a:t>La aparición de los cohetes</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tc>
                <a:tc>
                  <a:txBody>
                    <a:bodyPr/>
                    <a:lstStyle/>
                    <a:p>
                      <a:pPr algn="ctr">
                        <a:lnSpc>
                          <a:spcPct val="115000"/>
                        </a:lnSpc>
                      </a:pPr>
                      <a:r>
                        <a:rPr lang="es-ES" sz="1400" dirty="0">
                          <a:effectLst/>
                          <a:latin typeface="+mj-lt"/>
                        </a:rPr>
                        <a:t>16</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tc>
                <a:extLst>
                  <a:ext uri="{0D108BD9-81ED-4DB2-BD59-A6C34878D82A}">
                    <a16:rowId xmlns:a16="http://schemas.microsoft.com/office/drawing/2014/main" val="3047685131"/>
                  </a:ext>
                </a:extLst>
              </a:tr>
              <a:tr h="217409">
                <a:tc>
                  <a:txBody>
                    <a:bodyPr/>
                    <a:lstStyle/>
                    <a:p>
                      <a:pPr algn="ctr">
                        <a:lnSpc>
                          <a:spcPct val="115000"/>
                        </a:lnSpc>
                      </a:pPr>
                      <a:r>
                        <a:rPr lang="es-ES" sz="1400" dirty="0">
                          <a:effectLst/>
                          <a:latin typeface="+mj-lt"/>
                        </a:rPr>
                        <a:t>10</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solidFill>
                      <a:srgbClr val="C00000"/>
                    </a:solidFill>
                  </a:tcPr>
                </a:tc>
                <a:tc>
                  <a:txBody>
                    <a:bodyPr/>
                    <a:lstStyle/>
                    <a:p>
                      <a:pPr algn="just">
                        <a:lnSpc>
                          <a:spcPct val="115000"/>
                        </a:lnSpc>
                      </a:pPr>
                      <a:r>
                        <a:rPr lang="es-ES" sz="1400">
                          <a:effectLst/>
                          <a:latin typeface="+mj-lt"/>
                        </a:rPr>
                        <a:t>El desarrollo del radar</a:t>
                      </a:r>
                      <a:endParaRPr lang="es-ES" sz="1400">
                        <a:effectLst/>
                        <a:latin typeface="+mj-lt"/>
                        <a:ea typeface="Times" panose="02020603050405020304" pitchFamily="18" charset="0"/>
                        <a:cs typeface="Times New Roman" panose="02020603050405020304" pitchFamily="18" charset="0"/>
                      </a:endParaRPr>
                    </a:p>
                  </a:txBody>
                  <a:tcPr marL="65464" marR="65464" marT="0" marB="0"/>
                </a:tc>
                <a:tc>
                  <a:txBody>
                    <a:bodyPr/>
                    <a:lstStyle/>
                    <a:p>
                      <a:pPr algn="ctr">
                        <a:lnSpc>
                          <a:spcPct val="115000"/>
                        </a:lnSpc>
                      </a:pPr>
                      <a:r>
                        <a:rPr lang="es-ES" sz="1400" dirty="0">
                          <a:effectLst/>
                          <a:latin typeface="+mj-lt"/>
                        </a:rPr>
                        <a:t>17</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tc>
                <a:extLst>
                  <a:ext uri="{0D108BD9-81ED-4DB2-BD59-A6C34878D82A}">
                    <a16:rowId xmlns:a16="http://schemas.microsoft.com/office/drawing/2014/main" val="256483968"/>
                  </a:ext>
                </a:extLst>
              </a:tr>
              <a:tr h="217409">
                <a:tc>
                  <a:txBody>
                    <a:bodyPr/>
                    <a:lstStyle/>
                    <a:p>
                      <a:pPr algn="ctr">
                        <a:lnSpc>
                          <a:spcPct val="115000"/>
                        </a:lnSpc>
                      </a:pPr>
                      <a:r>
                        <a:rPr lang="es-ES" sz="1400" dirty="0">
                          <a:effectLst/>
                          <a:latin typeface="+mj-lt"/>
                        </a:rPr>
                        <a:t>11</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solidFill>
                      <a:srgbClr val="C00000"/>
                    </a:solidFill>
                  </a:tcPr>
                </a:tc>
                <a:tc>
                  <a:txBody>
                    <a:bodyPr/>
                    <a:lstStyle/>
                    <a:p>
                      <a:pPr algn="just">
                        <a:lnSpc>
                          <a:spcPct val="115000"/>
                        </a:lnSpc>
                      </a:pPr>
                      <a:r>
                        <a:rPr lang="es-ES" sz="1400">
                          <a:effectLst/>
                          <a:latin typeface="+mj-lt"/>
                        </a:rPr>
                        <a:t>La electrónica en la guerra</a:t>
                      </a:r>
                      <a:endParaRPr lang="es-ES" sz="1400">
                        <a:effectLst/>
                        <a:latin typeface="+mj-lt"/>
                        <a:ea typeface="Times" panose="02020603050405020304" pitchFamily="18" charset="0"/>
                        <a:cs typeface="Times New Roman" panose="02020603050405020304" pitchFamily="18" charset="0"/>
                      </a:endParaRPr>
                    </a:p>
                  </a:txBody>
                  <a:tcPr marL="65464" marR="65464" marT="0" marB="0"/>
                </a:tc>
                <a:tc>
                  <a:txBody>
                    <a:bodyPr/>
                    <a:lstStyle/>
                    <a:p>
                      <a:pPr algn="ctr">
                        <a:lnSpc>
                          <a:spcPct val="115000"/>
                        </a:lnSpc>
                      </a:pPr>
                      <a:r>
                        <a:rPr lang="es-ES" sz="1400" dirty="0">
                          <a:effectLst/>
                          <a:latin typeface="+mj-lt"/>
                        </a:rPr>
                        <a:t>19</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tc>
                <a:extLst>
                  <a:ext uri="{0D108BD9-81ED-4DB2-BD59-A6C34878D82A}">
                    <a16:rowId xmlns:a16="http://schemas.microsoft.com/office/drawing/2014/main" val="2043834677"/>
                  </a:ext>
                </a:extLst>
              </a:tr>
              <a:tr h="217409">
                <a:tc>
                  <a:txBody>
                    <a:bodyPr/>
                    <a:lstStyle/>
                    <a:p>
                      <a:pPr algn="ctr">
                        <a:lnSpc>
                          <a:spcPct val="115000"/>
                        </a:lnSpc>
                      </a:pPr>
                      <a:r>
                        <a:rPr lang="es-ES" sz="1400" dirty="0">
                          <a:effectLst/>
                          <a:latin typeface="+mj-lt"/>
                        </a:rPr>
                        <a:t>12</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solidFill>
                      <a:srgbClr val="C00000"/>
                    </a:solidFill>
                  </a:tcPr>
                </a:tc>
                <a:tc>
                  <a:txBody>
                    <a:bodyPr/>
                    <a:lstStyle/>
                    <a:p>
                      <a:pPr algn="just">
                        <a:lnSpc>
                          <a:spcPct val="115000"/>
                        </a:lnSpc>
                      </a:pPr>
                      <a:r>
                        <a:rPr lang="es-ES" sz="1400">
                          <a:effectLst/>
                          <a:latin typeface="+mj-lt"/>
                        </a:rPr>
                        <a:t>El proyecto Manhattan</a:t>
                      </a:r>
                      <a:endParaRPr lang="es-ES" sz="1400">
                        <a:effectLst/>
                        <a:latin typeface="+mj-lt"/>
                        <a:ea typeface="Times" panose="02020603050405020304" pitchFamily="18" charset="0"/>
                        <a:cs typeface="Times New Roman" panose="02020603050405020304" pitchFamily="18" charset="0"/>
                      </a:endParaRPr>
                    </a:p>
                  </a:txBody>
                  <a:tcPr marL="65464" marR="65464" marT="0" marB="0"/>
                </a:tc>
                <a:tc>
                  <a:txBody>
                    <a:bodyPr/>
                    <a:lstStyle/>
                    <a:p>
                      <a:pPr algn="ctr">
                        <a:lnSpc>
                          <a:spcPct val="115000"/>
                        </a:lnSpc>
                      </a:pPr>
                      <a:r>
                        <a:rPr lang="es-ES" sz="1400" dirty="0">
                          <a:effectLst/>
                          <a:latin typeface="+mj-lt"/>
                        </a:rPr>
                        <a:t>21</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tc>
                <a:extLst>
                  <a:ext uri="{0D108BD9-81ED-4DB2-BD59-A6C34878D82A}">
                    <a16:rowId xmlns:a16="http://schemas.microsoft.com/office/drawing/2014/main" val="1217956004"/>
                  </a:ext>
                </a:extLst>
              </a:tr>
              <a:tr h="252488">
                <a:tc>
                  <a:txBody>
                    <a:bodyPr/>
                    <a:lstStyle/>
                    <a:p>
                      <a:pPr algn="ctr">
                        <a:lnSpc>
                          <a:spcPct val="115000"/>
                        </a:lnSpc>
                      </a:pPr>
                      <a:r>
                        <a:rPr lang="es-ES" sz="1400" dirty="0">
                          <a:effectLst/>
                          <a:latin typeface="+mj-lt"/>
                        </a:rPr>
                        <a:t>13</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solidFill>
                      <a:srgbClr val="C00000"/>
                    </a:solidFill>
                  </a:tcPr>
                </a:tc>
                <a:tc>
                  <a:txBody>
                    <a:bodyPr/>
                    <a:lstStyle/>
                    <a:p>
                      <a:pPr algn="just">
                        <a:lnSpc>
                          <a:spcPct val="115000"/>
                        </a:lnSpc>
                      </a:pPr>
                      <a:r>
                        <a:rPr lang="es-ES" sz="1400">
                          <a:effectLst/>
                          <a:latin typeface="+mj-lt"/>
                        </a:rPr>
                        <a:t>La Química y la medicina en la Segunda Guerra Mundial</a:t>
                      </a:r>
                      <a:endParaRPr lang="es-ES" sz="1400">
                        <a:effectLst/>
                        <a:latin typeface="+mj-lt"/>
                        <a:ea typeface="Times" panose="02020603050405020304" pitchFamily="18" charset="0"/>
                        <a:cs typeface="Times New Roman" panose="02020603050405020304" pitchFamily="18" charset="0"/>
                      </a:endParaRPr>
                    </a:p>
                  </a:txBody>
                  <a:tcPr marL="65464" marR="65464" marT="0" marB="0"/>
                </a:tc>
                <a:tc>
                  <a:txBody>
                    <a:bodyPr/>
                    <a:lstStyle/>
                    <a:p>
                      <a:pPr algn="ctr">
                        <a:lnSpc>
                          <a:spcPct val="115000"/>
                        </a:lnSpc>
                      </a:pPr>
                      <a:r>
                        <a:rPr lang="es-ES" sz="1400" dirty="0">
                          <a:effectLst/>
                          <a:latin typeface="+mj-lt"/>
                        </a:rPr>
                        <a:t>27</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tc>
                <a:extLst>
                  <a:ext uri="{0D108BD9-81ED-4DB2-BD59-A6C34878D82A}">
                    <a16:rowId xmlns:a16="http://schemas.microsoft.com/office/drawing/2014/main" val="1615165546"/>
                  </a:ext>
                </a:extLst>
              </a:tr>
              <a:tr h="265591">
                <a:tc>
                  <a:txBody>
                    <a:bodyPr/>
                    <a:lstStyle/>
                    <a:p>
                      <a:pPr algn="ctr">
                        <a:lnSpc>
                          <a:spcPct val="115000"/>
                        </a:lnSpc>
                      </a:pPr>
                      <a:r>
                        <a:rPr lang="es-ES" sz="1400" dirty="0">
                          <a:effectLst/>
                          <a:latin typeface="+mj-lt"/>
                        </a:rPr>
                        <a:t>14</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solidFill>
                      <a:srgbClr val="C00000"/>
                    </a:solidFill>
                  </a:tcPr>
                </a:tc>
                <a:tc>
                  <a:txBody>
                    <a:bodyPr/>
                    <a:lstStyle/>
                    <a:p>
                      <a:r>
                        <a:rPr lang="es-ES" sz="1400">
                          <a:effectLst/>
                          <a:latin typeface="+mj-lt"/>
                        </a:rPr>
                        <a:t>La producción de Zyklon B y la síntesis de gasolinas sintéticas</a:t>
                      </a:r>
                      <a:endParaRPr lang="es-ES" sz="1400">
                        <a:effectLst/>
                        <a:latin typeface="+mj-lt"/>
                        <a:ea typeface="Times" panose="02020603050405020304" pitchFamily="18" charset="0"/>
                        <a:cs typeface="Times New Roman" panose="02020603050405020304" pitchFamily="18" charset="0"/>
                      </a:endParaRPr>
                    </a:p>
                  </a:txBody>
                  <a:tcPr marL="65464" marR="65464" marT="0" marB="0"/>
                </a:tc>
                <a:tc>
                  <a:txBody>
                    <a:bodyPr/>
                    <a:lstStyle/>
                    <a:p>
                      <a:pPr algn="ctr">
                        <a:lnSpc>
                          <a:spcPct val="115000"/>
                        </a:lnSpc>
                      </a:pPr>
                      <a:r>
                        <a:rPr lang="es-ES" sz="1400" dirty="0">
                          <a:effectLst/>
                          <a:latin typeface="+mj-lt"/>
                        </a:rPr>
                        <a:t>28</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tc>
                <a:extLst>
                  <a:ext uri="{0D108BD9-81ED-4DB2-BD59-A6C34878D82A}">
                    <a16:rowId xmlns:a16="http://schemas.microsoft.com/office/drawing/2014/main" val="2692878147"/>
                  </a:ext>
                </a:extLst>
              </a:tr>
              <a:tr h="217409">
                <a:tc>
                  <a:txBody>
                    <a:bodyPr/>
                    <a:lstStyle/>
                    <a:p>
                      <a:pPr algn="ctr">
                        <a:lnSpc>
                          <a:spcPct val="115000"/>
                        </a:lnSpc>
                      </a:pPr>
                      <a:r>
                        <a:rPr lang="es-ES" sz="1400" dirty="0">
                          <a:effectLst/>
                          <a:latin typeface="+mj-lt"/>
                        </a:rPr>
                        <a:t>15</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solidFill>
                      <a:srgbClr val="C00000"/>
                    </a:solidFill>
                  </a:tcPr>
                </a:tc>
                <a:tc>
                  <a:txBody>
                    <a:bodyPr/>
                    <a:lstStyle/>
                    <a:p>
                      <a:pPr algn="just">
                        <a:lnSpc>
                          <a:spcPct val="115000"/>
                        </a:lnSpc>
                      </a:pPr>
                      <a:r>
                        <a:rPr lang="es-ES" sz="1400">
                          <a:effectLst/>
                          <a:latin typeface="+mj-lt"/>
                        </a:rPr>
                        <a:t>La producción de caucho sintético</a:t>
                      </a:r>
                      <a:endParaRPr lang="es-ES" sz="1400">
                        <a:effectLst/>
                        <a:latin typeface="+mj-lt"/>
                        <a:ea typeface="Times" panose="02020603050405020304" pitchFamily="18" charset="0"/>
                        <a:cs typeface="Times New Roman" panose="02020603050405020304" pitchFamily="18" charset="0"/>
                      </a:endParaRPr>
                    </a:p>
                  </a:txBody>
                  <a:tcPr marL="65464" marR="65464" marT="0" marB="0"/>
                </a:tc>
                <a:tc>
                  <a:txBody>
                    <a:bodyPr/>
                    <a:lstStyle/>
                    <a:p>
                      <a:pPr algn="ctr">
                        <a:lnSpc>
                          <a:spcPct val="115000"/>
                        </a:lnSpc>
                      </a:pPr>
                      <a:r>
                        <a:rPr lang="es-ES" sz="1400" dirty="0">
                          <a:effectLst/>
                          <a:latin typeface="+mj-lt"/>
                        </a:rPr>
                        <a:t>29</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tc>
                <a:extLst>
                  <a:ext uri="{0D108BD9-81ED-4DB2-BD59-A6C34878D82A}">
                    <a16:rowId xmlns:a16="http://schemas.microsoft.com/office/drawing/2014/main" val="4190180777"/>
                  </a:ext>
                </a:extLst>
              </a:tr>
              <a:tr h="217409">
                <a:tc>
                  <a:txBody>
                    <a:bodyPr/>
                    <a:lstStyle/>
                    <a:p>
                      <a:pPr algn="ctr">
                        <a:lnSpc>
                          <a:spcPct val="115000"/>
                        </a:lnSpc>
                      </a:pPr>
                      <a:r>
                        <a:rPr lang="es-ES" sz="1400" dirty="0">
                          <a:effectLst/>
                          <a:latin typeface="+mj-lt"/>
                        </a:rPr>
                        <a:t>16</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solidFill>
                      <a:srgbClr val="C00000"/>
                    </a:solidFill>
                  </a:tcPr>
                </a:tc>
                <a:tc>
                  <a:txBody>
                    <a:bodyPr/>
                    <a:lstStyle/>
                    <a:p>
                      <a:pPr algn="just">
                        <a:lnSpc>
                          <a:spcPct val="115000"/>
                        </a:lnSpc>
                      </a:pPr>
                      <a:r>
                        <a:rPr lang="es-ES" sz="1400">
                          <a:effectLst/>
                          <a:latin typeface="+mj-lt"/>
                        </a:rPr>
                        <a:t>La síntesis del DDT</a:t>
                      </a:r>
                      <a:endParaRPr lang="es-ES" sz="1400">
                        <a:effectLst/>
                        <a:latin typeface="+mj-lt"/>
                        <a:ea typeface="Times" panose="02020603050405020304" pitchFamily="18" charset="0"/>
                        <a:cs typeface="Times New Roman" panose="02020603050405020304" pitchFamily="18" charset="0"/>
                      </a:endParaRPr>
                    </a:p>
                  </a:txBody>
                  <a:tcPr marL="65464" marR="65464" marT="0" marB="0"/>
                </a:tc>
                <a:tc>
                  <a:txBody>
                    <a:bodyPr/>
                    <a:lstStyle/>
                    <a:p>
                      <a:pPr algn="ctr">
                        <a:lnSpc>
                          <a:spcPct val="115000"/>
                        </a:lnSpc>
                      </a:pPr>
                      <a:r>
                        <a:rPr lang="es-ES" sz="1400" dirty="0">
                          <a:effectLst/>
                          <a:latin typeface="+mj-lt"/>
                        </a:rPr>
                        <a:t>30</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tc>
                <a:extLst>
                  <a:ext uri="{0D108BD9-81ED-4DB2-BD59-A6C34878D82A}">
                    <a16:rowId xmlns:a16="http://schemas.microsoft.com/office/drawing/2014/main" val="1839511013"/>
                  </a:ext>
                </a:extLst>
              </a:tr>
              <a:tr h="176189">
                <a:tc rowSpan="2">
                  <a:txBody>
                    <a:bodyPr/>
                    <a:lstStyle/>
                    <a:p>
                      <a:pPr algn="ctr">
                        <a:lnSpc>
                          <a:spcPct val="115000"/>
                        </a:lnSpc>
                      </a:pPr>
                      <a:r>
                        <a:rPr lang="es-ES" sz="1400" dirty="0">
                          <a:effectLst/>
                          <a:latin typeface="+mj-lt"/>
                        </a:rPr>
                        <a:t>17</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solidFill>
                      <a:srgbClr val="C00000"/>
                    </a:solidFill>
                  </a:tcPr>
                </a:tc>
                <a:tc rowSpan="2">
                  <a:txBody>
                    <a:bodyPr/>
                    <a:lstStyle/>
                    <a:p>
                      <a:pPr algn="just">
                        <a:lnSpc>
                          <a:spcPct val="115000"/>
                        </a:lnSpc>
                      </a:pPr>
                      <a:r>
                        <a:rPr lang="es-ES" sz="1400" dirty="0">
                          <a:effectLst/>
                          <a:latin typeface="+mj-lt"/>
                        </a:rPr>
                        <a:t>La producción de penicilina</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tc>
                <a:tc>
                  <a:txBody>
                    <a:bodyPr/>
                    <a:lstStyle/>
                    <a:p>
                      <a:pPr algn="ctr">
                        <a:lnSpc>
                          <a:spcPct val="115000"/>
                        </a:lnSpc>
                      </a:pPr>
                      <a:r>
                        <a:rPr lang="es-ES" sz="1400" dirty="0">
                          <a:effectLst/>
                          <a:latin typeface="+mj-lt"/>
                        </a:rPr>
                        <a:t>31</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tc>
                <a:extLst>
                  <a:ext uri="{0D108BD9-81ED-4DB2-BD59-A6C34878D82A}">
                    <a16:rowId xmlns:a16="http://schemas.microsoft.com/office/drawing/2014/main" val="2728814152"/>
                  </a:ext>
                </a:extLst>
              </a:tr>
              <a:tr h="0">
                <a:tc vMerge="1">
                  <a:txBody>
                    <a:bodyPr/>
                    <a:lstStyle/>
                    <a:p>
                      <a:endParaRPr lang="es-ES"/>
                    </a:p>
                  </a:txBody>
                  <a:tcPr/>
                </a:tc>
                <a:tc vMerge="1">
                  <a:txBody>
                    <a:bodyPr/>
                    <a:lstStyle/>
                    <a:p>
                      <a:endParaRPr lang="es-ES"/>
                    </a:p>
                  </a:txBody>
                  <a:tcPr/>
                </a:tc>
                <a:tc rowSpan="2">
                  <a:txBody>
                    <a:bodyPr/>
                    <a:lstStyle/>
                    <a:p>
                      <a:pPr algn="ctr">
                        <a:lnSpc>
                          <a:spcPct val="115000"/>
                        </a:lnSpc>
                      </a:pPr>
                      <a:r>
                        <a:rPr lang="es-ES" sz="1400" dirty="0">
                          <a:effectLst/>
                          <a:latin typeface="+mj-lt"/>
                          <a:ea typeface="Times" panose="02020603050405020304" pitchFamily="18" charset="0"/>
                          <a:cs typeface="Times New Roman" panose="02020603050405020304" pitchFamily="18" charset="0"/>
                        </a:rPr>
                        <a:t>32</a:t>
                      </a:r>
                    </a:p>
                  </a:txBody>
                  <a:tcPr marL="65464" marR="65464" marT="0" marB="0"/>
                </a:tc>
                <a:extLst>
                  <a:ext uri="{0D108BD9-81ED-4DB2-BD59-A6C34878D82A}">
                    <a16:rowId xmlns:a16="http://schemas.microsoft.com/office/drawing/2014/main" val="378956565"/>
                  </a:ext>
                </a:extLst>
              </a:tr>
              <a:tr h="127905">
                <a:tc>
                  <a:txBody>
                    <a:bodyPr/>
                    <a:lstStyle/>
                    <a:p>
                      <a:pPr algn="ctr">
                        <a:lnSpc>
                          <a:spcPct val="115000"/>
                        </a:lnSpc>
                      </a:pPr>
                      <a:r>
                        <a:rPr lang="es-ES" sz="1400" dirty="0">
                          <a:effectLst/>
                          <a:latin typeface="+mj-lt"/>
                          <a:ea typeface="Times" panose="02020603050405020304" pitchFamily="18" charset="0"/>
                          <a:cs typeface="Times New Roman" panose="02020603050405020304" pitchFamily="18" charset="0"/>
                        </a:rPr>
                        <a:t>18</a:t>
                      </a:r>
                    </a:p>
                  </a:txBody>
                  <a:tcPr marL="65464" marR="65464" marT="0" marB="0">
                    <a:solidFill>
                      <a:srgbClr val="C00000"/>
                    </a:solidFill>
                  </a:tcPr>
                </a:tc>
                <a:tc>
                  <a:txBody>
                    <a:bodyPr/>
                    <a:lstStyle/>
                    <a:p>
                      <a:r>
                        <a:rPr lang="es-ES" sz="1400" dirty="0">
                          <a:effectLst/>
                          <a:latin typeface="+mj-lt"/>
                          <a:ea typeface="Times" panose="02020603050405020304" pitchFamily="18" charset="0"/>
                          <a:cs typeface="Times New Roman" panose="02020603050405020304" pitchFamily="18" charset="0"/>
                        </a:rPr>
                        <a:t>Las drogas en la Segunda Guerra Mundial</a:t>
                      </a:r>
                      <a:endParaRPr lang="es-ES" dirty="0"/>
                    </a:p>
                  </a:txBody>
                  <a:tcPr marL="65464" marR="65464" marT="0" marB="0"/>
                </a:tc>
                <a:tc vMerge="1">
                  <a:txBody>
                    <a:bodyPr/>
                    <a:lstStyle/>
                    <a:p>
                      <a:endParaRPr lang="es-ES"/>
                    </a:p>
                  </a:txBody>
                  <a:tcPr/>
                </a:tc>
                <a:extLst>
                  <a:ext uri="{0D108BD9-81ED-4DB2-BD59-A6C34878D82A}">
                    <a16:rowId xmlns:a16="http://schemas.microsoft.com/office/drawing/2014/main" val="3084469639"/>
                  </a:ext>
                </a:extLst>
              </a:tr>
              <a:tr h="274401">
                <a:tc>
                  <a:txBody>
                    <a:bodyPr/>
                    <a:lstStyle/>
                    <a:p>
                      <a:pPr algn="ctr">
                        <a:lnSpc>
                          <a:spcPct val="115000"/>
                        </a:lnSpc>
                      </a:pPr>
                      <a:r>
                        <a:rPr lang="es-ES" sz="1400" dirty="0">
                          <a:effectLst/>
                          <a:latin typeface="+mj-lt"/>
                        </a:rPr>
                        <a:t>19</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solidFill>
                      <a:srgbClr val="C00000"/>
                    </a:solidFill>
                  </a:tcPr>
                </a:tc>
                <a:tc>
                  <a:txBody>
                    <a:bodyPr/>
                    <a:lstStyle/>
                    <a:p>
                      <a:pPr algn="just">
                        <a:lnSpc>
                          <a:spcPct val="115000"/>
                        </a:lnSpc>
                      </a:pPr>
                      <a:r>
                        <a:rPr lang="es-ES" sz="1400" dirty="0">
                          <a:effectLst/>
                          <a:latin typeface="+mj-lt"/>
                        </a:rPr>
                        <a:t>El final de la Segunda Guerra Mundial: El inicio de la Guerra Fría</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tc>
                <a:tc>
                  <a:txBody>
                    <a:bodyPr/>
                    <a:lstStyle/>
                    <a:p>
                      <a:pPr algn="ctr">
                        <a:lnSpc>
                          <a:spcPct val="115000"/>
                        </a:lnSpc>
                      </a:pPr>
                      <a:r>
                        <a:rPr lang="es-ES" sz="1400" dirty="0">
                          <a:effectLst/>
                          <a:latin typeface="+mj-lt"/>
                        </a:rPr>
                        <a:t>38</a:t>
                      </a:r>
                      <a:endParaRPr lang="es-ES" sz="1400" dirty="0">
                        <a:effectLst/>
                        <a:latin typeface="+mj-lt"/>
                        <a:ea typeface="Times" panose="02020603050405020304" pitchFamily="18" charset="0"/>
                        <a:cs typeface="Times New Roman" panose="02020603050405020304" pitchFamily="18" charset="0"/>
                      </a:endParaRPr>
                    </a:p>
                  </a:txBody>
                  <a:tcPr marL="65464" marR="65464" marT="0" marB="0"/>
                </a:tc>
                <a:extLst>
                  <a:ext uri="{0D108BD9-81ED-4DB2-BD59-A6C34878D82A}">
                    <a16:rowId xmlns:a16="http://schemas.microsoft.com/office/drawing/2014/main" val="2823825250"/>
                  </a:ext>
                </a:extLst>
              </a:tr>
            </a:tbl>
          </a:graphicData>
        </a:graphic>
      </p:graphicFrame>
      <p:sp>
        <p:nvSpPr>
          <p:cNvPr id="4" name="Marcador de número de diapositiva 3">
            <a:extLst>
              <a:ext uri="{FF2B5EF4-FFF2-40B4-BE49-F238E27FC236}">
                <a16:creationId xmlns:a16="http://schemas.microsoft.com/office/drawing/2014/main" id="{5F4B07F0-EA0D-547C-29B7-F72F553ACF29}"/>
              </a:ext>
            </a:extLst>
          </p:cNvPr>
          <p:cNvSpPr>
            <a:spLocks noGrp="1"/>
          </p:cNvSpPr>
          <p:nvPr>
            <p:ph type="sldNum" sz="quarter" idx="12"/>
          </p:nvPr>
        </p:nvSpPr>
        <p:spPr>
          <a:xfrm>
            <a:off x="8316416" y="6245225"/>
            <a:ext cx="370384" cy="352127"/>
          </a:xfrm>
        </p:spPr>
        <p:txBody>
          <a:bodyPr/>
          <a:lstStyle/>
          <a:p>
            <a:fld id="{40954B8E-C8CA-48BE-A469-4AE0AE67A16E}" type="slidenum">
              <a:rPr lang="es-ES" smtClean="0"/>
              <a:pPr/>
              <a:t>2</a:t>
            </a:fld>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50000">
              <a:srgbClr val="CCFFFF"/>
            </a:gs>
            <a:gs pos="100000">
              <a:srgbClr val="0066FF"/>
            </a:gs>
          </a:gsLst>
          <a:lin ang="5400000" scaled="1"/>
        </a:grad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6F46DA19-2CAA-EE45-7DA2-B10F2573F939}"/>
              </a:ext>
            </a:extLst>
          </p:cNvPr>
          <p:cNvSpPr txBox="1">
            <a:spLocks noChangeArrowheads="1"/>
          </p:cNvSpPr>
          <p:nvPr/>
        </p:nvSpPr>
        <p:spPr bwMode="auto">
          <a:xfrm>
            <a:off x="1331641" y="143150"/>
            <a:ext cx="4896544"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11. La electrónica en la guerra</a:t>
            </a:r>
          </a:p>
        </p:txBody>
      </p:sp>
      <p:sp>
        <p:nvSpPr>
          <p:cNvPr id="3" name="CuadroTexto 2">
            <a:extLst>
              <a:ext uri="{FF2B5EF4-FFF2-40B4-BE49-F238E27FC236}">
                <a16:creationId xmlns:a16="http://schemas.microsoft.com/office/drawing/2014/main" id="{700D168D-3FA8-CBE0-810D-D0B8B79D31CB}"/>
              </a:ext>
            </a:extLst>
          </p:cNvPr>
          <p:cNvSpPr txBox="1"/>
          <p:nvPr/>
        </p:nvSpPr>
        <p:spPr>
          <a:xfrm>
            <a:off x="143610" y="604815"/>
            <a:ext cx="5167441" cy="2333459"/>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En la posguerra, las medidas y contramedidas de guerra electrónica experimentan un espectacular avance. Los campos de las batallas tradicionales que tienen lugar a partir de entonces se llenan de emisiones electromagnéticas: transmisiones entre puestos de mando y unidades, radares de localización aérea y terrestre, radares de control de tiro y enlaces por vía satélite.</a:t>
            </a:r>
            <a:endParaRPr lang="es-ES" sz="1600" dirty="0">
              <a:effectLst/>
              <a:latin typeface="+mn-lt"/>
              <a:ea typeface="Times" panose="02020603050405020304" pitchFamily="18" charset="0"/>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8CC98C83-F6AA-C31C-2E7C-A4F3684F50C0}"/>
              </a:ext>
            </a:extLst>
          </p:cNvPr>
          <p:cNvSpPr>
            <a:spLocks noGrp="1"/>
          </p:cNvSpPr>
          <p:nvPr>
            <p:ph type="sldNum" sz="quarter" idx="12"/>
          </p:nvPr>
        </p:nvSpPr>
        <p:spPr>
          <a:xfrm>
            <a:off x="8172400" y="6245225"/>
            <a:ext cx="514400" cy="476250"/>
          </a:xfrm>
        </p:spPr>
        <p:txBody>
          <a:bodyPr/>
          <a:lstStyle/>
          <a:p>
            <a:fld id="{40954B8E-C8CA-48BE-A469-4AE0AE67A16E}" type="slidenum">
              <a:rPr lang="es-ES" smtClean="0"/>
              <a:pPr/>
              <a:t>20</a:t>
            </a:fld>
            <a:endParaRPr lang="es-ES" dirty="0"/>
          </a:p>
        </p:txBody>
      </p:sp>
      <p:pic>
        <p:nvPicPr>
          <p:cNvPr id="2052" name="Picture 4" descr="Colossus, el primer ordenador a gran escala">
            <a:extLst>
              <a:ext uri="{FF2B5EF4-FFF2-40B4-BE49-F238E27FC236}">
                <a16:creationId xmlns:a16="http://schemas.microsoft.com/office/drawing/2014/main" id="{95C4BE25-4653-0BA2-5872-982018E458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9522" y="387266"/>
            <a:ext cx="2850868" cy="1948093"/>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78">
            <a:extLst>
              <a:ext uri="{FF2B5EF4-FFF2-40B4-BE49-F238E27FC236}">
                <a16:creationId xmlns:a16="http://schemas.microsoft.com/office/drawing/2014/main" id="{0B7ABF2E-2E0A-7A1E-8E26-22C2277E9F7A}"/>
              </a:ext>
            </a:extLst>
          </p:cNvPr>
          <p:cNvSpPr txBox="1">
            <a:spLocks noChangeArrowheads="1"/>
          </p:cNvSpPr>
          <p:nvPr/>
        </p:nvSpPr>
        <p:spPr bwMode="auto">
          <a:xfrm>
            <a:off x="6167943" y="2410076"/>
            <a:ext cx="2693543" cy="33879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dirty="0">
                <a:effectLst/>
                <a:latin typeface="Arial" panose="020B0604020202020204" pitchFamily="34" charset="0"/>
                <a:ea typeface="Times" panose="02020603050405020304" pitchFamily="18" charset="0"/>
                <a:cs typeface="Times New Roman" panose="02020603050405020304" pitchFamily="18" charset="0"/>
              </a:rPr>
              <a:t>Computadora </a:t>
            </a:r>
            <a:r>
              <a:rPr lang="es-ES_tradnl" sz="1000" dirty="0" err="1">
                <a:effectLst/>
                <a:latin typeface="Arial" panose="020B0604020202020204" pitchFamily="34" charset="0"/>
                <a:ea typeface="Times" panose="02020603050405020304" pitchFamily="18" charset="0"/>
                <a:cs typeface="Times New Roman" panose="02020603050405020304" pitchFamily="18" charset="0"/>
              </a:rPr>
              <a:t>Colossus</a:t>
            </a:r>
            <a:r>
              <a:rPr lang="es-ES_tradnl" sz="1000" dirty="0">
                <a:effectLst/>
                <a:latin typeface="Arial" panose="020B0604020202020204" pitchFamily="34" charset="0"/>
                <a:ea typeface="Times" panose="02020603050405020304" pitchFamily="18" charset="0"/>
                <a:cs typeface="Times New Roman" panose="02020603050405020304" pitchFamily="18" charset="0"/>
              </a:rPr>
              <a:t>.</a:t>
            </a:r>
            <a:endParaRPr lang="es-ES" sz="1000" dirty="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2054" name="Picture 6" descr="Biografia de Alan Turing">
            <a:extLst>
              <a:ext uri="{FF2B5EF4-FFF2-40B4-BE49-F238E27FC236}">
                <a16:creationId xmlns:a16="http://schemas.microsoft.com/office/drawing/2014/main" id="{E385A1CA-CA95-4C05-EAC2-3939B7E91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861" y="2864383"/>
            <a:ext cx="1555625" cy="150072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o 13">
            <a:extLst>
              <a:ext uri="{FF2B5EF4-FFF2-40B4-BE49-F238E27FC236}">
                <a16:creationId xmlns:a16="http://schemas.microsoft.com/office/drawing/2014/main" id="{CBD6308B-D9D5-878D-A103-837CC3B6CFB0}"/>
              </a:ext>
            </a:extLst>
          </p:cNvPr>
          <p:cNvGrpSpPr>
            <a:grpSpLocks/>
          </p:cNvGrpSpPr>
          <p:nvPr/>
        </p:nvGrpSpPr>
        <p:grpSpPr bwMode="auto">
          <a:xfrm>
            <a:off x="5552273" y="3979255"/>
            <a:ext cx="1709420" cy="2209800"/>
            <a:chOff x="6972" y="10776"/>
            <a:chExt cx="3387" cy="3624"/>
          </a:xfrm>
        </p:grpSpPr>
        <p:pic>
          <p:nvPicPr>
            <p:cNvPr id="15" name="Picture 167">
              <a:extLst>
                <a:ext uri="{FF2B5EF4-FFF2-40B4-BE49-F238E27FC236}">
                  <a16:creationId xmlns:a16="http://schemas.microsoft.com/office/drawing/2014/main" id="{75BB44F5-8D10-D70A-23E0-6499E29CB7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2" y="10776"/>
              <a:ext cx="3387" cy="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68">
              <a:extLst>
                <a:ext uri="{FF2B5EF4-FFF2-40B4-BE49-F238E27FC236}">
                  <a16:creationId xmlns:a16="http://schemas.microsoft.com/office/drawing/2014/main" id="{C2F58F24-7554-7D93-1A85-F4F895B6A24B}"/>
                </a:ext>
              </a:extLst>
            </p:cNvPr>
            <p:cNvSpPr txBox="1">
              <a:spLocks noChangeArrowheads="1"/>
            </p:cNvSpPr>
            <p:nvPr/>
          </p:nvSpPr>
          <p:spPr bwMode="auto">
            <a:xfrm>
              <a:off x="6972" y="13630"/>
              <a:ext cx="3387" cy="7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n-US" sz="1000" dirty="0">
                  <a:effectLst/>
                  <a:latin typeface="Arial" panose="020B0604020202020204" pitchFamily="34" charset="0"/>
                  <a:ea typeface="Times" panose="02020603050405020304" pitchFamily="18" charset="0"/>
                  <a:cs typeface="Times New Roman" panose="02020603050405020304" pitchFamily="18" charset="0"/>
                </a:rPr>
                <a:t>William Shockley, John Bardeen y Walter Brattain</a:t>
              </a:r>
              <a:r>
                <a:rPr lang="en-US" sz="1000" dirty="0">
                  <a:effectLst/>
                  <a:latin typeface="Times" panose="02020603050405020304" pitchFamily="18" charset="0"/>
                  <a:ea typeface="Times" panose="02020603050405020304" pitchFamily="18" charset="0"/>
                  <a:cs typeface="Times New Roman" panose="02020603050405020304" pitchFamily="18" charset="0"/>
                </a:rPr>
                <a:t>.</a:t>
              </a:r>
              <a:endParaRPr lang="es-ES" sz="1200" dirty="0">
                <a:effectLst/>
                <a:latin typeface="Times" panose="02020603050405020304" pitchFamily="18" charset="0"/>
                <a:ea typeface="Times" panose="02020603050405020304" pitchFamily="18" charset="0"/>
                <a:cs typeface="Times New Roman" panose="02020603050405020304" pitchFamily="18" charset="0"/>
              </a:endParaRPr>
            </a:p>
          </p:txBody>
        </p:sp>
      </p:grpSp>
      <p:sp>
        <p:nvSpPr>
          <p:cNvPr id="17" name="CuadroTexto 16">
            <a:extLst>
              <a:ext uri="{FF2B5EF4-FFF2-40B4-BE49-F238E27FC236}">
                <a16:creationId xmlns:a16="http://schemas.microsoft.com/office/drawing/2014/main" id="{6E86207D-6825-4969-28A2-2A5AF56D5398}"/>
              </a:ext>
            </a:extLst>
          </p:cNvPr>
          <p:cNvSpPr txBox="1"/>
          <p:nvPr/>
        </p:nvSpPr>
        <p:spPr>
          <a:xfrm>
            <a:off x="231772" y="2938274"/>
            <a:ext cx="5167441" cy="3182923"/>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rPr>
              <a:t>La electrónica penetra en todos los resortes de las Fuerzas Armadas. Así, el Stanford </a:t>
            </a:r>
            <a:r>
              <a:rPr lang="es-ES_tradnl" sz="1600" dirty="0" err="1">
                <a:effectLst/>
                <a:latin typeface="Arial" panose="020B0604020202020204" pitchFamily="34" charset="0"/>
                <a:ea typeface="Times New Roman" panose="02020603050405020304" pitchFamily="18" charset="0"/>
              </a:rPr>
              <a:t>Electronics</a:t>
            </a:r>
            <a:r>
              <a:rPr lang="es-ES_tradnl" sz="1600" dirty="0">
                <a:effectLst/>
                <a:latin typeface="Arial" panose="020B0604020202020204" pitchFamily="34" charset="0"/>
                <a:ea typeface="Times New Roman" panose="02020603050405020304" pitchFamily="18" charset="0"/>
              </a:rPr>
              <a:t> </a:t>
            </a:r>
            <a:r>
              <a:rPr lang="es-ES_tradnl" sz="1600" dirty="0" err="1">
                <a:effectLst/>
                <a:latin typeface="Arial" panose="020B0604020202020204" pitchFamily="34" charset="0"/>
                <a:ea typeface="Times New Roman" panose="02020603050405020304" pitchFamily="18" charset="0"/>
              </a:rPr>
              <a:t>Laboratory</a:t>
            </a:r>
            <a:r>
              <a:rPr lang="es-ES_tradnl" sz="1600" dirty="0">
                <a:effectLst/>
                <a:latin typeface="Arial" panose="020B0604020202020204" pitchFamily="34" charset="0"/>
                <a:ea typeface="Times New Roman" panose="02020603050405020304" pitchFamily="18" charset="0"/>
              </a:rPr>
              <a:t>, financiado mayoritariamente por I+D militar, resultó vital para el crecimiento de la industria electrónica en torno a la universidad, que terminó produciendo Silicon Valley. </a:t>
            </a:r>
          </a:p>
          <a:p>
            <a:pPr algn="just">
              <a:lnSpc>
                <a:spcPct val="115000"/>
              </a:lnSpc>
            </a:pPr>
            <a:r>
              <a:rPr lang="es-ES_tradnl" sz="1600" dirty="0">
                <a:effectLst/>
                <a:latin typeface="Arial" panose="020B0604020202020204" pitchFamily="34" charset="0"/>
                <a:ea typeface="Times New Roman" panose="02020603050405020304" pitchFamily="18" charset="0"/>
              </a:rPr>
              <a:t>En 1947, los norteamericanos William Shockley, John Bardeen y Walter </a:t>
            </a:r>
            <a:r>
              <a:rPr lang="es-ES_tradnl" sz="1600" dirty="0" err="1">
                <a:effectLst/>
                <a:latin typeface="Arial" panose="020B0604020202020204" pitchFamily="34" charset="0"/>
                <a:ea typeface="Times New Roman" panose="02020603050405020304" pitchFamily="18" charset="0"/>
              </a:rPr>
              <a:t>Brattain</a:t>
            </a:r>
            <a:r>
              <a:rPr lang="es-ES_tradnl" sz="1600" dirty="0">
                <a:effectLst/>
                <a:latin typeface="Arial" panose="020B0604020202020204" pitchFamily="34" charset="0"/>
                <a:ea typeface="Times New Roman" panose="02020603050405020304" pitchFamily="18" charset="0"/>
              </a:rPr>
              <a:t> descubren el transistor de germanio, que pone fin a las válvulas de vacío y, en 1954, el norteamericano Gordon Teal introduce el silicio como semiconductor.</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mn-lt"/>
              <a:ea typeface="Times" panose="02020603050405020304" pitchFamily="18" charset="0"/>
              <a:cs typeface="Times New Roman" panose="02020603050405020304" pitchFamily="18" charset="0"/>
            </a:endParaRPr>
          </a:p>
        </p:txBody>
      </p:sp>
      <p:sp>
        <p:nvSpPr>
          <p:cNvPr id="18" name="Text Box 78">
            <a:extLst>
              <a:ext uri="{FF2B5EF4-FFF2-40B4-BE49-F238E27FC236}">
                <a16:creationId xmlns:a16="http://schemas.microsoft.com/office/drawing/2014/main" id="{658F2959-487E-E706-14C6-31F691A976DE}"/>
              </a:ext>
            </a:extLst>
          </p:cNvPr>
          <p:cNvSpPr txBox="1">
            <a:spLocks noChangeArrowheads="1"/>
          </p:cNvSpPr>
          <p:nvPr/>
        </p:nvSpPr>
        <p:spPr bwMode="auto">
          <a:xfrm>
            <a:off x="7314060" y="4488036"/>
            <a:ext cx="1547426" cy="33879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dirty="0">
                <a:effectLst/>
                <a:latin typeface="Arial" panose="020B0604020202020204" pitchFamily="34" charset="0"/>
                <a:ea typeface="Times" panose="02020603050405020304" pitchFamily="18" charset="0"/>
                <a:cs typeface="Times New Roman" panose="02020603050405020304" pitchFamily="18" charset="0"/>
              </a:rPr>
              <a:t>Alan Turing.</a:t>
            </a:r>
            <a:endParaRPr lang="es-ES" sz="1000" dirty="0">
              <a:effectLst/>
              <a:latin typeface="Times" panose="02020603050405020304" pitchFamily="18" charset="0"/>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2012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50000">
              <a:schemeClr val="bg1"/>
            </a:gs>
            <a:gs pos="100000">
              <a:srgbClr val="0066FF"/>
            </a:gs>
          </a:gsLst>
          <a:lin ang="5400000" scaled="1"/>
        </a:grad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7D0954E-7C4E-4F8C-90EF-D22A95357793}"/>
              </a:ext>
            </a:extLst>
          </p:cNvPr>
          <p:cNvSpPr>
            <a:spLocks noGrp="1"/>
          </p:cNvSpPr>
          <p:nvPr>
            <p:ph type="sldNum" sz="quarter" idx="12"/>
          </p:nvPr>
        </p:nvSpPr>
        <p:spPr>
          <a:xfrm>
            <a:off x="8100392" y="6245225"/>
            <a:ext cx="586408" cy="476250"/>
          </a:xfrm>
        </p:spPr>
        <p:txBody>
          <a:bodyPr/>
          <a:lstStyle/>
          <a:p>
            <a:fld id="{40954B8E-C8CA-48BE-A469-4AE0AE67A16E}" type="slidenum">
              <a:rPr lang="es-ES" smtClean="0"/>
              <a:pPr/>
              <a:t>21</a:t>
            </a:fld>
            <a:endParaRPr lang="es-ES" dirty="0"/>
          </a:p>
        </p:txBody>
      </p:sp>
      <p:sp>
        <p:nvSpPr>
          <p:cNvPr id="3" name="Text Box 3">
            <a:extLst>
              <a:ext uri="{FF2B5EF4-FFF2-40B4-BE49-F238E27FC236}">
                <a16:creationId xmlns:a16="http://schemas.microsoft.com/office/drawing/2014/main" id="{F11B4C45-3EDD-1FB9-531D-6A853B2447BF}"/>
              </a:ext>
            </a:extLst>
          </p:cNvPr>
          <p:cNvSpPr txBox="1">
            <a:spLocks noChangeArrowheads="1"/>
          </p:cNvSpPr>
          <p:nvPr/>
        </p:nvSpPr>
        <p:spPr bwMode="auto">
          <a:xfrm>
            <a:off x="1331641" y="143150"/>
            <a:ext cx="4896544"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12. El proyecto Manhattan</a:t>
            </a:r>
          </a:p>
        </p:txBody>
      </p:sp>
      <p:sp>
        <p:nvSpPr>
          <p:cNvPr id="4" name="CuadroTexto 3">
            <a:extLst>
              <a:ext uri="{FF2B5EF4-FFF2-40B4-BE49-F238E27FC236}">
                <a16:creationId xmlns:a16="http://schemas.microsoft.com/office/drawing/2014/main" id="{2E2EBBAC-3E59-7454-03D5-0D769CF65074}"/>
              </a:ext>
            </a:extLst>
          </p:cNvPr>
          <p:cNvSpPr txBox="1"/>
          <p:nvPr/>
        </p:nvSpPr>
        <p:spPr>
          <a:xfrm>
            <a:off x="143610" y="604815"/>
            <a:ext cx="8820878" cy="1483996"/>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rPr>
              <a:t>En 1938 los alemanes Otto Hahn y Fritz Strassmann  observan la existencia de bario entre los productos del bombardeo del uranio con neutrones. Son Otto Frisch y Lise Meitner, dos huidos de la Alemania nazi los que interpretan que en dicha observación lo que existía era una fisión y lo publican el 11 de febrero de 1939. El refugiado húngaro en EE.UU. Leo </a:t>
            </a:r>
            <a:r>
              <a:rPr lang="es-ES_tradnl" sz="1600" dirty="0" err="1">
                <a:effectLst/>
                <a:latin typeface="Arial" panose="020B0604020202020204" pitchFamily="34" charset="0"/>
                <a:ea typeface="Times New Roman" panose="02020603050405020304" pitchFamily="18" charset="0"/>
              </a:rPr>
              <a:t>Szilard</a:t>
            </a:r>
            <a:r>
              <a:rPr lang="es-ES_tradnl" sz="1600" dirty="0">
                <a:effectLst/>
                <a:latin typeface="Arial" panose="020B0604020202020204" pitchFamily="34" charset="0"/>
                <a:ea typeface="Times New Roman" panose="02020603050405020304" pitchFamily="18" charset="0"/>
              </a:rPr>
              <a:t> se da cuenta de que el proceso de fisión nuclear da origen a una reacción en cadena. </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mn-lt"/>
              <a:ea typeface="Times" panose="02020603050405020304" pitchFamily="18" charset="0"/>
              <a:cs typeface="Times New Roman" panose="02020603050405020304" pitchFamily="18" charset="0"/>
            </a:endParaRPr>
          </a:p>
        </p:txBody>
      </p:sp>
      <p:grpSp>
        <p:nvGrpSpPr>
          <p:cNvPr id="5" name="Grupo 4">
            <a:extLst>
              <a:ext uri="{FF2B5EF4-FFF2-40B4-BE49-F238E27FC236}">
                <a16:creationId xmlns:a16="http://schemas.microsoft.com/office/drawing/2014/main" id="{2AE09356-A178-FED0-F7AF-BA495BD80922}"/>
              </a:ext>
            </a:extLst>
          </p:cNvPr>
          <p:cNvGrpSpPr>
            <a:grpSpLocks/>
          </p:cNvGrpSpPr>
          <p:nvPr/>
        </p:nvGrpSpPr>
        <p:grpSpPr bwMode="auto">
          <a:xfrm>
            <a:off x="3275856" y="2146837"/>
            <a:ext cx="2727960" cy="2278380"/>
            <a:chOff x="6180" y="6036"/>
            <a:chExt cx="4296" cy="3588"/>
          </a:xfrm>
        </p:grpSpPr>
        <p:pic>
          <p:nvPicPr>
            <p:cNvPr id="6" name="Imagen 5" descr="Resultado de imagen de einstein y leo szilard">
              <a:extLst>
                <a:ext uri="{FF2B5EF4-FFF2-40B4-BE49-F238E27FC236}">
                  <a16:creationId xmlns:a16="http://schemas.microsoft.com/office/drawing/2014/main" id="{998049FE-D551-50CE-7D6B-9484E7061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54" t="2745" r="3162" b="1875"/>
            <a:stretch>
              <a:fillRect/>
            </a:stretch>
          </p:blipFill>
          <p:spPr bwMode="auto">
            <a:xfrm>
              <a:off x="6180" y="6036"/>
              <a:ext cx="4296" cy="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 de texto 2">
              <a:extLst>
                <a:ext uri="{FF2B5EF4-FFF2-40B4-BE49-F238E27FC236}">
                  <a16:creationId xmlns:a16="http://schemas.microsoft.com/office/drawing/2014/main" id="{3DB1BF1C-5A4C-0AA8-9CE4-0F156AA0E39C}"/>
                </a:ext>
              </a:extLst>
            </p:cNvPr>
            <p:cNvSpPr txBox="1">
              <a:spLocks noChangeArrowheads="1"/>
            </p:cNvSpPr>
            <p:nvPr/>
          </p:nvSpPr>
          <p:spPr bwMode="auto">
            <a:xfrm>
              <a:off x="6180" y="8915"/>
              <a:ext cx="4296" cy="70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a:effectLst/>
                  <a:latin typeface="Arial" panose="020B0604020202020204" pitchFamily="34" charset="0"/>
                  <a:ea typeface="Times" panose="02020603050405020304" pitchFamily="18" charset="0"/>
                  <a:cs typeface="Times New Roman" panose="02020603050405020304" pitchFamily="18" charset="0"/>
                </a:rPr>
                <a:t>Einstein y Szilard escribiendo la famosa carta que dio origen al proyecto Manhattan.</a:t>
              </a:r>
              <a:endParaRPr lang="es-ES" sz="1200">
                <a:effectLst/>
                <a:latin typeface="Times" panose="02020603050405020304" pitchFamily="18" charset="0"/>
                <a:ea typeface="Times" panose="02020603050405020304" pitchFamily="18" charset="0"/>
                <a:cs typeface="Times New Roman" panose="02020603050405020304" pitchFamily="18" charset="0"/>
              </a:endParaRPr>
            </a:p>
          </p:txBody>
        </p:sp>
      </p:grpSp>
      <p:sp>
        <p:nvSpPr>
          <p:cNvPr id="13" name="CuadroTexto 12">
            <a:extLst>
              <a:ext uri="{FF2B5EF4-FFF2-40B4-BE49-F238E27FC236}">
                <a16:creationId xmlns:a16="http://schemas.microsoft.com/office/drawing/2014/main" id="{8014B660-AA6A-101A-F1A3-F511AF0C50EC}"/>
              </a:ext>
            </a:extLst>
          </p:cNvPr>
          <p:cNvSpPr txBox="1"/>
          <p:nvPr/>
        </p:nvSpPr>
        <p:spPr>
          <a:xfrm>
            <a:off x="251520" y="4483244"/>
            <a:ext cx="7912074" cy="2050305"/>
          </a:xfrm>
          <a:prstGeom prst="rect">
            <a:avLst/>
          </a:prstGeom>
          <a:noFill/>
        </p:spPr>
        <p:txBody>
          <a:bodyPr wrap="square">
            <a:spAutoFit/>
          </a:bodyPr>
          <a:lstStyle/>
          <a:p>
            <a:pPr algn="just">
              <a:lnSpc>
                <a:spcPct val="115000"/>
              </a:lnSpc>
            </a:pPr>
            <a:r>
              <a:rPr lang="es-ES_tradnl" sz="1600" dirty="0" err="1">
                <a:effectLst/>
                <a:latin typeface="Arial" panose="020B0604020202020204" pitchFamily="34" charset="0"/>
                <a:ea typeface="Times New Roman" panose="02020603050405020304" pitchFamily="18" charset="0"/>
              </a:rPr>
              <a:t>Szilard</a:t>
            </a:r>
            <a:r>
              <a:rPr lang="es-ES_tradnl" sz="1600" dirty="0">
                <a:effectLst/>
                <a:latin typeface="Arial" panose="020B0604020202020204" pitchFamily="34" charset="0"/>
                <a:ea typeface="Times New Roman" panose="02020603050405020304" pitchFamily="18" charset="0"/>
              </a:rPr>
              <a:t> junto con otro refugiado húngaro, Eugene Wigner, persuaden a Einstein para que escriba su famosa carta al presidente norteamericano Roosevelt, que puso más tarde en marcha el Proyecto Manhattan, que preparará la primera bomba nuclear. En la carta del 2 de agosto de 1939, Albert Einstein informa al presidente Roosevelt sobre la posibilidad de producir una reacción nuclear en cadena en una gran masa de uranio, en la que se liberaría una enorme cantidad de energía y podría ser factible la construcción de bombas atómicas.</a:t>
            </a:r>
            <a:endParaRPr lang="es-ES" sz="1600" dirty="0">
              <a:effectLst/>
              <a:latin typeface="+mn-lt"/>
              <a:ea typeface="Times"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50000">
              <a:schemeClr val="bg1"/>
            </a:gs>
            <a:gs pos="100000">
              <a:srgbClr val="0066FF"/>
            </a:gs>
          </a:gsLst>
          <a:lin ang="5400000" scaled="1"/>
        </a:grad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7D0954E-7C4E-4F8C-90EF-D22A95357793}"/>
              </a:ext>
            </a:extLst>
          </p:cNvPr>
          <p:cNvSpPr>
            <a:spLocks noGrp="1"/>
          </p:cNvSpPr>
          <p:nvPr>
            <p:ph type="sldNum" sz="quarter" idx="12"/>
          </p:nvPr>
        </p:nvSpPr>
        <p:spPr>
          <a:xfrm>
            <a:off x="8100392" y="6245225"/>
            <a:ext cx="586408" cy="476250"/>
          </a:xfrm>
        </p:spPr>
        <p:txBody>
          <a:bodyPr/>
          <a:lstStyle/>
          <a:p>
            <a:fld id="{40954B8E-C8CA-48BE-A469-4AE0AE67A16E}" type="slidenum">
              <a:rPr lang="es-ES" smtClean="0"/>
              <a:pPr/>
              <a:t>22</a:t>
            </a:fld>
            <a:endParaRPr lang="es-ES" dirty="0"/>
          </a:p>
        </p:txBody>
      </p:sp>
      <p:sp>
        <p:nvSpPr>
          <p:cNvPr id="3" name="Text Box 3">
            <a:extLst>
              <a:ext uri="{FF2B5EF4-FFF2-40B4-BE49-F238E27FC236}">
                <a16:creationId xmlns:a16="http://schemas.microsoft.com/office/drawing/2014/main" id="{F11B4C45-3EDD-1FB9-531D-6A853B2447BF}"/>
              </a:ext>
            </a:extLst>
          </p:cNvPr>
          <p:cNvSpPr txBox="1">
            <a:spLocks noChangeArrowheads="1"/>
          </p:cNvSpPr>
          <p:nvPr/>
        </p:nvSpPr>
        <p:spPr bwMode="auto">
          <a:xfrm>
            <a:off x="1331641" y="143150"/>
            <a:ext cx="4896544"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12. El proyecto Manhattan</a:t>
            </a:r>
          </a:p>
        </p:txBody>
      </p:sp>
      <p:sp>
        <p:nvSpPr>
          <p:cNvPr id="4" name="CuadroTexto 3">
            <a:extLst>
              <a:ext uri="{FF2B5EF4-FFF2-40B4-BE49-F238E27FC236}">
                <a16:creationId xmlns:a16="http://schemas.microsoft.com/office/drawing/2014/main" id="{2E2EBBAC-3E59-7454-03D5-0D769CF65074}"/>
              </a:ext>
            </a:extLst>
          </p:cNvPr>
          <p:cNvSpPr txBox="1"/>
          <p:nvPr/>
        </p:nvSpPr>
        <p:spPr>
          <a:xfrm>
            <a:off x="143610" y="653249"/>
            <a:ext cx="5364494" cy="2333459"/>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rPr>
              <a:t>En 1943 se encarga a Robert Oppenheimer la dirección del laboratorio de Los Álamos, donde se construye la bomba atómica. </a:t>
            </a:r>
          </a:p>
          <a:p>
            <a:pPr algn="just">
              <a:lnSpc>
                <a:spcPct val="115000"/>
              </a:lnSpc>
            </a:pPr>
            <a:endParaRPr lang="es-ES_tradnl" sz="1600" dirty="0">
              <a:latin typeface="Arial" panose="020B0604020202020204" pitchFamily="34" charset="0"/>
              <a:ea typeface="Times New Roman" panose="02020603050405020304" pitchFamily="18" charset="0"/>
            </a:endParaRPr>
          </a:p>
          <a:p>
            <a:pPr algn="just">
              <a:lnSpc>
                <a:spcPct val="115000"/>
              </a:lnSpc>
            </a:pPr>
            <a:r>
              <a:rPr lang="es-ES_tradnl" sz="1600" dirty="0">
                <a:effectLst/>
                <a:latin typeface="Arial" panose="020B0604020202020204" pitchFamily="34" charset="0"/>
                <a:ea typeface="Times New Roman" panose="02020603050405020304" pitchFamily="18" charset="0"/>
              </a:rPr>
              <a:t>En julio de 1945, no muy lejos de los Álamos, se prueba el primer artefacto y en agosto se lanzan las bombas en Japón, que da origen a la rendición de Japón y concluye la Segunda Guerra Mundial. </a:t>
            </a:r>
            <a:endParaRPr lang="es-ES" sz="1600" dirty="0">
              <a:effectLst/>
              <a:latin typeface="+mn-lt"/>
              <a:ea typeface="Times"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983EF1D8-5C6D-CF83-9357-514DEEB1D789}"/>
              </a:ext>
            </a:extLst>
          </p:cNvPr>
          <p:cNvSpPr txBox="1"/>
          <p:nvPr/>
        </p:nvSpPr>
        <p:spPr>
          <a:xfrm>
            <a:off x="143610" y="3078398"/>
            <a:ext cx="4764105" cy="3182923"/>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rPr>
              <a:t>Antes del inicio del Proyecto Manhattan, físicos de Alemania ya habían  reparado en cómo llegar a la fabricación de bombas nucleares. </a:t>
            </a:r>
          </a:p>
          <a:p>
            <a:pPr algn="just">
              <a:lnSpc>
                <a:spcPct val="115000"/>
              </a:lnSpc>
            </a:pPr>
            <a:endParaRPr lang="es-ES_tradnl" sz="1600" dirty="0">
              <a:effectLst/>
              <a:latin typeface="Arial" panose="020B0604020202020204" pitchFamily="34" charset="0"/>
              <a:ea typeface="Times New Roman" panose="02020603050405020304" pitchFamily="18" charset="0"/>
            </a:endParaRPr>
          </a:p>
          <a:p>
            <a:pPr algn="just">
              <a:lnSpc>
                <a:spcPct val="115000"/>
              </a:lnSpc>
            </a:pPr>
            <a:r>
              <a:rPr lang="es-ES_tradnl" sz="1600" dirty="0">
                <a:effectLst/>
                <a:latin typeface="Arial" panose="020B0604020202020204" pitchFamily="34" charset="0"/>
                <a:ea typeface="Times New Roman" panose="02020603050405020304" pitchFamily="18" charset="0"/>
              </a:rPr>
              <a:t>La primera bomba que se pensó en el laboratorio de Los Álamos consistía en disparar dos masas subcríticas de uranio, la una contra la otra para que se formase súbitamente una masa crítica. La bomba que destruyó Hiroshima el 6 de agosto de 1945 se atenía a este diseño y empleó </a:t>
            </a:r>
            <a:r>
              <a:rPr lang="es-ES_tradnl" sz="1600" baseline="30000" dirty="0">
                <a:effectLst/>
                <a:latin typeface="Arial" panose="020B0604020202020204" pitchFamily="34" charset="0"/>
                <a:ea typeface="Times New Roman" panose="02020603050405020304" pitchFamily="18" charset="0"/>
              </a:rPr>
              <a:t>235</a:t>
            </a:r>
            <a:r>
              <a:rPr lang="es-ES_tradnl" sz="1600" dirty="0">
                <a:effectLst/>
                <a:latin typeface="Arial" panose="020B0604020202020204" pitchFamily="34" charset="0"/>
                <a:ea typeface="Times New Roman" panose="02020603050405020304" pitchFamily="18" charset="0"/>
              </a:rPr>
              <a:t>U casi puro.</a:t>
            </a:r>
            <a:endParaRPr lang="es-ES" sz="1600" dirty="0">
              <a:effectLst/>
              <a:latin typeface="+mn-lt"/>
              <a:ea typeface="Times" panose="02020603050405020304" pitchFamily="18" charset="0"/>
              <a:cs typeface="Times New Roman" panose="02020603050405020304" pitchFamily="18" charset="0"/>
            </a:endParaRPr>
          </a:p>
        </p:txBody>
      </p:sp>
      <p:grpSp>
        <p:nvGrpSpPr>
          <p:cNvPr id="9" name="Grupo 8">
            <a:extLst>
              <a:ext uri="{FF2B5EF4-FFF2-40B4-BE49-F238E27FC236}">
                <a16:creationId xmlns:a16="http://schemas.microsoft.com/office/drawing/2014/main" id="{9F4F83C4-AD95-CA4A-D046-CCB63DEF0337}"/>
              </a:ext>
            </a:extLst>
          </p:cNvPr>
          <p:cNvGrpSpPr>
            <a:grpSpLocks/>
          </p:cNvGrpSpPr>
          <p:nvPr/>
        </p:nvGrpSpPr>
        <p:grpSpPr bwMode="auto">
          <a:xfrm>
            <a:off x="6228186" y="387803"/>
            <a:ext cx="2494466" cy="2465133"/>
            <a:chOff x="5017" y="3689"/>
            <a:chExt cx="3131" cy="2952"/>
          </a:xfrm>
        </p:grpSpPr>
        <p:sp>
          <p:nvSpPr>
            <p:cNvPr id="10" name="Text Box 102">
              <a:extLst>
                <a:ext uri="{FF2B5EF4-FFF2-40B4-BE49-F238E27FC236}">
                  <a16:creationId xmlns:a16="http://schemas.microsoft.com/office/drawing/2014/main" id="{E402DA38-2148-67C2-C427-BAE04F579666}"/>
                </a:ext>
              </a:extLst>
            </p:cNvPr>
            <p:cNvSpPr txBox="1">
              <a:spLocks noChangeArrowheads="1"/>
            </p:cNvSpPr>
            <p:nvPr/>
          </p:nvSpPr>
          <p:spPr bwMode="auto">
            <a:xfrm>
              <a:off x="5017" y="6180"/>
              <a:ext cx="3131" cy="46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a:effectLst/>
                  <a:latin typeface="Arial" panose="020B0604020202020204" pitchFamily="34" charset="0"/>
                  <a:ea typeface="Times" panose="02020603050405020304" pitchFamily="18" charset="0"/>
                  <a:cs typeface="Times New Roman" panose="02020603050405020304" pitchFamily="18" charset="0"/>
                </a:rPr>
                <a:t>Robert Oppenheimer.</a:t>
              </a:r>
              <a:endParaRPr lang="es-ES" sz="120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11" name="Picture 103">
              <a:extLst>
                <a:ext uri="{FF2B5EF4-FFF2-40B4-BE49-F238E27FC236}">
                  <a16:creationId xmlns:a16="http://schemas.microsoft.com/office/drawing/2014/main" id="{7C61DF92-5474-9700-5B10-F5E95A4C3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7" y="3689"/>
              <a:ext cx="3131" cy="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upo 11">
            <a:extLst>
              <a:ext uri="{FF2B5EF4-FFF2-40B4-BE49-F238E27FC236}">
                <a16:creationId xmlns:a16="http://schemas.microsoft.com/office/drawing/2014/main" id="{48D5B433-A7AC-846F-1BEF-697C6F9BAC2E}"/>
              </a:ext>
            </a:extLst>
          </p:cNvPr>
          <p:cNvGrpSpPr>
            <a:grpSpLocks/>
          </p:cNvGrpSpPr>
          <p:nvPr/>
        </p:nvGrpSpPr>
        <p:grpSpPr bwMode="auto">
          <a:xfrm>
            <a:off x="5182494" y="3140968"/>
            <a:ext cx="2906727" cy="3176265"/>
            <a:chOff x="2429" y="10164"/>
            <a:chExt cx="3643" cy="4594"/>
          </a:xfrm>
        </p:grpSpPr>
        <p:sp>
          <p:nvSpPr>
            <p:cNvPr id="14" name="Text Box 108">
              <a:extLst>
                <a:ext uri="{FF2B5EF4-FFF2-40B4-BE49-F238E27FC236}">
                  <a16:creationId xmlns:a16="http://schemas.microsoft.com/office/drawing/2014/main" id="{C70B17E9-D35D-467B-D520-71F3BF66958A}"/>
                </a:ext>
              </a:extLst>
            </p:cNvPr>
            <p:cNvSpPr txBox="1">
              <a:spLocks noChangeArrowheads="1"/>
            </p:cNvSpPr>
            <p:nvPr/>
          </p:nvSpPr>
          <p:spPr bwMode="auto">
            <a:xfrm>
              <a:off x="2429" y="13044"/>
              <a:ext cx="3643" cy="17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a:effectLst/>
                  <a:latin typeface="Arial" panose="020B0604020202020204" pitchFamily="34" charset="0"/>
                  <a:ea typeface="Times" panose="02020603050405020304" pitchFamily="18" charset="0"/>
                  <a:cs typeface="Times New Roman" panose="02020603050405020304" pitchFamily="18" charset="0"/>
                </a:rPr>
                <a:t>Prueba de la primera bomba nuclear cerca de los Álamos.</a:t>
              </a:r>
              <a:endParaRPr lang="es-ES" sz="1200">
                <a:effectLst/>
                <a:latin typeface="Times" panose="02020603050405020304" pitchFamily="18" charset="0"/>
                <a:ea typeface="Times" panose="02020603050405020304" pitchFamily="18" charset="0"/>
                <a:cs typeface="Times New Roman" panose="02020603050405020304" pitchFamily="18" charset="0"/>
              </a:endParaRPr>
            </a:p>
            <a:p>
              <a:pPr algn="just"/>
              <a:r>
                <a:rPr lang="es-ES_tradnl" sz="1000">
                  <a:effectLst/>
                  <a:latin typeface="Arial" panose="020B0604020202020204" pitchFamily="34" charset="0"/>
                  <a:ea typeface="Times" panose="02020603050405020304" pitchFamily="18" charset="0"/>
                  <a:cs typeface="Times New Roman" panose="02020603050405020304" pitchFamily="18" charset="0"/>
                </a:rPr>
                <a:t>El esfuerzo estadounidense por desarrollar armas nucleares emplearía pronto a miles de personas en el laboratorio de Los Álamos, así como en muchas otras instalaciones dispersas por la nación.</a:t>
              </a:r>
              <a:endParaRPr lang="es-ES" sz="120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15" name="Picture 109">
              <a:extLst>
                <a:ext uri="{FF2B5EF4-FFF2-40B4-BE49-F238E27FC236}">
                  <a16:creationId xmlns:a16="http://schemas.microsoft.com/office/drawing/2014/main" id="{C129FCBC-945B-D332-4FCB-0187E0A78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 y="10164"/>
              <a:ext cx="3643" cy="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75512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50000">
              <a:schemeClr val="bg1"/>
            </a:gs>
            <a:gs pos="100000">
              <a:srgbClr val="0066FF"/>
            </a:gs>
          </a:gsLst>
          <a:lin ang="5400000" scaled="1"/>
        </a:grad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7D0954E-7C4E-4F8C-90EF-D22A95357793}"/>
              </a:ext>
            </a:extLst>
          </p:cNvPr>
          <p:cNvSpPr>
            <a:spLocks noGrp="1"/>
          </p:cNvSpPr>
          <p:nvPr>
            <p:ph type="sldNum" sz="quarter" idx="12"/>
          </p:nvPr>
        </p:nvSpPr>
        <p:spPr>
          <a:xfrm>
            <a:off x="8100392" y="6245225"/>
            <a:ext cx="586408" cy="476250"/>
          </a:xfrm>
        </p:spPr>
        <p:txBody>
          <a:bodyPr/>
          <a:lstStyle/>
          <a:p>
            <a:fld id="{40954B8E-C8CA-48BE-A469-4AE0AE67A16E}" type="slidenum">
              <a:rPr lang="es-ES" smtClean="0"/>
              <a:pPr/>
              <a:t>23</a:t>
            </a:fld>
            <a:endParaRPr lang="es-ES" dirty="0"/>
          </a:p>
        </p:txBody>
      </p:sp>
      <p:sp>
        <p:nvSpPr>
          <p:cNvPr id="3" name="Text Box 3">
            <a:extLst>
              <a:ext uri="{FF2B5EF4-FFF2-40B4-BE49-F238E27FC236}">
                <a16:creationId xmlns:a16="http://schemas.microsoft.com/office/drawing/2014/main" id="{F11B4C45-3EDD-1FB9-531D-6A853B2447BF}"/>
              </a:ext>
            </a:extLst>
          </p:cNvPr>
          <p:cNvSpPr txBox="1">
            <a:spLocks noChangeArrowheads="1"/>
          </p:cNvSpPr>
          <p:nvPr/>
        </p:nvSpPr>
        <p:spPr bwMode="auto">
          <a:xfrm>
            <a:off x="1331641" y="143150"/>
            <a:ext cx="4896544"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12. El proyecto Manhattan</a:t>
            </a:r>
          </a:p>
        </p:txBody>
      </p:sp>
      <p:sp>
        <p:nvSpPr>
          <p:cNvPr id="4" name="CuadroTexto 3">
            <a:extLst>
              <a:ext uri="{FF2B5EF4-FFF2-40B4-BE49-F238E27FC236}">
                <a16:creationId xmlns:a16="http://schemas.microsoft.com/office/drawing/2014/main" id="{2E2EBBAC-3E59-7454-03D5-0D769CF65074}"/>
              </a:ext>
            </a:extLst>
          </p:cNvPr>
          <p:cNvSpPr txBox="1"/>
          <p:nvPr/>
        </p:nvSpPr>
        <p:spPr>
          <a:xfrm>
            <a:off x="143610" y="653249"/>
            <a:ext cx="5364494" cy="4032386"/>
          </a:xfrm>
          <a:prstGeom prst="rect">
            <a:avLst/>
          </a:prstGeom>
          <a:noFill/>
        </p:spPr>
        <p:txBody>
          <a:bodyPr wrap="square">
            <a:spAutoFit/>
          </a:bodyPr>
          <a:lstStyle/>
          <a:p>
            <a:pPr algn="just">
              <a:lnSpc>
                <a:spcPct val="115000"/>
              </a:lnSpc>
            </a:pPr>
            <a:r>
              <a:rPr lang="es-ES_tradnl" sz="1600" dirty="0">
                <a:effectLst/>
                <a:latin typeface="+mn-lt"/>
                <a:ea typeface="Times New Roman" panose="02020603050405020304" pitchFamily="18" charset="0"/>
                <a:cs typeface="Times New Roman" panose="02020603050405020304" pitchFamily="18" charset="0"/>
              </a:rPr>
              <a:t>Dos días después del segundo bombardeo atómico, el gobierno norteamericano hace público su informe oficial sobre el Proyecto Manhattan. </a:t>
            </a:r>
          </a:p>
          <a:p>
            <a:pPr algn="just">
              <a:lnSpc>
                <a:spcPct val="115000"/>
              </a:lnSpc>
            </a:pPr>
            <a:r>
              <a:rPr lang="es-ES_tradnl" sz="1600" dirty="0">
                <a:latin typeface="+mn-lt"/>
                <a:ea typeface="Times New Roman" panose="02020603050405020304" pitchFamily="18" charset="0"/>
                <a:cs typeface="Times New Roman" panose="02020603050405020304" pitchFamily="18" charset="0"/>
              </a:rPr>
              <a:t>E</a:t>
            </a:r>
            <a:r>
              <a:rPr lang="es-ES_tradnl" sz="1600" dirty="0">
                <a:effectLst/>
                <a:latin typeface="+mn-lt"/>
                <a:ea typeface="Times New Roman" panose="02020603050405020304" pitchFamily="18" charset="0"/>
                <a:cs typeface="Times New Roman" panose="02020603050405020304" pitchFamily="18" charset="0"/>
              </a:rPr>
              <a:t>l Proyecto Manhattan finalizó y en la posguerra el desarrollo nuclear estadounidense se pone bajo la dirección de una nueva agencia: la </a:t>
            </a:r>
            <a:r>
              <a:rPr lang="es-ES_tradnl" sz="1600" dirty="0" err="1">
                <a:effectLst/>
                <a:latin typeface="+mn-lt"/>
                <a:ea typeface="Times New Roman" panose="02020603050405020304" pitchFamily="18" charset="0"/>
                <a:cs typeface="Times New Roman" panose="02020603050405020304" pitchFamily="18" charset="0"/>
              </a:rPr>
              <a:t>Atomic</a:t>
            </a:r>
            <a:r>
              <a:rPr lang="es-ES_tradnl" sz="1600" dirty="0">
                <a:effectLst/>
                <a:latin typeface="+mn-lt"/>
                <a:ea typeface="Times New Roman" panose="02020603050405020304" pitchFamily="18" charset="0"/>
                <a:cs typeface="Times New Roman" panose="02020603050405020304" pitchFamily="18" charset="0"/>
              </a:rPr>
              <a:t> Energy </a:t>
            </a:r>
            <a:r>
              <a:rPr lang="es-ES_tradnl" sz="1600" dirty="0" err="1">
                <a:effectLst/>
                <a:latin typeface="+mn-lt"/>
                <a:ea typeface="Times New Roman" panose="02020603050405020304" pitchFamily="18" charset="0"/>
                <a:cs typeface="Times New Roman" panose="02020603050405020304" pitchFamily="18" charset="0"/>
              </a:rPr>
              <a:t>Commission</a:t>
            </a:r>
            <a:r>
              <a:rPr lang="es-ES_tradnl" sz="1600" dirty="0">
                <a:effectLst/>
                <a:latin typeface="+mn-lt"/>
                <a:ea typeface="Times New Roman" panose="02020603050405020304" pitchFamily="18" charset="0"/>
                <a:cs typeface="Times New Roman" panose="02020603050405020304" pitchFamily="18" charset="0"/>
              </a:rPr>
              <a:t> (AEC).</a:t>
            </a:r>
            <a:r>
              <a:rPr lang="es-ES_tradnl" sz="1600" dirty="0">
                <a:effectLst/>
                <a:latin typeface="+mn-lt"/>
                <a:ea typeface="Times New Roman" panose="02020603050405020304" pitchFamily="18" charset="0"/>
              </a:rPr>
              <a:t> </a:t>
            </a:r>
          </a:p>
          <a:p>
            <a:pPr algn="just">
              <a:lnSpc>
                <a:spcPct val="115000"/>
              </a:lnSpc>
            </a:pPr>
            <a:endParaRPr lang="es-ES_tradnl" sz="1600" dirty="0">
              <a:effectLst/>
              <a:latin typeface="+mn-lt"/>
              <a:ea typeface="Times New Roman" panose="02020603050405020304" pitchFamily="18" charset="0"/>
            </a:endParaRPr>
          </a:p>
          <a:p>
            <a:pPr algn="just">
              <a:lnSpc>
                <a:spcPct val="115000"/>
              </a:lnSpc>
            </a:pPr>
            <a:r>
              <a:rPr lang="es-ES_tradnl" sz="1600" dirty="0">
                <a:latin typeface="+mn-lt"/>
                <a:ea typeface="Times New Roman" panose="02020603050405020304" pitchFamily="18" charset="0"/>
              </a:rPr>
              <a:t>En </a:t>
            </a:r>
            <a:r>
              <a:rPr lang="es-ES_tradnl" sz="1600" dirty="0">
                <a:effectLst/>
                <a:latin typeface="Arial" panose="020B0604020202020204" pitchFamily="34" charset="0"/>
                <a:ea typeface="Times New Roman" panose="02020603050405020304" pitchFamily="18" charset="0"/>
              </a:rPr>
              <a:t>el Lawrence </a:t>
            </a:r>
            <a:r>
              <a:rPr lang="es-ES_tradnl" sz="1600" dirty="0" err="1">
                <a:effectLst/>
                <a:latin typeface="Arial" panose="020B0604020202020204" pitchFamily="34" charset="0"/>
                <a:ea typeface="Times New Roman" panose="02020603050405020304" pitchFamily="18" charset="0"/>
              </a:rPr>
              <a:t>Radiation</a:t>
            </a:r>
            <a:r>
              <a:rPr lang="es-ES_tradnl" sz="1600" dirty="0">
                <a:effectLst/>
                <a:latin typeface="Arial" panose="020B0604020202020204" pitchFamily="34" charset="0"/>
                <a:ea typeface="Times New Roman" panose="02020603050405020304" pitchFamily="18" charset="0"/>
              </a:rPr>
              <a:t> </a:t>
            </a:r>
            <a:r>
              <a:rPr lang="es-ES_tradnl" sz="1600" dirty="0" err="1">
                <a:effectLst/>
                <a:latin typeface="Arial" panose="020B0604020202020204" pitchFamily="34" charset="0"/>
                <a:ea typeface="Times New Roman" panose="02020603050405020304" pitchFamily="18" charset="0"/>
              </a:rPr>
              <a:t>Laboratory</a:t>
            </a:r>
            <a:r>
              <a:rPr lang="es-ES_tradnl" sz="1600" dirty="0">
                <a:effectLst/>
                <a:latin typeface="Arial" panose="020B0604020202020204" pitchFamily="34" charset="0"/>
                <a:ea typeface="Times New Roman" panose="02020603050405020304" pitchFamily="18" charset="0"/>
              </a:rPr>
              <a:t> de Berkeley, bajo la dirección de Ernest Lawrence, se promueve nuevas y potentes máquinas para desentrañar los misterios de la materia. Los planes se dirigen tanto a la física de partículas elementales como a la medicina nuclear o al diseño de bombas nucleares más poderosas.</a:t>
            </a:r>
            <a:endParaRPr lang="es-ES" sz="1600" dirty="0">
              <a:effectLst/>
              <a:latin typeface="+mn-lt"/>
              <a:ea typeface="Times"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983EF1D8-5C6D-CF83-9357-514DEEB1D789}"/>
              </a:ext>
            </a:extLst>
          </p:cNvPr>
          <p:cNvSpPr txBox="1"/>
          <p:nvPr/>
        </p:nvSpPr>
        <p:spPr>
          <a:xfrm>
            <a:off x="197565" y="5368471"/>
            <a:ext cx="8748870" cy="917687"/>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rPr>
              <a:t>El Proyecto Manhattan fue una reacción estadounidense a la creencia de que los físicos alemanes estaban desarrollando la bomba atómica. El Premio Nobel de Física alemán Werner Heisenberg tuvo un papel controvertido y, a veces, poco claro en esta historia.</a:t>
            </a:r>
            <a:endParaRPr lang="es-ES" sz="1600" dirty="0">
              <a:effectLst/>
              <a:latin typeface="+mn-lt"/>
              <a:ea typeface="Times" panose="02020603050405020304" pitchFamily="18" charset="0"/>
              <a:cs typeface="Times New Roman" panose="02020603050405020304" pitchFamily="18" charset="0"/>
            </a:endParaRPr>
          </a:p>
        </p:txBody>
      </p:sp>
      <p:grpSp>
        <p:nvGrpSpPr>
          <p:cNvPr id="5" name="Grupo 4">
            <a:extLst>
              <a:ext uri="{FF2B5EF4-FFF2-40B4-BE49-F238E27FC236}">
                <a16:creationId xmlns:a16="http://schemas.microsoft.com/office/drawing/2014/main" id="{1C105E45-3198-6C2B-E080-85BBC3F226BE}"/>
              </a:ext>
            </a:extLst>
          </p:cNvPr>
          <p:cNvGrpSpPr>
            <a:grpSpLocks/>
          </p:cNvGrpSpPr>
          <p:nvPr/>
        </p:nvGrpSpPr>
        <p:grpSpPr bwMode="auto">
          <a:xfrm>
            <a:off x="5868144" y="604815"/>
            <a:ext cx="2686556" cy="2608161"/>
            <a:chOff x="5160" y="8544"/>
            <a:chExt cx="4148" cy="3894"/>
          </a:xfrm>
        </p:grpSpPr>
        <p:pic>
          <p:nvPicPr>
            <p:cNvPr id="6" name="Imagen 5" descr="Resultado de imagen de Lawrence Radiation Laboratory">
              <a:extLst>
                <a:ext uri="{FF2B5EF4-FFF2-40B4-BE49-F238E27FC236}">
                  <a16:creationId xmlns:a16="http://schemas.microsoft.com/office/drawing/2014/main" id="{AAAC1DD0-FC0A-9C13-5532-4217DF2FBF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2461"/>
            <a:stretch>
              <a:fillRect/>
            </a:stretch>
          </p:blipFill>
          <p:spPr bwMode="auto">
            <a:xfrm>
              <a:off x="5160" y="8544"/>
              <a:ext cx="4148" cy="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 de texto 2">
              <a:extLst>
                <a:ext uri="{FF2B5EF4-FFF2-40B4-BE49-F238E27FC236}">
                  <a16:creationId xmlns:a16="http://schemas.microsoft.com/office/drawing/2014/main" id="{6AC06DD0-76C4-12C7-35E0-3B138326F3BA}"/>
                </a:ext>
              </a:extLst>
            </p:cNvPr>
            <p:cNvSpPr txBox="1">
              <a:spLocks noChangeArrowheads="1"/>
            </p:cNvSpPr>
            <p:nvPr/>
          </p:nvSpPr>
          <p:spPr bwMode="auto">
            <a:xfrm>
              <a:off x="5160" y="11793"/>
              <a:ext cx="4133" cy="64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a:effectLst/>
                  <a:latin typeface="Arial" panose="020B0604020202020204" pitchFamily="34" charset="0"/>
                  <a:ea typeface="Times" panose="02020603050405020304" pitchFamily="18" charset="0"/>
                  <a:cs typeface="Times New Roman" panose="02020603050405020304" pitchFamily="18" charset="0"/>
                </a:rPr>
                <a:t>Instalaciones del Lawrence Radiation Laboratory de Berkeley.</a:t>
              </a:r>
              <a:endParaRPr lang="es-ES" sz="1200">
                <a:effectLst/>
                <a:latin typeface="Times" panose="02020603050405020304" pitchFamily="18" charset="0"/>
                <a:ea typeface="Times" panose="02020603050405020304" pitchFamily="18" charset="0"/>
                <a:cs typeface="Times New Roman" panose="02020603050405020304" pitchFamily="18" charset="0"/>
              </a:endParaRPr>
            </a:p>
          </p:txBody>
        </p:sp>
      </p:grpSp>
      <p:pic>
        <p:nvPicPr>
          <p:cNvPr id="1026" name="Picture 2" descr="Resultado de imagen de Proyectos Manhattan Einstein Oppenheimer">
            <a:extLst>
              <a:ext uri="{FF2B5EF4-FFF2-40B4-BE49-F238E27FC236}">
                <a16:creationId xmlns:a16="http://schemas.microsoft.com/office/drawing/2014/main" id="{977AC498-BE21-EF92-EAFA-D5F6852B0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297939"/>
            <a:ext cx="2890664" cy="1921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526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50000">
              <a:schemeClr val="bg1"/>
            </a:gs>
            <a:gs pos="100000">
              <a:srgbClr val="0066FF"/>
            </a:gs>
          </a:gsLst>
          <a:lin ang="5400000" scaled="1"/>
        </a:grad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7D0954E-7C4E-4F8C-90EF-D22A95357793}"/>
              </a:ext>
            </a:extLst>
          </p:cNvPr>
          <p:cNvSpPr>
            <a:spLocks noGrp="1"/>
          </p:cNvSpPr>
          <p:nvPr>
            <p:ph type="sldNum" sz="quarter" idx="12"/>
          </p:nvPr>
        </p:nvSpPr>
        <p:spPr>
          <a:xfrm>
            <a:off x="8100392" y="6245225"/>
            <a:ext cx="586408" cy="476250"/>
          </a:xfrm>
        </p:spPr>
        <p:txBody>
          <a:bodyPr/>
          <a:lstStyle/>
          <a:p>
            <a:fld id="{40954B8E-C8CA-48BE-A469-4AE0AE67A16E}" type="slidenum">
              <a:rPr lang="es-ES" smtClean="0"/>
              <a:pPr/>
              <a:t>24</a:t>
            </a:fld>
            <a:endParaRPr lang="es-ES" dirty="0"/>
          </a:p>
        </p:txBody>
      </p:sp>
      <p:sp>
        <p:nvSpPr>
          <p:cNvPr id="3" name="Text Box 3">
            <a:extLst>
              <a:ext uri="{FF2B5EF4-FFF2-40B4-BE49-F238E27FC236}">
                <a16:creationId xmlns:a16="http://schemas.microsoft.com/office/drawing/2014/main" id="{F11B4C45-3EDD-1FB9-531D-6A853B2447BF}"/>
              </a:ext>
            </a:extLst>
          </p:cNvPr>
          <p:cNvSpPr txBox="1">
            <a:spLocks noChangeArrowheads="1"/>
          </p:cNvSpPr>
          <p:nvPr/>
        </p:nvSpPr>
        <p:spPr bwMode="auto">
          <a:xfrm>
            <a:off x="1331641" y="143150"/>
            <a:ext cx="4896544"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12. El proyecto Manhattan</a:t>
            </a:r>
          </a:p>
        </p:txBody>
      </p:sp>
      <p:sp>
        <p:nvSpPr>
          <p:cNvPr id="4" name="CuadroTexto 3">
            <a:extLst>
              <a:ext uri="{FF2B5EF4-FFF2-40B4-BE49-F238E27FC236}">
                <a16:creationId xmlns:a16="http://schemas.microsoft.com/office/drawing/2014/main" id="{2E2EBBAC-3E59-7454-03D5-0D769CF65074}"/>
              </a:ext>
            </a:extLst>
          </p:cNvPr>
          <p:cNvSpPr txBox="1"/>
          <p:nvPr/>
        </p:nvSpPr>
        <p:spPr>
          <a:xfrm>
            <a:off x="143610" y="653249"/>
            <a:ext cx="6012566" cy="1483996"/>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Hitler pensó cuando decidió que Alemania construyera la bomba atómica, que con dicha arma lograría el dominio absoluto de Europa. Se trataba del Proyecto Uranio (</a:t>
            </a:r>
            <a:r>
              <a:rPr lang="es-ES_tradnl" sz="1600" dirty="0" err="1">
                <a:effectLst/>
                <a:latin typeface="Arial" panose="020B0604020202020204" pitchFamily="34" charset="0"/>
                <a:ea typeface="Times New Roman" panose="02020603050405020304" pitchFamily="18" charset="0"/>
                <a:cs typeface="Times New Roman" panose="02020603050405020304" pitchFamily="18" charset="0"/>
              </a:rPr>
              <a:t>Uranverein</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el análogo de la Alemania nazi al Proyecto Manhattan estadounidense e iniciado tres años antes que el americano.</a:t>
            </a:r>
            <a:endParaRPr lang="es-ES_tradnl" sz="1600" dirty="0">
              <a:effectLst/>
              <a:latin typeface="+mn-lt"/>
              <a:ea typeface="Times New Roman" panose="02020603050405020304" pitchFamily="18" charset="0"/>
            </a:endParaRPr>
          </a:p>
        </p:txBody>
      </p:sp>
      <p:sp>
        <p:nvSpPr>
          <p:cNvPr id="8" name="CuadroTexto 7">
            <a:extLst>
              <a:ext uri="{FF2B5EF4-FFF2-40B4-BE49-F238E27FC236}">
                <a16:creationId xmlns:a16="http://schemas.microsoft.com/office/drawing/2014/main" id="{983EF1D8-5C6D-CF83-9357-514DEEB1D789}"/>
              </a:ext>
            </a:extLst>
          </p:cNvPr>
          <p:cNvSpPr txBox="1"/>
          <p:nvPr/>
        </p:nvSpPr>
        <p:spPr>
          <a:xfrm>
            <a:off x="344174" y="2276872"/>
            <a:ext cx="5688632" cy="3749231"/>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rPr>
              <a:t>En 1940 Heisenberg y su equipo comenzaron a desarrollar un prototipo de reactor nuclear, para el cual necesitaban cantidades importantes del óxido de deuterio (agua pesada) para su uso como moderador de la reacción en cadena, que obtenían de una fábrica existente en la invadida Noruega, la </a:t>
            </a:r>
            <a:r>
              <a:rPr lang="es-ES_tradnl" sz="1600" dirty="0" err="1">
                <a:effectLst/>
                <a:latin typeface="Arial" panose="020B0604020202020204" pitchFamily="34" charset="0"/>
                <a:ea typeface="Times New Roman" panose="02020603050405020304" pitchFamily="18" charset="0"/>
              </a:rPr>
              <a:t>Norsk</a:t>
            </a:r>
            <a:r>
              <a:rPr lang="es-ES_tradnl" sz="1600" dirty="0">
                <a:effectLst/>
                <a:latin typeface="Arial" panose="020B0604020202020204" pitchFamily="34" charset="0"/>
                <a:ea typeface="Times New Roman" panose="02020603050405020304" pitchFamily="18" charset="0"/>
              </a:rPr>
              <a:t> </a:t>
            </a:r>
            <a:r>
              <a:rPr lang="es-ES_tradnl" sz="1600" dirty="0" err="1">
                <a:effectLst/>
                <a:latin typeface="Arial" panose="020B0604020202020204" pitchFamily="34" charset="0"/>
                <a:ea typeface="Times New Roman" panose="02020603050405020304" pitchFamily="18" charset="0"/>
              </a:rPr>
              <a:t>Hydro</a:t>
            </a:r>
            <a:r>
              <a:rPr lang="es-ES_tradnl" sz="1600" dirty="0">
                <a:effectLst/>
                <a:latin typeface="Arial" panose="020B0604020202020204" pitchFamily="34" charset="0"/>
                <a:ea typeface="Times New Roman" panose="02020603050405020304" pitchFamily="18" charset="0"/>
              </a:rPr>
              <a:t> en </a:t>
            </a:r>
            <a:r>
              <a:rPr lang="es-ES_tradnl" sz="1600" dirty="0" err="1">
                <a:effectLst/>
                <a:latin typeface="Arial" panose="020B0604020202020204" pitchFamily="34" charset="0"/>
                <a:ea typeface="Times New Roman" panose="02020603050405020304" pitchFamily="18" charset="0"/>
              </a:rPr>
              <a:t>Rjukan</a:t>
            </a:r>
            <a:r>
              <a:rPr lang="es-ES_tradnl" sz="1600" dirty="0">
                <a:effectLst/>
                <a:latin typeface="Arial" panose="020B0604020202020204" pitchFamily="34" charset="0"/>
                <a:ea typeface="Times New Roman" panose="02020603050405020304" pitchFamily="18" charset="0"/>
              </a:rPr>
              <a:t>. Esto dio lugar a la «batalla del agua pesada», un conjunto de cuatro operaciones realizadas por los aliados durante la Segunda Guerra Mundial para impedir que Alemania contara con el agua pesada necesaria para fabricar la bomba atómica. Esta batalla es la base del argumento de la película «Los héroes del Telemark» protagonizada por Kirk Douglas y estrenada en 1965. Sin embargo, ese reactor nunca llegaría a funcionar.</a:t>
            </a:r>
            <a:endParaRPr lang="es-ES" sz="1600" dirty="0">
              <a:effectLst/>
              <a:latin typeface="+mn-lt"/>
              <a:ea typeface="Times" panose="02020603050405020304" pitchFamily="18" charset="0"/>
              <a:cs typeface="Times New Roman" panose="02020603050405020304" pitchFamily="18" charset="0"/>
            </a:endParaRPr>
          </a:p>
        </p:txBody>
      </p:sp>
      <p:pic>
        <p:nvPicPr>
          <p:cNvPr id="9" name="Imagen 8" descr="Los héroes de Telemark (1965) - Filmaffinity">
            <a:extLst>
              <a:ext uri="{FF2B5EF4-FFF2-40B4-BE49-F238E27FC236}">
                <a16:creationId xmlns:a16="http://schemas.microsoft.com/office/drawing/2014/main" id="{B3DF5279-4821-4718-ECE1-2DCFE45F2FE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3583" y="620401"/>
            <a:ext cx="2598420" cy="3162300"/>
          </a:xfrm>
          <a:prstGeom prst="rect">
            <a:avLst/>
          </a:prstGeom>
          <a:noFill/>
          <a:ln>
            <a:noFill/>
          </a:ln>
        </p:spPr>
      </p:pic>
      <p:pic>
        <p:nvPicPr>
          <p:cNvPr id="2050" name="Picture 2" descr="Ver las imágenes de origen">
            <a:extLst>
              <a:ext uri="{FF2B5EF4-FFF2-40B4-BE49-F238E27FC236}">
                <a16:creationId xmlns:a16="http://schemas.microsoft.com/office/drawing/2014/main" id="{CC1E5DCB-5A92-8E21-4202-008A61213D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7359" y="4005064"/>
            <a:ext cx="2598270" cy="209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070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50000">
              <a:schemeClr val="bg1"/>
            </a:gs>
            <a:gs pos="100000">
              <a:srgbClr val="0066FF"/>
            </a:gs>
          </a:gsLst>
          <a:lin ang="5400000" scaled="1"/>
        </a:grad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7D0954E-7C4E-4F8C-90EF-D22A95357793}"/>
              </a:ext>
            </a:extLst>
          </p:cNvPr>
          <p:cNvSpPr>
            <a:spLocks noGrp="1"/>
          </p:cNvSpPr>
          <p:nvPr>
            <p:ph type="sldNum" sz="quarter" idx="12"/>
          </p:nvPr>
        </p:nvSpPr>
        <p:spPr>
          <a:xfrm>
            <a:off x="8100392" y="6245225"/>
            <a:ext cx="586408" cy="476250"/>
          </a:xfrm>
        </p:spPr>
        <p:txBody>
          <a:bodyPr/>
          <a:lstStyle/>
          <a:p>
            <a:fld id="{40954B8E-C8CA-48BE-A469-4AE0AE67A16E}" type="slidenum">
              <a:rPr lang="es-ES" smtClean="0"/>
              <a:pPr/>
              <a:t>25</a:t>
            </a:fld>
            <a:endParaRPr lang="es-ES" dirty="0"/>
          </a:p>
        </p:txBody>
      </p:sp>
      <p:sp>
        <p:nvSpPr>
          <p:cNvPr id="3" name="Text Box 3">
            <a:extLst>
              <a:ext uri="{FF2B5EF4-FFF2-40B4-BE49-F238E27FC236}">
                <a16:creationId xmlns:a16="http://schemas.microsoft.com/office/drawing/2014/main" id="{F11B4C45-3EDD-1FB9-531D-6A853B2447BF}"/>
              </a:ext>
            </a:extLst>
          </p:cNvPr>
          <p:cNvSpPr txBox="1">
            <a:spLocks noChangeArrowheads="1"/>
          </p:cNvSpPr>
          <p:nvPr/>
        </p:nvSpPr>
        <p:spPr bwMode="auto">
          <a:xfrm>
            <a:off x="1331641" y="143150"/>
            <a:ext cx="4896544"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12. El proyecto Manhattan</a:t>
            </a:r>
          </a:p>
        </p:txBody>
      </p:sp>
      <p:sp>
        <p:nvSpPr>
          <p:cNvPr id="4" name="CuadroTexto 3">
            <a:extLst>
              <a:ext uri="{FF2B5EF4-FFF2-40B4-BE49-F238E27FC236}">
                <a16:creationId xmlns:a16="http://schemas.microsoft.com/office/drawing/2014/main" id="{2E2EBBAC-3E59-7454-03D5-0D769CF65074}"/>
              </a:ext>
            </a:extLst>
          </p:cNvPr>
          <p:cNvSpPr txBox="1"/>
          <p:nvPr/>
        </p:nvSpPr>
        <p:spPr>
          <a:xfrm>
            <a:off x="107504" y="3708051"/>
            <a:ext cx="8532845" cy="2334613"/>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Posteriormente, una vez acabada la Segunda Guerra Mundial, Heisenberg quiso matizar los detalles de su participación en el proyecto alemán, haciendo saber que los físicos alemanes hicieron todo lo posible para retrasar el proyecto atómico nazi, para dar lugar a que acabara la guerra, con el triunfo de Alemania, y no tener construida la bomba. Estaba preocupado por si las investigaciones alemanas podrían llegar a causar un holocausto a nivel global del planeta. Parece que Heisenberg no estaba implicado al 100 % en la construcción de la bomba. Quedó totalmente consternado y sorprendido cuando tuvo conocimiento de lo que había ocurrido en la ciudad japonesa de Hiroshima. </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983EF1D8-5C6D-CF83-9357-514DEEB1D789}"/>
              </a:ext>
            </a:extLst>
          </p:cNvPr>
          <p:cNvSpPr txBox="1"/>
          <p:nvPr/>
        </p:nvSpPr>
        <p:spPr>
          <a:xfrm>
            <a:off x="107504" y="815336"/>
            <a:ext cx="4536504" cy="2616614"/>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rPr>
              <a:t>Heisenberg estaba profundamente preocupado por el encargo recibido del ejército nazi. Heisenberg estaba convencido de que si la guerra se prolongaba tres o cuatro años más el final del conflicto bélico sería debido a la amenaza o al uso de un arma de destrucción masiva. Efectivamente fue así, pero en otro sitio en el que ellos no habían ni siquiera contemplado.</a:t>
            </a:r>
            <a:endParaRPr lang="es-ES" sz="1600" dirty="0">
              <a:effectLst/>
              <a:latin typeface="+mn-lt"/>
              <a:ea typeface="Times" panose="02020603050405020304" pitchFamily="18" charset="0"/>
              <a:cs typeface="Times New Roman" panose="02020603050405020304" pitchFamily="18" charset="0"/>
            </a:endParaRPr>
          </a:p>
        </p:txBody>
      </p:sp>
      <p:pic>
        <p:nvPicPr>
          <p:cNvPr id="5" name="Imagen 4" descr="La verdadera historia de Heisenberg">
            <a:extLst>
              <a:ext uri="{FF2B5EF4-FFF2-40B4-BE49-F238E27FC236}">
                <a16:creationId xmlns:a16="http://schemas.microsoft.com/office/drawing/2014/main" id="{D14FB6AF-8671-50F4-97FE-99E31151C31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6369" y="887876"/>
            <a:ext cx="3703980" cy="2541124"/>
          </a:xfrm>
          <a:prstGeom prst="rect">
            <a:avLst/>
          </a:prstGeom>
          <a:noFill/>
          <a:ln>
            <a:noFill/>
          </a:ln>
        </p:spPr>
      </p:pic>
    </p:spTree>
    <p:extLst>
      <p:ext uri="{BB962C8B-B14F-4D97-AF65-F5344CB8AC3E}">
        <p14:creationId xmlns:p14="http://schemas.microsoft.com/office/powerpoint/2010/main" val="517987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06400" y="764704"/>
            <a:ext cx="8280400" cy="4524315"/>
          </a:xfrm>
          <a:prstGeom prst="rect">
            <a:avLst/>
          </a:prstGeom>
          <a:noFill/>
          <a:ln w="9525">
            <a:noFill/>
            <a:miter lim="800000"/>
            <a:headEnd/>
            <a:tailEnd/>
          </a:ln>
          <a:effectLst/>
        </p:spPr>
        <p:txBody>
          <a:bodyPr>
            <a:spAutoFit/>
          </a:bodyPr>
          <a:lstStyle/>
          <a:p>
            <a:pPr algn="ctr">
              <a:spcBef>
                <a:spcPct val="50000"/>
              </a:spcBef>
            </a:pPr>
            <a:r>
              <a:rPr lang="es-ES" sz="7200" b="1" dirty="0">
                <a:solidFill>
                  <a:srgbClr val="99FFCC"/>
                </a:solidFill>
                <a:latin typeface="Palatino Linotype" pitchFamily="18" charset="0"/>
              </a:rPr>
              <a:t>13. La Química y la Medicina en la Segunda Guerra Mundial</a:t>
            </a:r>
          </a:p>
        </p:txBody>
      </p:sp>
      <p:sp>
        <p:nvSpPr>
          <p:cNvPr id="2" name="Marcador de número de diapositiva 1">
            <a:extLst>
              <a:ext uri="{FF2B5EF4-FFF2-40B4-BE49-F238E27FC236}">
                <a16:creationId xmlns:a16="http://schemas.microsoft.com/office/drawing/2014/main" id="{21BC9079-38DF-2893-75C5-99DFD5E96A57}"/>
              </a:ext>
            </a:extLst>
          </p:cNvPr>
          <p:cNvSpPr>
            <a:spLocks noGrp="1"/>
          </p:cNvSpPr>
          <p:nvPr>
            <p:ph type="sldNum" sz="quarter" idx="12"/>
          </p:nvPr>
        </p:nvSpPr>
        <p:spPr>
          <a:xfrm>
            <a:off x="8244408" y="6245225"/>
            <a:ext cx="442392" cy="476250"/>
          </a:xfrm>
        </p:spPr>
        <p:txBody>
          <a:bodyPr/>
          <a:lstStyle/>
          <a:p>
            <a:fld id="{40954B8E-C8CA-48BE-A469-4AE0AE67A16E}" type="slidenum">
              <a:rPr lang="es-ES" smtClean="0"/>
              <a:pPr/>
              <a:t>26</a:t>
            </a:fld>
            <a:endParaRPr lang="es-E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8080"/>
            </a:gs>
            <a:gs pos="50000">
              <a:srgbClr val="FFFFCC"/>
            </a:gs>
            <a:gs pos="100000">
              <a:srgbClr val="008080"/>
            </a:gs>
          </a:gsLst>
          <a:lin ang="5400000" scaled="1"/>
        </a:grad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439F32E-E554-E246-FF96-69CB3C5D7713}"/>
              </a:ext>
            </a:extLst>
          </p:cNvPr>
          <p:cNvSpPr>
            <a:spLocks noGrp="1"/>
          </p:cNvSpPr>
          <p:nvPr>
            <p:ph type="sldNum" sz="quarter" idx="12"/>
          </p:nvPr>
        </p:nvSpPr>
        <p:spPr>
          <a:xfrm>
            <a:off x="8100392" y="6245225"/>
            <a:ext cx="586408" cy="476250"/>
          </a:xfrm>
        </p:spPr>
        <p:txBody>
          <a:bodyPr/>
          <a:lstStyle/>
          <a:p>
            <a:fld id="{5DD5B600-6301-4D92-81BB-B9291BE679E2}" type="slidenum">
              <a:rPr lang="es-ES" smtClean="0"/>
              <a:pPr/>
              <a:t>27</a:t>
            </a:fld>
            <a:endParaRPr lang="es-ES" dirty="0"/>
          </a:p>
        </p:txBody>
      </p:sp>
      <p:sp>
        <p:nvSpPr>
          <p:cNvPr id="3" name="Text Box 3">
            <a:extLst>
              <a:ext uri="{FF2B5EF4-FFF2-40B4-BE49-F238E27FC236}">
                <a16:creationId xmlns:a16="http://schemas.microsoft.com/office/drawing/2014/main" id="{CC1D83C0-1CB4-DDD8-70FA-B28A4ED5CF58}"/>
              </a:ext>
            </a:extLst>
          </p:cNvPr>
          <p:cNvSpPr txBox="1">
            <a:spLocks noChangeArrowheads="1"/>
          </p:cNvSpPr>
          <p:nvPr/>
        </p:nvSpPr>
        <p:spPr bwMode="auto">
          <a:xfrm>
            <a:off x="755577" y="143150"/>
            <a:ext cx="6552728" cy="830997"/>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13. La Química y la Medicina en la Segunda Guerra Mundial</a:t>
            </a:r>
          </a:p>
        </p:txBody>
      </p:sp>
      <p:grpSp>
        <p:nvGrpSpPr>
          <p:cNvPr id="5" name="Grupo 4">
            <a:extLst>
              <a:ext uri="{FF2B5EF4-FFF2-40B4-BE49-F238E27FC236}">
                <a16:creationId xmlns:a16="http://schemas.microsoft.com/office/drawing/2014/main" id="{5359EF12-DFF3-24FE-4199-BB504D399571}"/>
              </a:ext>
            </a:extLst>
          </p:cNvPr>
          <p:cNvGrpSpPr>
            <a:grpSpLocks/>
          </p:cNvGrpSpPr>
          <p:nvPr/>
        </p:nvGrpSpPr>
        <p:grpSpPr bwMode="auto">
          <a:xfrm>
            <a:off x="6156176" y="809439"/>
            <a:ext cx="2592288" cy="2505505"/>
            <a:chOff x="3756" y="1466"/>
            <a:chExt cx="3044" cy="4179"/>
          </a:xfrm>
        </p:grpSpPr>
        <p:sp>
          <p:nvSpPr>
            <p:cNvPr id="6" name="Text Box 114">
              <a:extLst>
                <a:ext uri="{FF2B5EF4-FFF2-40B4-BE49-F238E27FC236}">
                  <a16:creationId xmlns:a16="http://schemas.microsoft.com/office/drawing/2014/main" id="{DAEBEA5B-A64B-16EA-4510-D1E9514005A7}"/>
                </a:ext>
              </a:extLst>
            </p:cNvPr>
            <p:cNvSpPr txBox="1">
              <a:spLocks noChangeArrowheads="1"/>
            </p:cNvSpPr>
            <p:nvPr/>
          </p:nvSpPr>
          <p:spPr bwMode="auto">
            <a:xfrm>
              <a:off x="3756" y="4413"/>
              <a:ext cx="3028" cy="1232"/>
            </a:xfrm>
            <a:prstGeom prst="rect">
              <a:avLst/>
            </a:prstGeom>
            <a:solidFill>
              <a:srgbClr val="FFFFFF"/>
            </a:solidFill>
            <a:ln w="12192">
              <a:solidFill>
                <a:srgbClr val="000000"/>
              </a:solidFill>
              <a:miter lim="800000"/>
              <a:headEnd/>
              <a:tailEnd/>
            </a:ln>
          </p:spPr>
          <p:txBody>
            <a:bodyPr rot="0" vert="horz" wrap="square" lIns="76200" tIns="76200" rIns="76200" bIns="76200" anchor="t" anchorCtr="0" upright="1">
              <a:noAutofit/>
            </a:bodyPr>
            <a:lstStyle/>
            <a:p>
              <a:pPr algn="just"/>
              <a:r>
                <a:rPr lang="es-MX" sz="1000" dirty="0">
                  <a:effectLst/>
                  <a:latin typeface="Arial" panose="020B0604020202020204" pitchFamily="34" charset="0"/>
                  <a:ea typeface="Times" panose="02020603050405020304" pitchFamily="18" charset="0"/>
                  <a:cs typeface="Times New Roman" panose="02020603050405020304" pitchFamily="18" charset="0"/>
                </a:rPr>
                <a:t>Sede central de la I.G. </a:t>
              </a:r>
              <a:r>
                <a:rPr lang="es-MX" sz="1000" dirty="0" err="1">
                  <a:effectLst/>
                  <a:latin typeface="Arial" panose="020B0604020202020204" pitchFamily="34" charset="0"/>
                  <a:ea typeface="Times" panose="02020603050405020304" pitchFamily="18" charset="0"/>
                  <a:cs typeface="Times New Roman" panose="02020603050405020304" pitchFamily="18" charset="0"/>
                </a:rPr>
                <a:t>Farben</a:t>
              </a:r>
              <a:r>
                <a:rPr lang="es-MX" sz="1000" dirty="0">
                  <a:effectLst/>
                  <a:latin typeface="Arial" panose="020B0604020202020204" pitchFamily="34" charset="0"/>
                  <a:ea typeface="Times" panose="02020603050405020304" pitchFamily="18" charset="0"/>
                  <a:cs typeface="Times New Roman" panose="02020603050405020304" pitchFamily="18" charset="0"/>
                </a:rPr>
                <a:t> en la época nazi, que fue creada por la unión de la BASF, la Bayer, la Hoechst, la AGFA, la </a:t>
              </a:r>
              <a:r>
                <a:rPr lang="es-MX" sz="1000" dirty="0" err="1">
                  <a:effectLst/>
                  <a:latin typeface="Arial" panose="020B0604020202020204" pitchFamily="34" charset="0"/>
                  <a:ea typeface="Times" panose="02020603050405020304" pitchFamily="18" charset="0"/>
                  <a:cs typeface="Times New Roman" panose="02020603050405020304" pitchFamily="18" charset="0"/>
                </a:rPr>
                <a:t>Weilerter-Meer</a:t>
              </a:r>
              <a:r>
                <a:rPr lang="es-MX" sz="1000" dirty="0">
                  <a:effectLst/>
                  <a:latin typeface="Arial" panose="020B0604020202020204" pitchFamily="34" charset="0"/>
                  <a:ea typeface="Times" panose="02020603050405020304" pitchFamily="18" charset="0"/>
                  <a:cs typeface="Times New Roman" panose="02020603050405020304" pitchFamily="18" charset="0"/>
                </a:rPr>
                <a:t> y la </a:t>
              </a:r>
              <a:r>
                <a:rPr lang="es-MX" sz="1000" dirty="0" err="1">
                  <a:effectLst/>
                  <a:latin typeface="Arial" panose="020B0604020202020204" pitchFamily="34" charset="0"/>
                  <a:ea typeface="Times" panose="02020603050405020304" pitchFamily="18" charset="0"/>
                  <a:cs typeface="Times New Roman" panose="02020603050405020304" pitchFamily="18" charset="0"/>
                </a:rPr>
                <a:t>Griesheim-Elektron</a:t>
              </a:r>
              <a:r>
                <a:rPr lang="es-MX" sz="1000" dirty="0">
                  <a:effectLst/>
                  <a:latin typeface="Times" panose="02020603050405020304" pitchFamily="18" charset="0"/>
                  <a:ea typeface="Times" panose="02020603050405020304" pitchFamily="18" charset="0"/>
                  <a:cs typeface="Times New Roman" panose="02020603050405020304" pitchFamily="18" charset="0"/>
                </a:rPr>
                <a:t>.</a:t>
              </a:r>
              <a:endParaRPr lang="es-ES" sz="1200" dirty="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7" name="Picture 115">
              <a:extLst>
                <a:ext uri="{FF2B5EF4-FFF2-40B4-BE49-F238E27FC236}">
                  <a16:creationId xmlns:a16="http://schemas.microsoft.com/office/drawing/2014/main" id="{62871DC3-F8A0-061F-B881-0CB1AF4E3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6" y="1466"/>
              <a:ext cx="3044" cy="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Imagen 7">
            <a:extLst>
              <a:ext uri="{FF2B5EF4-FFF2-40B4-BE49-F238E27FC236}">
                <a16:creationId xmlns:a16="http://schemas.microsoft.com/office/drawing/2014/main" id="{1D049D54-4ED7-75F4-C795-A8CFDEB395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1603" y="4409702"/>
            <a:ext cx="1303986" cy="1315333"/>
          </a:xfrm>
          <a:prstGeom prst="rect">
            <a:avLst/>
          </a:prstGeom>
          <a:noFill/>
          <a:ln>
            <a:noFill/>
          </a:ln>
        </p:spPr>
      </p:pic>
      <p:sp>
        <p:nvSpPr>
          <p:cNvPr id="9" name="CuadroTexto 8">
            <a:extLst>
              <a:ext uri="{FF2B5EF4-FFF2-40B4-BE49-F238E27FC236}">
                <a16:creationId xmlns:a16="http://schemas.microsoft.com/office/drawing/2014/main" id="{7BC9387F-476D-BD03-F616-12583001B468}"/>
              </a:ext>
            </a:extLst>
          </p:cNvPr>
          <p:cNvSpPr txBox="1"/>
          <p:nvPr/>
        </p:nvSpPr>
        <p:spPr>
          <a:xfrm>
            <a:off x="395536" y="1190389"/>
            <a:ext cx="5544615" cy="2334613"/>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Una vez acabada la Primera Guerra Mundial</a:t>
            </a:r>
            <a:r>
              <a:rPr lang="es-ES_tradnl" sz="1600" dirty="0">
                <a:effectLst/>
                <a:latin typeface="Arial" panose="020B0604020202020204" pitchFamily="34" charset="0"/>
                <a:ea typeface="Times New Roman" panose="02020603050405020304" pitchFamily="18" charset="0"/>
              </a:rPr>
              <a:t> las mayores empresas químicas tienen acuerdos internacionales sobre procedimientos de fabricación y reparto de mercados. Pero la Segunda Guerra Mundial cambia la situación, pues deja a los Aliados fuera del circuito comercial alemán y a Alemania fuera del mercado de materias primas. Por ello cada país moviliza a sus científicos y la industria química se convierte en asunto de Estado.</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sp>
        <p:nvSpPr>
          <p:cNvPr id="10" name="CuadroTexto 9">
            <a:extLst>
              <a:ext uri="{FF2B5EF4-FFF2-40B4-BE49-F238E27FC236}">
                <a16:creationId xmlns:a16="http://schemas.microsoft.com/office/drawing/2014/main" id="{1FE6AC4A-CA86-6CD2-3C15-874036119329}"/>
              </a:ext>
            </a:extLst>
          </p:cNvPr>
          <p:cNvSpPr txBox="1"/>
          <p:nvPr/>
        </p:nvSpPr>
        <p:spPr>
          <a:xfrm>
            <a:off x="395536" y="3695894"/>
            <a:ext cx="5328592" cy="2617768"/>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En</a:t>
            </a:r>
            <a:r>
              <a:rPr lang="es-ES" sz="1600" dirty="0">
                <a:effectLst/>
                <a:latin typeface="Arial" panose="020B0604020202020204" pitchFamily="34" charset="0"/>
                <a:ea typeface="Times New Roman" panose="02020603050405020304" pitchFamily="18" charset="0"/>
                <a:cs typeface="Times New Roman" panose="02020603050405020304" pitchFamily="18" charset="0"/>
              </a:rPr>
              <a:t> Alemania las mayores empresas químicas se asocian y constituyen la I.G. </a:t>
            </a:r>
            <a:r>
              <a:rPr lang="es-ES" sz="1600" dirty="0" err="1">
                <a:effectLst/>
                <a:latin typeface="Arial" panose="020B0604020202020204" pitchFamily="34" charset="0"/>
                <a:ea typeface="Times New Roman" panose="02020603050405020304" pitchFamily="18" charset="0"/>
                <a:cs typeface="Times New Roman" panose="02020603050405020304" pitchFamily="18" charset="0"/>
              </a:rPr>
              <a:t>Farben</a:t>
            </a:r>
            <a:r>
              <a:rPr lang="es-ES" sz="1600" dirty="0">
                <a:effectLst/>
                <a:latin typeface="Arial" panose="020B0604020202020204" pitchFamily="34" charset="0"/>
                <a:ea typeface="Times New Roman" panose="02020603050405020304" pitchFamily="18" charset="0"/>
                <a:cs typeface="Times New Roman" panose="02020603050405020304" pitchFamily="18" charset="0"/>
              </a:rPr>
              <a:t>. En Gran Bretaña se fusionan varias compañías en la Imperial Chemical </a:t>
            </a:r>
            <a:r>
              <a:rPr lang="es-ES" sz="1600" dirty="0" err="1">
                <a:effectLst/>
                <a:latin typeface="Arial" panose="020B0604020202020204" pitchFamily="34" charset="0"/>
                <a:ea typeface="Times New Roman" panose="02020603050405020304" pitchFamily="18" charset="0"/>
                <a:cs typeface="Times New Roman" panose="02020603050405020304" pitchFamily="18" charset="0"/>
              </a:rPr>
              <a:t>Industry</a:t>
            </a:r>
            <a:r>
              <a:rPr lang="es-ES" sz="1600" dirty="0">
                <a:effectLst/>
                <a:latin typeface="Arial" panose="020B0604020202020204" pitchFamily="34" charset="0"/>
                <a:ea typeface="Times New Roman" panose="02020603050405020304" pitchFamily="18" charset="0"/>
                <a:cs typeface="Times New Roman" panose="02020603050405020304" pitchFamily="18" charset="0"/>
              </a:rPr>
              <a:t>, la ICI, con objeto de asegurar en el Imperio Británico el suministro independiente de productos químicos, mientras tanto, en Francia se crea la gran empresa del sector químico Rhône-Poulenc.</a:t>
            </a:r>
          </a:p>
          <a:p>
            <a:pPr algn="just">
              <a:lnSpc>
                <a:spcPct val="115000"/>
              </a:lnSpc>
            </a:pPr>
            <a:r>
              <a:rPr lang="es-ES" sz="1600" dirty="0">
                <a:latin typeface="Arial" panose="020B0604020202020204" pitchFamily="34" charset="0"/>
                <a:ea typeface="Times New Roman" panose="02020603050405020304" pitchFamily="18" charset="0"/>
                <a:cs typeface="Times New Roman" panose="02020603050405020304" pitchFamily="18" charset="0"/>
              </a:rPr>
              <a:t>En EE.UU. se desarrolla el imperio de la Du Pont y aparece la industria petroquímica.</a:t>
            </a:r>
            <a:r>
              <a:rPr lang="es-E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2053" name="Picture 5" descr="Ver las imágenes de origen">
            <a:extLst>
              <a:ext uri="{FF2B5EF4-FFF2-40B4-BE49-F238E27FC236}">
                <a16:creationId xmlns:a16="http://schemas.microsoft.com/office/drawing/2014/main" id="{EFB1D8B1-6DA9-9FA7-310F-9D4B9321A4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1" y="5221601"/>
            <a:ext cx="1627918" cy="109206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Ver las imágenes de origen">
            <a:extLst>
              <a:ext uri="{FF2B5EF4-FFF2-40B4-BE49-F238E27FC236}">
                <a16:creationId xmlns:a16="http://schemas.microsoft.com/office/drawing/2014/main" id="{A0B99A30-B0AD-51B8-9FB0-0BB55C73D48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3011"/>
          <a:stretch/>
        </p:blipFill>
        <p:spPr bwMode="auto">
          <a:xfrm>
            <a:off x="6144845" y="3415977"/>
            <a:ext cx="2592288" cy="8309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8080"/>
            </a:gs>
            <a:gs pos="50000">
              <a:srgbClr val="FFFFCC"/>
            </a:gs>
            <a:gs pos="100000">
              <a:srgbClr val="008080"/>
            </a:gs>
          </a:gsLst>
          <a:lin ang="5400000" scaled="1"/>
        </a:grad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E0167DE-D0A7-FCF2-6A69-1C5E5AB78563}"/>
              </a:ext>
            </a:extLst>
          </p:cNvPr>
          <p:cNvSpPr>
            <a:spLocks noGrp="1"/>
          </p:cNvSpPr>
          <p:nvPr>
            <p:ph type="sldNum" sz="quarter" idx="12"/>
          </p:nvPr>
        </p:nvSpPr>
        <p:spPr>
          <a:xfrm>
            <a:off x="8172400" y="6245225"/>
            <a:ext cx="514400" cy="476250"/>
          </a:xfrm>
        </p:spPr>
        <p:txBody>
          <a:bodyPr/>
          <a:lstStyle/>
          <a:p>
            <a:fld id="{5DD5B600-6301-4D92-81BB-B9291BE679E2}" type="slidenum">
              <a:rPr lang="es-ES" smtClean="0"/>
              <a:pPr/>
              <a:t>28</a:t>
            </a:fld>
            <a:endParaRPr lang="es-ES"/>
          </a:p>
        </p:txBody>
      </p:sp>
      <p:sp>
        <p:nvSpPr>
          <p:cNvPr id="3" name="Text Box 3">
            <a:extLst>
              <a:ext uri="{FF2B5EF4-FFF2-40B4-BE49-F238E27FC236}">
                <a16:creationId xmlns:a16="http://schemas.microsoft.com/office/drawing/2014/main" id="{C8CBB2A8-BC4E-3FB9-EC82-62324A1E9DC4}"/>
              </a:ext>
            </a:extLst>
          </p:cNvPr>
          <p:cNvSpPr txBox="1">
            <a:spLocks noChangeArrowheads="1"/>
          </p:cNvSpPr>
          <p:nvPr/>
        </p:nvSpPr>
        <p:spPr bwMode="auto">
          <a:xfrm>
            <a:off x="755577" y="143150"/>
            <a:ext cx="6552728" cy="830997"/>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14. La producción de </a:t>
            </a:r>
            <a:r>
              <a:rPr lang="es-ES" sz="2400" b="1" dirty="0" err="1">
                <a:solidFill>
                  <a:srgbClr val="FF0000"/>
                </a:solidFill>
                <a:latin typeface="+mn-lt"/>
              </a:rPr>
              <a:t>Zyklon</a:t>
            </a:r>
            <a:r>
              <a:rPr lang="es-ES" sz="2400" b="1" dirty="0">
                <a:solidFill>
                  <a:srgbClr val="FF0000"/>
                </a:solidFill>
                <a:latin typeface="+mn-lt"/>
              </a:rPr>
              <a:t> B y la síntesis de gasolinas sintéticas</a:t>
            </a:r>
          </a:p>
        </p:txBody>
      </p:sp>
      <p:grpSp>
        <p:nvGrpSpPr>
          <p:cNvPr id="4" name="Grupo 3">
            <a:extLst>
              <a:ext uri="{FF2B5EF4-FFF2-40B4-BE49-F238E27FC236}">
                <a16:creationId xmlns:a16="http://schemas.microsoft.com/office/drawing/2014/main" id="{A1BDB7D6-2A31-3121-745D-6994B2DEBA21}"/>
              </a:ext>
            </a:extLst>
          </p:cNvPr>
          <p:cNvGrpSpPr>
            <a:grpSpLocks/>
          </p:cNvGrpSpPr>
          <p:nvPr/>
        </p:nvGrpSpPr>
        <p:grpSpPr bwMode="auto">
          <a:xfrm>
            <a:off x="7032765" y="620688"/>
            <a:ext cx="1954560" cy="2191448"/>
            <a:chOff x="7835" y="2160"/>
            <a:chExt cx="2608" cy="4162"/>
          </a:xfrm>
        </p:grpSpPr>
        <p:pic>
          <p:nvPicPr>
            <p:cNvPr id="5" name="Picture 118">
              <a:extLst>
                <a:ext uri="{FF2B5EF4-FFF2-40B4-BE49-F238E27FC236}">
                  <a16:creationId xmlns:a16="http://schemas.microsoft.com/office/drawing/2014/main" id="{98C2BC2C-177B-D487-D599-68DF701A32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36069"/>
            <a:stretch>
              <a:fillRect/>
            </a:stretch>
          </p:blipFill>
          <p:spPr bwMode="auto">
            <a:xfrm>
              <a:off x="7836" y="2160"/>
              <a:ext cx="2607"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9">
              <a:extLst>
                <a:ext uri="{FF2B5EF4-FFF2-40B4-BE49-F238E27FC236}">
                  <a16:creationId xmlns:a16="http://schemas.microsoft.com/office/drawing/2014/main" id="{3101F814-5701-D82C-B035-2C6560828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5" y="3326"/>
              <a:ext cx="2607" cy="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0">
              <a:extLst>
                <a:ext uri="{FF2B5EF4-FFF2-40B4-BE49-F238E27FC236}">
                  <a16:creationId xmlns:a16="http://schemas.microsoft.com/office/drawing/2014/main" id="{107EE0AE-60C2-EC40-4697-4C0588FC7100}"/>
                </a:ext>
              </a:extLst>
            </p:cNvPr>
            <p:cNvSpPr txBox="1">
              <a:spLocks noChangeArrowheads="1"/>
            </p:cNvSpPr>
            <p:nvPr/>
          </p:nvSpPr>
          <p:spPr bwMode="auto">
            <a:xfrm>
              <a:off x="7836" y="5231"/>
              <a:ext cx="2606" cy="1091"/>
            </a:xfrm>
            <a:prstGeom prst="rect">
              <a:avLst/>
            </a:prstGeom>
            <a:solidFill>
              <a:srgbClr val="FFFFFF"/>
            </a:solidFill>
            <a:ln w="12192">
              <a:solidFill>
                <a:srgbClr val="000000"/>
              </a:solidFill>
              <a:miter lim="800000"/>
              <a:headEnd/>
              <a:tailEnd/>
            </a:ln>
          </p:spPr>
          <p:txBody>
            <a:bodyPr rot="0" vert="horz" wrap="square" lIns="76200" tIns="76200" rIns="76200" bIns="76200" anchor="t" anchorCtr="0" upright="1">
              <a:noAutofit/>
            </a:bodyPr>
            <a:lstStyle/>
            <a:p>
              <a:pPr algn="just"/>
              <a:r>
                <a:rPr lang="es-ES_tradnl" sz="1000">
                  <a:effectLst/>
                  <a:latin typeface="Arial" panose="020B0604020202020204" pitchFamily="34" charset="0"/>
                  <a:ea typeface="Times" panose="02020603050405020304" pitchFamily="18" charset="0"/>
                  <a:cs typeface="Times New Roman" panose="02020603050405020304" pitchFamily="18" charset="0"/>
                </a:rPr>
                <a:t>Zyklon B es la marca de un pesticida a base de cianuro que se usó</a:t>
              </a:r>
              <a:r>
                <a:rPr lang="es-ES_tradnl" sz="1000">
                  <a:effectLst/>
                  <a:latin typeface="Times" panose="02020603050405020304" pitchFamily="18" charset="0"/>
                  <a:ea typeface="Times" panose="02020603050405020304" pitchFamily="18" charset="0"/>
                  <a:cs typeface="Times New Roman" panose="02020603050405020304" pitchFamily="18" charset="0"/>
                </a:rPr>
                <a:t> </a:t>
              </a:r>
              <a:r>
                <a:rPr lang="es-ES_tradnl" sz="1000">
                  <a:effectLst/>
                  <a:latin typeface="Arial" panose="020B0604020202020204" pitchFamily="34" charset="0"/>
                  <a:ea typeface="Times" panose="02020603050405020304" pitchFamily="18" charset="0"/>
                  <a:cs typeface="Times New Roman" panose="02020603050405020304" pitchFamily="18" charset="0"/>
                </a:rPr>
                <a:t>como gas venenoso</a:t>
              </a:r>
              <a:r>
                <a:rPr lang="es-ES_tradnl" sz="1000">
                  <a:effectLst/>
                  <a:latin typeface="Times" panose="02020603050405020304" pitchFamily="18" charset="0"/>
                  <a:ea typeface="Times" panose="02020603050405020304" pitchFamily="18" charset="0"/>
                  <a:cs typeface="Times New Roman" panose="02020603050405020304" pitchFamily="18" charset="0"/>
                </a:rPr>
                <a:t>.</a:t>
              </a:r>
              <a:endParaRPr lang="es-ES" sz="1200">
                <a:effectLst/>
                <a:latin typeface="Times" panose="02020603050405020304" pitchFamily="18" charset="0"/>
                <a:ea typeface="Times" panose="02020603050405020304" pitchFamily="18" charset="0"/>
                <a:cs typeface="Times New Roman" panose="02020603050405020304" pitchFamily="18" charset="0"/>
              </a:endParaRPr>
            </a:p>
          </p:txBody>
        </p:sp>
      </p:grpSp>
      <p:sp>
        <p:nvSpPr>
          <p:cNvPr id="8" name="CuadroTexto 7">
            <a:extLst>
              <a:ext uri="{FF2B5EF4-FFF2-40B4-BE49-F238E27FC236}">
                <a16:creationId xmlns:a16="http://schemas.microsoft.com/office/drawing/2014/main" id="{711CB841-9C28-03DF-BC34-EBF9A0B9C218}"/>
              </a:ext>
            </a:extLst>
          </p:cNvPr>
          <p:cNvSpPr txBox="1"/>
          <p:nvPr/>
        </p:nvSpPr>
        <p:spPr>
          <a:xfrm>
            <a:off x="241176" y="1059843"/>
            <a:ext cx="6480720" cy="1201996"/>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La I.G. </a:t>
            </a:r>
            <a:r>
              <a:rPr lang="es-ES_tradnl" sz="1600" dirty="0" err="1">
                <a:effectLst/>
                <a:latin typeface="Arial" panose="020B0604020202020204" pitchFamily="34" charset="0"/>
                <a:ea typeface="Times New Roman" panose="02020603050405020304" pitchFamily="18" charset="0"/>
                <a:cs typeface="Times New Roman" panose="02020603050405020304" pitchFamily="18" charset="0"/>
              </a:rPr>
              <a:t>Farben</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fue el primer productor que produjo el </a:t>
            </a:r>
            <a:r>
              <a:rPr lang="es-ES_tradnl" sz="1600" dirty="0" err="1">
                <a:effectLst/>
                <a:latin typeface="Arial" panose="020B0604020202020204" pitchFamily="34" charset="0"/>
                <a:ea typeface="Times New Roman" panose="02020603050405020304" pitchFamily="18" charset="0"/>
                <a:cs typeface="Times New Roman" panose="02020603050405020304" pitchFamily="18" charset="0"/>
              </a:rPr>
              <a:t>zyklon</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-B, responsable del exterminio de los judíos en los campos de concentración nazis. Después de la guerra, los Aliados la hacen desaparecer como tal consorcio único. </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4D40F615-63E1-9E3C-DF9F-5E4F503276AF}"/>
              </a:ext>
            </a:extLst>
          </p:cNvPr>
          <p:cNvSpPr txBox="1"/>
          <p:nvPr/>
        </p:nvSpPr>
        <p:spPr>
          <a:xfrm>
            <a:off x="242609" y="2397440"/>
            <a:ext cx="4833447" cy="3750386"/>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La producción de hidrocarburos líquidos y lubricantes a partir de gas de síntesis (CO y H</a:t>
            </a:r>
            <a:r>
              <a:rPr lang="es-ES_tradnl" sz="16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es un proceso patentado por los alemanes Franz Fischer y Hans </a:t>
            </a:r>
            <a:r>
              <a:rPr lang="es-ES_tradnl" sz="1600" dirty="0" err="1">
                <a:effectLst/>
                <a:latin typeface="Arial" panose="020B0604020202020204" pitchFamily="34" charset="0"/>
                <a:ea typeface="Times New Roman" panose="02020603050405020304" pitchFamily="18" charset="0"/>
                <a:cs typeface="Times New Roman" panose="02020603050405020304" pitchFamily="18" charset="0"/>
              </a:rPr>
              <a:t>Tropsch</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en 1925, que fue llevado a escala piloto en 1934 e industrializado en 1936. Experimentó gran auge en Alemania porque el estallido de la Segunda Guerra Mundial dejó a Alemania fuera del acceso de las fuentes exteriores de petróleo mientras que el país producía mucho carbón, convertible en gas de síntesis. Este proceso tenía un serio competidor en la licuefacción directa del carbón, impulsada por I.G. </a:t>
            </a:r>
            <a:r>
              <a:rPr lang="es-ES_tradnl" sz="1600" dirty="0" err="1">
                <a:effectLst/>
                <a:latin typeface="Arial" panose="020B0604020202020204" pitchFamily="34" charset="0"/>
                <a:ea typeface="Times New Roman" panose="02020603050405020304" pitchFamily="18" charset="0"/>
                <a:cs typeface="Times New Roman" panose="02020603050405020304" pitchFamily="18" charset="0"/>
              </a:rPr>
              <a:t>Farben</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que se desarrolló aún más deprisa.  </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3074" name="Picture 2" descr="Ver las imágenes de origen">
            <a:extLst>
              <a:ext uri="{FF2B5EF4-FFF2-40B4-BE49-F238E27FC236}">
                <a16:creationId xmlns:a16="http://schemas.microsoft.com/office/drawing/2014/main" id="{78D5E99D-E78B-D6FA-C843-A4EA0E8AC9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2978725"/>
            <a:ext cx="3622487" cy="3008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8080"/>
            </a:gs>
            <a:gs pos="50000">
              <a:srgbClr val="FFFFCC"/>
            </a:gs>
            <a:gs pos="100000">
              <a:srgbClr val="008080"/>
            </a:gs>
          </a:gsLst>
          <a:lin ang="5400000" scaled="1"/>
        </a:grad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5AB8801-F31A-6FB3-E3AF-952DB2E4BB27}"/>
              </a:ext>
            </a:extLst>
          </p:cNvPr>
          <p:cNvSpPr>
            <a:spLocks noGrp="1"/>
          </p:cNvSpPr>
          <p:nvPr>
            <p:ph type="sldNum" sz="quarter" idx="12"/>
          </p:nvPr>
        </p:nvSpPr>
        <p:spPr>
          <a:xfrm>
            <a:off x="8028384" y="6245225"/>
            <a:ext cx="658416" cy="476250"/>
          </a:xfrm>
        </p:spPr>
        <p:txBody>
          <a:bodyPr/>
          <a:lstStyle/>
          <a:p>
            <a:fld id="{5DD5B600-6301-4D92-81BB-B9291BE679E2}" type="slidenum">
              <a:rPr lang="es-ES" smtClean="0"/>
              <a:pPr/>
              <a:t>29</a:t>
            </a:fld>
            <a:endParaRPr lang="es-ES" dirty="0"/>
          </a:p>
        </p:txBody>
      </p:sp>
      <p:sp>
        <p:nvSpPr>
          <p:cNvPr id="3" name="Text Box 3">
            <a:extLst>
              <a:ext uri="{FF2B5EF4-FFF2-40B4-BE49-F238E27FC236}">
                <a16:creationId xmlns:a16="http://schemas.microsoft.com/office/drawing/2014/main" id="{524297D0-759D-559E-B963-8AC2E1F8852F}"/>
              </a:ext>
            </a:extLst>
          </p:cNvPr>
          <p:cNvSpPr txBox="1">
            <a:spLocks noChangeArrowheads="1"/>
          </p:cNvSpPr>
          <p:nvPr/>
        </p:nvSpPr>
        <p:spPr bwMode="auto">
          <a:xfrm>
            <a:off x="755576" y="204411"/>
            <a:ext cx="6552728"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15. La producción de caucho sintético</a:t>
            </a:r>
          </a:p>
        </p:txBody>
      </p:sp>
      <p:grpSp>
        <p:nvGrpSpPr>
          <p:cNvPr id="4" name="Grupo 3">
            <a:extLst>
              <a:ext uri="{FF2B5EF4-FFF2-40B4-BE49-F238E27FC236}">
                <a16:creationId xmlns:a16="http://schemas.microsoft.com/office/drawing/2014/main" id="{1011B795-ECFC-4C36-CF54-E9EE3326CF3E}"/>
              </a:ext>
            </a:extLst>
          </p:cNvPr>
          <p:cNvGrpSpPr>
            <a:grpSpLocks/>
          </p:cNvGrpSpPr>
          <p:nvPr/>
        </p:nvGrpSpPr>
        <p:grpSpPr bwMode="auto">
          <a:xfrm>
            <a:off x="6832872" y="707902"/>
            <a:ext cx="1874520" cy="2721098"/>
            <a:chOff x="2188" y="11334"/>
            <a:chExt cx="3248" cy="4926"/>
          </a:xfrm>
        </p:grpSpPr>
        <p:sp>
          <p:nvSpPr>
            <p:cNvPr id="5" name="Text Box 122">
              <a:extLst>
                <a:ext uri="{FF2B5EF4-FFF2-40B4-BE49-F238E27FC236}">
                  <a16:creationId xmlns:a16="http://schemas.microsoft.com/office/drawing/2014/main" id="{A83D8292-A5C3-643C-DA18-BE775CB0D69B}"/>
                </a:ext>
              </a:extLst>
            </p:cNvPr>
            <p:cNvSpPr txBox="1">
              <a:spLocks noChangeArrowheads="1"/>
            </p:cNvSpPr>
            <p:nvPr/>
          </p:nvSpPr>
          <p:spPr bwMode="auto">
            <a:xfrm>
              <a:off x="2188" y="13740"/>
              <a:ext cx="3248" cy="25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a:effectLst/>
                  <a:latin typeface="Arial" panose="020B0604020202020204" pitchFamily="34" charset="0"/>
                  <a:ea typeface="Times" panose="02020603050405020304" pitchFamily="18" charset="0"/>
                  <a:cs typeface="Times New Roman" panose="02020603050405020304" pitchFamily="18" charset="0"/>
                </a:rPr>
                <a:t>Látex de Hevea.</a:t>
              </a:r>
              <a:endParaRPr lang="es-ES" sz="1200">
                <a:effectLst/>
                <a:latin typeface="Times" panose="02020603050405020304" pitchFamily="18" charset="0"/>
                <a:ea typeface="Times" panose="02020603050405020304" pitchFamily="18" charset="0"/>
                <a:cs typeface="Times New Roman" panose="02020603050405020304" pitchFamily="18" charset="0"/>
              </a:endParaRPr>
            </a:p>
            <a:p>
              <a:pPr algn="just"/>
              <a:r>
                <a:rPr lang="es-ES_tradnl" sz="1000">
                  <a:effectLst/>
                  <a:latin typeface="Arial" panose="020B0604020202020204" pitchFamily="34" charset="0"/>
                  <a:ea typeface="Times" panose="02020603050405020304" pitchFamily="18" charset="0"/>
                  <a:cs typeface="Times New Roman" panose="02020603050405020304" pitchFamily="18" charset="0"/>
                </a:rPr>
                <a:t>Hasta el siglo XIX, el caucho procedente de los bosques de heveas de la Amazonia era una curiosidad que sólo tenía interés como goma de borrar de las faltas cometidas al escribir sobre papel</a:t>
              </a:r>
              <a:r>
                <a:rPr lang="es-ES_tradnl" sz="1000">
                  <a:effectLst/>
                  <a:latin typeface="Times" panose="02020603050405020304" pitchFamily="18" charset="0"/>
                  <a:ea typeface="Times" panose="02020603050405020304" pitchFamily="18" charset="0"/>
                  <a:cs typeface="Times New Roman" panose="02020603050405020304" pitchFamily="18" charset="0"/>
                </a:rPr>
                <a:t>.</a:t>
              </a:r>
              <a:endParaRPr lang="es-ES" sz="120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6" name="Picture 123">
              <a:extLst>
                <a:ext uri="{FF2B5EF4-FFF2-40B4-BE49-F238E27FC236}">
                  <a16:creationId xmlns:a16="http://schemas.microsoft.com/office/drawing/2014/main" id="{4526FD5B-773E-6288-694D-34B4420CA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 y="11334"/>
              <a:ext cx="3164" cy="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8" name="Picture 2" descr="Ver las imágenes de origen">
            <a:extLst>
              <a:ext uri="{FF2B5EF4-FFF2-40B4-BE49-F238E27FC236}">
                <a16:creationId xmlns:a16="http://schemas.microsoft.com/office/drawing/2014/main" id="{8C6E1FF0-8071-12F4-BB5D-2456D9CEE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396" y="3510283"/>
            <a:ext cx="3998996" cy="271885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B83D31FA-C560-06F2-0E0E-1BAD1C6AB273}"/>
              </a:ext>
            </a:extLst>
          </p:cNvPr>
          <p:cNvSpPr txBox="1"/>
          <p:nvPr/>
        </p:nvSpPr>
        <p:spPr>
          <a:xfrm>
            <a:off x="417838" y="980728"/>
            <a:ext cx="6295632" cy="1768305"/>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En</a:t>
            </a:r>
            <a:r>
              <a:rPr lang="es-ES_tradnl" sz="1600" dirty="0">
                <a:effectLst/>
                <a:latin typeface="Arial" panose="020B0604020202020204" pitchFamily="34" charset="0"/>
                <a:ea typeface="Times New Roman" panose="02020603050405020304" pitchFamily="18" charset="0"/>
              </a:rPr>
              <a:t> 1931, en Estados Unidos la Du Pont fabrica el caucho sintético neopreno por los químicos norteamericanos Julius </a:t>
            </a:r>
            <a:r>
              <a:rPr lang="es-ES_tradnl" sz="1600" dirty="0" err="1">
                <a:effectLst/>
                <a:latin typeface="Arial" panose="020B0604020202020204" pitchFamily="34" charset="0"/>
                <a:ea typeface="Times New Roman" panose="02020603050405020304" pitchFamily="18" charset="0"/>
              </a:rPr>
              <a:t>Nieuwland</a:t>
            </a:r>
            <a:r>
              <a:rPr lang="es-ES_tradnl" sz="1600" dirty="0">
                <a:effectLst/>
                <a:latin typeface="Arial" panose="020B0604020202020204" pitchFamily="34" charset="0"/>
                <a:ea typeface="Times New Roman" panose="02020603050405020304" pitchFamily="18" charset="0"/>
              </a:rPr>
              <a:t> y Wallace Carothers. No obstante, Alemania sigue a la cabeza en la investigación y producción de cauchos sintéticos y mantiene con Estados Unidos acuerdos comerciales para proporcionarles caucho sintético para los neumáticos de sus automóviles.</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84BD5E8B-11B7-E3F3-65D4-213DEB1CAA06}"/>
              </a:ext>
            </a:extLst>
          </p:cNvPr>
          <p:cNvSpPr txBox="1"/>
          <p:nvPr/>
        </p:nvSpPr>
        <p:spPr>
          <a:xfrm>
            <a:off x="343275" y="3068960"/>
            <a:ext cx="4300734" cy="3467231"/>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En</a:t>
            </a:r>
            <a:r>
              <a:rPr lang="es-ES_tradnl" sz="1600" dirty="0">
                <a:effectLst/>
                <a:latin typeface="Arial" panose="020B0604020202020204" pitchFamily="34" charset="0"/>
                <a:ea typeface="Times New Roman" panose="02020603050405020304" pitchFamily="18" charset="0"/>
              </a:rPr>
              <a:t> 1940 el presidente de Estados Unidos declara al caucho producto estratégico y se crea la </a:t>
            </a:r>
            <a:r>
              <a:rPr lang="es-ES_tradnl" sz="1600" dirty="0" err="1">
                <a:effectLst/>
                <a:latin typeface="Arial" panose="020B0604020202020204" pitchFamily="34" charset="0"/>
                <a:ea typeface="Times New Roman" panose="02020603050405020304" pitchFamily="18" charset="0"/>
              </a:rPr>
              <a:t>Rubber</a:t>
            </a:r>
            <a:r>
              <a:rPr lang="es-ES_tradnl" sz="1600" dirty="0">
                <a:effectLst/>
                <a:latin typeface="Arial" panose="020B0604020202020204" pitchFamily="34" charset="0"/>
                <a:ea typeface="Times New Roman" panose="02020603050405020304" pitchFamily="18" charset="0"/>
              </a:rPr>
              <a:t> Reserve Company, formada por industrias químicas y compañías petrolíferas, para producir caucho sintético. Gracias a la estrecha colaboración entre los laboratorios de las empresas y las universidades norteamericanas, se resuelve el problema y en 1944 el caucho sintético se produce en gran cantidad para abastecer de neumáticos a los vehículos norteamericanos que intervienen en la guerra.</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amma/>
                <a:shade val="46275"/>
                <a:invGamma/>
              </a:srgbClr>
            </a:gs>
            <a:gs pos="50000">
              <a:srgbClr val="66FFFF"/>
            </a:gs>
            <a:gs pos="100000">
              <a:srgbClr val="66FFFF">
                <a:gamma/>
                <a:shade val="46275"/>
                <a:invGamma/>
              </a:srgbClr>
            </a:gs>
          </a:gsLst>
          <a:lin ang="5400000" scaled="1"/>
        </a:gra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699792" y="68946"/>
            <a:ext cx="5201493" cy="584775"/>
          </a:xfrm>
          <a:prstGeom prst="rect">
            <a:avLst/>
          </a:prstGeom>
          <a:noFill/>
          <a:ln w="9525">
            <a:noFill/>
            <a:miter lim="800000"/>
            <a:headEnd/>
            <a:tailEnd/>
          </a:ln>
          <a:effectLst/>
        </p:spPr>
        <p:txBody>
          <a:bodyPr wrap="square">
            <a:spAutoFit/>
          </a:bodyPr>
          <a:lstStyle/>
          <a:p>
            <a:pPr algn="ctr">
              <a:spcBef>
                <a:spcPct val="50000"/>
              </a:spcBef>
            </a:pPr>
            <a:r>
              <a:rPr lang="es-ES" sz="3200" b="1" dirty="0">
                <a:solidFill>
                  <a:srgbClr val="FF0000"/>
                </a:solidFill>
                <a:latin typeface="+mn-lt"/>
              </a:rPr>
              <a:t>1. Introducción</a:t>
            </a:r>
            <a:r>
              <a:rPr lang="es-ES" sz="3200" b="1" dirty="0">
                <a:latin typeface="+mn-lt"/>
              </a:rPr>
              <a:t> </a:t>
            </a:r>
          </a:p>
        </p:txBody>
      </p:sp>
      <p:sp>
        <p:nvSpPr>
          <p:cNvPr id="3075" name="Text Box 3"/>
          <p:cNvSpPr txBox="1">
            <a:spLocks noChangeArrowheads="1"/>
          </p:cNvSpPr>
          <p:nvPr/>
        </p:nvSpPr>
        <p:spPr bwMode="auto">
          <a:xfrm>
            <a:off x="683568" y="3407071"/>
            <a:ext cx="7834934" cy="738664"/>
          </a:xfrm>
          <a:prstGeom prst="rect">
            <a:avLst/>
          </a:prstGeom>
          <a:noFill/>
          <a:ln w="9525">
            <a:noFill/>
            <a:miter lim="800000"/>
            <a:headEnd/>
            <a:tailEnd/>
          </a:ln>
          <a:effectLst/>
        </p:spPr>
        <p:txBody>
          <a:bodyPr wrap="square">
            <a:spAutoFit/>
          </a:bodyPr>
          <a:lstStyle/>
          <a:p>
            <a:pPr algn="just">
              <a:spcBef>
                <a:spcPct val="50000"/>
              </a:spcBef>
            </a:pPr>
            <a:r>
              <a:rPr lang="es-ES" sz="1400" b="1" dirty="0">
                <a:latin typeface="+mn-lt"/>
              </a:rPr>
              <a:t>A medida que la ciencia aumenta su incidencia en lo económico se produce un aumento de la dependencia mutua entre ciencia y guerra, que se muestra ya con toda crudeza desde la Primera Guerra Mundial</a:t>
            </a:r>
          </a:p>
        </p:txBody>
      </p:sp>
      <p:pic>
        <p:nvPicPr>
          <p:cNvPr id="2" name="Imagen 1">
            <a:extLst>
              <a:ext uri="{FF2B5EF4-FFF2-40B4-BE49-F238E27FC236}">
                <a16:creationId xmlns:a16="http://schemas.microsoft.com/office/drawing/2014/main" id="{3A75FE7D-AE1B-FF8F-80EE-D8E2A4D86180}"/>
              </a:ext>
            </a:extLst>
          </p:cNvPr>
          <p:cNvPicPr>
            <a:picLocks noChangeAspect="1"/>
          </p:cNvPicPr>
          <p:nvPr/>
        </p:nvPicPr>
        <p:blipFill>
          <a:blip r:embed="rId2"/>
          <a:stretch>
            <a:fillRect/>
          </a:stretch>
        </p:blipFill>
        <p:spPr>
          <a:xfrm>
            <a:off x="824240" y="1490088"/>
            <a:ext cx="2232248" cy="1742177"/>
          </a:xfrm>
          <a:prstGeom prst="rect">
            <a:avLst/>
          </a:prstGeom>
        </p:spPr>
      </p:pic>
      <p:pic>
        <p:nvPicPr>
          <p:cNvPr id="2050" name="Picture 2" descr="CASTRA IN LUSITANIA: La retrocarga llega a España">
            <a:extLst>
              <a:ext uri="{FF2B5EF4-FFF2-40B4-BE49-F238E27FC236}">
                <a16:creationId xmlns:a16="http://schemas.microsoft.com/office/drawing/2014/main" id="{8596D5B5-78D3-96A5-FD9D-0B9B8EA27C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7229" y="1473066"/>
            <a:ext cx="2401251" cy="174217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D498103-FB5E-D3DD-0ECC-1A97135D6F18}"/>
              </a:ext>
            </a:extLst>
          </p:cNvPr>
          <p:cNvPicPr>
            <a:picLocks noChangeAspect="1"/>
          </p:cNvPicPr>
          <p:nvPr/>
        </p:nvPicPr>
        <p:blipFill rotWithShape="1">
          <a:blip r:embed="rId4">
            <a:extLst>
              <a:ext uri="{28A0092B-C50C-407E-A947-70E740481C1C}">
                <a14:useLocalDpi xmlns:a14="http://schemas.microsoft.com/office/drawing/2010/main" val="0"/>
              </a:ext>
            </a:extLst>
          </a:blip>
          <a:srcRect r="35126" b="48600"/>
          <a:stretch/>
        </p:blipFill>
        <p:spPr>
          <a:xfrm>
            <a:off x="5897855" y="1389057"/>
            <a:ext cx="3096344" cy="1944237"/>
          </a:xfrm>
          <a:prstGeom prst="rect">
            <a:avLst/>
          </a:prstGeom>
        </p:spPr>
      </p:pic>
      <p:sp>
        <p:nvSpPr>
          <p:cNvPr id="4" name="Text Box 3">
            <a:extLst>
              <a:ext uri="{FF2B5EF4-FFF2-40B4-BE49-F238E27FC236}">
                <a16:creationId xmlns:a16="http://schemas.microsoft.com/office/drawing/2014/main" id="{55C1372C-6DCC-D11D-ACD8-C797D5758101}"/>
              </a:ext>
            </a:extLst>
          </p:cNvPr>
          <p:cNvSpPr txBox="1">
            <a:spLocks noChangeArrowheads="1"/>
          </p:cNvSpPr>
          <p:nvPr/>
        </p:nvSpPr>
        <p:spPr bwMode="auto">
          <a:xfrm>
            <a:off x="844815" y="629337"/>
            <a:ext cx="7834934" cy="738664"/>
          </a:xfrm>
          <a:prstGeom prst="rect">
            <a:avLst/>
          </a:prstGeom>
          <a:noFill/>
          <a:ln w="9525">
            <a:noFill/>
            <a:miter lim="800000"/>
            <a:headEnd/>
            <a:tailEnd/>
          </a:ln>
          <a:effectLst/>
        </p:spPr>
        <p:txBody>
          <a:bodyPr wrap="square">
            <a:spAutoFit/>
          </a:bodyPr>
          <a:lstStyle/>
          <a:p>
            <a:pPr algn="just">
              <a:spcBef>
                <a:spcPct val="50000"/>
              </a:spcBef>
            </a:pPr>
            <a:r>
              <a:rPr lang="es-ES" sz="1400" b="1" dirty="0">
                <a:latin typeface="+mn-lt"/>
              </a:rPr>
              <a:t>La guerra desde siempre ha incidido en lo político y en lo económico. La ciencia, desde mediados del siglo XIX, también pasó a ser una fuerza primaria como propulsora de desarrollo económico.  </a:t>
            </a:r>
          </a:p>
        </p:txBody>
      </p:sp>
      <p:pic>
        <p:nvPicPr>
          <p:cNvPr id="5" name="Imagen 4">
            <a:extLst>
              <a:ext uri="{FF2B5EF4-FFF2-40B4-BE49-F238E27FC236}">
                <a16:creationId xmlns:a16="http://schemas.microsoft.com/office/drawing/2014/main" id="{D2D3D618-A600-FAF3-2ABA-8F3ED27D1779}"/>
              </a:ext>
            </a:extLst>
          </p:cNvPr>
          <p:cNvPicPr>
            <a:picLocks noChangeAspect="1"/>
          </p:cNvPicPr>
          <p:nvPr/>
        </p:nvPicPr>
        <p:blipFill>
          <a:blip r:embed="rId5"/>
          <a:stretch>
            <a:fillRect/>
          </a:stretch>
        </p:blipFill>
        <p:spPr>
          <a:xfrm>
            <a:off x="855641" y="4456259"/>
            <a:ext cx="2200847" cy="1822862"/>
          </a:xfrm>
          <a:prstGeom prst="rect">
            <a:avLst/>
          </a:prstGeom>
        </p:spPr>
      </p:pic>
      <p:pic>
        <p:nvPicPr>
          <p:cNvPr id="7" name="Imagen 6">
            <a:extLst>
              <a:ext uri="{FF2B5EF4-FFF2-40B4-BE49-F238E27FC236}">
                <a16:creationId xmlns:a16="http://schemas.microsoft.com/office/drawing/2014/main" id="{5357DC42-2427-1BF6-5091-67F62D445658}"/>
              </a:ext>
            </a:extLst>
          </p:cNvPr>
          <p:cNvPicPr>
            <a:picLocks noChangeAspect="1"/>
          </p:cNvPicPr>
          <p:nvPr/>
        </p:nvPicPr>
        <p:blipFill>
          <a:blip r:embed="rId6"/>
          <a:stretch>
            <a:fillRect/>
          </a:stretch>
        </p:blipFill>
        <p:spPr>
          <a:xfrm>
            <a:off x="3291347" y="4456259"/>
            <a:ext cx="2619375" cy="1743075"/>
          </a:xfrm>
          <a:prstGeom prst="rect">
            <a:avLst/>
          </a:prstGeom>
        </p:spPr>
      </p:pic>
      <p:pic>
        <p:nvPicPr>
          <p:cNvPr id="8" name="Imagen 7">
            <a:extLst>
              <a:ext uri="{FF2B5EF4-FFF2-40B4-BE49-F238E27FC236}">
                <a16:creationId xmlns:a16="http://schemas.microsoft.com/office/drawing/2014/main" id="{3CD1E27F-BA32-1234-211F-AC563BE38B13}"/>
              </a:ext>
            </a:extLst>
          </p:cNvPr>
          <p:cNvPicPr>
            <a:picLocks noChangeAspect="1"/>
          </p:cNvPicPr>
          <p:nvPr/>
        </p:nvPicPr>
        <p:blipFill>
          <a:blip r:embed="rId7"/>
          <a:stretch>
            <a:fillRect/>
          </a:stretch>
        </p:blipFill>
        <p:spPr>
          <a:xfrm flipH="1">
            <a:off x="6091567" y="3973336"/>
            <a:ext cx="2708920" cy="2255327"/>
          </a:xfrm>
          <a:prstGeom prst="rect">
            <a:avLst/>
          </a:prstGeom>
        </p:spPr>
      </p:pic>
      <p:sp>
        <p:nvSpPr>
          <p:cNvPr id="3" name="Marcador de número de diapositiva 2">
            <a:extLst>
              <a:ext uri="{FF2B5EF4-FFF2-40B4-BE49-F238E27FC236}">
                <a16:creationId xmlns:a16="http://schemas.microsoft.com/office/drawing/2014/main" id="{7171B425-B483-7153-CAE4-5446E483E8A7}"/>
              </a:ext>
            </a:extLst>
          </p:cNvPr>
          <p:cNvSpPr>
            <a:spLocks noGrp="1"/>
          </p:cNvSpPr>
          <p:nvPr>
            <p:ph type="sldNum" sz="quarter" idx="12"/>
          </p:nvPr>
        </p:nvSpPr>
        <p:spPr>
          <a:xfrm>
            <a:off x="8288358" y="6279121"/>
            <a:ext cx="398441" cy="442354"/>
          </a:xfrm>
        </p:spPr>
        <p:txBody>
          <a:bodyPr/>
          <a:lstStyle/>
          <a:p>
            <a:fld id="{40954B8E-C8CA-48BE-A469-4AE0AE67A16E}" type="slidenum">
              <a:rPr lang="es-ES" smtClean="0"/>
              <a:pPr/>
              <a:t>3</a:t>
            </a:fld>
            <a:endParaRPr lang="es-E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8080"/>
            </a:gs>
            <a:gs pos="50000">
              <a:srgbClr val="FFFFCC"/>
            </a:gs>
            <a:gs pos="100000">
              <a:srgbClr val="008080"/>
            </a:gs>
          </a:gsLst>
          <a:lin ang="5400000" scaled="1"/>
        </a:grad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5AB8801-F31A-6FB3-E3AF-952DB2E4BB27}"/>
              </a:ext>
            </a:extLst>
          </p:cNvPr>
          <p:cNvSpPr>
            <a:spLocks noGrp="1"/>
          </p:cNvSpPr>
          <p:nvPr>
            <p:ph type="sldNum" sz="quarter" idx="12"/>
          </p:nvPr>
        </p:nvSpPr>
        <p:spPr>
          <a:xfrm>
            <a:off x="8028384" y="6245225"/>
            <a:ext cx="658416" cy="476250"/>
          </a:xfrm>
        </p:spPr>
        <p:txBody>
          <a:bodyPr/>
          <a:lstStyle/>
          <a:p>
            <a:fld id="{5DD5B600-6301-4D92-81BB-B9291BE679E2}" type="slidenum">
              <a:rPr lang="es-ES" smtClean="0"/>
              <a:pPr/>
              <a:t>30</a:t>
            </a:fld>
            <a:endParaRPr lang="es-ES" dirty="0"/>
          </a:p>
        </p:txBody>
      </p:sp>
      <p:sp>
        <p:nvSpPr>
          <p:cNvPr id="3" name="Text Box 3">
            <a:extLst>
              <a:ext uri="{FF2B5EF4-FFF2-40B4-BE49-F238E27FC236}">
                <a16:creationId xmlns:a16="http://schemas.microsoft.com/office/drawing/2014/main" id="{524297D0-759D-559E-B963-8AC2E1F8852F}"/>
              </a:ext>
            </a:extLst>
          </p:cNvPr>
          <p:cNvSpPr txBox="1">
            <a:spLocks noChangeArrowheads="1"/>
          </p:cNvSpPr>
          <p:nvPr/>
        </p:nvSpPr>
        <p:spPr bwMode="auto">
          <a:xfrm>
            <a:off x="755576" y="204411"/>
            <a:ext cx="5400600"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16. La síntesis del DDT</a:t>
            </a:r>
          </a:p>
        </p:txBody>
      </p:sp>
      <p:sp>
        <p:nvSpPr>
          <p:cNvPr id="7" name="CuadroTexto 6">
            <a:extLst>
              <a:ext uri="{FF2B5EF4-FFF2-40B4-BE49-F238E27FC236}">
                <a16:creationId xmlns:a16="http://schemas.microsoft.com/office/drawing/2014/main" id="{B83D31FA-C560-06F2-0E0E-1BAD1C6AB273}"/>
              </a:ext>
            </a:extLst>
          </p:cNvPr>
          <p:cNvSpPr txBox="1"/>
          <p:nvPr/>
        </p:nvSpPr>
        <p:spPr>
          <a:xfrm>
            <a:off x="343275" y="841788"/>
            <a:ext cx="6295632" cy="2051459"/>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rPr>
              <a:t>Después de la Primera Guerra Mundial, un número de personas que puede estimarse en varios millones, murió de tifus. Sin embargo, esto no ocurrió tras la Segunda Guerra Mundial, debido a que, al concluir las hostilidades, las tropas aliadas llegaron a Europa con toneladas de DDT que vertieron o rociaron simplemente sobre las cabezas y vestimenta de los niños y supervivientes de las ciudad.</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84BD5E8B-11B7-E3F3-65D4-213DEB1CAA06}"/>
              </a:ext>
            </a:extLst>
          </p:cNvPr>
          <p:cNvSpPr txBox="1"/>
          <p:nvPr/>
        </p:nvSpPr>
        <p:spPr>
          <a:xfrm>
            <a:off x="343274" y="3068960"/>
            <a:ext cx="5236837" cy="3184077"/>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En 1948, se concedió el Premio Nobel de Fisiología a Paul Müller por su descubrimiento de la gran eficacia del DDT como un veneno por contacto para varios artrópodos. Treinta años más tarde el DDT era una palabra maldita. En ese intervalo se descubrió que se trataba de una sustancia tóxica; no tanto para los seres humanos (se necesita alrededor de medio gramo por kg para matar a una persona), como por el hecho de que se degrada muy lentamente, acumulándose en la biosfera. Ahora el DDT está prohibido en la mayoría de los países, acaso para beneficio de mosquitos y piojos.</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grpSp>
        <p:nvGrpSpPr>
          <p:cNvPr id="9" name="Grupo 8">
            <a:extLst>
              <a:ext uri="{FF2B5EF4-FFF2-40B4-BE49-F238E27FC236}">
                <a16:creationId xmlns:a16="http://schemas.microsoft.com/office/drawing/2014/main" id="{29A66042-4EA9-9750-9A1B-0FD0E4434761}"/>
              </a:ext>
            </a:extLst>
          </p:cNvPr>
          <p:cNvGrpSpPr>
            <a:grpSpLocks/>
          </p:cNvGrpSpPr>
          <p:nvPr/>
        </p:nvGrpSpPr>
        <p:grpSpPr bwMode="auto">
          <a:xfrm>
            <a:off x="7000500" y="337684"/>
            <a:ext cx="1800225" cy="2051459"/>
            <a:chOff x="8427" y="1852"/>
            <a:chExt cx="2835" cy="3907"/>
          </a:xfrm>
        </p:grpSpPr>
        <p:sp>
          <p:nvSpPr>
            <p:cNvPr id="10" name="Text Box 128">
              <a:extLst>
                <a:ext uri="{FF2B5EF4-FFF2-40B4-BE49-F238E27FC236}">
                  <a16:creationId xmlns:a16="http://schemas.microsoft.com/office/drawing/2014/main" id="{733FDB11-DDE4-FC49-58FB-1EDC1CABCA32}"/>
                </a:ext>
              </a:extLst>
            </p:cNvPr>
            <p:cNvSpPr txBox="1">
              <a:spLocks noChangeArrowheads="1"/>
            </p:cNvSpPr>
            <p:nvPr/>
          </p:nvSpPr>
          <p:spPr bwMode="auto">
            <a:xfrm>
              <a:off x="8427" y="5297"/>
              <a:ext cx="2835" cy="46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a:effectLst/>
                  <a:latin typeface="Arial" panose="020B0604020202020204" pitchFamily="34" charset="0"/>
                  <a:ea typeface="Times" panose="02020603050405020304" pitchFamily="18" charset="0"/>
                  <a:cs typeface="Times New Roman" panose="02020603050405020304" pitchFamily="18" charset="0"/>
                </a:rPr>
                <a:t>Envase de DDT.</a:t>
              </a:r>
              <a:endParaRPr lang="es-ES" sz="120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11" name="Picture 129">
              <a:extLst>
                <a:ext uri="{FF2B5EF4-FFF2-40B4-BE49-F238E27FC236}">
                  <a16:creationId xmlns:a16="http://schemas.microsoft.com/office/drawing/2014/main" id="{D6ECA609-300E-FA62-10B7-BDC135DF9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7" y="1852"/>
              <a:ext cx="2835" cy="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Imagen 11" descr="Resultado de imagen de ddt">
            <a:extLst>
              <a:ext uri="{FF2B5EF4-FFF2-40B4-BE49-F238E27FC236}">
                <a16:creationId xmlns:a16="http://schemas.microsoft.com/office/drawing/2014/main" id="{4D166EAC-E647-70CA-071F-0B76A8B3CA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7465" y="2597631"/>
            <a:ext cx="1953260" cy="1562100"/>
          </a:xfrm>
          <a:prstGeom prst="rect">
            <a:avLst/>
          </a:prstGeom>
          <a:noFill/>
          <a:ln>
            <a:noFill/>
          </a:ln>
        </p:spPr>
      </p:pic>
      <p:pic>
        <p:nvPicPr>
          <p:cNvPr id="5122" name="Picture 2" descr="Ver las imágenes de origen">
            <a:extLst>
              <a:ext uri="{FF2B5EF4-FFF2-40B4-BE49-F238E27FC236}">
                <a16:creationId xmlns:a16="http://schemas.microsoft.com/office/drawing/2014/main" id="{6DA1ABB0-192A-1657-284E-A0557361F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8119" y="4300915"/>
            <a:ext cx="2689473"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48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8080"/>
            </a:gs>
            <a:gs pos="50000">
              <a:srgbClr val="FFFFCC"/>
            </a:gs>
            <a:gs pos="100000">
              <a:srgbClr val="008080"/>
            </a:gs>
          </a:gsLst>
          <a:lin ang="5400000" scaled="1"/>
        </a:grad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5AB8801-F31A-6FB3-E3AF-952DB2E4BB27}"/>
              </a:ext>
            </a:extLst>
          </p:cNvPr>
          <p:cNvSpPr>
            <a:spLocks noGrp="1"/>
          </p:cNvSpPr>
          <p:nvPr>
            <p:ph type="sldNum" sz="quarter" idx="12"/>
          </p:nvPr>
        </p:nvSpPr>
        <p:spPr>
          <a:xfrm>
            <a:off x="8028384" y="6245225"/>
            <a:ext cx="658416" cy="476250"/>
          </a:xfrm>
        </p:spPr>
        <p:txBody>
          <a:bodyPr/>
          <a:lstStyle/>
          <a:p>
            <a:fld id="{5DD5B600-6301-4D92-81BB-B9291BE679E2}" type="slidenum">
              <a:rPr lang="es-ES" smtClean="0"/>
              <a:pPr/>
              <a:t>31</a:t>
            </a:fld>
            <a:endParaRPr lang="es-ES" dirty="0"/>
          </a:p>
        </p:txBody>
      </p:sp>
      <p:sp>
        <p:nvSpPr>
          <p:cNvPr id="3" name="Text Box 3">
            <a:extLst>
              <a:ext uri="{FF2B5EF4-FFF2-40B4-BE49-F238E27FC236}">
                <a16:creationId xmlns:a16="http://schemas.microsoft.com/office/drawing/2014/main" id="{524297D0-759D-559E-B963-8AC2E1F8852F}"/>
              </a:ext>
            </a:extLst>
          </p:cNvPr>
          <p:cNvSpPr txBox="1">
            <a:spLocks noChangeArrowheads="1"/>
          </p:cNvSpPr>
          <p:nvPr/>
        </p:nvSpPr>
        <p:spPr bwMode="auto">
          <a:xfrm>
            <a:off x="755576" y="204411"/>
            <a:ext cx="5400600"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17. La producción de penicilina</a:t>
            </a:r>
          </a:p>
        </p:txBody>
      </p:sp>
      <p:sp>
        <p:nvSpPr>
          <p:cNvPr id="8" name="CuadroTexto 7">
            <a:extLst>
              <a:ext uri="{FF2B5EF4-FFF2-40B4-BE49-F238E27FC236}">
                <a16:creationId xmlns:a16="http://schemas.microsoft.com/office/drawing/2014/main" id="{84BD5E8B-11B7-E3F3-65D4-213DEB1CAA06}"/>
              </a:ext>
            </a:extLst>
          </p:cNvPr>
          <p:cNvSpPr txBox="1"/>
          <p:nvPr/>
        </p:nvSpPr>
        <p:spPr>
          <a:xfrm>
            <a:off x="271207" y="3434118"/>
            <a:ext cx="6297329" cy="3219471"/>
          </a:xfrm>
          <a:prstGeom prst="rect">
            <a:avLst/>
          </a:prstGeom>
          <a:noFill/>
        </p:spPr>
        <p:txBody>
          <a:bodyPr wrap="square">
            <a:spAutoFit/>
          </a:bodyPr>
          <a:lstStyle/>
          <a:p>
            <a:pPr algn="just">
              <a:lnSpc>
                <a:spcPct val="115000"/>
              </a:lnSpc>
            </a:pPr>
            <a:r>
              <a:rPr lang="es-ES_tradnl" sz="1800" dirty="0">
                <a:effectLst/>
                <a:latin typeface="Arial" panose="020B0604020202020204" pitchFamily="34" charset="0"/>
                <a:ea typeface="Times New Roman" panose="02020603050405020304" pitchFamily="18" charset="0"/>
              </a:rPr>
              <a:t>Los </a:t>
            </a:r>
            <a:r>
              <a:rPr lang="es-ES_tradnl" sz="1600" dirty="0">
                <a:effectLst/>
                <a:latin typeface="Arial" panose="020B0604020202020204" pitchFamily="34" charset="0"/>
                <a:ea typeface="Times New Roman" panose="02020603050405020304" pitchFamily="18" charset="0"/>
              </a:rPr>
              <a:t>norteamericanos se toman en serio la producción de penicilina con el apoyo del Departamento de Agricultura y de varias compañías farmacéuticas y universidades, y en 1943 las fábricas norteamericanas empiezan a producir penicilina para el ejército, pues en este año estaba la Segunda Guerra Mundial en toda su crudeza. En 1944 ya hay suficiente penicilina para tratar a todos los heridos de los ejércitos aliados en la invasión de Europa. A partir de la Segunda Guerra Mundial, y en ulteriores conflictos bélicos, el empleo sistemático de la penicilina como antibiótico profiláctico hace que la gangrena deje de ser la primera causa de muerte en los heridos de guerra.</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grpSp>
        <p:nvGrpSpPr>
          <p:cNvPr id="4" name="Grupo 3">
            <a:extLst>
              <a:ext uri="{FF2B5EF4-FFF2-40B4-BE49-F238E27FC236}">
                <a16:creationId xmlns:a16="http://schemas.microsoft.com/office/drawing/2014/main" id="{906476C6-DD4B-A888-D3B0-D28DA8ADE6D0}"/>
              </a:ext>
            </a:extLst>
          </p:cNvPr>
          <p:cNvGrpSpPr>
            <a:grpSpLocks/>
          </p:cNvGrpSpPr>
          <p:nvPr/>
        </p:nvGrpSpPr>
        <p:grpSpPr bwMode="auto">
          <a:xfrm>
            <a:off x="6718019" y="1070437"/>
            <a:ext cx="1950720" cy="1771650"/>
            <a:chOff x="7395" y="2388"/>
            <a:chExt cx="3021" cy="2580"/>
          </a:xfrm>
        </p:grpSpPr>
        <p:sp>
          <p:nvSpPr>
            <p:cNvPr id="5" name="Text Box 138">
              <a:extLst>
                <a:ext uri="{FF2B5EF4-FFF2-40B4-BE49-F238E27FC236}">
                  <a16:creationId xmlns:a16="http://schemas.microsoft.com/office/drawing/2014/main" id="{61B2D7B3-2E47-EC8D-89F8-FEB0F0BD9C56}"/>
                </a:ext>
              </a:extLst>
            </p:cNvPr>
            <p:cNvSpPr txBox="1">
              <a:spLocks noChangeArrowheads="1"/>
            </p:cNvSpPr>
            <p:nvPr/>
          </p:nvSpPr>
          <p:spPr bwMode="auto">
            <a:xfrm>
              <a:off x="7395" y="4506"/>
              <a:ext cx="3021" cy="46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a:effectLst/>
                  <a:latin typeface="Arial" panose="020B0604020202020204" pitchFamily="34" charset="0"/>
                  <a:ea typeface="Times" panose="02020603050405020304" pitchFamily="18" charset="0"/>
                  <a:cs typeface="Times New Roman" panose="02020603050405020304" pitchFamily="18" charset="0"/>
                </a:rPr>
                <a:t>Alexander Fleming.</a:t>
              </a:r>
              <a:r>
                <a:rPr lang="es-ES_tradnl" sz="1000">
                  <a:effectLst/>
                  <a:latin typeface="Times" panose="02020603050405020304" pitchFamily="18" charset="0"/>
                  <a:ea typeface="Times" panose="02020603050405020304" pitchFamily="18" charset="0"/>
                  <a:cs typeface="Times New Roman" panose="02020603050405020304" pitchFamily="18" charset="0"/>
                </a:rPr>
                <a:t> </a:t>
              </a:r>
              <a:endParaRPr lang="es-ES" sz="120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6" name="Picture 139">
              <a:extLst>
                <a:ext uri="{FF2B5EF4-FFF2-40B4-BE49-F238E27FC236}">
                  <a16:creationId xmlns:a16="http://schemas.microsoft.com/office/drawing/2014/main" id="{295A9491-29C8-5250-25FB-7FE595780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5" y="2388"/>
              <a:ext cx="3021" cy="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upo 12">
            <a:extLst>
              <a:ext uri="{FF2B5EF4-FFF2-40B4-BE49-F238E27FC236}">
                <a16:creationId xmlns:a16="http://schemas.microsoft.com/office/drawing/2014/main" id="{8858D3F2-3754-4028-6FA9-47886C9B1321}"/>
              </a:ext>
            </a:extLst>
          </p:cNvPr>
          <p:cNvGrpSpPr>
            <a:grpSpLocks/>
          </p:cNvGrpSpPr>
          <p:nvPr/>
        </p:nvGrpSpPr>
        <p:grpSpPr bwMode="auto">
          <a:xfrm>
            <a:off x="6804248" y="3247540"/>
            <a:ext cx="1726307" cy="2197631"/>
            <a:chOff x="1437" y="2480"/>
            <a:chExt cx="2854" cy="3783"/>
          </a:xfrm>
        </p:grpSpPr>
        <p:sp>
          <p:nvSpPr>
            <p:cNvPr id="14" name="Text Box 135">
              <a:extLst>
                <a:ext uri="{FF2B5EF4-FFF2-40B4-BE49-F238E27FC236}">
                  <a16:creationId xmlns:a16="http://schemas.microsoft.com/office/drawing/2014/main" id="{F11E7559-1B64-279C-5645-528405AC25F6}"/>
                </a:ext>
              </a:extLst>
            </p:cNvPr>
            <p:cNvSpPr txBox="1">
              <a:spLocks noChangeArrowheads="1"/>
            </p:cNvSpPr>
            <p:nvPr/>
          </p:nvSpPr>
          <p:spPr bwMode="auto">
            <a:xfrm>
              <a:off x="1437" y="5230"/>
              <a:ext cx="2835" cy="103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dirty="0">
                  <a:effectLst/>
                  <a:latin typeface="Arial" panose="020B0604020202020204" pitchFamily="34" charset="0"/>
                  <a:ea typeface="Times" panose="02020603050405020304" pitchFamily="18" charset="0"/>
                  <a:cs typeface="Times New Roman" panose="02020603050405020304" pitchFamily="18" charset="0"/>
                </a:rPr>
                <a:t>Cartel de agradecimiento a la penicilina durante la Segunda Guerra Mundial.</a:t>
              </a:r>
              <a:endParaRPr lang="es-ES" sz="1200" dirty="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15" name="Picture 136">
              <a:extLst>
                <a:ext uri="{FF2B5EF4-FFF2-40B4-BE49-F238E27FC236}">
                  <a16:creationId xmlns:a16="http://schemas.microsoft.com/office/drawing/2014/main" id="{2C53B6EA-0F96-5220-E507-40B06E397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187" t="15207" r="29517" b="39815"/>
            <a:stretch>
              <a:fillRect/>
            </a:stretch>
          </p:blipFill>
          <p:spPr bwMode="auto">
            <a:xfrm>
              <a:off x="1456" y="2480"/>
              <a:ext cx="2835" cy="2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CuadroTexto 15">
            <a:extLst>
              <a:ext uri="{FF2B5EF4-FFF2-40B4-BE49-F238E27FC236}">
                <a16:creationId xmlns:a16="http://schemas.microsoft.com/office/drawing/2014/main" id="{2DB46D1C-3354-524F-0E18-29C9B8E74215}"/>
              </a:ext>
            </a:extLst>
          </p:cNvPr>
          <p:cNvSpPr txBox="1"/>
          <p:nvPr/>
        </p:nvSpPr>
        <p:spPr>
          <a:xfrm>
            <a:off x="323528" y="717929"/>
            <a:ext cx="6192688" cy="2617768"/>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rPr>
              <a:t>La penicilina fue descubierta por Fleming en 1928, pero la dificultad química de su síntesis química en aquella época y el gran costo económico requerido en dicha tarea, hace que exista un olvido hasta que en 1939 el australiano Howard Walter Florey y el alemán nacionalizado británico Ernst Boris Chain, trabajando en Oxford, retoman el descubrimiento de Fleming y comienzan a purificar la penicilina. En 1945 los tres reciben el premio Nobel de Fisiología o Medicina por sus investigaciones sobre la penicilina, antibiótico que inició la quimioterapia antiinfecciosa moderna.</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3789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8080"/>
            </a:gs>
            <a:gs pos="50000">
              <a:srgbClr val="FFFFCC"/>
            </a:gs>
            <a:gs pos="100000">
              <a:srgbClr val="008080"/>
            </a:gs>
          </a:gsLst>
          <a:lin ang="5400000" scaled="1"/>
        </a:grad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5AB8801-F31A-6FB3-E3AF-952DB2E4BB27}"/>
              </a:ext>
            </a:extLst>
          </p:cNvPr>
          <p:cNvSpPr>
            <a:spLocks noGrp="1"/>
          </p:cNvSpPr>
          <p:nvPr>
            <p:ph type="sldNum" sz="quarter" idx="12"/>
          </p:nvPr>
        </p:nvSpPr>
        <p:spPr>
          <a:xfrm>
            <a:off x="8028384" y="6245225"/>
            <a:ext cx="658416" cy="476250"/>
          </a:xfrm>
        </p:spPr>
        <p:txBody>
          <a:bodyPr/>
          <a:lstStyle/>
          <a:p>
            <a:fld id="{5DD5B600-6301-4D92-81BB-B9291BE679E2}" type="slidenum">
              <a:rPr lang="es-ES" smtClean="0"/>
              <a:pPr/>
              <a:t>32</a:t>
            </a:fld>
            <a:endParaRPr lang="es-ES" dirty="0"/>
          </a:p>
        </p:txBody>
      </p:sp>
      <p:sp>
        <p:nvSpPr>
          <p:cNvPr id="3" name="Text Box 3">
            <a:extLst>
              <a:ext uri="{FF2B5EF4-FFF2-40B4-BE49-F238E27FC236}">
                <a16:creationId xmlns:a16="http://schemas.microsoft.com/office/drawing/2014/main" id="{524297D0-759D-559E-B963-8AC2E1F8852F}"/>
              </a:ext>
            </a:extLst>
          </p:cNvPr>
          <p:cNvSpPr txBox="1">
            <a:spLocks noChangeArrowheads="1"/>
          </p:cNvSpPr>
          <p:nvPr/>
        </p:nvSpPr>
        <p:spPr bwMode="auto">
          <a:xfrm>
            <a:off x="791914" y="204411"/>
            <a:ext cx="7565678"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18. Las drogas en la Segunda Guerra Mundial</a:t>
            </a:r>
          </a:p>
        </p:txBody>
      </p:sp>
      <p:sp>
        <p:nvSpPr>
          <p:cNvPr id="8" name="CuadroTexto 7">
            <a:extLst>
              <a:ext uri="{FF2B5EF4-FFF2-40B4-BE49-F238E27FC236}">
                <a16:creationId xmlns:a16="http://schemas.microsoft.com/office/drawing/2014/main" id="{84BD5E8B-11B7-E3F3-65D4-213DEB1CAA06}"/>
              </a:ext>
            </a:extLst>
          </p:cNvPr>
          <p:cNvSpPr txBox="1"/>
          <p:nvPr/>
        </p:nvSpPr>
        <p:spPr>
          <a:xfrm>
            <a:off x="268788" y="1838472"/>
            <a:ext cx="5743372" cy="4883003"/>
          </a:xfrm>
          <a:prstGeom prst="rect">
            <a:avLst/>
          </a:prstGeom>
          <a:noFill/>
        </p:spPr>
        <p:txBody>
          <a:bodyPr wrap="square">
            <a:spAutoFit/>
          </a:bodyPr>
          <a:lstStyle/>
          <a:p>
            <a:pPr algn="just">
              <a:lnSpc>
                <a:spcPct val="115000"/>
              </a:lnSpc>
            </a:pPr>
            <a:r>
              <a:rPr lang="es-ES" sz="1600" dirty="0">
                <a:effectLst/>
                <a:latin typeface="Arial" panose="020B0604020202020204" pitchFamily="34" charset="0"/>
                <a:ea typeface="Times New Roman" panose="02020603050405020304" pitchFamily="18" charset="0"/>
              </a:rPr>
              <a:t>Al igual que con el alcohol, el uso de narcóticos entre los guerreros ha sido una constante en la historia como una forma de prepararse y superar el miedo a la batalla. Otro uso ha sido el de soportar el dolor de las heridas. </a:t>
            </a:r>
          </a:p>
          <a:p>
            <a:pPr algn="just">
              <a:lnSpc>
                <a:spcPct val="115000"/>
              </a:lnSpc>
            </a:pPr>
            <a:r>
              <a:rPr lang="es-ES" sz="1600" dirty="0">
                <a:effectLst/>
                <a:latin typeface="Arial" panose="020B0604020202020204" pitchFamily="34" charset="0"/>
                <a:ea typeface="Times New Roman" panose="02020603050405020304" pitchFamily="18" charset="0"/>
              </a:rPr>
              <a:t>El uso de calmantes para mitigar el dolor en la guerra ha sido constante. Así, los soldados de la Gracia clásica, tal como señala Homero en la Ilíada, fumaban grandes cantidades de opio, principalmente como analgésico para soportar el dolor de las heridas. Otro ejemplo es la morfina que, durante la Guerra de Secesión estadounidense, se repartió en grandes cantidades como analgésico, lo que conllevó una epidemia masiva de adicción a este calmante.</a:t>
            </a:r>
          </a:p>
          <a:p>
            <a:pPr algn="just">
              <a:lnSpc>
                <a:spcPct val="115000"/>
              </a:lnSpc>
            </a:pPr>
            <a:r>
              <a:rPr lang="es-ES" sz="1600" dirty="0">
                <a:effectLst/>
                <a:latin typeface="Arial" panose="020B0604020202020204" pitchFamily="34" charset="0"/>
                <a:ea typeface="Times New Roman" panose="02020603050405020304" pitchFamily="18" charset="0"/>
              </a:rPr>
              <a:t>Durante la Primera Guerra Mundial tuvo lugar un aumento brutal de la demanda y consumo de la cocaína, que era consumida principalmente por los ases de caza alemanes, también se administró a los soldados australianos en Galípoli Su objetivo era aumentar el espíritu y la energía de combate.</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sp>
        <p:nvSpPr>
          <p:cNvPr id="16" name="CuadroTexto 15">
            <a:extLst>
              <a:ext uri="{FF2B5EF4-FFF2-40B4-BE49-F238E27FC236}">
                <a16:creationId xmlns:a16="http://schemas.microsoft.com/office/drawing/2014/main" id="{2DB46D1C-3354-524F-0E18-29C9B8E74215}"/>
              </a:ext>
            </a:extLst>
          </p:cNvPr>
          <p:cNvSpPr txBox="1"/>
          <p:nvPr/>
        </p:nvSpPr>
        <p:spPr>
          <a:xfrm>
            <a:off x="236629" y="666076"/>
            <a:ext cx="5743372" cy="1201996"/>
          </a:xfrm>
          <a:prstGeom prst="rect">
            <a:avLst/>
          </a:prstGeom>
          <a:noFill/>
        </p:spPr>
        <p:txBody>
          <a:bodyPr wrap="square">
            <a:spAutoFit/>
          </a:bodyPr>
          <a:lstStyle/>
          <a:p>
            <a:pPr algn="just">
              <a:lnSpc>
                <a:spcPct val="115000"/>
              </a:lnSpc>
            </a:pPr>
            <a:r>
              <a:rPr lang="es-ES" sz="1600" dirty="0">
                <a:effectLst/>
                <a:latin typeface="Arial" panose="020B0604020202020204" pitchFamily="34" charset="0"/>
                <a:ea typeface="Times New Roman" panose="02020603050405020304" pitchFamily="18" charset="0"/>
              </a:rPr>
              <a:t>En las guerras siempre se han usado drogas, la mayoría de los guerreros han entrado en combate colocados como una forma de superar el miedo, o aumentar su resistencia o energía en el campo de batalla. </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7767D9B9-9FAF-C6BF-5C50-411474A2E6DB}"/>
              </a:ext>
            </a:extLst>
          </p:cNvPr>
          <p:cNvPicPr>
            <a:picLocks noChangeAspect="1"/>
          </p:cNvPicPr>
          <p:nvPr/>
        </p:nvPicPr>
        <p:blipFill>
          <a:blip r:embed="rId2"/>
          <a:stretch>
            <a:fillRect/>
          </a:stretch>
        </p:blipFill>
        <p:spPr>
          <a:xfrm>
            <a:off x="5996074" y="980728"/>
            <a:ext cx="2965657" cy="1920406"/>
          </a:xfrm>
          <a:prstGeom prst="rect">
            <a:avLst/>
          </a:prstGeom>
        </p:spPr>
      </p:pic>
      <p:pic>
        <p:nvPicPr>
          <p:cNvPr id="5" name="Imagen 4">
            <a:extLst>
              <a:ext uri="{FF2B5EF4-FFF2-40B4-BE49-F238E27FC236}">
                <a16:creationId xmlns:a16="http://schemas.microsoft.com/office/drawing/2014/main" id="{F295ABC2-A0B3-8BC1-7D84-28EC82076789}"/>
              </a:ext>
            </a:extLst>
          </p:cNvPr>
          <p:cNvPicPr>
            <a:picLocks noChangeAspect="1"/>
          </p:cNvPicPr>
          <p:nvPr/>
        </p:nvPicPr>
        <p:blipFill>
          <a:blip r:embed="rId3"/>
          <a:stretch>
            <a:fillRect/>
          </a:stretch>
        </p:blipFill>
        <p:spPr>
          <a:xfrm>
            <a:off x="6135603" y="3717032"/>
            <a:ext cx="2920187" cy="2064422"/>
          </a:xfrm>
          <a:prstGeom prst="rect">
            <a:avLst/>
          </a:prstGeom>
        </p:spPr>
      </p:pic>
    </p:spTree>
    <p:extLst>
      <p:ext uri="{BB962C8B-B14F-4D97-AF65-F5344CB8AC3E}">
        <p14:creationId xmlns:p14="http://schemas.microsoft.com/office/powerpoint/2010/main" val="1040122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8080"/>
            </a:gs>
            <a:gs pos="50000">
              <a:srgbClr val="FFFFCC"/>
            </a:gs>
            <a:gs pos="100000">
              <a:srgbClr val="008080"/>
            </a:gs>
          </a:gsLst>
          <a:lin ang="5400000" scaled="1"/>
        </a:grad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5AB8801-F31A-6FB3-E3AF-952DB2E4BB27}"/>
              </a:ext>
            </a:extLst>
          </p:cNvPr>
          <p:cNvSpPr>
            <a:spLocks noGrp="1"/>
          </p:cNvSpPr>
          <p:nvPr>
            <p:ph type="sldNum" sz="quarter" idx="12"/>
          </p:nvPr>
        </p:nvSpPr>
        <p:spPr>
          <a:xfrm>
            <a:off x="8028384" y="6245225"/>
            <a:ext cx="658416" cy="476250"/>
          </a:xfrm>
        </p:spPr>
        <p:txBody>
          <a:bodyPr/>
          <a:lstStyle/>
          <a:p>
            <a:fld id="{5DD5B600-6301-4D92-81BB-B9291BE679E2}" type="slidenum">
              <a:rPr lang="es-ES" smtClean="0"/>
              <a:pPr/>
              <a:t>33</a:t>
            </a:fld>
            <a:endParaRPr lang="es-ES" dirty="0"/>
          </a:p>
        </p:txBody>
      </p:sp>
      <p:sp>
        <p:nvSpPr>
          <p:cNvPr id="3" name="Text Box 3">
            <a:extLst>
              <a:ext uri="{FF2B5EF4-FFF2-40B4-BE49-F238E27FC236}">
                <a16:creationId xmlns:a16="http://schemas.microsoft.com/office/drawing/2014/main" id="{524297D0-759D-559E-B963-8AC2E1F8852F}"/>
              </a:ext>
            </a:extLst>
          </p:cNvPr>
          <p:cNvSpPr txBox="1">
            <a:spLocks noChangeArrowheads="1"/>
          </p:cNvSpPr>
          <p:nvPr/>
        </p:nvSpPr>
        <p:spPr bwMode="auto">
          <a:xfrm>
            <a:off x="791914" y="204411"/>
            <a:ext cx="7565678"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18. Las drogas en la Segunda Guerra Mundial</a:t>
            </a:r>
          </a:p>
        </p:txBody>
      </p:sp>
      <p:sp>
        <p:nvSpPr>
          <p:cNvPr id="8" name="CuadroTexto 7">
            <a:extLst>
              <a:ext uri="{FF2B5EF4-FFF2-40B4-BE49-F238E27FC236}">
                <a16:creationId xmlns:a16="http://schemas.microsoft.com/office/drawing/2014/main" id="{84BD5E8B-11B7-E3F3-65D4-213DEB1CAA06}"/>
              </a:ext>
            </a:extLst>
          </p:cNvPr>
          <p:cNvSpPr txBox="1"/>
          <p:nvPr/>
        </p:nvSpPr>
        <p:spPr>
          <a:xfrm>
            <a:off x="388983" y="4429086"/>
            <a:ext cx="8297817" cy="2051459"/>
          </a:xfrm>
          <a:prstGeom prst="rect">
            <a:avLst/>
          </a:prstGeom>
          <a:noFill/>
        </p:spPr>
        <p:txBody>
          <a:bodyPr wrap="square">
            <a:spAutoFit/>
          </a:bodyPr>
          <a:lstStyle/>
          <a:p>
            <a:pPr algn="just">
              <a:lnSpc>
                <a:spcPct val="115000"/>
              </a:lnSpc>
            </a:pPr>
            <a:r>
              <a:rPr lang="es-ES" sz="1600" dirty="0">
                <a:effectLst/>
                <a:latin typeface="Arial" panose="020B0604020202020204" pitchFamily="34" charset="0"/>
                <a:ea typeface="Times New Roman" panose="02020603050405020304" pitchFamily="18" charset="0"/>
              </a:rPr>
              <a:t>El </a:t>
            </a:r>
            <a:r>
              <a:rPr lang="es-ES" sz="1600" dirty="0" err="1">
                <a:effectLst/>
                <a:latin typeface="Arial" panose="020B0604020202020204" pitchFamily="34" charset="0"/>
                <a:ea typeface="Times New Roman" panose="02020603050405020304" pitchFamily="18" charset="0"/>
              </a:rPr>
              <a:t>Pervitín</a:t>
            </a:r>
            <a:r>
              <a:rPr lang="es-ES" sz="1600" dirty="0">
                <a:effectLst/>
                <a:latin typeface="Arial" panose="020B0604020202020204" pitchFamily="34" charset="0"/>
                <a:ea typeface="Times New Roman" panose="02020603050405020304" pitchFamily="18" charset="0"/>
              </a:rPr>
              <a:t> fue desarrollado en 1938 por químicos del laboratorio germano de la empresa </a:t>
            </a:r>
            <a:r>
              <a:rPr lang="es-ES" sz="1600" dirty="0" err="1">
                <a:effectLst/>
                <a:latin typeface="Arial" panose="020B0604020202020204" pitchFamily="34" charset="0"/>
                <a:ea typeface="Times New Roman" panose="02020603050405020304" pitchFamily="18" charset="0"/>
              </a:rPr>
              <a:t>Temmler</a:t>
            </a:r>
            <a:r>
              <a:rPr lang="es-ES" sz="1600" dirty="0">
                <a:effectLst/>
                <a:latin typeface="Arial" panose="020B0604020202020204" pitchFamily="34" charset="0"/>
                <a:ea typeface="Times New Roman" panose="02020603050405020304" pitchFamily="18" charset="0"/>
              </a:rPr>
              <a:t>. En sus orígenes, fue una sustancia creada para uso civil. </a:t>
            </a:r>
          </a:p>
          <a:p>
            <a:pPr algn="just">
              <a:lnSpc>
                <a:spcPct val="115000"/>
              </a:lnSpc>
            </a:pPr>
            <a:r>
              <a:rPr lang="es-ES" sz="1600" dirty="0">
                <a:effectLst/>
                <a:latin typeface="Arial" panose="020B0604020202020204" pitchFamily="34" charset="0"/>
                <a:ea typeface="Times New Roman" panose="02020603050405020304" pitchFamily="18" charset="0"/>
              </a:rPr>
              <a:t>La droga se distribuyó sin receta al público como analéptico (que sirve para reponer fuerzas y estimular el organismo), estimulante psiquiátrico que mejora el rendimiento y para inducir o extender la vigilia para tratar la narcolepsia (trastorno crónico del sueño que se caracteriza por una somnolencia extrema durante el día y ataques repentinos de sueño).</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sp>
        <p:nvSpPr>
          <p:cNvPr id="16" name="CuadroTexto 15">
            <a:extLst>
              <a:ext uri="{FF2B5EF4-FFF2-40B4-BE49-F238E27FC236}">
                <a16:creationId xmlns:a16="http://schemas.microsoft.com/office/drawing/2014/main" id="{2DB46D1C-3354-524F-0E18-29C9B8E74215}"/>
              </a:ext>
            </a:extLst>
          </p:cNvPr>
          <p:cNvSpPr txBox="1"/>
          <p:nvPr/>
        </p:nvSpPr>
        <p:spPr>
          <a:xfrm>
            <a:off x="323528" y="666076"/>
            <a:ext cx="5743372" cy="4033797"/>
          </a:xfrm>
          <a:prstGeom prst="rect">
            <a:avLst/>
          </a:prstGeom>
          <a:noFill/>
        </p:spPr>
        <p:txBody>
          <a:bodyPr wrap="square">
            <a:spAutoFit/>
          </a:bodyPr>
          <a:lstStyle/>
          <a:p>
            <a:pPr algn="just">
              <a:lnSpc>
                <a:spcPct val="115000"/>
              </a:lnSpc>
            </a:pPr>
            <a:r>
              <a:rPr lang="es-ES" sz="1600" dirty="0">
                <a:effectLst/>
                <a:latin typeface="Arial" panose="020B0604020202020204" pitchFamily="34" charset="0"/>
                <a:ea typeface="Times New Roman" panose="02020603050405020304" pitchFamily="18" charset="0"/>
              </a:rPr>
              <a:t>Los nazis fueron pioneros en usar </a:t>
            </a:r>
            <a:r>
              <a:rPr lang="es-ES" sz="1600" dirty="0" err="1">
                <a:effectLst/>
                <a:latin typeface="Arial" panose="020B0604020202020204" pitchFamily="34" charset="0"/>
                <a:ea typeface="Times New Roman" panose="02020603050405020304" pitchFamily="18" charset="0"/>
              </a:rPr>
              <a:t>Pervitín</a:t>
            </a:r>
            <a:r>
              <a:rPr lang="es-ES" sz="1600" dirty="0">
                <a:effectLst/>
                <a:latin typeface="Arial" panose="020B0604020202020204" pitchFamily="34" charset="0"/>
                <a:ea typeface="Times New Roman" panose="02020603050405020304" pitchFamily="18" charset="0"/>
              </a:rPr>
              <a:t>, el clorhidrato de metanfetamina, para potenciar la atención, eliminar la necesidad de dormir y disminuir el miedo. Esta droga fue particularmente usada por los tanquistas y los aviadores en las invasiones de Polonia y Francia. </a:t>
            </a:r>
          </a:p>
          <a:p>
            <a:pPr algn="just">
              <a:lnSpc>
                <a:spcPct val="115000"/>
              </a:lnSpc>
            </a:pPr>
            <a:r>
              <a:rPr lang="es-ES" sz="1600" dirty="0">
                <a:effectLst/>
                <a:latin typeface="Arial" panose="020B0604020202020204" pitchFamily="34" charset="0"/>
                <a:ea typeface="Times New Roman" panose="02020603050405020304" pitchFamily="18" charset="0"/>
              </a:rPr>
              <a:t>El abuso de la metanfetamina causó graves problemas de salud, actitudes violentas e indisciplina entre los soldados, por lo que se disminuyó su uso y se destinó exclusivamente a las tropas de élite. </a:t>
            </a:r>
          </a:p>
          <a:p>
            <a:pPr algn="just">
              <a:lnSpc>
                <a:spcPct val="115000"/>
              </a:lnSpc>
            </a:pPr>
            <a:r>
              <a:rPr lang="es-ES" sz="1600" dirty="0">
                <a:effectLst/>
                <a:latin typeface="Arial" panose="020B0604020202020204" pitchFamily="34" charset="0"/>
                <a:ea typeface="Times New Roman" panose="02020603050405020304" pitchFamily="18" charset="0"/>
              </a:rPr>
              <a:t>El propio Hitler se volvió un adicto a las drogas, según reveló su médico, Theodor Morell, que desde 1943 le inyectaba diariamente un cóctel, que incluía esteroides, opiáceos y decenas de otras sustancias.</a:t>
            </a:r>
          </a:p>
          <a:p>
            <a:pPr algn="just">
              <a:lnSpc>
                <a:spcPct val="115000"/>
              </a:lnSpc>
            </a:pP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83111637-75BF-BB6A-58F5-353CD460252A}"/>
              </a:ext>
            </a:extLst>
          </p:cNvPr>
          <p:cNvPicPr>
            <a:picLocks noChangeAspect="1"/>
          </p:cNvPicPr>
          <p:nvPr/>
        </p:nvPicPr>
        <p:blipFill>
          <a:blip r:embed="rId2"/>
          <a:stretch>
            <a:fillRect/>
          </a:stretch>
        </p:blipFill>
        <p:spPr>
          <a:xfrm>
            <a:off x="6240361" y="1569088"/>
            <a:ext cx="2554445" cy="2051458"/>
          </a:xfrm>
          <a:prstGeom prst="rect">
            <a:avLst/>
          </a:prstGeom>
        </p:spPr>
      </p:pic>
    </p:spTree>
    <p:extLst>
      <p:ext uri="{BB962C8B-B14F-4D97-AF65-F5344CB8AC3E}">
        <p14:creationId xmlns:p14="http://schemas.microsoft.com/office/powerpoint/2010/main" val="1935424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8080"/>
            </a:gs>
            <a:gs pos="50000">
              <a:srgbClr val="FFFFCC"/>
            </a:gs>
            <a:gs pos="100000">
              <a:srgbClr val="008080"/>
            </a:gs>
          </a:gsLst>
          <a:lin ang="5400000" scaled="1"/>
        </a:grad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5AB8801-F31A-6FB3-E3AF-952DB2E4BB27}"/>
              </a:ext>
            </a:extLst>
          </p:cNvPr>
          <p:cNvSpPr>
            <a:spLocks noGrp="1"/>
          </p:cNvSpPr>
          <p:nvPr>
            <p:ph type="sldNum" sz="quarter" idx="12"/>
          </p:nvPr>
        </p:nvSpPr>
        <p:spPr>
          <a:xfrm>
            <a:off x="8028384" y="6245225"/>
            <a:ext cx="658416" cy="476250"/>
          </a:xfrm>
        </p:spPr>
        <p:txBody>
          <a:bodyPr/>
          <a:lstStyle/>
          <a:p>
            <a:fld id="{5DD5B600-6301-4D92-81BB-B9291BE679E2}" type="slidenum">
              <a:rPr lang="es-ES" smtClean="0"/>
              <a:pPr/>
              <a:t>34</a:t>
            </a:fld>
            <a:endParaRPr lang="es-ES" dirty="0"/>
          </a:p>
        </p:txBody>
      </p:sp>
      <p:sp>
        <p:nvSpPr>
          <p:cNvPr id="3" name="Text Box 3">
            <a:extLst>
              <a:ext uri="{FF2B5EF4-FFF2-40B4-BE49-F238E27FC236}">
                <a16:creationId xmlns:a16="http://schemas.microsoft.com/office/drawing/2014/main" id="{524297D0-759D-559E-B963-8AC2E1F8852F}"/>
              </a:ext>
            </a:extLst>
          </p:cNvPr>
          <p:cNvSpPr txBox="1">
            <a:spLocks noChangeArrowheads="1"/>
          </p:cNvSpPr>
          <p:nvPr/>
        </p:nvSpPr>
        <p:spPr bwMode="auto">
          <a:xfrm>
            <a:off x="791914" y="204411"/>
            <a:ext cx="7565678"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18. Las drogas en la Segunda Guerra Mundial</a:t>
            </a:r>
          </a:p>
        </p:txBody>
      </p:sp>
      <p:sp>
        <p:nvSpPr>
          <p:cNvPr id="8" name="CuadroTexto 7">
            <a:extLst>
              <a:ext uri="{FF2B5EF4-FFF2-40B4-BE49-F238E27FC236}">
                <a16:creationId xmlns:a16="http://schemas.microsoft.com/office/drawing/2014/main" id="{84BD5E8B-11B7-E3F3-65D4-213DEB1CAA06}"/>
              </a:ext>
            </a:extLst>
          </p:cNvPr>
          <p:cNvSpPr txBox="1"/>
          <p:nvPr/>
        </p:nvSpPr>
        <p:spPr>
          <a:xfrm>
            <a:off x="251520" y="3566998"/>
            <a:ext cx="8575918" cy="2900922"/>
          </a:xfrm>
          <a:prstGeom prst="rect">
            <a:avLst/>
          </a:prstGeom>
          <a:noFill/>
        </p:spPr>
        <p:txBody>
          <a:bodyPr wrap="square">
            <a:spAutoFit/>
          </a:bodyPr>
          <a:lstStyle/>
          <a:p>
            <a:pPr algn="just">
              <a:lnSpc>
                <a:spcPct val="115000"/>
              </a:lnSpc>
            </a:pPr>
            <a:r>
              <a:rPr lang="es-ES" sz="1600" dirty="0">
                <a:effectLst/>
                <a:latin typeface="Arial" panose="020B0604020202020204" pitchFamily="34" charset="0"/>
                <a:ea typeface="Times New Roman" panose="02020603050405020304" pitchFamily="18" charset="0"/>
              </a:rPr>
              <a:t>Así fue como el doctor Gerhard </a:t>
            </a:r>
            <a:r>
              <a:rPr lang="es-ES" sz="1600" dirty="0" err="1">
                <a:effectLst/>
                <a:latin typeface="Arial" panose="020B0604020202020204" pitchFamily="34" charset="0"/>
                <a:ea typeface="Times New Roman" panose="02020603050405020304" pitchFamily="18" charset="0"/>
              </a:rPr>
              <a:t>Orzechowski</a:t>
            </a:r>
            <a:r>
              <a:rPr lang="es-ES" sz="1600" dirty="0">
                <a:effectLst/>
                <a:latin typeface="Arial" panose="020B0604020202020204" pitchFamily="34" charset="0"/>
                <a:ea typeface="Times New Roman" panose="02020603050405020304" pitchFamily="18" charset="0"/>
              </a:rPr>
              <a:t> trató de encontrar esa </a:t>
            </a:r>
            <a:r>
              <a:rPr lang="es-ES" sz="1600" dirty="0" err="1">
                <a:effectLst/>
                <a:latin typeface="Arial" panose="020B0604020202020204" pitchFamily="34" charset="0"/>
                <a:ea typeface="Times New Roman" panose="02020603050405020304" pitchFamily="18" charset="0"/>
              </a:rPr>
              <a:t>superdroga</a:t>
            </a:r>
            <a:r>
              <a:rPr lang="es-ES" sz="1600" dirty="0">
                <a:effectLst/>
                <a:latin typeface="Arial" panose="020B0604020202020204" pitchFamily="34" charset="0"/>
                <a:ea typeface="Times New Roman" panose="02020603050405020304" pitchFamily="18" charset="0"/>
              </a:rPr>
              <a:t> y de esta forma se llegó al </a:t>
            </a:r>
            <a:r>
              <a:rPr lang="es-ES" sz="1600" dirty="0" err="1">
                <a:effectLst/>
                <a:latin typeface="Arial" panose="020B0604020202020204" pitchFamily="34" charset="0"/>
                <a:ea typeface="Times New Roman" panose="02020603050405020304" pitchFamily="18" charset="0"/>
              </a:rPr>
              <a:t>Eukodal</a:t>
            </a:r>
            <a:r>
              <a:rPr lang="es-ES" sz="1600" dirty="0">
                <a:effectLst/>
                <a:latin typeface="Arial" panose="020B0604020202020204" pitchFamily="34" charset="0"/>
                <a:ea typeface="Times New Roman" panose="02020603050405020304" pitchFamily="18" charset="0"/>
              </a:rPr>
              <a:t> (droga que hoy en día se llama oxicodona), que se mezclaba con cocaína y </a:t>
            </a:r>
            <a:r>
              <a:rPr lang="es-ES" sz="1600" dirty="0" err="1">
                <a:effectLst/>
                <a:latin typeface="Arial" panose="020B0604020202020204" pitchFamily="34" charset="0"/>
                <a:ea typeface="Times New Roman" panose="02020603050405020304" pitchFamily="18" charset="0"/>
              </a:rPr>
              <a:t>Pervitín</a:t>
            </a:r>
            <a:r>
              <a:rPr lang="es-ES" sz="1600" dirty="0">
                <a:effectLst/>
                <a:latin typeface="Arial" panose="020B0604020202020204" pitchFamily="34" charset="0"/>
                <a:ea typeface="Times New Roman" panose="02020603050405020304" pitchFamily="18" charset="0"/>
              </a:rPr>
              <a:t> para obtener un cóctel brutal que se llegó a probar con prisioneros del campo de concentración de Sachsenhausen. Los experimentos fueron auténticas torturas que no mejoraron el rendimiento de las personas y la </a:t>
            </a:r>
            <a:r>
              <a:rPr lang="es-ES" sz="1600" dirty="0" err="1">
                <a:effectLst/>
                <a:latin typeface="Arial" panose="020B0604020202020204" pitchFamily="34" charset="0"/>
                <a:ea typeface="Times New Roman" panose="02020603050405020304" pitchFamily="18" charset="0"/>
              </a:rPr>
              <a:t>superdroga</a:t>
            </a:r>
            <a:r>
              <a:rPr lang="es-ES" sz="1600" dirty="0">
                <a:effectLst/>
                <a:latin typeface="Arial" panose="020B0604020202020204" pitchFamily="34" charset="0"/>
                <a:ea typeface="Times New Roman" panose="02020603050405020304" pitchFamily="18" charset="0"/>
              </a:rPr>
              <a:t> nunca llegó a repartirse entre las tropas alemanas. </a:t>
            </a:r>
          </a:p>
          <a:p>
            <a:pPr algn="just">
              <a:lnSpc>
                <a:spcPct val="115000"/>
              </a:lnSpc>
            </a:pPr>
            <a:r>
              <a:rPr lang="es-ES" sz="1600" dirty="0">
                <a:effectLst/>
                <a:latin typeface="Arial" panose="020B0604020202020204" pitchFamily="34" charset="0"/>
                <a:ea typeface="Times New Roman" panose="02020603050405020304" pitchFamily="18" charset="0"/>
              </a:rPr>
              <a:t>La oxicodona es un opioides, que se utiliza para el tratamiento del dolor moderado a intenso y se fabricó por primera vez en Alemania en 1916 a partir de la tebaína.  Es altamente adictivo y el alivio del dolor comienza normalmente en quince minutos y dura hasta seis horas con la fórmula de liberación inmediata.</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sp>
        <p:nvSpPr>
          <p:cNvPr id="16" name="CuadroTexto 15">
            <a:extLst>
              <a:ext uri="{FF2B5EF4-FFF2-40B4-BE49-F238E27FC236}">
                <a16:creationId xmlns:a16="http://schemas.microsoft.com/office/drawing/2014/main" id="{2DB46D1C-3354-524F-0E18-29C9B8E74215}"/>
              </a:ext>
            </a:extLst>
          </p:cNvPr>
          <p:cNvSpPr txBox="1"/>
          <p:nvPr/>
        </p:nvSpPr>
        <p:spPr>
          <a:xfrm>
            <a:off x="323528" y="666076"/>
            <a:ext cx="6120680" cy="2900922"/>
          </a:xfrm>
          <a:prstGeom prst="rect">
            <a:avLst/>
          </a:prstGeom>
          <a:noFill/>
        </p:spPr>
        <p:txBody>
          <a:bodyPr wrap="square">
            <a:spAutoFit/>
          </a:bodyPr>
          <a:lstStyle/>
          <a:p>
            <a:pPr algn="just">
              <a:lnSpc>
                <a:spcPct val="115000"/>
              </a:lnSpc>
            </a:pPr>
            <a:r>
              <a:rPr lang="es-ES" sz="1600" dirty="0">
                <a:effectLst/>
                <a:latin typeface="Arial" panose="020B0604020202020204" pitchFamily="34" charset="0"/>
                <a:ea typeface="Times New Roman" panose="02020603050405020304" pitchFamily="18" charset="0"/>
              </a:rPr>
              <a:t>En la segunda mitad de 1944, los alemanes estaban perdiendo la contienda frente a las fuerzas aliadas y los nazis, desesperados, buscaban el milagro. Se trataba de encontrar la droga perfecta que contribuyera al desesperado plan de los alemanes de tratar de vencer a los aliados por mar. El proyecto pasaba por una especie de guerra de guerrillas marítima a través de pequeños submarinos monoplaza o biplaza que debían torpedear sin ser detectados a los grandes buques británicos y estadounidenses. Para ello se necesitaban soldados que pudieran mantenerse alerta en largos periodos de tiempo en misiones casi suicidas. </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1F23C3DD-49D5-15F9-FA76-CB4DD899530F}"/>
              </a:ext>
            </a:extLst>
          </p:cNvPr>
          <p:cNvPicPr>
            <a:picLocks noChangeAspect="1"/>
          </p:cNvPicPr>
          <p:nvPr/>
        </p:nvPicPr>
        <p:blipFill>
          <a:blip r:embed="rId2"/>
          <a:stretch>
            <a:fillRect/>
          </a:stretch>
        </p:blipFill>
        <p:spPr>
          <a:xfrm>
            <a:off x="6541240" y="980728"/>
            <a:ext cx="2286198" cy="1728192"/>
          </a:xfrm>
          <a:prstGeom prst="rect">
            <a:avLst/>
          </a:prstGeom>
        </p:spPr>
      </p:pic>
    </p:spTree>
    <p:extLst>
      <p:ext uri="{BB962C8B-B14F-4D97-AF65-F5344CB8AC3E}">
        <p14:creationId xmlns:p14="http://schemas.microsoft.com/office/powerpoint/2010/main" val="2984522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8080"/>
            </a:gs>
            <a:gs pos="50000">
              <a:srgbClr val="FFFFCC"/>
            </a:gs>
            <a:gs pos="100000">
              <a:srgbClr val="008080"/>
            </a:gs>
          </a:gsLst>
          <a:lin ang="5400000" scaled="1"/>
        </a:grad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5AB8801-F31A-6FB3-E3AF-952DB2E4BB27}"/>
              </a:ext>
            </a:extLst>
          </p:cNvPr>
          <p:cNvSpPr>
            <a:spLocks noGrp="1"/>
          </p:cNvSpPr>
          <p:nvPr>
            <p:ph type="sldNum" sz="quarter" idx="12"/>
          </p:nvPr>
        </p:nvSpPr>
        <p:spPr>
          <a:xfrm>
            <a:off x="8028384" y="6245225"/>
            <a:ext cx="658416" cy="476250"/>
          </a:xfrm>
        </p:spPr>
        <p:txBody>
          <a:bodyPr/>
          <a:lstStyle/>
          <a:p>
            <a:fld id="{5DD5B600-6301-4D92-81BB-B9291BE679E2}" type="slidenum">
              <a:rPr lang="es-ES" smtClean="0"/>
              <a:pPr/>
              <a:t>35</a:t>
            </a:fld>
            <a:endParaRPr lang="es-ES" dirty="0"/>
          </a:p>
        </p:txBody>
      </p:sp>
      <p:sp>
        <p:nvSpPr>
          <p:cNvPr id="3" name="Text Box 3">
            <a:extLst>
              <a:ext uri="{FF2B5EF4-FFF2-40B4-BE49-F238E27FC236}">
                <a16:creationId xmlns:a16="http://schemas.microsoft.com/office/drawing/2014/main" id="{524297D0-759D-559E-B963-8AC2E1F8852F}"/>
              </a:ext>
            </a:extLst>
          </p:cNvPr>
          <p:cNvSpPr txBox="1">
            <a:spLocks noChangeArrowheads="1"/>
          </p:cNvSpPr>
          <p:nvPr/>
        </p:nvSpPr>
        <p:spPr bwMode="auto">
          <a:xfrm>
            <a:off x="791914" y="204411"/>
            <a:ext cx="7565678"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18. Las drogas en la Segunda Guerra Mundial</a:t>
            </a:r>
          </a:p>
        </p:txBody>
      </p:sp>
      <p:sp>
        <p:nvSpPr>
          <p:cNvPr id="8" name="CuadroTexto 7">
            <a:extLst>
              <a:ext uri="{FF2B5EF4-FFF2-40B4-BE49-F238E27FC236}">
                <a16:creationId xmlns:a16="http://schemas.microsoft.com/office/drawing/2014/main" id="{84BD5E8B-11B7-E3F3-65D4-213DEB1CAA06}"/>
              </a:ext>
            </a:extLst>
          </p:cNvPr>
          <p:cNvSpPr txBox="1"/>
          <p:nvPr/>
        </p:nvSpPr>
        <p:spPr>
          <a:xfrm>
            <a:off x="133781" y="764704"/>
            <a:ext cx="6753827" cy="5449312"/>
          </a:xfrm>
          <a:prstGeom prst="rect">
            <a:avLst/>
          </a:prstGeom>
          <a:noFill/>
        </p:spPr>
        <p:txBody>
          <a:bodyPr wrap="square">
            <a:spAutoFit/>
          </a:bodyPr>
          <a:lstStyle/>
          <a:p>
            <a:pPr algn="just">
              <a:lnSpc>
                <a:spcPct val="115000"/>
              </a:lnSpc>
            </a:pPr>
            <a:r>
              <a:rPr lang="es-ES" sz="1600" dirty="0">
                <a:effectLst/>
                <a:latin typeface="Arial" panose="020B0604020202020204" pitchFamily="34" charset="0"/>
                <a:ea typeface="Times New Roman" panose="02020603050405020304" pitchFamily="18" charset="0"/>
              </a:rPr>
              <a:t>No sólo los alemanes se valieron de las drogas en la Segunda Guerra Mundial, los ejércitos británicos y estadounidenses también las usaron en forma de anfetaminas.  </a:t>
            </a:r>
          </a:p>
          <a:p>
            <a:pPr algn="just">
              <a:lnSpc>
                <a:spcPct val="115000"/>
              </a:lnSpc>
            </a:pPr>
            <a:r>
              <a:rPr lang="es-ES" sz="1600" dirty="0">
                <a:effectLst/>
                <a:latin typeface="Arial" panose="020B0604020202020204" pitchFamily="34" charset="0"/>
                <a:ea typeface="Times New Roman" panose="02020603050405020304" pitchFamily="18" charset="0"/>
              </a:rPr>
              <a:t>La anfetamina es un potente estimulante del sistema nervioso central y es un derivado químico del alcaloide vegetal efedrina, sintetizado por primera vez en 1887 por el químico rumano </a:t>
            </a:r>
            <a:r>
              <a:rPr lang="es-ES" sz="1600" dirty="0" err="1">
                <a:effectLst/>
                <a:latin typeface="Arial" panose="020B0604020202020204" pitchFamily="34" charset="0"/>
                <a:ea typeface="Times New Roman" panose="02020603050405020304" pitchFamily="18" charset="0"/>
              </a:rPr>
              <a:t>Lazăr</a:t>
            </a:r>
            <a:r>
              <a:rPr lang="es-ES" sz="1600" dirty="0">
                <a:effectLst/>
                <a:latin typeface="Arial" panose="020B0604020202020204" pitchFamily="34" charset="0"/>
                <a:ea typeface="Times New Roman" panose="02020603050405020304" pitchFamily="18" charset="0"/>
              </a:rPr>
              <a:t> </a:t>
            </a:r>
            <a:r>
              <a:rPr lang="es-ES" sz="1600" dirty="0" err="1">
                <a:effectLst/>
                <a:latin typeface="Arial" panose="020B0604020202020204" pitchFamily="34" charset="0"/>
                <a:ea typeface="Times New Roman" panose="02020603050405020304" pitchFamily="18" charset="0"/>
              </a:rPr>
              <a:t>Edeleanu</a:t>
            </a:r>
            <a:r>
              <a:rPr lang="es-ES" sz="1600" dirty="0">
                <a:effectLst/>
                <a:latin typeface="Arial" panose="020B0604020202020204" pitchFamily="34" charset="0"/>
                <a:ea typeface="Times New Roman" panose="02020603050405020304" pitchFamily="18" charset="0"/>
              </a:rPr>
              <a:t>, quien la llamó fenilisopropilamina. </a:t>
            </a:r>
          </a:p>
          <a:p>
            <a:pPr algn="just">
              <a:lnSpc>
                <a:spcPct val="115000"/>
              </a:lnSpc>
            </a:pPr>
            <a:r>
              <a:rPr lang="es-ES" sz="1600" dirty="0">
                <a:effectLst/>
                <a:latin typeface="+mn-lt"/>
                <a:ea typeface="Times" panose="02020603050405020304" pitchFamily="18" charset="0"/>
                <a:cs typeface="Times New Roman" panose="02020603050405020304" pitchFamily="18" charset="0"/>
              </a:rPr>
              <a:t>Los aviadores británicos ingirieron grandes cantidades de bencedrina para hacer frente al cansancio de las largas jornadas de vuelo en el Atlántico. Se calcula que los británicos consumieron un total de 72 millones de pastillas de anfetaminas durante la guerra.</a:t>
            </a:r>
          </a:p>
          <a:p>
            <a:pPr algn="just">
              <a:lnSpc>
                <a:spcPct val="115000"/>
              </a:lnSpc>
            </a:pPr>
            <a:r>
              <a:rPr lang="es-ES" sz="1600" dirty="0">
                <a:effectLst/>
                <a:latin typeface="+mn-lt"/>
                <a:ea typeface="Times" panose="02020603050405020304" pitchFamily="18" charset="0"/>
                <a:cs typeface="Times New Roman" panose="02020603050405020304" pitchFamily="18" charset="0"/>
              </a:rPr>
              <a:t>En 1942 las fuerzas aéreas estadounidenses adquirieron grandes cantidades de bencedrina, utilizada por los pilotos de bombarderos debido a sus largas misiones en Alemania y Japón. Fue al año siguiente cuando su consumo pasó a las tropas terrestres, especialmente en el Pacífico, para contrarrestar el miedo que les producían los ataques suicidas de los soldados japoneses. </a:t>
            </a:r>
          </a:p>
          <a:p>
            <a:pPr algn="just">
              <a:lnSpc>
                <a:spcPct val="115000"/>
              </a:lnSpc>
            </a:pPr>
            <a:r>
              <a:rPr lang="es-ES" sz="1600" dirty="0">
                <a:effectLst/>
                <a:latin typeface="+mn-lt"/>
                <a:ea typeface="Times" panose="02020603050405020304" pitchFamily="18" charset="0"/>
                <a:cs typeface="Times New Roman" panose="02020603050405020304" pitchFamily="18" charset="0"/>
              </a:rPr>
              <a:t>Según algunos autores los estadounidenses consumieron entre 250.000 y 500.000 pastillas de esta droga.</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6F1C04D5-0FC6-04C4-C09D-D5ED1C72F950}"/>
              </a:ext>
            </a:extLst>
          </p:cNvPr>
          <p:cNvPicPr>
            <a:picLocks noChangeAspect="1"/>
          </p:cNvPicPr>
          <p:nvPr/>
        </p:nvPicPr>
        <p:blipFill>
          <a:blip r:embed="rId2"/>
          <a:stretch>
            <a:fillRect/>
          </a:stretch>
        </p:blipFill>
        <p:spPr>
          <a:xfrm>
            <a:off x="7020272" y="980728"/>
            <a:ext cx="1792379" cy="1872208"/>
          </a:xfrm>
          <a:prstGeom prst="rect">
            <a:avLst/>
          </a:prstGeom>
        </p:spPr>
      </p:pic>
      <p:pic>
        <p:nvPicPr>
          <p:cNvPr id="6" name="Imagen 5">
            <a:extLst>
              <a:ext uri="{FF2B5EF4-FFF2-40B4-BE49-F238E27FC236}">
                <a16:creationId xmlns:a16="http://schemas.microsoft.com/office/drawing/2014/main" id="{DABE2EE8-C04B-8C0E-9139-B6F4DD315891}"/>
              </a:ext>
            </a:extLst>
          </p:cNvPr>
          <p:cNvPicPr>
            <a:picLocks noChangeAspect="1"/>
          </p:cNvPicPr>
          <p:nvPr/>
        </p:nvPicPr>
        <p:blipFill>
          <a:blip r:embed="rId3"/>
          <a:stretch>
            <a:fillRect/>
          </a:stretch>
        </p:blipFill>
        <p:spPr>
          <a:xfrm>
            <a:off x="7020272" y="3667981"/>
            <a:ext cx="1970633" cy="1819275"/>
          </a:xfrm>
          <a:prstGeom prst="rect">
            <a:avLst/>
          </a:prstGeom>
        </p:spPr>
      </p:pic>
    </p:spTree>
    <p:extLst>
      <p:ext uri="{BB962C8B-B14F-4D97-AF65-F5344CB8AC3E}">
        <p14:creationId xmlns:p14="http://schemas.microsoft.com/office/powerpoint/2010/main" val="1151934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8080"/>
            </a:gs>
            <a:gs pos="50000">
              <a:srgbClr val="FFFFCC"/>
            </a:gs>
            <a:gs pos="100000">
              <a:srgbClr val="008080"/>
            </a:gs>
          </a:gsLst>
          <a:lin ang="5400000" scaled="1"/>
        </a:grad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5AB8801-F31A-6FB3-E3AF-952DB2E4BB27}"/>
              </a:ext>
            </a:extLst>
          </p:cNvPr>
          <p:cNvSpPr>
            <a:spLocks noGrp="1"/>
          </p:cNvSpPr>
          <p:nvPr>
            <p:ph type="sldNum" sz="quarter" idx="12"/>
          </p:nvPr>
        </p:nvSpPr>
        <p:spPr>
          <a:xfrm>
            <a:off x="8028384" y="6245225"/>
            <a:ext cx="658416" cy="476250"/>
          </a:xfrm>
        </p:spPr>
        <p:txBody>
          <a:bodyPr/>
          <a:lstStyle/>
          <a:p>
            <a:fld id="{5DD5B600-6301-4D92-81BB-B9291BE679E2}" type="slidenum">
              <a:rPr lang="es-ES" smtClean="0"/>
              <a:pPr/>
              <a:t>36</a:t>
            </a:fld>
            <a:endParaRPr lang="es-ES" dirty="0"/>
          </a:p>
        </p:txBody>
      </p:sp>
      <p:sp>
        <p:nvSpPr>
          <p:cNvPr id="3" name="Text Box 3">
            <a:extLst>
              <a:ext uri="{FF2B5EF4-FFF2-40B4-BE49-F238E27FC236}">
                <a16:creationId xmlns:a16="http://schemas.microsoft.com/office/drawing/2014/main" id="{524297D0-759D-559E-B963-8AC2E1F8852F}"/>
              </a:ext>
            </a:extLst>
          </p:cNvPr>
          <p:cNvSpPr txBox="1">
            <a:spLocks noChangeArrowheads="1"/>
          </p:cNvSpPr>
          <p:nvPr/>
        </p:nvSpPr>
        <p:spPr bwMode="auto">
          <a:xfrm>
            <a:off x="791914" y="204411"/>
            <a:ext cx="7565678"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18. Las drogas en la Segunda Guerra Mundial</a:t>
            </a:r>
          </a:p>
        </p:txBody>
      </p:sp>
      <p:sp>
        <p:nvSpPr>
          <p:cNvPr id="8" name="CuadroTexto 7">
            <a:extLst>
              <a:ext uri="{FF2B5EF4-FFF2-40B4-BE49-F238E27FC236}">
                <a16:creationId xmlns:a16="http://schemas.microsoft.com/office/drawing/2014/main" id="{84BD5E8B-11B7-E3F3-65D4-213DEB1CAA06}"/>
              </a:ext>
            </a:extLst>
          </p:cNvPr>
          <p:cNvSpPr txBox="1"/>
          <p:nvPr/>
        </p:nvSpPr>
        <p:spPr>
          <a:xfrm>
            <a:off x="133781" y="764704"/>
            <a:ext cx="6753827" cy="5732467"/>
          </a:xfrm>
          <a:prstGeom prst="rect">
            <a:avLst/>
          </a:prstGeom>
          <a:noFill/>
        </p:spPr>
        <p:txBody>
          <a:bodyPr wrap="square">
            <a:spAutoFit/>
          </a:bodyPr>
          <a:lstStyle/>
          <a:p>
            <a:pPr algn="just">
              <a:lnSpc>
                <a:spcPct val="115000"/>
              </a:lnSpc>
            </a:pPr>
            <a:r>
              <a:rPr lang="es-ES" sz="1600" dirty="0">
                <a:effectLst/>
                <a:latin typeface="Arial" panose="020B0604020202020204" pitchFamily="34" charset="0"/>
                <a:ea typeface="Times New Roman" panose="02020603050405020304" pitchFamily="18" charset="0"/>
              </a:rPr>
              <a:t>El consumo de la droga </a:t>
            </a:r>
            <a:r>
              <a:rPr lang="es-ES" sz="1600" dirty="0" err="1">
                <a:effectLst/>
                <a:latin typeface="Arial" panose="020B0604020202020204" pitchFamily="34" charset="0"/>
                <a:ea typeface="Times New Roman" panose="02020603050405020304" pitchFamily="18" charset="0"/>
              </a:rPr>
              <a:t>speed</a:t>
            </a:r>
            <a:r>
              <a:rPr lang="es-ES" sz="1600" dirty="0">
                <a:effectLst/>
                <a:latin typeface="Arial" panose="020B0604020202020204" pitchFamily="34" charset="0"/>
                <a:ea typeface="Times New Roman" panose="02020603050405020304" pitchFamily="18" charset="0"/>
              </a:rPr>
              <a:t> fue masivo en las batallas del Pacífico y África. Fue descubierta en 1887 y su nombre científico es sulfato de anfetamina y pertenece a la familia de las </a:t>
            </a:r>
            <a:r>
              <a:rPr lang="es-ES" sz="1600" dirty="0" err="1">
                <a:effectLst/>
                <a:latin typeface="Arial" panose="020B0604020202020204" pitchFamily="34" charset="0"/>
                <a:ea typeface="Times New Roman" panose="02020603050405020304" pitchFamily="18" charset="0"/>
              </a:rPr>
              <a:t>fenetilaminas</a:t>
            </a:r>
            <a:r>
              <a:rPr lang="es-ES" sz="1600" dirty="0">
                <a:effectLst/>
                <a:latin typeface="Arial" panose="020B0604020202020204" pitchFamily="34" charset="0"/>
                <a:ea typeface="Times New Roman" panose="02020603050405020304" pitchFamily="18" charset="0"/>
              </a:rPr>
              <a:t>. Es una sustancia estimulante del sistema nervioso central y, aparte de sus propiedades terapéuticas reconocidas (como supresor del apetito y en el tratamiento de la narcolepsia y del trastorno por déficit de atención con hiperactividad.</a:t>
            </a:r>
          </a:p>
          <a:p>
            <a:pPr algn="just">
              <a:lnSpc>
                <a:spcPct val="115000"/>
              </a:lnSpc>
            </a:pPr>
            <a:r>
              <a:rPr lang="es-ES" sz="1600" dirty="0">
                <a:effectLst/>
                <a:latin typeface="Arial" panose="020B0604020202020204" pitchFamily="34" charset="0"/>
                <a:ea typeface="Times New Roman" panose="02020603050405020304" pitchFamily="18" charset="0"/>
              </a:rPr>
              <a:t>También se consumían drogas en el otro bando del Pacífico, pues muchos de los kamikazes japoneses iban colocados de opio y metanfetamina cuando llevaban a cabo sus ataques suicidas. En este caso, los japoneses consumían </a:t>
            </a:r>
            <a:r>
              <a:rPr lang="es-ES" sz="1600" dirty="0" err="1">
                <a:effectLst/>
                <a:latin typeface="Arial" panose="020B0604020202020204" pitchFamily="34" charset="0"/>
                <a:ea typeface="Times New Roman" panose="02020603050405020304" pitchFamily="18" charset="0"/>
              </a:rPr>
              <a:t>Philopon</a:t>
            </a:r>
            <a:r>
              <a:rPr lang="es-ES" sz="1600" dirty="0">
                <a:effectLst/>
                <a:latin typeface="Arial" panose="020B0604020202020204" pitchFamily="34" charset="0"/>
                <a:ea typeface="Times New Roman" panose="02020603050405020304" pitchFamily="18" charset="0"/>
              </a:rPr>
              <a:t>, que es una marca comercial que contiene en su composición el siguiente principio activo: Metanfetamina hidrocloruro.</a:t>
            </a:r>
          </a:p>
          <a:p>
            <a:pPr algn="just">
              <a:lnSpc>
                <a:spcPct val="115000"/>
              </a:lnSpc>
            </a:pPr>
            <a:r>
              <a:rPr lang="es-ES" sz="1600" dirty="0">
                <a:effectLst/>
                <a:latin typeface="Arial" panose="020B0604020202020204" pitchFamily="34" charset="0"/>
                <a:ea typeface="Times New Roman" panose="02020603050405020304" pitchFamily="18" charset="0"/>
              </a:rPr>
              <a:t>¿Y la Unión Soviética? Los soldados soviéticos tomaban vodka, valeriana en infusiones y excepcionalmente cocaína para combatir la fatiga. Aun así, curiosamente se tuvo que enfrentar en 1939-1940 al país con mayor consumo legal, y medicinal, de heroína per cápita, Finlandia. El ejército finés se valió en su guerra contra la URSS de un consumo masivo de heroína, morfina y opio, principalmente para combatir el terrible frío invernal además del dolor de las heridas e infecciones.</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FFCE2432-2241-1535-1477-3421F31B4D05}"/>
              </a:ext>
            </a:extLst>
          </p:cNvPr>
          <p:cNvPicPr>
            <a:picLocks noChangeAspect="1"/>
          </p:cNvPicPr>
          <p:nvPr/>
        </p:nvPicPr>
        <p:blipFill>
          <a:blip r:embed="rId2"/>
          <a:stretch>
            <a:fillRect/>
          </a:stretch>
        </p:blipFill>
        <p:spPr>
          <a:xfrm>
            <a:off x="6887608" y="1412776"/>
            <a:ext cx="2110014" cy="1109568"/>
          </a:xfrm>
          <a:prstGeom prst="rect">
            <a:avLst/>
          </a:prstGeom>
        </p:spPr>
      </p:pic>
      <p:pic>
        <p:nvPicPr>
          <p:cNvPr id="6" name="Imagen 5">
            <a:extLst>
              <a:ext uri="{FF2B5EF4-FFF2-40B4-BE49-F238E27FC236}">
                <a16:creationId xmlns:a16="http://schemas.microsoft.com/office/drawing/2014/main" id="{6EC5EFCC-ECCF-531B-1EE3-93253CDBEDD0}"/>
              </a:ext>
            </a:extLst>
          </p:cNvPr>
          <p:cNvPicPr>
            <a:picLocks noChangeAspect="1"/>
          </p:cNvPicPr>
          <p:nvPr/>
        </p:nvPicPr>
        <p:blipFill>
          <a:blip r:embed="rId3"/>
          <a:stretch>
            <a:fillRect/>
          </a:stretch>
        </p:blipFill>
        <p:spPr>
          <a:xfrm>
            <a:off x="7067763" y="3146592"/>
            <a:ext cx="1749704" cy="2584928"/>
          </a:xfrm>
          <a:prstGeom prst="rect">
            <a:avLst/>
          </a:prstGeom>
        </p:spPr>
      </p:pic>
    </p:spTree>
    <p:extLst>
      <p:ext uri="{BB962C8B-B14F-4D97-AF65-F5344CB8AC3E}">
        <p14:creationId xmlns:p14="http://schemas.microsoft.com/office/powerpoint/2010/main" val="3808528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8080"/>
            </a:gs>
            <a:gs pos="50000">
              <a:srgbClr val="FFFFCC"/>
            </a:gs>
            <a:gs pos="100000">
              <a:srgbClr val="008080"/>
            </a:gs>
          </a:gsLst>
          <a:lin ang="5400000" scaled="1"/>
        </a:grad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5AB8801-F31A-6FB3-E3AF-952DB2E4BB27}"/>
              </a:ext>
            </a:extLst>
          </p:cNvPr>
          <p:cNvSpPr>
            <a:spLocks noGrp="1"/>
          </p:cNvSpPr>
          <p:nvPr>
            <p:ph type="sldNum" sz="quarter" idx="12"/>
          </p:nvPr>
        </p:nvSpPr>
        <p:spPr>
          <a:xfrm>
            <a:off x="8028384" y="6245225"/>
            <a:ext cx="658416" cy="476250"/>
          </a:xfrm>
        </p:spPr>
        <p:txBody>
          <a:bodyPr/>
          <a:lstStyle/>
          <a:p>
            <a:fld id="{5DD5B600-6301-4D92-81BB-B9291BE679E2}" type="slidenum">
              <a:rPr lang="es-ES" smtClean="0"/>
              <a:pPr/>
              <a:t>37</a:t>
            </a:fld>
            <a:endParaRPr lang="es-ES" dirty="0"/>
          </a:p>
        </p:txBody>
      </p:sp>
      <p:sp>
        <p:nvSpPr>
          <p:cNvPr id="3" name="Text Box 3">
            <a:extLst>
              <a:ext uri="{FF2B5EF4-FFF2-40B4-BE49-F238E27FC236}">
                <a16:creationId xmlns:a16="http://schemas.microsoft.com/office/drawing/2014/main" id="{524297D0-759D-559E-B963-8AC2E1F8852F}"/>
              </a:ext>
            </a:extLst>
          </p:cNvPr>
          <p:cNvSpPr txBox="1">
            <a:spLocks noChangeArrowheads="1"/>
          </p:cNvSpPr>
          <p:nvPr/>
        </p:nvSpPr>
        <p:spPr bwMode="auto">
          <a:xfrm>
            <a:off x="791914" y="204411"/>
            <a:ext cx="7565678"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18. Las drogas en la Segunda Guerra Mundial</a:t>
            </a:r>
          </a:p>
        </p:txBody>
      </p:sp>
      <p:sp>
        <p:nvSpPr>
          <p:cNvPr id="8" name="CuadroTexto 7">
            <a:extLst>
              <a:ext uri="{FF2B5EF4-FFF2-40B4-BE49-F238E27FC236}">
                <a16:creationId xmlns:a16="http://schemas.microsoft.com/office/drawing/2014/main" id="{84BD5E8B-11B7-E3F3-65D4-213DEB1CAA06}"/>
              </a:ext>
            </a:extLst>
          </p:cNvPr>
          <p:cNvSpPr txBox="1"/>
          <p:nvPr/>
        </p:nvSpPr>
        <p:spPr>
          <a:xfrm>
            <a:off x="133781" y="764704"/>
            <a:ext cx="6753827" cy="5732467"/>
          </a:xfrm>
          <a:prstGeom prst="rect">
            <a:avLst/>
          </a:prstGeom>
          <a:noFill/>
        </p:spPr>
        <p:txBody>
          <a:bodyPr wrap="square">
            <a:spAutoFit/>
          </a:bodyPr>
          <a:lstStyle/>
          <a:p>
            <a:pPr algn="just">
              <a:lnSpc>
                <a:spcPct val="115000"/>
              </a:lnSpc>
            </a:pPr>
            <a:r>
              <a:rPr lang="es-ES" sz="1600" dirty="0">
                <a:effectLst/>
                <a:latin typeface="Arial" panose="020B0604020202020204" pitchFamily="34" charset="0"/>
                <a:ea typeface="Times New Roman" panose="02020603050405020304" pitchFamily="18" charset="0"/>
              </a:rPr>
              <a:t>La primera guerra verdaderamente farmacológica fue la de Vietnam, en la que el 60 % de los soldados estadounidenses consumían marihuana. </a:t>
            </a:r>
          </a:p>
          <a:p>
            <a:pPr algn="just">
              <a:lnSpc>
                <a:spcPct val="115000"/>
              </a:lnSpc>
            </a:pPr>
            <a:r>
              <a:rPr lang="es-ES" sz="1600" dirty="0">
                <a:effectLst/>
                <a:latin typeface="Arial" panose="020B0604020202020204" pitchFamily="34" charset="0"/>
                <a:ea typeface="Times New Roman" panose="02020603050405020304" pitchFamily="18" charset="0"/>
              </a:rPr>
              <a:t>Actualmente los soldados yihadistas son los grandes consumidores de drogas en la guerra para inhibir el miedo y el dolor. El </a:t>
            </a:r>
            <a:r>
              <a:rPr lang="es-ES" sz="1600" dirty="0" err="1">
                <a:effectLst/>
                <a:latin typeface="Arial" panose="020B0604020202020204" pitchFamily="34" charset="0"/>
                <a:ea typeface="Times New Roman" panose="02020603050405020304" pitchFamily="18" charset="0"/>
              </a:rPr>
              <a:t>captagon</a:t>
            </a:r>
            <a:r>
              <a:rPr lang="es-ES" sz="1600" dirty="0">
                <a:effectLst/>
                <a:latin typeface="Arial" panose="020B0604020202020204" pitchFamily="34" charset="0"/>
                <a:ea typeface="Times New Roman" panose="02020603050405020304" pitchFamily="18" charset="0"/>
              </a:rPr>
              <a:t> o fenetilina es la droga por antonomasia del Estado Islámico. Inventada en 1961, actúa como las anfetaminas; mitiga el miedo, suprime el dolor y es altamente adictiva.</a:t>
            </a:r>
          </a:p>
          <a:p>
            <a:pPr algn="just">
              <a:lnSpc>
                <a:spcPct val="115000"/>
              </a:lnSpc>
            </a:pPr>
            <a:r>
              <a:rPr lang="es-ES" sz="1600" dirty="0">
                <a:effectLst/>
                <a:latin typeface="Arial" panose="020B0604020202020204" pitchFamily="34" charset="0"/>
                <a:ea typeface="Times New Roman" panose="02020603050405020304" pitchFamily="18" charset="0"/>
              </a:rPr>
              <a:t>La fenetilina se usó en Occidente como antidepresivo, pero finalmente se ha prohibido por su poder adictivo. </a:t>
            </a:r>
          </a:p>
          <a:p>
            <a:pPr algn="just">
              <a:lnSpc>
                <a:spcPct val="115000"/>
              </a:lnSpc>
            </a:pPr>
            <a:r>
              <a:rPr lang="es-ES" sz="1600" dirty="0">
                <a:effectLst/>
                <a:latin typeface="Arial" panose="020B0604020202020204" pitchFamily="34" charset="0"/>
                <a:ea typeface="Times New Roman" panose="02020603050405020304" pitchFamily="18" charset="0"/>
              </a:rPr>
              <a:t>El </a:t>
            </a:r>
            <a:r>
              <a:rPr lang="es-ES" sz="1600" dirty="0" err="1">
                <a:effectLst/>
                <a:latin typeface="Arial" panose="020B0604020202020204" pitchFamily="34" charset="0"/>
                <a:ea typeface="Times New Roman" panose="02020603050405020304" pitchFamily="18" charset="0"/>
              </a:rPr>
              <a:t>captagon</a:t>
            </a:r>
            <a:r>
              <a:rPr lang="es-ES" sz="1600" dirty="0">
                <a:effectLst/>
                <a:latin typeface="Arial" panose="020B0604020202020204" pitchFamily="34" charset="0"/>
                <a:ea typeface="Times New Roman" panose="02020603050405020304" pitchFamily="18" charset="0"/>
              </a:rPr>
              <a:t> es una droga estimulante del sistema nervioso central, por lo que su consumo provoca algunos efectos que son similares a los que se dan cuando se consumen anfetaminas. </a:t>
            </a:r>
          </a:p>
          <a:p>
            <a:pPr algn="just">
              <a:lnSpc>
                <a:spcPct val="115000"/>
              </a:lnSpc>
            </a:pPr>
            <a:r>
              <a:rPr lang="es-ES" sz="1600" dirty="0">
                <a:effectLst/>
                <a:latin typeface="Arial" panose="020B0604020202020204" pitchFamily="34" charset="0"/>
                <a:ea typeface="Times New Roman" panose="02020603050405020304" pitchFamily="18" charset="0"/>
              </a:rPr>
              <a:t>En Occidente, esta droga era utilizada como antidepresivo, hasta que fue prohibido por el alto nivel de adicción que generaba. Es desde entonces cuando su presencia se centra en Medio Oriente y en África. </a:t>
            </a:r>
          </a:p>
          <a:p>
            <a:pPr algn="just">
              <a:lnSpc>
                <a:spcPct val="115000"/>
              </a:lnSpc>
            </a:pPr>
            <a:r>
              <a:rPr lang="es-ES" sz="1600" dirty="0">
                <a:effectLst/>
                <a:latin typeface="Arial" panose="020B0604020202020204" pitchFamily="34" charset="0"/>
                <a:ea typeface="Times New Roman" panose="02020603050405020304" pitchFamily="18" charset="0"/>
              </a:rPr>
              <a:t>Aunque los yihadistas no son los únicos soldados en la actualidad que con-sumen drogas, pues el ejército estadounidense suministra </a:t>
            </a:r>
            <a:r>
              <a:rPr lang="es-ES" sz="1600" dirty="0" err="1">
                <a:effectLst/>
                <a:latin typeface="Arial" panose="020B0604020202020204" pitchFamily="34" charset="0"/>
                <a:ea typeface="Times New Roman" panose="02020603050405020304" pitchFamily="18" charset="0"/>
              </a:rPr>
              <a:t>dextroanfetamina</a:t>
            </a:r>
            <a:r>
              <a:rPr lang="es-ES" sz="1600" dirty="0">
                <a:effectLst/>
                <a:latin typeface="Arial" panose="020B0604020202020204" pitchFamily="34" charset="0"/>
                <a:ea typeface="Times New Roman" panose="02020603050405020304" pitchFamily="18" charset="0"/>
              </a:rPr>
              <a:t> a sus pilotos, aunque de manera controlada. Además, hay indicios de que China ha descubierto un estimulante de última generación llamado </a:t>
            </a:r>
            <a:r>
              <a:rPr lang="es-ES" sz="1600" dirty="0" err="1">
                <a:effectLst/>
                <a:latin typeface="Arial" panose="020B0604020202020204" pitchFamily="34" charset="0"/>
                <a:ea typeface="Times New Roman" panose="02020603050405020304" pitchFamily="18" charset="0"/>
              </a:rPr>
              <a:t>night</a:t>
            </a:r>
            <a:r>
              <a:rPr lang="es-ES" sz="1600" dirty="0">
                <a:effectLst/>
                <a:latin typeface="Arial" panose="020B0604020202020204" pitchFamily="34" charset="0"/>
                <a:ea typeface="Times New Roman" panose="02020603050405020304" pitchFamily="18" charset="0"/>
              </a:rPr>
              <a:t> </a:t>
            </a:r>
            <a:r>
              <a:rPr lang="es-ES" sz="1600" dirty="0" err="1">
                <a:effectLst/>
                <a:latin typeface="Arial" panose="020B0604020202020204" pitchFamily="34" charset="0"/>
                <a:ea typeface="Times New Roman" panose="02020603050405020304" pitchFamily="18" charset="0"/>
              </a:rPr>
              <a:t>eagle</a:t>
            </a:r>
            <a:r>
              <a:rPr lang="es-ES" sz="1600" dirty="0">
                <a:effectLst/>
                <a:latin typeface="Arial" panose="020B0604020202020204" pitchFamily="34" charset="0"/>
                <a:ea typeface="Times New Roman" panose="02020603050405020304" pitchFamily="18" charset="0"/>
              </a:rPr>
              <a:t> con posibles usos militares.</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D0D706D4-3C47-AD75-BB63-679E12B3FBB7}"/>
              </a:ext>
            </a:extLst>
          </p:cNvPr>
          <p:cNvPicPr>
            <a:picLocks noChangeAspect="1"/>
          </p:cNvPicPr>
          <p:nvPr/>
        </p:nvPicPr>
        <p:blipFill>
          <a:blip r:embed="rId2"/>
          <a:stretch>
            <a:fillRect/>
          </a:stretch>
        </p:blipFill>
        <p:spPr>
          <a:xfrm>
            <a:off x="7031593" y="1391527"/>
            <a:ext cx="1927916" cy="1584176"/>
          </a:xfrm>
          <a:prstGeom prst="rect">
            <a:avLst/>
          </a:prstGeom>
        </p:spPr>
      </p:pic>
      <p:pic>
        <p:nvPicPr>
          <p:cNvPr id="7" name="Imagen 6">
            <a:extLst>
              <a:ext uri="{FF2B5EF4-FFF2-40B4-BE49-F238E27FC236}">
                <a16:creationId xmlns:a16="http://schemas.microsoft.com/office/drawing/2014/main" id="{83990E6A-21B3-A2FB-F819-5C658BDD988E}"/>
              </a:ext>
            </a:extLst>
          </p:cNvPr>
          <p:cNvPicPr>
            <a:picLocks noChangeAspect="1"/>
          </p:cNvPicPr>
          <p:nvPr/>
        </p:nvPicPr>
        <p:blipFill>
          <a:blip r:embed="rId3"/>
          <a:stretch>
            <a:fillRect/>
          </a:stretch>
        </p:blipFill>
        <p:spPr>
          <a:xfrm>
            <a:off x="6934246" y="3789040"/>
            <a:ext cx="2122611" cy="1857660"/>
          </a:xfrm>
          <a:prstGeom prst="rect">
            <a:avLst/>
          </a:prstGeom>
        </p:spPr>
      </p:pic>
    </p:spTree>
    <p:extLst>
      <p:ext uri="{BB962C8B-B14F-4D97-AF65-F5344CB8AC3E}">
        <p14:creationId xmlns:p14="http://schemas.microsoft.com/office/powerpoint/2010/main" val="561113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8080"/>
            </a:gs>
            <a:gs pos="50000">
              <a:srgbClr val="FFFFCC"/>
            </a:gs>
            <a:gs pos="100000">
              <a:srgbClr val="008080"/>
            </a:gs>
          </a:gsLst>
          <a:lin ang="5400000" scaled="1"/>
        </a:grad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5AB8801-F31A-6FB3-E3AF-952DB2E4BB27}"/>
              </a:ext>
            </a:extLst>
          </p:cNvPr>
          <p:cNvSpPr>
            <a:spLocks noGrp="1"/>
          </p:cNvSpPr>
          <p:nvPr>
            <p:ph type="sldNum" sz="quarter" idx="12"/>
          </p:nvPr>
        </p:nvSpPr>
        <p:spPr>
          <a:xfrm>
            <a:off x="8028384" y="6245225"/>
            <a:ext cx="658416" cy="476250"/>
          </a:xfrm>
        </p:spPr>
        <p:txBody>
          <a:bodyPr/>
          <a:lstStyle/>
          <a:p>
            <a:fld id="{5DD5B600-6301-4D92-81BB-B9291BE679E2}" type="slidenum">
              <a:rPr lang="es-ES" smtClean="0"/>
              <a:pPr/>
              <a:t>38</a:t>
            </a:fld>
            <a:endParaRPr lang="es-ES" dirty="0"/>
          </a:p>
        </p:txBody>
      </p:sp>
      <p:sp>
        <p:nvSpPr>
          <p:cNvPr id="3" name="Text Box 3">
            <a:extLst>
              <a:ext uri="{FF2B5EF4-FFF2-40B4-BE49-F238E27FC236}">
                <a16:creationId xmlns:a16="http://schemas.microsoft.com/office/drawing/2014/main" id="{524297D0-759D-559E-B963-8AC2E1F8852F}"/>
              </a:ext>
            </a:extLst>
          </p:cNvPr>
          <p:cNvSpPr txBox="1">
            <a:spLocks noChangeArrowheads="1"/>
          </p:cNvSpPr>
          <p:nvPr/>
        </p:nvSpPr>
        <p:spPr bwMode="auto">
          <a:xfrm>
            <a:off x="678730" y="204411"/>
            <a:ext cx="5477446" cy="830997"/>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19. El final de la Segunda Guerra Mundial: el inicio de la Guerra Fría</a:t>
            </a:r>
          </a:p>
        </p:txBody>
      </p:sp>
      <p:sp>
        <p:nvSpPr>
          <p:cNvPr id="8" name="CuadroTexto 7">
            <a:extLst>
              <a:ext uri="{FF2B5EF4-FFF2-40B4-BE49-F238E27FC236}">
                <a16:creationId xmlns:a16="http://schemas.microsoft.com/office/drawing/2014/main" id="{84BD5E8B-11B7-E3F3-65D4-213DEB1CAA06}"/>
              </a:ext>
            </a:extLst>
          </p:cNvPr>
          <p:cNvSpPr txBox="1"/>
          <p:nvPr/>
        </p:nvSpPr>
        <p:spPr>
          <a:xfrm>
            <a:off x="179512" y="4119921"/>
            <a:ext cx="5743372" cy="2334613"/>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rPr>
              <a:t>No obstante, a partir de 1946, la tecnología nuclear empieza a transferirse del dominio militar al civil. En 1954 aparece el </a:t>
            </a:r>
            <a:r>
              <a:rPr lang="es-ES_tradnl" sz="1600" dirty="0" err="1">
                <a:effectLst/>
                <a:latin typeface="Arial" panose="020B0604020202020204" pitchFamily="34" charset="0"/>
                <a:ea typeface="Times New Roman" panose="02020603050405020304" pitchFamily="18" charset="0"/>
              </a:rPr>
              <a:t>Nautilus</a:t>
            </a:r>
            <a:r>
              <a:rPr lang="es-ES_tradnl" sz="1600" dirty="0">
                <a:effectLst/>
                <a:latin typeface="Arial" panose="020B0604020202020204" pitchFamily="34" charset="0"/>
                <a:ea typeface="Times New Roman" panose="02020603050405020304" pitchFamily="18" charset="0"/>
              </a:rPr>
              <a:t>, el primer submarino de propulsión nuclear, y en 1957 surge la primera central electronuclear norteamericana, con un reactor construido por la Westinghouse, aunque antes en 1954, el equipo soviético de </a:t>
            </a:r>
            <a:r>
              <a:rPr lang="es-ES_tradnl" sz="1600" dirty="0" err="1">
                <a:effectLst/>
                <a:latin typeface="Arial" panose="020B0604020202020204" pitchFamily="34" charset="0"/>
                <a:ea typeface="Times New Roman" panose="02020603050405020304" pitchFamily="18" charset="0"/>
              </a:rPr>
              <a:t>Kurchatov</a:t>
            </a:r>
            <a:r>
              <a:rPr lang="es-ES_tradnl" sz="1600" dirty="0">
                <a:effectLst/>
                <a:latin typeface="Arial" panose="020B0604020202020204" pitchFamily="34" charset="0"/>
                <a:ea typeface="Times New Roman" panose="02020603050405020304" pitchFamily="18" charset="0"/>
              </a:rPr>
              <a:t> construyó una central nuclear experimental para la producción de energía para uso civil. </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sp>
        <p:nvSpPr>
          <p:cNvPr id="16" name="CuadroTexto 15">
            <a:extLst>
              <a:ext uri="{FF2B5EF4-FFF2-40B4-BE49-F238E27FC236}">
                <a16:creationId xmlns:a16="http://schemas.microsoft.com/office/drawing/2014/main" id="{2DB46D1C-3354-524F-0E18-29C9B8E74215}"/>
              </a:ext>
            </a:extLst>
          </p:cNvPr>
          <p:cNvSpPr txBox="1"/>
          <p:nvPr/>
        </p:nvSpPr>
        <p:spPr>
          <a:xfrm>
            <a:off x="179512" y="1124744"/>
            <a:ext cx="5743372" cy="2900922"/>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rPr>
              <a:t>La</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Guerra Fría parte de agosto de 1945 cuando EE.UU. lanza las bombas atómicas sobre Hiroshima y Nagasaki. Antes, en 1942 en la URSS se nombra a Igor </a:t>
            </a:r>
            <a:r>
              <a:rPr lang="es-ES_tradnl" sz="1600" dirty="0" err="1">
                <a:effectLst/>
                <a:latin typeface="Arial" panose="020B0604020202020204" pitchFamily="34" charset="0"/>
                <a:ea typeface="Times New Roman" panose="02020603050405020304" pitchFamily="18" charset="0"/>
                <a:cs typeface="Times New Roman" panose="02020603050405020304" pitchFamily="18" charset="0"/>
              </a:rPr>
              <a:t>Vasilievich</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600" dirty="0" err="1">
                <a:effectLst/>
                <a:latin typeface="Arial" panose="020B0604020202020204" pitchFamily="34" charset="0"/>
                <a:ea typeface="Times New Roman" panose="02020603050405020304" pitchFamily="18" charset="0"/>
                <a:cs typeface="Times New Roman" panose="02020603050405020304" pitchFamily="18" charset="0"/>
              </a:rPr>
              <a:t>Kurchatov</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director del proyecto encaminado a fabricar la bomba atómica soviética y en 1949 logra explosionar en el océano Pacífico una bomba atómica de fisión. Dicho acontecimiento influye en EE.UU., y en 1952 el físico Edward </a:t>
            </a:r>
            <a:r>
              <a:rPr lang="es-ES_tradnl" sz="1600" dirty="0" err="1">
                <a:effectLst/>
                <a:latin typeface="Arial" panose="020B0604020202020204" pitchFamily="34" charset="0"/>
                <a:ea typeface="Times New Roman" panose="02020603050405020304" pitchFamily="18" charset="0"/>
                <a:cs typeface="Times New Roman" panose="02020603050405020304" pitchFamily="18" charset="0"/>
              </a:rPr>
              <a:t>Teller</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produce la bomba de hidrógeno de fusión y a los pocos meses, en el mismo año, el equipo de </a:t>
            </a:r>
            <a:r>
              <a:rPr lang="es-ES_tradnl" sz="1600" dirty="0" err="1">
                <a:effectLst/>
                <a:latin typeface="Arial" panose="020B0604020202020204" pitchFamily="34" charset="0"/>
                <a:ea typeface="Times New Roman" panose="02020603050405020304" pitchFamily="18" charset="0"/>
                <a:cs typeface="Times New Roman" panose="02020603050405020304" pitchFamily="18" charset="0"/>
              </a:rPr>
              <a:t>Kurchatov</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logra la bomba de hidrógeno para la URSS.</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7" name="Imagen 6" descr="USS Nautilus (SSN-571) - Wikipedia, la enciclopedia libre">
            <a:extLst>
              <a:ext uri="{FF2B5EF4-FFF2-40B4-BE49-F238E27FC236}">
                <a16:creationId xmlns:a16="http://schemas.microsoft.com/office/drawing/2014/main" id="{796D8189-8658-2919-4C96-4E5EAC1A655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4101345"/>
            <a:ext cx="2530624" cy="1901750"/>
          </a:xfrm>
          <a:prstGeom prst="rect">
            <a:avLst/>
          </a:prstGeom>
          <a:noFill/>
          <a:ln>
            <a:noFill/>
          </a:ln>
        </p:spPr>
      </p:pic>
      <p:pic>
        <p:nvPicPr>
          <p:cNvPr id="6146" name="Picture 2" descr="Ver las imágenes de origen">
            <a:extLst>
              <a:ext uri="{FF2B5EF4-FFF2-40B4-BE49-F238E27FC236}">
                <a16:creationId xmlns:a16="http://schemas.microsoft.com/office/drawing/2014/main" id="{9EA4309C-0D05-98CF-F682-0B318F49F1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819" y="1311137"/>
            <a:ext cx="2857500" cy="182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778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8080"/>
            </a:gs>
            <a:gs pos="50000">
              <a:srgbClr val="FFFFCC"/>
            </a:gs>
            <a:gs pos="100000">
              <a:srgbClr val="008080"/>
            </a:gs>
          </a:gsLst>
          <a:lin ang="5400000" scaled="1"/>
        </a:grad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5AB8801-F31A-6FB3-E3AF-952DB2E4BB27}"/>
              </a:ext>
            </a:extLst>
          </p:cNvPr>
          <p:cNvSpPr>
            <a:spLocks noGrp="1"/>
          </p:cNvSpPr>
          <p:nvPr>
            <p:ph type="sldNum" sz="quarter" idx="12"/>
          </p:nvPr>
        </p:nvSpPr>
        <p:spPr>
          <a:xfrm>
            <a:off x="8028384" y="6245225"/>
            <a:ext cx="658416" cy="476250"/>
          </a:xfrm>
        </p:spPr>
        <p:txBody>
          <a:bodyPr/>
          <a:lstStyle/>
          <a:p>
            <a:fld id="{5DD5B600-6301-4D92-81BB-B9291BE679E2}" type="slidenum">
              <a:rPr lang="es-ES" smtClean="0"/>
              <a:pPr/>
              <a:t>39</a:t>
            </a:fld>
            <a:endParaRPr lang="es-ES" dirty="0"/>
          </a:p>
        </p:txBody>
      </p:sp>
      <p:sp>
        <p:nvSpPr>
          <p:cNvPr id="3" name="Text Box 3">
            <a:extLst>
              <a:ext uri="{FF2B5EF4-FFF2-40B4-BE49-F238E27FC236}">
                <a16:creationId xmlns:a16="http://schemas.microsoft.com/office/drawing/2014/main" id="{524297D0-759D-559E-B963-8AC2E1F8852F}"/>
              </a:ext>
            </a:extLst>
          </p:cNvPr>
          <p:cNvSpPr txBox="1">
            <a:spLocks noChangeArrowheads="1"/>
          </p:cNvSpPr>
          <p:nvPr/>
        </p:nvSpPr>
        <p:spPr bwMode="auto">
          <a:xfrm>
            <a:off x="678730" y="204411"/>
            <a:ext cx="5477446" cy="830997"/>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19. El final de la Segunda Guerra Mundial: el inicio de la Guerra Fría</a:t>
            </a:r>
          </a:p>
        </p:txBody>
      </p:sp>
      <p:sp>
        <p:nvSpPr>
          <p:cNvPr id="8" name="CuadroTexto 7">
            <a:extLst>
              <a:ext uri="{FF2B5EF4-FFF2-40B4-BE49-F238E27FC236}">
                <a16:creationId xmlns:a16="http://schemas.microsoft.com/office/drawing/2014/main" id="{84BD5E8B-11B7-E3F3-65D4-213DEB1CAA06}"/>
              </a:ext>
            </a:extLst>
          </p:cNvPr>
          <p:cNvSpPr txBox="1"/>
          <p:nvPr/>
        </p:nvSpPr>
        <p:spPr>
          <a:xfrm>
            <a:off x="293739" y="4365104"/>
            <a:ext cx="6247427" cy="2051459"/>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rPr>
              <a:t>E</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l arma nuclear tiene un efecto de disuasión militar sobre la utilización directa de la fuerza militar, que es lo que caracteriza la guerra fría.</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a:p>
            <a:pPr algn="just">
              <a:lnSpc>
                <a:spcPct val="115000"/>
              </a:lnSpc>
            </a:pPr>
            <a:r>
              <a:rPr lang="es-ES_tradnl" sz="1600">
                <a:effectLst/>
                <a:latin typeface="Arial" panose="020B0604020202020204" pitchFamily="34" charset="0"/>
                <a:ea typeface="Times New Roman" panose="02020603050405020304" pitchFamily="18" charset="0"/>
              </a:rPr>
              <a:t>La </a:t>
            </a:r>
            <a:r>
              <a:rPr lang="es-ES_tradnl" sz="1600" dirty="0">
                <a:effectLst/>
                <a:latin typeface="Arial" panose="020B0604020202020204" pitchFamily="34" charset="0"/>
                <a:ea typeface="Times New Roman" panose="02020603050405020304" pitchFamily="18" charset="0"/>
              </a:rPr>
              <a:t>Unión Soviética deja de existir formalmente el 25 de diciembre de 1991 y en el derecho internacional, Rusia fue reconocida como el Estado sucesor de la Unión Soviética y la disolución de la URSS marca el fin de la Guerra Fría.</a:t>
            </a:r>
            <a:r>
              <a:rPr lang="es-ES_tradnl" sz="1600" dirty="0">
                <a:effectLst/>
                <a:latin typeface="Times" panose="02020603050405020304" pitchFamily="18" charset="0"/>
                <a:ea typeface="Times" panose="02020603050405020304" pitchFamily="18" charset="0"/>
                <a:cs typeface="Times New Roman" panose="02020603050405020304" pitchFamily="18" charset="0"/>
              </a:rPr>
              <a:t> </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sp>
        <p:nvSpPr>
          <p:cNvPr id="16" name="CuadroTexto 15">
            <a:extLst>
              <a:ext uri="{FF2B5EF4-FFF2-40B4-BE49-F238E27FC236}">
                <a16:creationId xmlns:a16="http://schemas.microsoft.com/office/drawing/2014/main" id="{2DB46D1C-3354-524F-0E18-29C9B8E74215}"/>
              </a:ext>
            </a:extLst>
          </p:cNvPr>
          <p:cNvSpPr txBox="1"/>
          <p:nvPr/>
        </p:nvSpPr>
        <p:spPr>
          <a:xfrm>
            <a:off x="334674" y="1035519"/>
            <a:ext cx="6325557" cy="3184077"/>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rPr>
              <a:t>L</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a Segunda Guerra Mundial consolida la supremacía industrial sobre la guerra y la experiencia norteamericana nuclear es determinante para la creación en 1946 de su mando aéreo estratégico (SAC), que despliega 200 bases norteamericanas por todo el mundo en forma de cerco aéreo sobre el bloque soviético, y crea una potente flota de bombarderos del modelo B-36 con una autonomía en combate de 5.500 km. La URSS responde con el mantenimiento de 200 divisiones operativas con 11 millones de combatientes, toda una maquinaria de combate terrestre, cuya estrategia era aportar una superioridad incuestionable en el campo de batalla que actuase como un rodillo destructivo. </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4" name="Imagen 3" descr="La Guerra Fría (1947-1991). El poder de la disuasión nuclear">
            <a:extLst>
              <a:ext uri="{FF2B5EF4-FFF2-40B4-BE49-F238E27FC236}">
                <a16:creationId xmlns:a16="http://schemas.microsoft.com/office/drawing/2014/main" id="{88210602-DA27-85B0-35C6-E21854FB9F0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1301010"/>
            <a:ext cx="2005077" cy="1695942"/>
          </a:xfrm>
          <a:prstGeom prst="rect">
            <a:avLst/>
          </a:prstGeom>
          <a:noFill/>
          <a:ln>
            <a:noFill/>
          </a:ln>
        </p:spPr>
      </p:pic>
      <p:pic>
        <p:nvPicPr>
          <p:cNvPr id="7170" name="Picture 2" descr="Ver las imágenes de origen">
            <a:extLst>
              <a:ext uri="{FF2B5EF4-FFF2-40B4-BE49-F238E27FC236}">
                <a16:creationId xmlns:a16="http://schemas.microsoft.com/office/drawing/2014/main" id="{F96D40BD-357A-14AD-DFF2-766833F06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732" y="3421415"/>
            <a:ext cx="2408107" cy="2259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49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amma/>
                <a:shade val="46275"/>
                <a:invGamma/>
              </a:srgbClr>
            </a:gs>
            <a:gs pos="50000">
              <a:srgbClr val="66FFFF"/>
            </a:gs>
            <a:gs pos="100000">
              <a:srgbClr val="66FFFF">
                <a:gamma/>
                <a:shade val="46275"/>
                <a:invGamma/>
              </a:srgbClr>
            </a:gs>
          </a:gsLst>
          <a:lin ang="5400000" scaled="1"/>
        </a:gra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51520" y="906172"/>
            <a:ext cx="8711858" cy="1477328"/>
          </a:xfrm>
          <a:prstGeom prst="rect">
            <a:avLst/>
          </a:prstGeom>
          <a:noFill/>
          <a:ln w="9525">
            <a:noFill/>
            <a:miter lim="800000"/>
            <a:headEnd/>
            <a:tailEnd/>
          </a:ln>
          <a:effectLst/>
        </p:spPr>
        <p:txBody>
          <a:bodyPr wrap="square">
            <a:spAutoFit/>
          </a:bodyPr>
          <a:lstStyle/>
          <a:p>
            <a:pPr algn="just">
              <a:spcBef>
                <a:spcPct val="50000"/>
              </a:spcBef>
            </a:pPr>
            <a:r>
              <a:rPr lang="es-ES" b="1" dirty="0">
                <a:latin typeface="+mn-lt"/>
              </a:rPr>
              <a:t>La historia del siglo XX suele contarse como una sucesión de guerras y desastres que justifican que se lo describa habitualmente como una época sombría y de atrocidades. Pero esto no es todo. Más allá de las dictaduras y del exterminio, el siglo XX ha sido también una época de grandes avances científicos. </a:t>
            </a:r>
          </a:p>
        </p:txBody>
      </p:sp>
      <p:sp>
        <p:nvSpPr>
          <p:cNvPr id="5127" name="Text Box 7"/>
          <p:cNvSpPr txBox="1">
            <a:spLocks noChangeArrowheads="1"/>
          </p:cNvSpPr>
          <p:nvPr/>
        </p:nvSpPr>
        <p:spPr bwMode="auto">
          <a:xfrm>
            <a:off x="431387" y="5019760"/>
            <a:ext cx="8567842" cy="1077218"/>
          </a:xfrm>
          <a:prstGeom prst="rect">
            <a:avLst/>
          </a:prstGeom>
          <a:noFill/>
          <a:ln w="9525">
            <a:noFill/>
            <a:miter lim="800000"/>
            <a:headEnd/>
            <a:tailEnd/>
          </a:ln>
          <a:effectLst/>
        </p:spPr>
        <p:txBody>
          <a:bodyPr wrap="square">
            <a:spAutoFit/>
          </a:bodyPr>
          <a:lstStyle/>
          <a:p>
            <a:pPr algn="just">
              <a:spcBef>
                <a:spcPct val="50000"/>
              </a:spcBef>
            </a:pPr>
            <a:r>
              <a:rPr lang="es-ES" sz="1600" b="1" dirty="0"/>
              <a:t>La Segunda Guerra Mundial deja a EE.UU. en mejor situación (económica, política y social) que a sus aliados y como potencia sedienta de tecnología, despliega a finales de 1944 un programa con el propósito de utilizar en su provecho el conocimiento científico-tecnológico alemán. </a:t>
            </a:r>
          </a:p>
        </p:txBody>
      </p:sp>
      <p:sp>
        <p:nvSpPr>
          <p:cNvPr id="3" name="Text Box 2">
            <a:extLst>
              <a:ext uri="{FF2B5EF4-FFF2-40B4-BE49-F238E27FC236}">
                <a16:creationId xmlns:a16="http://schemas.microsoft.com/office/drawing/2014/main" id="{2772DC4B-BF0F-722C-B83B-9F25D4F5F7D0}"/>
              </a:ext>
            </a:extLst>
          </p:cNvPr>
          <p:cNvSpPr txBox="1">
            <a:spLocks noChangeArrowheads="1"/>
          </p:cNvSpPr>
          <p:nvPr/>
        </p:nvSpPr>
        <p:spPr bwMode="auto">
          <a:xfrm>
            <a:off x="395536" y="332656"/>
            <a:ext cx="8568952"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2. La influencia de la ciencia en las guerras mundiales</a:t>
            </a:r>
            <a:endParaRPr lang="es-ES" sz="2400" b="1" dirty="0">
              <a:latin typeface="+mn-lt"/>
            </a:endParaRPr>
          </a:p>
        </p:txBody>
      </p:sp>
      <p:pic>
        <p:nvPicPr>
          <p:cNvPr id="4" name="Imagen 3">
            <a:extLst>
              <a:ext uri="{FF2B5EF4-FFF2-40B4-BE49-F238E27FC236}">
                <a16:creationId xmlns:a16="http://schemas.microsoft.com/office/drawing/2014/main" id="{78655B23-9701-FBF5-EFF7-D82B266615F2}"/>
              </a:ext>
            </a:extLst>
          </p:cNvPr>
          <p:cNvPicPr>
            <a:picLocks noChangeAspect="1"/>
          </p:cNvPicPr>
          <p:nvPr/>
        </p:nvPicPr>
        <p:blipFill rotWithShape="1">
          <a:blip r:embed="rId2"/>
          <a:srcRect l="2611" t="-8956" r="-2611" b="40069"/>
          <a:stretch/>
        </p:blipFill>
        <p:spPr>
          <a:xfrm>
            <a:off x="6576799" y="2218352"/>
            <a:ext cx="2422430" cy="2156596"/>
          </a:xfrm>
          <a:prstGeom prst="rect">
            <a:avLst/>
          </a:prstGeom>
        </p:spPr>
      </p:pic>
      <p:pic>
        <p:nvPicPr>
          <p:cNvPr id="5" name="Imagen 4">
            <a:extLst>
              <a:ext uri="{FF2B5EF4-FFF2-40B4-BE49-F238E27FC236}">
                <a16:creationId xmlns:a16="http://schemas.microsoft.com/office/drawing/2014/main" id="{CFC67F14-AA7D-FFAE-D92E-7BABD046049C}"/>
              </a:ext>
            </a:extLst>
          </p:cNvPr>
          <p:cNvPicPr>
            <a:picLocks noChangeAspect="1"/>
          </p:cNvPicPr>
          <p:nvPr/>
        </p:nvPicPr>
        <p:blipFill>
          <a:blip r:embed="rId3"/>
          <a:stretch>
            <a:fillRect/>
          </a:stretch>
        </p:blipFill>
        <p:spPr>
          <a:xfrm>
            <a:off x="395536" y="2638518"/>
            <a:ext cx="3161928" cy="1580964"/>
          </a:xfrm>
          <a:prstGeom prst="rect">
            <a:avLst/>
          </a:prstGeom>
        </p:spPr>
      </p:pic>
      <p:pic>
        <p:nvPicPr>
          <p:cNvPr id="7" name="Imagen 6">
            <a:extLst>
              <a:ext uri="{FF2B5EF4-FFF2-40B4-BE49-F238E27FC236}">
                <a16:creationId xmlns:a16="http://schemas.microsoft.com/office/drawing/2014/main" id="{BDB053A3-B14D-6C9D-C20A-9BA27D00681D}"/>
              </a:ext>
            </a:extLst>
          </p:cNvPr>
          <p:cNvPicPr>
            <a:picLocks noChangeAspect="1"/>
          </p:cNvPicPr>
          <p:nvPr/>
        </p:nvPicPr>
        <p:blipFill rotWithShape="1">
          <a:blip r:embed="rId4"/>
          <a:srcRect l="37729"/>
          <a:stretch/>
        </p:blipFill>
        <p:spPr>
          <a:xfrm>
            <a:off x="3923928" y="2396231"/>
            <a:ext cx="2304256" cy="2327442"/>
          </a:xfrm>
          <a:prstGeom prst="rect">
            <a:avLst/>
          </a:prstGeom>
        </p:spPr>
      </p:pic>
      <p:sp>
        <p:nvSpPr>
          <p:cNvPr id="2" name="Marcador de número de diapositiva 1">
            <a:extLst>
              <a:ext uri="{FF2B5EF4-FFF2-40B4-BE49-F238E27FC236}">
                <a16:creationId xmlns:a16="http://schemas.microsoft.com/office/drawing/2014/main" id="{537C68C2-D9CD-5C20-55A4-B15795DA46D6}"/>
              </a:ext>
            </a:extLst>
          </p:cNvPr>
          <p:cNvSpPr>
            <a:spLocks noGrp="1"/>
          </p:cNvSpPr>
          <p:nvPr>
            <p:ph type="sldNum" sz="quarter" idx="12"/>
          </p:nvPr>
        </p:nvSpPr>
        <p:spPr>
          <a:xfrm>
            <a:off x="8316416" y="6245224"/>
            <a:ext cx="370384" cy="496565"/>
          </a:xfrm>
        </p:spPr>
        <p:txBody>
          <a:bodyPr/>
          <a:lstStyle/>
          <a:p>
            <a:fld id="{40954B8E-C8CA-48BE-A469-4AE0AE67A16E}" type="slidenum">
              <a:rPr lang="es-ES" smtClean="0"/>
              <a:pPr/>
              <a:t>4</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dissolve">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33"/>
            </a:gs>
            <a:gs pos="50000">
              <a:srgbClr val="FF0000"/>
            </a:gs>
            <a:gs pos="100000">
              <a:srgbClr val="FF9933"/>
            </a:gs>
          </a:gsLst>
          <a:lin ang="5400000" scaled="1"/>
        </a:gra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187624" y="2538490"/>
            <a:ext cx="7632576" cy="923330"/>
          </a:xfrm>
          <a:prstGeom prst="rect">
            <a:avLst/>
          </a:prstGeom>
          <a:noFill/>
          <a:ln w="9525">
            <a:noFill/>
            <a:miter lim="800000"/>
            <a:headEnd/>
            <a:tailEnd/>
          </a:ln>
          <a:effectLst/>
        </p:spPr>
        <p:txBody>
          <a:bodyPr wrap="square">
            <a:spAutoFit/>
          </a:bodyPr>
          <a:lstStyle/>
          <a:p>
            <a:pPr algn="ctr">
              <a:spcBef>
                <a:spcPct val="50000"/>
              </a:spcBef>
            </a:pPr>
            <a:r>
              <a:rPr lang="es-ES" sz="5400" b="1" dirty="0">
                <a:solidFill>
                  <a:schemeClr val="bg1"/>
                </a:solidFill>
                <a:latin typeface="Cooper Black" pitchFamily="18" charset="0"/>
              </a:rPr>
              <a:t>Muchas gracias</a:t>
            </a:r>
          </a:p>
        </p:txBody>
      </p:sp>
      <p:sp>
        <p:nvSpPr>
          <p:cNvPr id="2" name="Marcador de número de diapositiva 1">
            <a:extLst>
              <a:ext uri="{FF2B5EF4-FFF2-40B4-BE49-F238E27FC236}">
                <a16:creationId xmlns:a16="http://schemas.microsoft.com/office/drawing/2014/main" id="{E9B68DE6-339F-20DA-E58E-FAE49C64379B}"/>
              </a:ext>
            </a:extLst>
          </p:cNvPr>
          <p:cNvSpPr>
            <a:spLocks noGrp="1"/>
          </p:cNvSpPr>
          <p:nvPr>
            <p:ph type="sldNum" sz="quarter" idx="12"/>
          </p:nvPr>
        </p:nvSpPr>
        <p:spPr>
          <a:xfrm>
            <a:off x="8172400" y="6245225"/>
            <a:ext cx="514400" cy="476250"/>
          </a:xfrm>
        </p:spPr>
        <p:txBody>
          <a:bodyPr/>
          <a:lstStyle/>
          <a:p>
            <a:fld id="{5DD5B600-6301-4D92-81BB-B9291BE679E2}" type="slidenum">
              <a:rPr lang="es-ES" smtClean="0"/>
              <a:pPr/>
              <a:t>40</a:t>
            </a:fld>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amma/>
                <a:shade val="46275"/>
                <a:invGamma/>
              </a:srgbClr>
            </a:gs>
            <a:gs pos="50000">
              <a:srgbClr val="66FFFF"/>
            </a:gs>
            <a:gs pos="100000">
              <a:srgbClr val="66FFFF">
                <a:gamma/>
                <a:shade val="46275"/>
                <a:invGamma/>
              </a:srgbClr>
            </a:gs>
          </a:gsLst>
          <a:lin ang="5400000" scaled="1"/>
        </a:gra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51520" y="906172"/>
            <a:ext cx="8711858" cy="1200329"/>
          </a:xfrm>
          <a:prstGeom prst="rect">
            <a:avLst/>
          </a:prstGeom>
          <a:noFill/>
          <a:ln w="9525">
            <a:noFill/>
            <a:miter lim="800000"/>
            <a:headEnd/>
            <a:tailEnd/>
          </a:ln>
          <a:effectLst/>
        </p:spPr>
        <p:txBody>
          <a:bodyPr wrap="square">
            <a:spAutoFit/>
          </a:bodyPr>
          <a:lstStyle/>
          <a:p>
            <a:pPr algn="just">
              <a:spcBef>
                <a:spcPct val="50000"/>
              </a:spcBef>
            </a:pPr>
            <a:r>
              <a:rPr lang="es-ES" b="1" dirty="0">
                <a:latin typeface="+mn-lt"/>
              </a:rPr>
              <a:t>Según entran en territorio alemán las fuerzas aliadas, tanto occidentales como también las soviéticas, existen equipos de expertos que visitan todo tipo de instituciones germanas, entrevistando al personal, examinado procesos y productos, y pidiendo documentos de valor militar y comercial. </a:t>
            </a:r>
          </a:p>
        </p:txBody>
      </p:sp>
      <p:sp>
        <p:nvSpPr>
          <p:cNvPr id="5127" name="Text Box 7"/>
          <p:cNvSpPr txBox="1">
            <a:spLocks noChangeArrowheads="1"/>
          </p:cNvSpPr>
          <p:nvPr/>
        </p:nvSpPr>
        <p:spPr bwMode="auto">
          <a:xfrm>
            <a:off x="421535" y="5389092"/>
            <a:ext cx="8567842" cy="830997"/>
          </a:xfrm>
          <a:prstGeom prst="rect">
            <a:avLst/>
          </a:prstGeom>
          <a:noFill/>
          <a:ln w="9525">
            <a:noFill/>
            <a:miter lim="800000"/>
            <a:headEnd/>
            <a:tailEnd/>
          </a:ln>
          <a:effectLst/>
        </p:spPr>
        <p:txBody>
          <a:bodyPr wrap="square">
            <a:spAutoFit/>
          </a:bodyPr>
          <a:lstStyle/>
          <a:p>
            <a:pPr algn="just">
              <a:spcBef>
                <a:spcPct val="50000"/>
              </a:spcBef>
            </a:pPr>
            <a:r>
              <a:rPr lang="es-ES" sz="1600" b="1" dirty="0"/>
              <a:t>La Operación </a:t>
            </a:r>
            <a:r>
              <a:rPr lang="es-ES" sz="1600" b="1" dirty="0" err="1"/>
              <a:t>Paperclip</a:t>
            </a:r>
            <a:r>
              <a:rPr lang="es-ES" sz="1600" b="1" dirty="0"/>
              <a:t> es el nombre de la operación del Servicio de Inteligencia y Militar de EE.UU. para extraer de Alemania científicos especializados en armas después del término de la Segunda Guerra Mundial.</a:t>
            </a:r>
          </a:p>
        </p:txBody>
      </p:sp>
      <p:sp>
        <p:nvSpPr>
          <p:cNvPr id="3" name="Text Box 2">
            <a:extLst>
              <a:ext uri="{FF2B5EF4-FFF2-40B4-BE49-F238E27FC236}">
                <a16:creationId xmlns:a16="http://schemas.microsoft.com/office/drawing/2014/main" id="{2772DC4B-BF0F-722C-B83B-9F25D4F5F7D0}"/>
              </a:ext>
            </a:extLst>
          </p:cNvPr>
          <p:cNvSpPr txBox="1">
            <a:spLocks noChangeArrowheads="1"/>
          </p:cNvSpPr>
          <p:nvPr/>
        </p:nvSpPr>
        <p:spPr bwMode="auto">
          <a:xfrm>
            <a:off x="395536" y="332656"/>
            <a:ext cx="8568952"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2. La influencia de la ciencia en las guerras mundiales</a:t>
            </a:r>
            <a:endParaRPr lang="es-ES" sz="2400" b="1" dirty="0">
              <a:latin typeface="+mn-lt"/>
            </a:endParaRPr>
          </a:p>
        </p:txBody>
      </p:sp>
      <p:pic>
        <p:nvPicPr>
          <p:cNvPr id="2" name="Imagen 1">
            <a:extLst>
              <a:ext uri="{FF2B5EF4-FFF2-40B4-BE49-F238E27FC236}">
                <a16:creationId xmlns:a16="http://schemas.microsoft.com/office/drawing/2014/main" id="{9AEE79E8-2E80-BECD-6051-33318444EAEE}"/>
              </a:ext>
            </a:extLst>
          </p:cNvPr>
          <p:cNvPicPr>
            <a:picLocks noChangeAspect="1"/>
          </p:cNvPicPr>
          <p:nvPr/>
        </p:nvPicPr>
        <p:blipFill>
          <a:blip r:embed="rId2"/>
          <a:stretch>
            <a:fillRect/>
          </a:stretch>
        </p:blipFill>
        <p:spPr>
          <a:xfrm>
            <a:off x="611560" y="2218351"/>
            <a:ext cx="2520280" cy="2936673"/>
          </a:xfrm>
          <a:prstGeom prst="rect">
            <a:avLst/>
          </a:prstGeom>
        </p:spPr>
      </p:pic>
      <p:pic>
        <p:nvPicPr>
          <p:cNvPr id="6" name="Imagen 5">
            <a:extLst>
              <a:ext uri="{FF2B5EF4-FFF2-40B4-BE49-F238E27FC236}">
                <a16:creationId xmlns:a16="http://schemas.microsoft.com/office/drawing/2014/main" id="{96A2F00B-E27E-A928-92E0-A9E8A944C4DC}"/>
              </a:ext>
            </a:extLst>
          </p:cNvPr>
          <p:cNvPicPr>
            <a:picLocks noChangeAspect="1"/>
          </p:cNvPicPr>
          <p:nvPr/>
        </p:nvPicPr>
        <p:blipFill>
          <a:blip r:embed="rId3"/>
          <a:stretch>
            <a:fillRect/>
          </a:stretch>
        </p:blipFill>
        <p:spPr>
          <a:xfrm>
            <a:off x="3801285" y="2361785"/>
            <a:ext cx="4930921" cy="2793239"/>
          </a:xfrm>
          <a:prstGeom prst="rect">
            <a:avLst/>
          </a:prstGeom>
        </p:spPr>
      </p:pic>
      <p:sp>
        <p:nvSpPr>
          <p:cNvPr id="4" name="Marcador de número de diapositiva 3">
            <a:extLst>
              <a:ext uri="{FF2B5EF4-FFF2-40B4-BE49-F238E27FC236}">
                <a16:creationId xmlns:a16="http://schemas.microsoft.com/office/drawing/2014/main" id="{19F85244-DAD9-E79A-6AA5-BBA6F0682B7A}"/>
              </a:ext>
            </a:extLst>
          </p:cNvPr>
          <p:cNvSpPr>
            <a:spLocks noGrp="1"/>
          </p:cNvSpPr>
          <p:nvPr>
            <p:ph type="sldNum" sz="quarter" idx="12"/>
          </p:nvPr>
        </p:nvSpPr>
        <p:spPr>
          <a:xfrm>
            <a:off x="8316416" y="6245225"/>
            <a:ext cx="370384" cy="456047"/>
          </a:xfrm>
        </p:spPr>
        <p:txBody>
          <a:bodyPr/>
          <a:lstStyle/>
          <a:p>
            <a:fld id="{40954B8E-C8CA-48BE-A469-4AE0AE67A16E}" type="slidenum">
              <a:rPr lang="es-ES" smtClean="0"/>
              <a:pPr/>
              <a:t>5</a:t>
            </a:fld>
            <a:endParaRPr lang="es-ES" dirty="0"/>
          </a:p>
        </p:txBody>
      </p:sp>
    </p:spTree>
    <p:extLst>
      <p:ext uri="{BB962C8B-B14F-4D97-AF65-F5344CB8AC3E}">
        <p14:creationId xmlns:p14="http://schemas.microsoft.com/office/powerpoint/2010/main" val="342034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dissolve">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amma/>
                <a:shade val="46275"/>
                <a:invGamma/>
              </a:srgbClr>
            </a:gs>
            <a:gs pos="50000">
              <a:srgbClr val="66FFFF"/>
            </a:gs>
            <a:gs pos="100000">
              <a:srgbClr val="66FFFF">
                <a:gamma/>
                <a:shade val="46275"/>
                <a:invGamma/>
              </a:srgbClr>
            </a:gs>
          </a:gsLst>
          <a:lin ang="5400000" scaled="1"/>
        </a:gra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52630" y="794321"/>
            <a:ext cx="8711858" cy="1815882"/>
          </a:xfrm>
          <a:prstGeom prst="rect">
            <a:avLst/>
          </a:prstGeom>
          <a:noFill/>
          <a:ln w="9525">
            <a:noFill/>
            <a:miter lim="800000"/>
            <a:headEnd/>
            <a:tailEnd/>
          </a:ln>
          <a:effectLst/>
        </p:spPr>
        <p:txBody>
          <a:bodyPr wrap="square">
            <a:spAutoFit/>
          </a:bodyPr>
          <a:lstStyle/>
          <a:p>
            <a:pPr algn="just">
              <a:spcBef>
                <a:spcPct val="50000"/>
              </a:spcBef>
            </a:pPr>
            <a:r>
              <a:rPr lang="es-ES" sz="1600" b="1" dirty="0">
                <a:latin typeface="+mn-lt"/>
              </a:rPr>
              <a:t>Al final de la guerra, más de 700 científicos son llevados secretamente a EE.UU. Ninguno de ellos obtendría un visado de entrada en EE.UU, pues todos habían servido a la causa nazi. Además de la Operación </a:t>
            </a:r>
            <a:r>
              <a:rPr lang="es-ES" sz="1600" b="1" dirty="0" err="1">
                <a:latin typeface="+mn-lt"/>
              </a:rPr>
              <a:t>Paperclip</a:t>
            </a:r>
            <a:r>
              <a:rPr lang="es-ES" sz="1600" b="1" dirty="0">
                <a:latin typeface="+mn-lt"/>
              </a:rPr>
              <a:t> hubo otros programas similares: la Operación </a:t>
            </a:r>
            <a:r>
              <a:rPr lang="es-ES" sz="1600" b="1" dirty="0" err="1">
                <a:latin typeface="+mn-lt"/>
              </a:rPr>
              <a:t>Alsos</a:t>
            </a:r>
            <a:r>
              <a:rPr lang="es-ES" sz="1600" b="1" dirty="0">
                <a:latin typeface="+mn-lt"/>
              </a:rPr>
              <a:t> (en el marco del Proyecto Manhattan) para conseguir tecnología y equipamiento nuclear para los aliados; la Operación </a:t>
            </a:r>
            <a:r>
              <a:rPr lang="es-ES" sz="1600" b="1" dirty="0" err="1">
                <a:latin typeface="+mn-lt"/>
              </a:rPr>
              <a:t>Backfire</a:t>
            </a:r>
            <a:r>
              <a:rPr lang="es-ES" sz="1600" b="1" dirty="0">
                <a:latin typeface="+mn-lt"/>
              </a:rPr>
              <a:t>, una iniciativa británica para obtener tecnología aeronáutica alemana; y la Operación </a:t>
            </a:r>
            <a:r>
              <a:rPr lang="es-ES" sz="1600" b="1" dirty="0" err="1">
                <a:latin typeface="+mn-lt"/>
              </a:rPr>
              <a:t>Osoaviakhim</a:t>
            </a:r>
            <a:r>
              <a:rPr lang="es-ES" sz="1600" b="1" dirty="0">
                <a:latin typeface="+mn-lt"/>
              </a:rPr>
              <a:t> de la URSS por la que se hizo con unos 2.000 científicos y técnicos alemanes. </a:t>
            </a:r>
          </a:p>
        </p:txBody>
      </p:sp>
      <p:sp>
        <p:nvSpPr>
          <p:cNvPr id="5127" name="Text Box 7"/>
          <p:cNvSpPr txBox="1">
            <a:spLocks noChangeArrowheads="1"/>
          </p:cNvSpPr>
          <p:nvPr/>
        </p:nvSpPr>
        <p:spPr bwMode="auto">
          <a:xfrm>
            <a:off x="306854" y="2714022"/>
            <a:ext cx="5090991" cy="1815882"/>
          </a:xfrm>
          <a:prstGeom prst="rect">
            <a:avLst/>
          </a:prstGeom>
          <a:noFill/>
          <a:ln w="9525">
            <a:noFill/>
            <a:miter lim="800000"/>
            <a:headEnd/>
            <a:tailEnd/>
          </a:ln>
          <a:effectLst/>
        </p:spPr>
        <p:txBody>
          <a:bodyPr wrap="square">
            <a:spAutoFit/>
          </a:bodyPr>
          <a:lstStyle/>
          <a:p>
            <a:pPr algn="just">
              <a:spcBef>
                <a:spcPct val="50000"/>
              </a:spcBef>
            </a:pPr>
            <a:r>
              <a:rPr lang="es-ES" sz="1600" b="1" dirty="0"/>
              <a:t>Por otro lado, Samuel </a:t>
            </a:r>
            <a:r>
              <a:rPr lang="es-ES" sz="1600" b="1" dirty="0" err="1"/>
              <a:t>Goudsmit</a:t>
            </a:r>
            <a:r>
              <a:rPr lang="es-ES" sz="1600" b="1" dirty="0"/>
              <a:t> puso bajo arresto en la inglesa casa de la granja </a:t>
            </a:r>
            <a:r>
              <a:rPr lang="es-ES" sz="1600" b="1" dirty="0" err="1"/>
              <a:t>Farm</a:t>
            </a:r>
            <a:r>
              <a:rPr lang="es-ES" sz="1600" b="1" dirty="0"/>
              <a:t> Hall al final de la Segunda Guerra Mundial en Europa a diez físicos atómicos alemanes de primera línea, entre ellos, junto a Heisenberg, el descubridor de la fisión nuclear Otto Hahn y al adversario de los nazis Max </a:t>
            </a:r>
            <a:r>
              <a:rPr lang="es-ES" sz="1600" b="1" dirty="0" err="1"/>
              <a:t>von</a:t>
            </a:r>
            <a:r>
              <a:rPr lang="es-ES" sz="1600" b="1" dirty="0"/>
              <a:t> Laue.</a:t>
            </a:r>
          </a:p>
        </p:txBody>
      </p:sp>
      <p:sp>
        <p:nvSpPr>
          <p:cNvPr id="3" name="Text Box 2">
            <a:extLst>
              <a:ext uri="{FF2B5EF4-FFF2-40B4-BE49-F238E27FC236}">
                <a16:creationId xmlns:a16="http://schemas.microsoft.com/office/drawing/2014/main" id="{2772DC4B-BF0F-722C-B83B-9F25D4F5F7D0}"/>
              </a:ext>
            </a:extLst>
          </p:cNvPr>
          <p:cNvSpPr txBox="1">
            <a:spLocks noChangeArrowheads="1"/>
          </p:cNvSpPr>
          <p:nvPr/>
        </p:nvSpPr>
        <p:spPr bwMode="auto">
          <a:xfrm>
            <a:off x="395536" y="332656"/>
            <a:ext cx="8568952"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2. La influencia de la ciencia en las guerras mundiales</a:t>
            </a:r>
            <a:endParaRPr lang="es-ES" sz="2400" b="1" dirty="0">
              <a:latin typeface="+mn-lt"/>
            </a:endParaRPr>
          </a:p>
        </p:txBody>
      </p:sp>
      <p:pic>
        <p:nvPicPr>
          <p:cNvPr id="4" name="Imagen 3">
            <a:extLst>
              <a:ext uri="{FF2B5EF4-FFF2-40B4-BE49-F238E27FC236}">
                <a16:creationId xmlns:a16="http://schemas.microsoft.com/office/drawing/2014/main" id="{6FC91DA8-DC23-49DD-3C0E-490F36019BE0}"/>
              </a:ext>
            </a:extLst>
          </p:cNvPr>
          <p:cNvPicPr>
            <a:picLocks noChangeAspect="1"/>
          </p:cNvPicPr>
          <p:nvPr/>
        </p:nvPicPr>
        <p:blipFill>
          <a:blip r:embed="rId2"/>
          <a:stretch>
            <a:fillRect/>
          </a:stretch>
        </p:blipFill>
        <p:spPr>
          <a:xfrm>
            <a:off x="5444370" y="2714022"/>
            <a:ext cx="3451889" cy="1815882"/>
          </a:xfrm>
          <a:prstGeom prst="rect">
            <a:avLst/>
          </a:prstGeom>
        </p:spPr>
      </p:pic>
      <p:sp>
        <p:nvSpPr>
          <p:cNvPr id="10" name="Text Box 7">
            <a:extLst>
              <a:ext uri="{FF2B5EF4-FFF2-40B4-BE49-F238E27FC236}">
                <a16:creationId xmlns:a16="http://schemas.microsoft.com/office/drawing/2014/main" id="{515A2B6B-6F90-60E2-40C7-612C32A2C578}"/>
              </a:ext>
            </a:extLst>
          </p:cNvPr>
          <p:cNvSpPr txBox="1">
            <a:spLocks noChangeArrowheads="1"/>
          </p:cNvSpPr>
          <p:nvPr/>
        </p:nvSpPr>
        <p:spPr bwMode="auto">
          <a:xfrm>
            <a:off x="247741" y="4616424"/>
            <a:ext cx="8648518" cy="1692771"/>
          </a:xfrm>
          <a:prstGeom prst="rect">
            <a:avLst/>
          </a:prstGeom>
          <a:noFill/>
          <a:ln w="9525">
            <a:noFill/>
            <a:miter lim="800000"/>
            <a:headEnd/>
            <a:tailEnd/>
          </a:ln>
          <a:effectLst/>
        </p:spPr>
        <p:txBody>
          <a:bodyPr wrap="square">
            <a:spAutoFit/>
          </a:bodyPr>
          <a:lstStyle/>
          <a:p>
            <a:pPr algn="just">
              <a:spcBef>
                <a:spcPct val="50000"/>
              </a:spcBef>
            </a:pPr>
            <a:r>
              <a:rPr lang="es-ES" sz="1600" b="1" dirty="0"/>
              <a:t>La casa estaba plagada de micrófonos para escuchar qué es lo que estos físicos realmente sabían de la bomba atómica alemana. </a:t>
            </a:r>
          </a:p>
          <a:p>
            <a:pPr algn="just">
              <a:spcBef>
                <a:spcPct val="50000"/>
              </a:spcBef>
            </a:pPr>
            <a:r>
              <a:rPr lang="es-ES" sz="1600" b="1" dirty="0"/>
              <a:t>Durante 6 meses vivieron alejados del mundo, leyendo, charlando y escuchando a Heisenberg tocar el piano. El 6 de agosto, el oficial a cargo de </a:t>
            </a:r>
            <a:r>
              <a:rPr lang="es-ES" sz="1600" b="1" dirty="0" err="1"/>
              <a:t>Farm</a:t>
            </a:r>
            <a:r>
              <a:rPr lang="es-ES" sz="1600" b="1" dirty="0"/>
              <a:t> Hall comunicó a Otto Hahn que se arrojó la bomba atómica sobre Hiroshima. La noticia le conmocionó y comprendió las terribles consecuencias del plan nuclear en el que había trabajado.</a:t>
            </a:r>
          </a:p>
        </p:txBody>
      </p:sp>
      <p:sp>
        <p:nvSpPr>
          <p:cNvPr id="2" name="Marcador de número de diapositiva 1">
            <a:extLst>
              <a:ext uri="{FF2B5EF4-FFF2-40B4-BE49-F238E27FC236}">
                <a16:creationId xmlns:a16="http://schemas.microsoft.com/office/drawing/2014/main" id="{FA628634-C40B-C32A-7DB4-054048825379}"/>
              </a:ext>
            </a:extLst>
          </p:cNvPr>
          <p:cNvSpPr>
            <a:spLocks noGrp="1"/>
          </p:cNvSpPr>
          <p:nvPr>
            <p:ph type="sldNum" sz="quarter" idx="12"/>
          </p:nvPr>
        </p:nvSpPr>
        <p:spPr>
          <a:xfrm>
            <a:off x="8244408" y="6245225"/>
            <a:ext cx="442392" cy="424135"/>
          </a:xfrm>
        </p:spPr>
        <p:txBody>
          <a:bodyPr/>
          <a:lstStyle/>
          <a:p>
            <a:fld id="{40954B8E-C8CA-48BE-A469-4AE0AE67A16E}" type="slidenum">
              <a:rPr lang="es-ES" smtClean="0"/>
              <a:pPr/>
              <a:t>6</a:t>
            </a:fld>
            <a:endParaRPr lang="es-ES"/>
          </a:p>
        </p:txBody>
      </p:sp>
    </p:spTree>
    <p:extLst>
      <p:ext uri="{BB962C8B-B14F-4D97-AF65-F5344CB8AC3E}">
        <p14:creationId xmlns:p14="http://schemas.microsoft.com/office/powerpoint/2010/main" val="171141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dissolve">
                                      <p:cBhvr>
                                        <p:cTn id="7" dur="500"/>
                                        <p:tgtEl>
                                          <p:spTgt spid="51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amma/>
                <a:shade val="46275"/>
                <a:invGamma/>
              </a:srgbClr>
            </a:gs>
            <a:gs pos="50000">
              <a:srgbClr val="66FFFF"/>
            </a:gs>
            <a:gs pos="100000">
              <a:srgbClr val="66FFFF">
                <a:gamma/>
                <a:shade val="46275"/>
                <a:invGamma/>
              </a:srgbClr>
            </a:gs>
          </a:gsLst>
          <a:lin ang="5400000" scaled="1"/>
        </a:gradFill>
        <a:effectLst/>
      </p:bgPr>
    </p:bg>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876D9DDE-4F97-1F7D-AF3C-87CE3147F04C}"/>
              </a:ext>
            </a:extLst>
          </p:cNvPr>
          <p:cNvSpPr txBox="1">
            <a:spLocks noChangeArrowheads="1"/>
          </p:cNvSpPr>
          <p:nvPr/>
        </p:nvSpPr>
        <p:spPr bwMode="auto">
          <a:xfrm>
            <a:off x="395536" y="332656"/>
            <a:ext cx="8568952"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3. Factores que identifican a  la Primera Guerra Mundial</a:t>
            </a:r>
            <a:endParaRPr lang="es-ES" sz="2400" b="1" dirty="0">
              <a:latin typeface="+mn-lt"/>
            </a:endParaRPr>
          </a:p>
        </p:txBody>
      </p:sp>
      <p:sp>
        <p:nvSpPr>
          <p:cNvPr id="3" name="Text Box 7">
            <a:extLst>
              <a:ext uri="{FF2B5EF4-FFF2-40B4-BE49-F238E27FC236}">
                <a16:creationId xmlns:a16="http://schemas.microsoft.com/office/drawing/2014/main" id="{C56682C0-D675-B1B1-5492-0A135EC45661}"/>
              </a:ext>
            </a:extLst>
          </p:cNvPr>
          <p:cNvSpPr txBox="1">
            <a:spLocks noChangeArrowheads="1"/>
          </p:cNvSpPr>
          <p:nvPr/>
        </p:nvSpPr>
        <p:spPr bwMode="auto">
          <a:xfrm>
            <a:off x="179512" y="973050"/>
            <a:ext cx="4787977" cy="338554"/>
          </a:xfrm>
          <a:prstGeom prst="rect">
            <a:avLst/>
          </a:prstGeom>
          <a:noFill/>
          <a:ln w="9525">
            <a:noFill/>
            <a:miter lim="800000"/>
            <a:headEnd/>
            <a:tailEnd/>
          </a:ln>
          <a:effectLst/>
        </p:spPr>
        <p:txBody>
          <a:bodyPr wrap="square">
            <a:spAutoFit/>
          </a:bodyPr>
          <a:lstStyle/>
          <a:p>
            <a:pPr algn="just">
              <a:spcBef>
                <a:spcPct val="50000"/>
              </a:spcBef>
            </a:pPr>
            <a:r>
              <a:rPr lang="es-ES" sz="1600" b="1" dirty="0"/>
              <a:t>a) El progreso tecnológico en los armamentos</a:t>
            </a:r>
          </a:p>
        </p:txBody>
      </p:sp>
      <p:sp>
        <p:nvSpPr>
          <p:cNvPr id="4" name="Text Box 7">
            <a:extLst>
              <a:ext uri="{FF2B5EF4-FFF2-40B4-BE49-F238E27FC236}">
                <a16:creationId xmlns:a16="http://schemas.microsoft.com/office/drawing/2014/main" id="{FB46E90B-286E-A0B7-B244-3A5349F6DCDD}"/>
              </a:ext>
            </a:extLst>
          </p:cNvPr>
          <p:cNvSpPr txBox="1">
            <a:spLocks noChangeArrowheads="1"/>
          </p:cNvSpPr>
          <p:nvPr/>
        </p:nvSpPr>
        <p:spPr bwMode="auto">
          <a:xfrm>
            <a:off x="179512" y="1608091"/>
            <a:ext cx="3851873" cy="338554"/>
          </a:xfrm>
          <a:prstGeom prst="rect">
            <a:avLst/>
          </a:prstGeom>
          <a:noFill/>
          <a:ln w="9525">
            <a:noFill/>
            <a:miter lim="800000"/>
            <a:headEnd/>
            <a:tailEnd/>
          </a:ln>
          <a:effectLst/>
        </p:spPr>
        <p:txBody>
          <a:bodyPr wrap="square">
            <a:spAutoFit/>
          </a:bodyPr>
          <a:lstStyle/>
          <a:p>
            <a:pPr algn="just">
              <a:spcBef>
                <a:spcPct val="50000"/>
              </a:spcBef>
            </a:pPr>
            <a:r>
              <a:rPr lang="es-ES" sz="1600" b="1" dirty="0"/>
              <a:t>b) El progreso en las comunicaciones</a:t>
            </a:r>
          </a:p>
        </p:txBody>
      </p:sp>
      <p:sp>
        <p:nvSpPr>
          <p:cNvPr id="5" name="Text Box 7">
            <a:extLst>
              <a:ext uri="{FF2B5EF4-FFF2-40B4-BE49-F238E27FC236}">
                <a16:creationId xmlns:a16="http://schemas.microsoft.com/office/drawing/2014/main" id="{7F31F06D-E8E3-9564-3516-FB40B4804BD8}"/>
              </a:ext>
            </a:extLst>
          </p:cNvPr>
          <p:cNvSpPr txBox="1">
            <a:spLocks noChangeArrowheads="1"/>
          </p:cNvSpPr>
          <p:nvPr/>
        </p:nvSpPr>
        <p:spPr bwMode="auto">
          <a:xfrm>
            <a:off x="179512" y="2126959"/>
            <a:ext cx="2915769" cy="338554"/>
          </a:xfrm>
          <a:prstGeom prst="rect">
            <a:avLst/>
          </a:prstGeom>
          <a:noFill/>
          <a:ln w="9525">
            <a:noFill/>
            <a:miter lim="800000"/>
            <a:headEnd/>
            <a:tailEnd/>
          </a:ln>
          <a:effectLst/>
        </p:spPr>
        <p:txBody>
          <a:bodyPr wrap="square">
            <a:spAutoFit/>
          </a:bodyPr>
          <a:lstStyle/>
          <a:p>
            <a:pPr algn="just">
              <a:spcBef>
                <a:spcPct val="50000"/>
              </a:spcBef>
            </a:pPr>
            <a:r>
              <a:rPr lang="es-ES" sz="1600" b="1" dirty="0"/>
              <a:t>c) La guerra de trincheras</a:t>
            </a:r>
          </a:p>
        </p:txBody>
      </p:sp>
      <p:sp>
        <p:nvSpPr>
          <p:cNvPr id="6" name="Text Box 7">
            <a:extLst>
              <a:ext uri="{FF2B5EF4-FFF2-40B4-BE49-F238E27FC236}">
                <a16:creationId xmlns:a16="http://schemas.microsoft.com/office/drawing/2014/main" id="{3BC69A8D-FA04-DE70-F37B-600C04A0F725}"/>
              </a:ext>
            </a:extLst>
          </p:cNvPr>
          <p:cNvSpPr txBox="1">
            <a:spLocks noChangeArrowheads="1"/>
          </p:cNvSpPr>
          <p:nvPr/>
        </p:nvSpPr>
        <p:spPr bwMode="auto">
          <a:xfrm>
            <a:off x="179512" y="2609515"/>
            <a:ext cx="2592288" cy="338554"/>
          </a:xfrm>
          <a:prstGeom prst="rect">
            <a:avLst/>
          </a:prstGeom>
          <a:noFill/>
          <a:ln w="9525">
            <a:noFill/>
            <a:miter lim="800000"/>
            <a:headEnd/>
            <a:tailEnd/>
          </a:ln>
          <a:effectLst/>
        </p:spPr>
        <p:txBody>
          <a:bodyPr wrap="square">
            <a:spAutoFit/>
          </a:bodyPr>
          <a:lstStyle/>
          <a:p>
            <a:pPr algn="just">
              <a:spcBef>
                <a:spcPct val="50000"/>
              </a:spcBef>
            </a:pPr>
            <a:r>
              <a:rPr lang="es-ES" sz="1600" b="1" dirty="0"/>
              <a:t>d) La irrupción del avión</a:t>
            </a:r>
          </a:p>
        </p:txBody>
      </p:sp>
      <p:sp>
        <p:nvSpPr>
          <p:cNvPr id="7" name="Text Box 7">
            <a:extLst>
              <a:ext uri="{FF2B5EF4-FFF2-40B4-BE49-F238E27FC236}">
                <a16:creationId xmlns:a16="http://schemas.microsoft.com/office/drawing/2014/main" id="{5A66B7D4-BD6B-16A0-6C6B-08FF324529B7}"/>
              </a:ext>
            </a:extLst>
          </p:cNvPr>
          <p:cNvSpPr txBox="1">
            <a:spLocks noChangeArrowheads="1"/>
          </p:cNvSpPr>
          <p:nvPr/>
        </p:nvSpPr>
        <p:spPr bwMode="auto">
          <a:xfrm>
            <a:off x="179512" y="3139897"/>
            <a:ext cx="4283921" cy="338554"/>
          </a:xfrm>
          <a:prstGeom prst="rect">
            <a:avLst/>
          </a:prstGeom>
          <a:noFill/>
          <a:ln w="9525">
            <a:noFill/>
            <a:miter lim="800000"/>
            <a:headEnd/>
            <a:tailEnd/>
          </a:ln>
          <a:effectLst/>
        </p:spPr>
        <p:txBody>
          <a:bodyPr wrap="square">
            <a:spAutoFit/>
          </a:bodyPr>
          <a:lstStyle/>
          <a:p>
            <a:pPr algn="just">
              <a:spcBef>
                <a:spcPct val="50000"/>
              </a:spcBef>
            </a:pPr>
            <a:r>
              <a:rPr lang="es-ES" sz="1600" b="1" dirty="0"/>
              <a:t>e) El submarino como arma en la sombra</a:t>
            </a:r>
          </a:p>
        </p:txBody>
      </p:sp>
      <p:sp>
        <p:nvSpPr>
          <p:cNvPr id="8" name="Text Box 7">
            <a:extLst>
              <a:ext uri="{FF2B5EF4-FFF2-40B4-BE49-F238E27FC236}">
                <a16:creationId xmlns:a16="http://schemas.microsoft.com/office/drawing/2014/main" id="{55A0452A-884B-1558-9B8D-832027B301B5}"/>
              </a:ext>
            </a:extLst>
          </p:cNvPr>
          <p:cNvSpPr txBox="1">
            <a:spLocks noChangeArrowheads="1"/>
          </p:cNvSpPr>
          <p:nvPr/>
        </p:nvSpPr>
        <p:spPr bwMode="auto">
          <a:xfrm>
            <a:off x="179512" y="3670279"/>
            <a:ext cx="3637502" cy="338554"/>
          </a:xfrm>
          <a:prstGeom prst="rect">
            <a:avLst/>
          </a:prstGeom>
          <a:noFill/>
          <a:ln w="9525">
            <a:noFill/>
            <a:miter lim="800000"/>
            <a:headEnd/>
            <a:tailEnd/>
          </a:ln>
          <a:effectLst/>
        </p:spPr>
        <p:txBody>
          <a:bodyPr wrap="square">
            <a:spAutoFit/>
          </a:bodyPr>
          <a:lstStyle/>
          <a:p>
            <a:pPr algn="just">
              <a:spcBef>
                <a:spcPct val="50000"/>
              </a:spcBef>
            </a:pPr>
            <a:r>
              <a:rPr lang="es-ES" sz="1600" b="1" dirty="0"/>
              <a:t>f) Los avances de la sanidad militar</a:t>
            </a:r>
          </a:p>
        </p:txBody>
      </p:sp>
      <p:grpSp>
        <p:nvGrpSpPr>
          <p:cNvPr id="9" name="Grupo 8">
            <a:extLst>
              <a:ext uri="{FF2B5EF4-FFF2-40B4-BE49-F238E27FC236}">
                <a16:creationId xmlns:a16="http://schemas.microsoft.com/office/drawing/2014/main" id="{D1E21E76-F018-9886-5EDA-D7E0337D1ED3}"/>
              </a:ext>
            </a:extLst>
          </p:cNvPr>
          <p:cNvGrpSpPr>
            <a:grpSpLocks/>
          </p:cNvGrpSpPr>
          <p:nvPr/>
        </p:nvGrpSpPr>
        <p:grpSpPr bwMode="auto">
          <a:xfrm>
            <a:off x="4808327" y="948940"/>
            <a:ext cx="2263140" cy="1978025"/>
            <a:chOff x="3908" y="2168"/>
            <a:chExt cx="3549" cy="3115"/>
          </a:xfrm>
        </p:grpSpPr>
        <p:sp>
          <p:nvSpPr>
            <p:cNvPr id="10" name="Text Box 10">
              <a:extLst>
                <a:ext uri="{FF2B5EF4-FFF2-40B4-BE49-F238E27FC236}">
                  <a16:creationId xmlns:a16="http://schemas.microsoft.com/office/drawing/2014/main" id="{DD4DF5D2-2D9B-C488-9222-FF6ADB6BA09B}"/>
                </a:ext>
              </a:extLst>
            </p:cNvPr>
            <p:cNvSpPr txBox="1">
              <a:spLocks noChangeArrowheads="1"/>
            </p:cNvSpPr>
            <p:nvPr/>
          </p:nvSpPr>
          <p:spPr bwMode="auto">
            <a:xfrm>
              <a:off x="3908" y="4416"/>
              <a:ext cx="3489" cy="86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dirty="0">
                  <a:effectLst/>
                  <a:latin typeface="Arial" panose="020B0604020202020204" pitchFamily="34" charset="0"/>
                  <a:ea typeface="Times" panose="02020603050405020304" pitchFamily="18" charset="0"/>
                  <a:cs typeface="Times New Roman" panose="02020603050405020304" pitchFamily="18" charset="0"/>
                </a:rPr>
                <a:t>Batería de artillería en el frente de </a:t>
              </a:r>
              <a:r>
                <a:rPr lang="es-ES_tradnl" sz="1000" dirty="0" err="1">
                  <a:effectLst/>
                  <a:latin typeface="Arial" panose="020B0604020202020204" pitchFamily="34" charset="0"/>
                  <a:ea typeface="Times" panose="02020603050405020304" pitchFamily="18" charset="0"/>
                  <a:cs typeface="Times New Roman" panose="02020603050405020304" pitchFamily="18" charset="0"/>
                </a:rPr>
                <a:t>Gallípoli</a:t>
              </a:r>
              <a:r>
                <a:rPr lang="es-ES_tradnl" sz="1000" dirty="0">
                  <a:effectLst/>
                  <a:latin typeface="Arial" panose="020B0604020202020204" pitchFamily="34" charset="0"/>
                  <a:ea typeface="Times" panose="02020603050405020304" pitchFamily="18" charset="0"/>
                  <a:cs typeface="Times New Roman" panose="02020603050405020304" pitchFamily="18" charset="0"/>
                </a:rPr>
                <a:t> en los Dardanelos en la</a:t>
              </a:r>
              <a:r>
                <a:rPr lang="es-ES_tradnl" sz="1000" dirty="0">
                  <a:effectLst/>
                  <a:latin typeface="Times" panose="02020603050405020304" pitchFamily="18" charset="0"/>
                  <a:ea typeface="Times" panose="02020603050405020304" pitchFamily="18" charset="0"/>
                  <a:cs typeface="Times New Roman" panose="02020603050405020304" pitchFamily="18" charset="0"/>
                </a:rPr>
                <a:t> </a:t>
              </a:r>
              <a:r>
                <a:rPr lang="es-ES_tradnl" sz="1000" dirty="0">
                  <a:effectLst/>
                  <a:latin typeface="Arial" panose="020B0604020202020204" pitchFamily="34" charset="0"/>
                  <a:ea typeface="Times" panose="02020603050405020304" pitchFamily="18" charset="0"/>
                  <a:cs typeface="Times New Roman" panose="02020603050405020304" pitchFamily="18" charset="0"/>
                </a:rPr>
                <a:t>Primera Guerra Mundial.</a:t>
              </a:r>
              <a:endParaRPr lang="es-ES" sz="1200" dirty="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11" name="Picture 11">
              <a:extLst>
                <a:ext uri="{FF2B5EF4-FFF2-40B4-BE49-F238E27FC236}">
                  <a16:creationId xmlns:a16="http://schemas.microsoft.com/office/drawing/2014/main" id="{AD95BDCB-2458-A1B3-118C-6F1B308C5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2913" r="51289"/>
            <a:stretch>
              <a:fillRect/>
            </a:stretch>
          </p:blipFill>
          <p:spPr bwMode="auto">
            <a:xfrm>
              <a:off x="3908" y="2168"/>
              <a:ext cx="3549" cy="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Imagen 11">
            <a:extLst>
              <a:ext uri="{FF2B5EF4-FFF2-40B4-BE49-F238E27FC236}">
                <a16:creationId xmlns:a16="http://schemas.microsoft.com/office/drawing/2014/main" id="{E5271B12-764F-7E6E-6187-711DAA8C67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00128" y="2690495"/>
            <a:ext cx="1864360" cy="1477010"/>
          </a:xfrm>
          <a:prstGeom prst="rect">
            <a:avLst/>
          </a:prstGeom>
          <a:noFill/>
          <a:ln>
            <a:noFill/>
          </a:ln>
        </p:spPr>
      </p:pic>
      <p:pic>
        <p:nvPicPr>
          <p:cNvPr id="13" name="Imagen 12">
            <a:extLst>
              <a:ext uri="{FF2B5EF4-FFF2-40B4-BE49-F238E27FC236}">
                <a16:creationId xmlns:a16="http://schemas.microsoft.com/office/drawing/2014/main" id="{C7687625-F9CF-1947-A674-FB1B710A7C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1879" y="5366457"/>
            <a:ext cx="1940277" cy="1306288"/>
          </a:xfrm>
          <a:prstGeom prst="rect">
            <a:avLst/>
          </a:prstGeom>
          <a:noFill/>
          <a:ln>
            <a:noFill/>
          </a:ln>
        </p:spPr>
      </p:pic>
      <p:grpSp>
        <p:nvGrpSpPr>
          <p:cNvPr id="14" name="Grupo 13">
            <a:extLst>
              <a:ext uri="{FF2B5EF4-FFF2-40B4-BE49-F238E27FC236}">
                <a16:creationId xmlns:a16="http://schemas.microsoft.com/office/drawing/2014/main" id="{4E7D146E-44DD-7780-054B-D73BA1D13EC1}"/>
              </a:ext>
            </a:extLst>
          </p:cNvPr>
          <p:cNvGrpSpPr>
            <a:grpSpLocks/>
          </p:cNvGrpSpPr>
          <p:nvPr/>
        </p:nvGrpSpPr>
        <p:grpSpPr bwMode="auto">
          <a:xfrm>
            <a:off x="580713" y="4192111"/>
            <a:ext cx="2320290" cy="2552700"/>
            <a:chOff x="7150" y="4093"/>
            <a:chExt cx="3302" cy="3741"/>
          </a:xfrm>
        </p:grpSpPr>
        <p:sp>
          <p:nvSpPr>
            <p:cNvPr id="15" name="Text Box 23">
              <a:extLst>
                <a:ext uri="{FF2B5EF4-FFF2-40B4-BE49-F238E27FC236}">
                  <a16:creationId xmlns:a16="http://schemas.microsoft.com/office/drawing/2014/main" id="{F0A7D038-78D0-8E58-1AFB-6EC62CBC4AF5}"/>
                </a:ext>
              </a:extLst>
            </p:cNvPr>
            <p:cNvSpPr txBox="1">
              <a:spLocks noChangeArrowheads="1"/>
            </p:cNvSpPr>
            <p:nvPr/>
          </p:nvSpPr>
          <p:spPr bwMode="auto">
            <a:xfrm>
              <a:off x="7150" y="6047"/>
              <a:ext cx="3302" cy="178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a:effectLst/>
                  <a:latin typeface="Arial" panose="020B0604020202020204" pitchFamily="34" charset="0"/>
                  <a:ea typeface="Times" panose="02020603050405020304" pitchFamily="18" charset="0"/>
                  <a:cs typeface="Times New Roman" panose="02020603050405020304" pitchFamily="18" charset="0"/>
                </a:rPr>
                <a:t>En 1914 se comprueba que una solución del 0,2 % de citrato de sodio actúa como eficaz anticoagulante y es inocua para el paciente mediante el método desarrollado por el norteamericano Richard Lewisohn de origen alemán. </a:t>
              </a:r>
              <a:endParaRPr lang="es-ES" sz="120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16" name="Picture 24">
              <a:extLst>
                <a:ext uri="{FF2B5EF4-FFF2-40B4-BE49-F238E27FC236}">
                  <a16:creationId xmlns:a16="http://schemas.microsoft.com/office/drawing/2014/main" id="{A6918F84-7344-E7FA-E7C4-31FEBA4B4E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7941" t="22980" r="11311" b="3371"/>
            <a:stretch>
              <a:fillRect/>
            </a:stretch>
          </p:blipFill>
          <p:spPr bwMode="auto">
            <a:xfrm>
              <a:off x="7150" y="4093"/>
              <a:ext cx="3302" cy="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upo 16">
            <a:extLst>
              <a:ext uri="{FF2B5EF4-FFF2-40B4-BE49-F238E27FC236}">
                <a16:creationId xmlns:a16="http://schemas.microsoft.com/office/drawing/2014/main" id="{45C16E8C-07D5-7FC5-9C5D-A02DFFE6D834}"/>
              </a:ext>
            </a:extLst>
          </p:cNvPr>
          <p:cNvGrpSpPr>
            <a:grpSpLocks/>
          </p:cNvGrpSpPr>
          <p:nvPr/>
        </p:nvGrpSpPr>
        <p:grpSpPr bwMode="auto">
          <a:xfrm>
            <a:off x="4360641" y="2986655"/>
            <a:ext cx="1800225" cy="2289175"/>
            <a:chOff x="5842" y="6559"/>
            <a:chExt cx="2835" cy="3605"/>
          </a:xfrm>
        </p:grpSpPr>
        <p:sp>
          <p:nvSpPr>
            <p:cNvPr id="18" name="Text Box 20">
              <a:extLst>
                <a:ext uri="{FF2B5EF4-FFF2-40B4-BE49-F238E27FC236}">
                  <a16:creationId xmlns:a16="http://schemas.microsoft.com/office/drawing/2014/main" id="{0B3C5947-51D6-D692-9E27-0153B3F1492E}"/>
                </a:ext>
              </a:extLst>
            </p:cNvPr>
            <p:cNvSpPr txBox="1">
              <a:spLocks noChangeArrowheads="1"/>
            </p:cNvSpPr>
            <p:nvPr/>
          </p:nvSpPr>
          <p:spPr bwMode="auto">
            <a:xfrm>
              <a:off x="5842" y="9204"/>
              <a:ext cx="2835" cy="9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a:effectLst/>
                  <a:latin typeface="Arial" panose="020B0604020202020204" pitchFamily="34" charset="0"/>
                  <a:ea typeface="Times" panose="02020603050405020304" pitchFamily="18" charset="0"/>
                  <a:cs typeface="Times New Roman" panose="02020603050405020304" pitchFamily="18" charset="0"/>
                </a:rPr>
                <a:t>El elevado índice de neurosis de la guerra conmocionó a la psiquiatría.</a:t>
              </a:r>
              <a:endParaRPr lang="es-ES" sz="120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19" name="Picture 21">
              <a:extLst>
                <a:ext uri="{FF2B5EF4-FFF2-40B4-BE49-F238E27FC236}">
                  <a16:creationId xmlns:a16="http://schemas.microsoft.com/office/drawing/2014/main" id="{8D67F044-DF14-4BBF-559A-D160080B26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863" r="3162"/>
            <a:stretch>
              <a:fillRect/>
            </a:stretch>
          </p:blipFill>
          <p:spPr bwMode="auto">
            <a:xfrm>
              <a:off x="5842" y="6559"/>
              <a:ext cx="2835" cy="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descr="Las comunicaciones en tiempos de la Primera Guerra Mundial (o cómo haber  enviado un mensaje en «1917»)">
            <a:extLst>
              <a:ext uri="{FF2B5EF4-FFF2-40B4-BE49-F238E27FC236}">
                <a16:creationId xmlns:a16="http://schemas.microsoft.com/office/drawing/2014/main" id="{AF7F38B4-948F-C0DC-0FCD-DA77799A3C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8492" y="4375400"/>
            <a:ext cx="2845508" cy="1701051"/>
          </a:xfrm>
          <a:prstGeom prst="rect">
            <a:avLst/>
          </a:prstGeom>
          <a:noFill/>
          <a:extLst>
            <a:ext uri="{909E8E84-426E-40DD-AFC4-6F175D3DCCD1}">
              <a14:hiddenFill xmlns:a14="http://schemas.microsoft.com/office/drawing/2010/main">
                <a:solidFill>
                  <a:srgbClr val="FFFFFF"/>
                </a:solidFill>
              </a14:hiddenFill>
            </a:ext>
          </a:extLst>
        </p:spPr>
      </p:pic>
      <p:sp>
        <p:nvSpPr>
          <p:cNvPr id="20" name="Marcador de número de diapositiva 19">
            <a:extLst>
              <a:ext uri="{FF2B5EF4-FFF2-40B4-BE49-F238E27FC236}">
                <a16:creationId xmlns:a16="http://schemas.microsoft.com/office/drawing/2014/main" id="{38B5B1D5-5A78-5A40-3702-178555DBFC7B}"/>
              </a:ext>
            </a:extLst>
          </p:cNvPr>
          <p:cNvSpPr>
            <a:spLocks noGrp="1"/>
          </p:cNvSpPr>
          <p:nvPr>
            <p:ph type="sldNum" sz="quarter" idx="12"/>
          </p:nvPr>
        </p:nvSpPr>
        <p:spPr>
          <a:xfrm>
            <a:off x="8316416" y="6245225"/>
            <a:ext cx="370384" cy="427520"/>
          </a:xfrm>
        </p:spPr>
        <p:txBody>
          <a:bodyPr/>
          <a:lstStyle/>
          <a:p>
            <a:fld id="{40954B8E-C8CA-48BE-A469-4AE0AE67A16E}" type="slidenum">
              <a:rPr lang="es-ES" smtClean="0"/>
              <a:pPr/>
              <a:t>7</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amma/>
                <a:shade val="46275"/>
                <a:invGamma/>
              </a:srgbClr>
            </a:gs>
            <a:gs pos="50000">
              <a:srgbClr val="66FFFF"/>
            </a:gs>
            <a:gs pos="100000">
              <a:srgbClr val="66FFFF">
                <a:gamma/>
                <a:shade val="46275"/>
                <a:invGamma/>
              </a:srgbClr>
            </a:gs>
          </a:gsLst>
          <a:lin ang="5400000" scaled="1"/>
        </a:gradFill>
        <a:effectLst/>
      </p:bgPr>
    </p:bg>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204711" y="5112047"/>
            <a:ext cx="8559316" cy="1138773"/>
          </a:xfrm>
          <a:prstGeom prst="rect">
            <a:avLst/>
          </a:prstGeom>
          <a:noFill/>
          <a:ln w="9525">
            <a:noFill/>
            <a:miter lim="800000"/>
            <a:headEnd/>
            <a:tailEnd/>
          </a:ln>
          <a:effectLst/>
        </p:spPr>
        <p:txBody>
          <a:bodyPr wrap="square">
            <a:spAutoFit/>
          </a:bodyPr>
          <a:lstStyle/>
          <a:p>
            <a:pPr algn="just">
              <a:spcBef>
                <a:spcPct val="50000"/>
              </a:spcBef>
            </a:pPr>
            <a:r>
              <a:rPr lang="es-ES_tradnl" sz="1700" dirty="0">
                <a:effectLst/>
                <a:latin typeface="Arial" panose="020B0604020202020204" pitchFamily="34" charset="0"/>
                <a:ea typeface="Times New Roman" panose="02020603050405020304" pitchFamily="18" charset="0"/>
              </a:rPr>
              <a:t>Los efectos materiales de los gases no son especialmente devastadores, pero su utilización y el hecho de que pudieran exterminar a los seres humanos como si fueran insectos o roedores provocaron una importante corriente de rechazo que ha permitido que después de la Primera Guerra Mundial su uso ha sido esporádico.</a:t>
            </a:r>
            <a:endParaRPr lang="es-ES" sz="1700" b="1" dirty="0">
              <a:latin typeface="+mn-lt"/>
            </a:endParaRPr>
          </a:p>
        </p:txBody>
      </p:sp>
      <p:sp>
        <p:nvSpPr>
          <p:cNvPr id="2" name="Text Box 2">
            <a:extLst>
              <a:ext uri="{FF2B5EF4-FFF2-40B4-BE49-F238E27FC236}">
                <a16:creationId xmlns:a16="http://schemas.microsoft.com/office/drawing/2014/main" id="{3A768429-0F46-5026-D05F-767511F2CD46}"/>
              </a:ext>
            </a:extLst>
          </p:cNvPr>
          <p:cNvSpPr txBox="1">
            <a:spLocks noChangeArrowheads="1"/>
          </p:cNvSpPr>
          <p:nvPr/>
        </p:nvSpPr>
        <p:spPr bwMode="auto">
          <a:xfrm>
            <a:off x="407617" y="198717"/>
            <a:ext cx="8568952"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4. La irrupción dela guerra química mediante gases</a:t>
            </a:r>
            <a:endParaRPr lang="es-ES" sz="2400" b="1" dirty="0">
              <a:latin typeface="+mn-lt"/>
            </a:endParaRPr>
          </a:p>
        </p:txBody>
      </p:sp>
      <p:grpSp>
        <p:nvGrpSpPr>
          <p:cNvPr id="3" name="Grupo 2">
            <a:extLst>
              <a:ext uri="{FF2B5EF4-FFF2-40B4-BE49-F238E27FC236}">
                <a16:creationId xmlns:a16="http://schemas.microsoft.com/office/drawing/2014/main" id="{47872118-11D2-76D4-9525-3AAFF082D0C5}"/>
              </a:ext>
            </a:extLst>
          </p:cNvPr>
          <p:cNvGrpSpPr>
            <a:grpSpLocks/>
          </p:cNvGrpSpPr>
          <p:nvPr/>
        </p:nvGrpSpPr>
        <p:grpSpPr bwMode="auto">
          <a:xfrm>
            <a:off x="204711" y="907742"/>
            <a:ext cx="2125345" cy="3816350"/>
            <a:chOff x="7033" y="3933"/>
            <a:chExt cx="3467" cy="6010"/>
          </a:xfrm>
        </p:grpSpPr>
        <p:sp>
          <p:nvSpPr>
            <p:cNvPr id="4" name="Text Box 38">
              <a:extLst>
                <a:ext uri="{FF2B5EF4-FFF2-40B4-BE49-F238E27FC236}">
                  <a16:creationId xmlns:a16="http://schemas.microsoft.com/office/drawing/2014/main" id="{4781A095-E0D0-1203-17D6-CA5E06444F50}"/>
                </a:ext>
              </a:extLst>
            </p:cNvPr>
            <p:cNvSpPr txBox="1">
              <a:spLocks noChangeArrowheads="1"/>
            </p:cNvSpPr>
            <p:nvPr/>
          </p:nvSpPr>
          <p:spPr bwMode="auto">
            <a:xfrm>
              <a:off x="7033" y="5961"/>
              <a:ext cx="3467" cy="39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dirty="0">
                  <a:effectLst/>
                  <a:latin typeface="Arial" panose="020B0604020202020204" pitchFamily="34" charset="0"/>
                  <a:ea typeface="Times" panose="02020603050405020304" pitchFamily="18" charset="0"/>
                  <a:cs typeface="Times New Roman" panose="02020603050405020304" pitchFamily="18" charset="0"/>
                </a:rPr>
                <a:t>Fritz Haber (1868-1934), vestido de militar junto a un automóvil de inspección en el frente. Haber tras recibir el premio Nobel de Química fue felicitado por su valor para el desarrollo de la agricultura y el bienestar de la humanidad, pues la principal aplicación del amoníaco era de servir de base para fabricar abonos sintéticos. </a:t>
              </a:r>
              <a:endParaRPr lang="es-ES" sz="1200" dirty="0">
                <a:effectLst/>
                <a:latin typeface="Times" panose="02020603050405020304" pitchFamily="18" charset="0"/>
                <a:ea typeface="Times" panose="02020603050405020304" pitchFamily="18" charset="0"/>
                <a:cs typeface="Times New Roman" panose="02020603050405020304" pitchFamily="18" charset="0"/>
              </a:endParaRPr>
            </a:p>
            <a:p>
              <a:pPr algn="just"/>
              <a:r>
                <a:rPr lang="es-ES_tradnl" sz="1000" dirty="0">
                  <a:effectLst/>
                  <a:latin typeface="Arial" panose="020B0604020202020204" pitchFamily="34" charset="0"/>
                  <a:ea typeface="Times" panose="02020603050405020304" pitchFamily="18" charset="0"/>
                  <a:cs typeface="Times New Roman" panose="02020603050405020304" pitchFamily="18" charset="0"/>
                </a:rPr>
                <a:t>Irónicamente Haber era judío, por eso no pudo pasar de capitán en el ejército y con la llegada de los nazis al poder en 1933, tuvo que abandonar Alemania y murió desesperado en Suiza en 1934.</a:t>
              </a:r>
              <a:endParaRPr lang="es-ES" sz="1200" dirty="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5" name="Picture 39">
              <a:extLst>
                <a:ext uri="{FF2B5EF4-FFF2-40B4-BE49-F238E27FC236}">
                  <a16:creationId xmlns:a16="http://schemas.microsoft.com/office/drawing/2014/main" id="{42129E30-AED3-028D-F781-D32DE632FA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2083" r="2577"/>
            <a:stretch>
              <a:fillRect/>
            </a:stretch>
          </p:blipFill>
          <p:spPr bwMode="auto">
            <a:xfrm>
              <a:off x="7033" y="3933"/>
              <a:ext cx="3467" cy="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upo 5">
            <a:extLst>
              <a:ext uri="{FF2B5EF4-FFF2-40B4-BE49-F238E27FC236}">
                <a16:creationId xmlns:a16="http://schemas.microsoft.com/office/drawing/2014/main" id="{20CC04F9-7764-B967-0ECB-8240424E142D}"/>
              </a:ext>
            </a:extLst>
          </p:cNvPr>
          <p:cNvGrpSpPr>
            <a:grpSpLocks/>
          </p:cNvGrpSpPr>
          <p:nvPr/>
        </p:nvGrpSpPr>
        <p:grpSpPr bwMode="auto">
          <a:xfrm>
            <a:off x="2642313" y="813259"/>
            <a:ext cx="1925955" cy="2484120"/>
            <a:chOff x="7394" y="1644"/>
            <a:chExt cx="3033" cy="3912"/>
          </a:xfrm>
        </p:grpSpPr>
        <p:sp>
          <p:nvSpPr>
            <p:cNvPr id="7" name="Text Box 5">
              <a:extLst>
                <a:ext uri="{FF2B5EF4-FFF2-40B4-BE49-F238E27FC236}">
                  <a16:creationId xmlns:a16="http://schemas.microsoft.com/office/drawing/2014/main" id="{CDE09C69-CC4D-FA48-CB52-DEEBE8DDE18B}"/>
                </a:ext>
              </a:extLst>
            </p:cNvPr>
            <p:cNvSpPr txBox="1">
              <a:spLocks noChangeArrowheads="1"/>
            </p:cNvSpPr>
            <p:nvPr/>
          </p:nvSpPr>
          <p:spPr bwMode="auto">
            <a:xfrm>
              <a:off x="7394" y="4833"/>
              <a:ext cx="3033" cy="72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fontAlgn="base">
                <a:spcAft>
                  <a:spcPts val="1000"/>
                </a:spcAft>
              </a:pPr>
              <a:r>
                <a:rPr lang="es-ES" sz="1000" kern="1200">
                  <a:solidFill>
                    <a:srgbClr val="000000"/>
                  </a:solidFill>
                  <a:effectLst/>
                  <a:latin typeface="Arial" panose="020B0604020202020204" pitchFamily="34" charset="0"/>
                  <a:ea typeface="Times New Roman" panose="02020603050405020304" pitchFamily="18" charset="0"/>
                </a:rPr>
                <a:t>Victor Grignad (1871-1935), Nobel de Química en 1912</a:t>
              </a:r>
              <a:r>
                <a:rPr lang="es-ES" sz="14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s-ES" sz="1200">
                <a:effectLst/>
                <a:latin typeface="Times New Roman" panose="02020603050405020304" pitchFamily="18" charset="0"/>
                <a:ea typeface="Times New Roman" panose="02020603050405020304" pitchFamily="18" charset="0"/>
              </a:endParaRPr>
            </a:p>
          </p:txBody>
        </p:sp>
        <p:pic>
          <p:nvPicPr>
            <p:cNvPr id="8" name="Picture 4" descr="grignard">
              <a:extLst>
                <a:ext uri="{FF2B5EF4-FFF2-40B4-BE49-F238E27FC236}">
                  <a16:creationId xmlns:a16="http://schemas.microsoft.com/office/drawing/2014/main" id="{A4547E04-D88C-B67F-A54D-F609A41CB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163" b="5994"/>
            <a:stretch>
              <a:fillRect/>
            </a:stretch>
          </p:blipFill>
          <p:spPr bwMode="auto">
            <a:xfrm>
              <a:off x="7394" y="1644"/>
              <a:ext cx="3033" cy="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upo 8">
            <a:extLst>
              <a:ext uri="{FF2B5EF4-FFF2-40B4-BE49-F238E27FC236}">
                <a16:creationId xmlns:a16="http://schemas.microsoft.com/office/drawing/2014/main" id="{D38DA54D-3272-E658-6AFB-91AC9ED917CE}"/>
              </a:ext>
            </a:extLst>
          </p:cNvPr>
          <p:cNvGrpSpPr>
            <a:grpSpLocks/>
          </p:cNvGrpSpPr>
          <p:nvPr/>
        </p:nvGrpSpPr>
        <p:grpSpPr bwMode="auto">
          <a:xfrm>
            <a:off x="2609205" y="3335614"/>
            <a:ext cx="2049780" cy="1733551"/>
            <a:chOff x="2881" y="1921"/>
            <a:chExt cx="3011" cy="2555"/>
          </a:xfrm>
        </p:grpSpPr>
        <p:sp>
          <p:nvSpPr>
            <p:cNvPr id="10" name="Text Box 26">
              <a:extLst>
                <a:ext uri="{FF2B5EF4-FFF2-40B4-BE49-F238E27FC236}">
                  <a16:creationId xmlns:a16="http://schemas.microsoft.com/office/drawing/2014/main" id="{4FB8B127-69A0-FB0D-CF54-0B2CA6DA1ACA}"/>
                </a:ext>
              </a:extLst>
            </p:cNvPr>
            <p:cNvSpPr txBox="1">
              <a:spLocks noChangeArrowheads="1"/>
            </p:cNvSpPr>
            <p:nvPr/>
          </p:nvSpPr>
          <p:spPr bwMode="auto">
            <a:xfrm>
              <a:off x="2881" y="3785"/>
              <a:ext cx="3011" cy="69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a:effectLst/>
                  <a:latin typeface="Arial" panose="020B0604020202020204" pitchFamily="34" charset="0"/>
                  <a:ea typeface="Times" panose="02020603050405020304" pitchFamily="18" charset="0"/>
                  <a:cs typeface="Times New Roman" panose="02020603050405020304" pitchFamily="18" charset="0"/>
                </a:rPr>
                <a:t>Soldados alemanes sufriendo el efecto del gas asfixiante.</a:t>
              </a:r>
              <a:endParaRPr lang="es-ES" sz="120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11" name="Picture 27">
              <a:extLst>
                <a:ext uri="{FF2B5EF4-FFF2-40B4-BE49-F238E27FC236}">
                  <a16:creationId xmlns:a16="http://schemas.microsoft.com/office/drawing/2014/main" id="{09CD9031-662B-5E69-9D1F-A0D348D9B7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058"/>
            <a:stretch>
              <a:fillRect/>
            </a:stretch>
          </p:blipFill>
          <p:spPr bwMode="auto">
            <a:xfrm>
              <a:off x="2881" y="1921"/>
              <a:ext cx="3011" cy="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upo 11">
            <a:extLst>
              <a:ext uri="{FF2B5EF4-FFF2-40B4-BE49-F238E27FC236}">
                <a16:creationId xmlns:a16="http://schemas.microsoft.com/office/drawing/2014/main" id="{FF363661-DCAB-3864-97E7-7E48C2C07DFE}"/>
              </a:ext>
            </a:extLst>
          </p:cNvPr>
          <p:cNvGrpSpPr>
            <a:grpSpLocks/>
          </p:cNvGrpSpPr>
          <p:nvPr/>
        </p:nvGrpSpPr>
        <p:grpSpPr bwMode="auto">
          <a:xfrm>
            <a:off x="4692836" y="990796"/>
            <a:ext cx="1965325" cy="1704975"/>
            <a:chOff x="3421" y="3816"/>
            <a:chExt cx="3095" cy="2685"/>
          </a:xfrm>
        </p:grpSpPr>
        <p:sp>
          <p:nvSpPr>
            <p:cNvPr id="13" name="Text Box 29">
              <a:extLst>
                <a:ext uri="{FF2B5EF4-FFF2-40B4-BE49-F238E27FC236}">
                  <a16:creationId xmlns:a16="http://schemas.microsoft.com/office/drawing/2014/main" id="{576482B9-00DD-1705-9F2F-78A57775E0ED}"/>
                </a:ext>
              </a:extLst>
            </p:cNvPr>
            <p:cNvSpPr txBox="1">
              <a:spLocks noChangeArrowheads="1"/>
            </p:cNvSpPr>
            <p:nvPr/>
          </p:nvSpPr>
          <p:spPr bwMode="auto">
            <a:xfrm>
              <a:off x="3421" y="5838"/>
              <a:ext cx="3095" cy="66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a:effectLst/>
                  <a:latin typeface="Arial" panose="020B0604020202020204" pitchFamily="34" charset="0"/>
                  <a:ea typeface="Times" panose="02020603050405020304" pitchFamily="18" charset="0"/>
                  <a:cs typeface="Times New Roman" panose="02020603050405020304" pitchFamily="18" charset="0"/>
                </a:rPr>
                <a:t>Soldados ingleses de baja por gas asfixiante</a:t>
              </a:r>
              <a:r>
                <a:rPr lang="es-ES_tradnl" sz="1000">
                  <a:effectLst/>
                  <a:latin typeface="Times" panose="02020603050405020304" pitchFamily="18" charset="0"/>
                  <a:ea typeface="Times" panose="02020603050405020304" pitchFamily="18" charset="0"/>
                  <a:cs typeface="Times New Roman" panose="02020603050405020304" pitchFamily="18" charset="0"/>
                </a:rPr>
                <a:t>.</a:t>
              </a:r>
              <a:endParaRPr lang="es-ES" sz="120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14" name="Picture 30">
              <a:extLst>
                <a:ext uri="{FF2B5EF4-FFF2-40B4-BE49-F238E27FC236}">
                  <a16:creationId xmlns:a16="http://schemas.microsoft.com/office/drawing/2014/main" id="{C4C5BF8D-F1D1-3402-2832-6D536668B8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1" y="3816"/>
              <a:ext cx="3095" cy="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upo 14">
            <a:extLst>
              <a:ext uri="{FF2B5EF4-FFF2-40B4-BE49-F238E27FC236}">
                <a16:creationId xmlns:a16="http://schemas.microsoft.com/office/drawing/2014/main" id="{7DADE9F1-BB82-EBD5-5A23-144883337632}"/>
              </a:ext>
            </a:extLst>
          </p:cNvPr>
          <p:cNvGrpSpPr>
            <a:grpSpLocks/>
          </p:cNvGrpSpPr>
          <p:nvPr/>
        </p:nvGrpSpPr>
        <p:grpSpPr bwMode="auto">
          <a:xfrm>
            <a:off x="6987915" y="1108905"/>
            <a:ext cx="1800225" cy="3331015"/>
            <a:chOff x="4902" y="6624"/>
            <a:chExt cx="2835" cy="4335"/>
          </a:xfrm>
        </p:grpSpPr>
        <p:sp>
          <p:nvSpPr>
            <p:cNvPr id="16" name="Text Box 35">
              <a:extLst>
                <a:ext uri="{FF2B5EF4-FFF2-40B4-BE49-F238E27FC236}">
                  <a16:creationId xmlns:a16="http://schemas.microsoft.com/office/drawing/2014/main" id="{EBFF3C72-431E-73B0-9AD7-3A05BD302875}"/>
                </a:ext>
              </a:extLst>
            </p:cNvPr>
            <p:cNvSpPr txBox="1">
              <a:spLocks noChangeArrowheads="1"/>
            </p:cNvSpPr>
            <p:nvPr/>
          </p:nvSpPr>
          <p:spPr bwMode="auto">
            <a:xfrm>
              <a:off x="4902" y="10224"/>
              <a:ext cx="2835" cy="7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a:effectLst/>
                  <a:latin typeface="Arial" panose="020B0604020202020204" pitchFamily="34" charset="0"/>
                  <a:ea typeface="Times" panose="02020603050405020304" pitchFamily="18" charset="0"/>
                  <a:cs typeface="Times New Roman" panose="02020603050405020304" pitchFamily="18" charset="0"/>
                </a:rPr>
                <a:t>Soldado y su mula con máscaras anti-gas</a:t>
              </a:r>
              <a:r>
                <a:rPr lang="es-ES_tradnl" sz="1000">
                  <a:effectLst/>
                  <a:latin typeface="Times" panose="02020603050405020304" pitchFamily="18" charset="0"/>
                  <a:ea typeface="Times" panose="02020603050405020304" pitchFamily="18" charset="0"/>
                  <a:cs typeface="Times New Roman" panose="02020603050405020304" pitchFamily="18" charset="0"/>
                </a:rPr>
                <a:t>.</a:t>
              </a:r>
              <a:endParaRPr lang="es-ES" sz="120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17" name="Picture 36">
              <a:extLst>
                <a:ext uri="{FF2B5EF4-FFF2-40B4-BE49-F238E27FC236}">
                  <a16:creationId xmlns:a16="http://schemas.microsoft.com/office/drawing/2014/main" id="{350F55D5-92C1-F19A-B055-FD9FA79728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2" y="6624"/>
              <a:ext cx="2835" cy="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upo 17">
            <a:extLst>
              <a:ext uri="{FF2B5EF4-FFF2-40B4-BE49-F238E27FC236}">
                <a16:creationId xmlns:a16="http://schemas.microsoft.com/office/drawing/2014/main" id="{C26EC4C2-BA05-C689-B96C-5AE40D9C182B}"/>
              </a:ext>
            </a:extLst>
          </p:cNvPr>
          <p:cNvGrpSpPr>
            <a:grpSpLocks/>
          </p:cNvGrpSpPr>
          <p:nvPr/>
        </p:nvGrpSpPr>
        <p:grpSpPr bwMode="auto">
          <a:xfrm>
            <a:off x="4898022" y="3429000"/>
            <a:ext cx="1873885" cy="1507490"/>
            <a:chOff x="3610" y="5577"/>
            <a:chExt cx="2942" cy="2374"/>
          </a:xfrm>
        </p:grpSpPr>
        <p:pic>
          <p:nvPicPr>
            <p:cNvPr id="19" name="Picture 32">
              <a:extLst>
                <a:ext uri="{FF2B5EF4-FFF2-40B4-BE49-F238E27FC236}">
                  <a16:creationId xmlns:a16="http://schemas.microsoft.com/office/drawing/2014/main" id="{1E7B5071-3C19-46AD-B163-0AAD8682AF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10" y="5577"/>
              <a:ext cx="2942" cy="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33">
              <a:extLst>
                <a:ext uri="{FF2B5EF4-FFF2-40B4-BE49-F238E27FC236}">
                  <a16:creationId xmlns:a16="http://schemas.microsoft.com/office/drawing/2014/main" id="{099E26C2-3C4F-7510-4759-CD4FEF87E137}"/>
                </a:ext>
              </a:extLst>
            </p:cNvPr>
            <p:cNvSpPr txBox="1">
              <a:spLocks noChangeArrowheads="1"/>
            </p:cNvSpPr>
            <p:nvPr/>
          </p:nvSpPr>
          <p:spPr bwMode="auto">
            <a:xfrm>
              <a:off x="3610" y="7248"/>
              <a:ext cx="2942" cy="70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_tradnl" sz="1000">
                  <a:effectLst/>
                  <a:latin typeface="Arial" panose="020B0604020202020204" pitchFamily="34" charset="0"/>
                  <a:ea typeface="Times" panose="02020603050405020304" pitchFamily="18" charset="0"/>
                  <a:cs typeface="Times New Roman" panose="02020603050405020304" pitchFamily="18" charset="0"/>
                </a:rPr>
                <a:t>Secuelas de las heridas en la cara por gases asfixiantes</a:t>
              </a:r>
              <a:r>
                <a:rPr lang="es-ES_tradnl" sz="1000">
                  <a:effectLst/>
                  <a:latin typeface="Times" panose="02020603050405020304" pitchFamily="18" charset="0"/>
                  <a:ea typeface="Times" panose="02020603050405020304" pitchFamily="18" charset="0"/>
                  <a:cs typeface="Times New Roman" panose="02020603050405020304" pitchFamily="18" charset="0"/>
                </a:rPr>
                <a:t>.</a:t>
              </a:r>
              <a:endParaRPr lang="es-ES" sz="1200">
                <a:effectLst/>
                <a:latin typeface="Times" panose="02020603050405020304" pitchFamily="18" charset="0"/>
                <a:ea typeface="Times" panose="02020603050405020304" pitchFamily="18" charset="0"/>
                <a:cs typeface="Times New Roman" panose="02020603050405020304" pitchFamily="18" charset="0"/>
              </a:endParaRPr>
            </a:p>
          </p:txBody>
        </p:sp>
      </p:grpSp>
      <p:sp>
        <p:nvSpPr>
          <p:cNvPr id="21" name="Marcador de número de diapositiva 20">
            <a:extLst>
              <a:ext uri="{FF2B5EF4-FFF2-40B4-BE49-F238E27FC236}">
                <a16:creationId xmlns:a16="http://schemas.microsoft.com/office/drawing/2014/main" id="{87F91D1B-5594-829A-937F-5861DC776C83}"/>
              </a:ext>
            </a:extLst>
          </p:cNvPr>
          <p:cNvSpPr>
            <a:spLocks noGrp="1"/>
          </p:cNvSpPr>
          <p:nvPr>
            <p:ph type="sldNum" sz="quarter" idx="12"/>
          </p:nvPr>
        </p:nvSpPr>
        <p:spPr>
          <a:xfrm>
            <a:off x="8316416" y="6245226"/>
            <a:ext cx="370384" cy="344150"/>
          </a:xfrm>
        </p:spPr>
        <p:txBody>
          <a:bodyPr/>
          <a:lstStyle/>
          <a:p>
            <a:fld id="{40954B8E-C8CA-48BE-A469-4AE0AE67A16E}" type="slidenum">
              <a:rPr lang="es-ES" smtClean="0"/>
              <a:pPr/>
              <a:t>8</a:t>
            </a:fld>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FFFF"/>
            </a:gs>
            <a:gs pos="50000">
              <a:schemeClr val="bg1"/>
            </a:gs>
            <a:gs pos="100000">
              <a:srgbClr val="66FFFF"/>
            </a:gs>
          </a:gsLst>
          <a:lin ang="5400000" scaled="1"/>
        </a:gradFill>
        <a:effectLst/>
      </p:bgPr>
    </p:bg>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162ADEB6-67E6-7D0A-B8EC-8C864F7CEBC9}"/>
              </a:ext>
            </a:extLst>
          </p:cNvPr>
          <p:cNvSpPr txBox="1">
            <a:spLocks noChangeArrowheads="1"/>
          </p:cNvSpPr>
          <p:nvPr/>
        </p:nvSpPr>
        <p:spPr bwMode="auto">
          <a:xfrm>
            <a:off x="407617" y="198717"/>
            <a:ext cx="8568952" cy="461665"/>
          </a:xfrm>
          <a:prstGeom prst="rect">
            <a:avLst/>
          </a:prstGeom>
          <a:noFill/>
          <a:ln w="9525">
            <a:noFill/>
            <a:miter lim="800000"/>
            <a:headEnd/>
            <a:tailEnd/>
          </a:ln>
          <a:effectLst/>
        </p:spPr>
        <p:txBody>
          <a:bodyPr wrap="square">
            <a:spAutoFit/>
          </a:bodyPr>
          <a:lstStyle/>
          <a:p>
            <a:pPr algn="ctr">
              <a:spcBef>
                <a:spcPct val="50000"/>
              </a:spcBef>
            </a:pPr>
            <a:r>
              <a:rPr lang="es-ES" sz="2400" b="1" dirty="0">
                <a:solidFill>
                  <a:srgbClr val="FF0000"/>
                </a:solidFill>
                <a:latin typeface="+mn-lt"/>
              </a:rPr>
              <a:t>5. La industria química al principio del siglo XX</a:t>
            </a:r>
            <a:endParaRPr lang="es-ES" sz="2400" b="1" dirty="0">
              <a:latin typeface="+mn-lt"/>
            </a:endParaRPr>
          </a:p>
        </p:txBody>
      </p:sp>
      <p:sp>
        <p:nvSpPr>
          <p:cNvPr id="4" name="CuadroTexto 3">
            <a:extLst>
              <a:ext uri="{FF2B5EF4-FFF2-40B4-BE49-F238E27FC236}">
                <a16:creationId xmlns:a16="http://schemas.microsoft.com/office/drawing/2014/main" id="{6AEF327F-5FE5-16B6-735D-1F95F9AE8036}"/>
              </a:ext>
            </a:extLst>
          </p:cNvPr>
          <p:cNvSpPr txBox="1"/>
          <p:nvPr/>
        </p:nvSpPr>
        <p:spPr>
          <a:xfrm>
            <a:off x="251521" y="788159"/>
            <a:ext cx="8725048" cy="1485150"/>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La Primera Guerra Mundial tuvo hondas repercusiones en la estructura de la industria química porque dejó a los Aliados fuera del circuito comercial alemán y a Alemania separada del mercado de materias primas. La economía de guerra obligó a los Aliados a favorecer su propia industria, la cual se consolidó después de 1918 y pudo contrarrestar el predominio que había tenido antes la industria química alemana en el siglo XIX.</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sp>
        <p:nvSpPr>
          <p:cNvPr id="6" name="Text Box 170">
            <a:extLst>
              <a:ext uri="{FF2B5EF4-FFF2-40B4-BE49-F238E27FC236}">
                <a16:creationId xmlns:a16="http://schemas.microsoft.com/office/drawing/2014/main" id="{5A9127BB-15A6-FA7D-B0BF-39656BCFA62F}"/>
              </a:ext>
            </a:extLst>
          </p:cNvPr>
          <p:cNvSpPr txBox="1">
            <a:spLocks noChangeArrowheads="1"/>
          </p:cNvSpPr>
          <p:nvPr/>
        </p:nvSpPr>
        <p:spPr bwMode="auto">
          <a:xfrm>
            <a:off x="6391755" y="3808436"/>
            <a:ext cx="2491726" cy="1485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r>
              <a:rPr lang="es-ES" sz="1200" b="1" i="0" dirty="0">
                <a:solidFill>
                  <a:srgbClr val="555555"/>
                </a:solidFill>
                <a:effectLst/>
                <a:latin typeface="+mn-lt"/>
              </a:rPr>
              <a:t>En 1897 el farmacéutico alemán Félix Hoffmann sintetizó en el laboratorio el ácido acetil salicílico, la famosa Aspirina que la empresa farmacéutica alemana Bayer registró en 1899.</a:t>
            </a:r>
            <a:endParaRPr lang="es-ES" sz="1200" b="1" dirty="0">
              <a:effectLst/>
              <a:latin typeface="+mn-lt"/>
              <a:ea typeface="Times"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4175B5A7-4352-7A5F-5F4E-603B7BF9E9C1}"/>
              </a:ext>
            </a:extLst>
          </p:cNvPr>
          <p:cNvSpPr txBox="1"/>
          <p:nvPr/>
        </p:nvSpPr>
        <p:spPr>
          <a:xfrm>
            <a:off x="260519" y="2388544"/>
            <a:ext cx="6048671" cy="3182923"/>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Industrias químicas importantes:</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a:p>
            <a:pPr algn="just">
              <a:lnSpc>
                <a:spcPct val="115000"/>
              </a:lnSpc>
            </a:pP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 Heinrich Merck que fundó en 1827 la </a:t>
            </a:r>
            <a:r>
              <a:rPr lang="es-ES_tradnl" sz="1600" dirty="0" err="1">
                <a:effectLst/>
                <a:latin typeface="Arial" panose="020B0604020202020204" pitchFamily="34" charset="0"/>
                <a:ea typeface="Times New Roman" panose="02020603050405020304" pitchFamily="18" charset="0"/>
                <a:cs typeface="Times New Roman" panose="02020603050405020304" pitchFamily="18" charset="0"/>
              </a:rPr>
              <a:t>Chemische</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600" dirty="0" err="1">
                <a:effectLst/>
                <a:latin typeface="Arial" panose="020B0604020202020204" pitchFamily="34" charset="0"/>
                <a:ea typeface="Times New Roman" panose="02020603050405020304" pitchFamily="18" charset="0"/>
                <a:cs typeface="Times New Roman" panose="02020603050405020304" pitchFamily="18" charset="0"/>
              </a:rPr>
              <a:t>Fabrik</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Merck para la producción en gran escala de productos farmacéuticos.</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a:p>
            <a:pPr algn="just">
              <a:lnSpc>
                <a:spcPct val="115000"/>
              </a:lnSpc>
            </a:pP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 Friedrich Bayer que creó la Bayer cerca de Colonia en 1863, que con el tiempo se transformó en la gran multinacional de hoy en día.</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a:p>
            <a:pPr algn="just">
              <a:lnSpc>
                <a:spcPct val="115000"/>
              </a:lnSpc>
            </a:pP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 Los hermanos Karl y Gustav </a:t>
            </a:r>
            <a:r>
              <a:rPr lang="es-ES_tradnl" sz="1600" dirty="0" err="1">
                <a:effectLst/>
                <a:latin typeface="Arial" panose="020B0604020202020204" pitchFamily="34" charset="0"/>
                <a:ea typeface="Times New Roman" panose="02020603050405020304" pitchFamily="18" charset="0"/>
                <a:cs typeface="Times New Roman" panose="02020603050405020304" pitchFamily="18" charset="0"/>
              </a:rPr>
              <a:t>Clemm</a:t>
            </a:r>
            <a:r>
              <a:rPr lang="es-ES_tradnl" sz="1600" dirty="0">
                <a:effectLst/>
                <a:latin typeface="Arial" panose="020B0604020202020204" pitchFamily="34" charset="0"/>
                <a:ea typeface="Times New Roman" panose="02020603050405020304" pitchFamily="18" charset="0"/>
                <a:cs typeface="Times New Roman" panose="02020603050405020304" pitchFamily="18" charset="0"/>
              </a:rPr>
              <a:t> fundan una industria dedicada a la producción de fertilizantes artificiales, pero en 1865 amplía sus intereses al campo de la sosa, el ácido sulfúrico y los tintes y se transforma en una de las grandes industrias químicas mundial, la BASF).  </a:t>
            </a:r>
            <a:endParaRPr lang="es-ES" sz="1600" dirty="0"/>
          </a:p>
        </p:txBody>
      </p:sp>
      <p:pic>
        <p:nvPicPr>
          <p:cNvPr id="2050" name="Picture 2" descr="La centenaria historia de la Aspirina">
            <a:extLst>
              <a:ext uri="{FF2B5EF4-FFF2-40B4-BE49-F238E27FC236}">
                <a16:creationId xmlns:a16="http://schemas.microsoft.com/office/drawing/2014/main" id="{AB26B582-6946-2272-B2EB-7D7F27DADC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368" b="23221"/>
          <a:stretch/>
        </p:blipFill>
        <p:spPr bwMode="auto">
          <a:xfrm>
            <a:off x="6391755" y="2195509"/>
            <a:ext cx="2584814" cy="148515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146D9B27-5104-3C04-B418-440ED3B45D5C}"/>
              </a:ext>
            </a:extLst>
          </p:cNvPr>
          <p:cNvSpPr txBox="1"/>
          <p:nvPr/>
        </p:nvSpPr>
        <p:spPr>
          <a:xfrm>
            <a:off x="326499" y="5639902"/>
            <a:ext cx="8725048" cy="918841"/>
          </a:xfrm>
          <a:prstGeom prst="rect">
            <a:avLst/>
          </a:prstGeom>
          <a:noFill/>
        </p:spPr>
        <p:txBody>
          <a:bodyPr wrap="square">
            <a:spAutoFit/>
          </a:bodyPr>
          <a:lstStyle/>
          <a:p>
            <a:pPr algn="just">
              <a:lnSpc>
                <a:spcPct val="115000"/>
              </a:lnSpc>
            </a:pPr>
            <a:r>
              <a:rPr lang="es-ES_tradnl" sz="1600" dirty="0">
                <a:effectLst/>
                <a:latin typeface="Arial" panose="020B0604020202020204" pitchFamily="34" charset="0"/>
                <a:ea typeface="Times New Roman" panose="02020603050405020304" pitchFamily="18" charset="0"/>
              </a:rPr>
              <a:t>Lo que aseguró el predominio alemán en el campo de la Química fue la creación de laboratorios ligados a las Universidades que combinaron los intereses científicos y tecnológicos.</a:t>
            </a:r>
            <a:endParaRPr lang="es-ES" sz="1600" dirty="0">
              <a:effectLst/>
              <a:latin typeface="Times" panose="02020603050405020304" pitchFamily="18" charset="0"/>
              <a:ea typeface="Times" panose="02020603050405020304" pitchFamily="18" charset="0"/>
              <a:cs typeface="Times New Roman" panose="02020603050405020304" pitchFamily="18" charset="0"/>
            </a:endParaRPr>
          </a:p>
        </p:txBody>
      </p:sp>
      <p:sp>
        <p:nvSpPr>
          <p:cNvPr id="3" name="Marcador de número de diapositiva 2">
            <a:extLst>
              <a:ext uri="{FF2B5EF4-FFF2-40B4-BE49-F238E27FC236}">
                <a16:creationId xmlns:a16="http://schemas.microsoft.com/office/drawing/2014/main" id="{F942D397-9F7A-7F3A-2F6F-35CCD5E6740A}"/>
              </a:ext>
            </a:extLst>
          </p:cNvPr>
          <p:cNvSpPr>
            <a:spLocks noGrp="1"/>
          </p:cNvSpPr>
          <p:nvPr>
            <p:ph type="sldNum" sz="quarter" idx="12"/>
          </p:nvPr>
        </p:nvSpPr>
        <p:spPr>
          <a:xfrm>
            <a:off x="8316416" y="6245225"/>
            <a:ext cx="370384" cy="476250"/>
          </a:xfrm>
        </p:spPr>
        <p:txBody>
          <a:bodyPr/>
          <a:lstStyle/>
          <a:p>
            <a:fld id="{40954B8E-C8CA-48BE-A469-4AE0AE67A16E}" type="slidenum">
              <a:rPr lang="es-ES" smtClean="0"/>
              <a:pPr/>
              <a:t>9</a:t>
            </a:fld>
            <a:endParaRPr lang="es-ES" dirty="0"/>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TotalTime>
  <Words>6769</Words>
  <Application>Microsoft Office PowerPoint</Application>
  <PresentationFormat>Presentación en pantalla (4:3)</PresentationFormat>
  <Paragraphs>301</Paragraphs>
  <Slides>40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40</vt:i4>
      </vt:variant>
    </vt:vector>
  </HeadingPairs>
  <TitlesOfParts>
    <vt:vector size="48" baseType="lpstr">
      <vt:lpstr>Arial</vt:lpstr>
      <vt:lpstr>Calibri</vt:lpstr>
      <vt:lpstr>Cooper Black</vt:lpstr>
      <vt:lpstr>Impact</vt:lpstr>
      <vt:lpstr>Palatino Linotype</vt:lpstr>
      <vt:lpstr>Times</vt:lpstr>
      <vt:lpstr>Times New Roman</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The houze!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Maravillas del siglo XXI</dc:creator>
  <cp:lastModifiedBy>Javier Barrio Pérez</cp:lastModifiedBy>
  <cp:revision>61</cp:revision>
  <cp:lastPrinted>2022-12-22T12:00:55Z</cp:lastPrinted>
  <dcterms:created xsi:type="dcterms:W3CDTF">2007-07-14T00:12:31Z</dcterms:created>
  <dcterms:modified xsi:type="dcterms:W3CDTF">2023-02-19T19:04:14Z</dcterms:modified>
</cp:coreProperties>
</file>