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5" r:id="rId5"/>
    <p:sldId id="26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85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DAB0AD-4540-45E7-A213-3BC31E83E92C}" v="42" dt="2020-05-11T09:08:41.5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7E2D-BDBC-49C1-A0DB-6529FFB529D4}" type="datetimeFigureOut">
              <a:rPr lang="es-ES" smtClean="0"/>
              <a:t>11/05/2020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556C-EDBC-4F75-83B0-6A4C683D97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5125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7E2D-BDBC-49C1-A0DB-6529FFB529D4}" type="datetimeFigureOut">
              <a:rPr lang="es-ES" smtClean="0"/>
              <a:t>11/05/2020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556C-EDBC-4F75-83B0-6A4C683D97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1784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7E2D-BDBC-49C1-A0DB-6529FFB529D4}" type="datetimeFigureOut">
              <a:rPr lang="es-ES" smtClean="0"/>
              <a:t>11/05/2020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556C-EDBC-4F75-83B0-6A4C683D975C}" type="slidenum">
              <a:rPr lang="es-ES" smtClean="0"/>
              <a:t>‹Nº›</a:t>
            </a:fld>
            <a:endParaRPr lang="es-E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2993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7E2D-BDBC-49C1-A0DB-6529FFB529D4}" type="datetimeFigureOut">
              <a:rPr lang="es-ES" smtClean="0"/>
              <a:t>11/05/2020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556C-EDBC-4F75-83B0-6A4C683D97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8393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7E2D-BDBC-49C1-A0DB-6529FFB529D4}" type="datetimeFigureOut">
              <a:rPr lang="es-ES" smtClean="0"/>
              <a:t>11/05/2020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556C-EDBC-4F75-83B0-6A4C683D975C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2890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7E2D-BDBC-49C1-A0DB-6529FFB529D4}" type="datetimeFigureOut">
              <a:rPr lang="es-ES" smtClean="0"/>
              <a:t>11/05/2020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556C-EDBC-4F75-83B0-6A4C683D97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9805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7E2D-BDBC-49C1-A0DB-6529FFB529D4}" type="datetimeFigureOut">
              <a:rPr lang="es-ES" smtClean="0"/>
              <a:t>11/05/2020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556C-EDBC-4F75-83B0-6A4C683D97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08538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7E2D-BDBC-49C1-A0DB-6529FFB529D4}" type="datetimeFigureOut">
              <a:rPr lang="es-ES" smtClean="0"/>
              <a:t>11/05/2020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556C-EDBC-4F75-83B0-6A4C683D97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6514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7E2D-BDBC-49C1-A0DB-6529FFB529D4}" type="datetimeFigureOut">
              <a:rPr lang="es-ES" smtClean="0"/>
              <a:t>11/05/2020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556C-EDBC-4F75-83B0-6A4C683D97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8613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7E2D-BDBC-49C1-A0DB-6529FFB529D4}" type="datetimeFigureOut">
              <a:rPr lang="es-ES" smtClean="0"/>
              <a:t>11/05/2020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556C-EDBC-4F75-83B0-6A4C683D97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4665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7E2D-BDBC-49C1-A0DB-6529FFB529D4}" type="datetimeFigureOut">
              <a:rPr lang="es-ES" smtClean="0"/>
              <a:t>11/05/2020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556C-EDBC-4F75-83B0-6A4C683D97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0067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7E2D-BDBC-49C1-A0DB-6529FFB529D4}" type="datetimeFigureOut">
              <a:rPr lang="es-ES" smtClean="0"/>
              <a:t>11/05/2020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556C-EDBC-4F75-83B0-6A4C683D97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1303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7E2D-BDBC-49C1-A0DB-6529FFB529D4}" type="datetimeFigureOut">
              <a:rPr lang="es-ES" smtClean="0"/>
              <a:t>11/05/2020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556C-EDBC-4F75-83B0-6A4C683D97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2602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7E2D-BDBC-49C1-A0DB-6529FFB529D4}" type="datetimeFigureOut">
              <a:rPr lang="es-ES" smtClean="0"/>
              <a:t>11/05/2020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556C-EDBC-4F75-83B0-6A4C683D97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3550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7E2D-BDBC-49C1-A0DB-6529FFB529D4}" type="datetimeFigureOut">
              <a:rPr lang="es-ES" smtClean="0"/>
              <a:t>11/05/2020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556C-EDBC-4F75-83B0-6A4C683D97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3195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7E2D-BDBC-49C1-A0DB-6529FFB529D4}" type="datetimeFigureOut">
              <a:rPr lang="es-ES" smtClean="0"/>
              <a:t>11/05/2020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1556C-EDBC-4F75-83B0-6A4C683D97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77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C7E2D-BDBC-49C1-A0DB-6529FFB529D4}" type="datetimeFigureOut">
              <a:rPr lang="es-ES" smtClean="0"/>
              <a:t>11/05/2020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EC1556C-EDBC-4F75-83B0-6A4C683D97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5212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0CF42639-A76F-43BA-93D8-343F9DC016B0}"/>
              </a:ext>
            </a:extLst>
          </p:cNvPr>
          <p:cNvSpPr/>
          <p:nvPr/>
        </p:nvSpPr>
        <p:spPr>
          <a:xfrm>
            <a:off x="1828799" y="1173046"/>
            <a:ext cx="3094893" cy="4605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es-ES" sz="2500" b="1" kern="1800" dirty="0">
                <a:solidFill>
                  <a:srgbClr val="0070C0"/>
                </a:solidFill>
                <a:latin typeface="Cavolini" panose="03000502040302020204" pitchFamily="66" charset="0"/>
                <a:ea typeface="Times New Roman" panose="02020603050405020304" pitchFamily="18" charset="0"/>
                <a:cs typeface="Cavolini" panose="03000502040302020204" pitchFamily="66" charset="0"/>
              </a:rPr>
              <a:t>GoodNotes: </a:t>
            </a: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es-ES" sz="2500" b="1" kern="1800" dirty="0">
                <a:solidFill>
                  <a:srgbClr val="0070C0"/>
                </a:solidFill>
                <a:latin typeface="Cavolini" panose="03000502040302020204" pitchFamily="66" charset="0"/>
                <a:ea typeface="Times New Roman" panose="02020603050405020304" pitchFamily="18" charset="0"/>
                <a:cs typeface="Cavolini" panose="03000502040302020204" pitchFamily="66" charset="0"/>
              </a:rPr>
              <a:t>Una herramienta fácil para convertir mi iPad en cuaderno digital (TODO LO QUE NECESITO PARA MI LABOR DOCENTE EN UNA APP)</a:t>
            </a:r>
            <a:endParaRPr lang="es-ES" sz="2500" dirty="0">
              <a:solidFill>
                <a:srgbClr val="0070C0"/>
              </a:solidFill>
              <a:effectLst/>
              <a:latin typeface="Cavolini" panose="03000502040302020204" pitchFamily="66" charset="0"/>
              <a:ea typeface="Calibri" panose="020F0502020204030204" pitchFamily="34" charset="0"/>
              <a:cs typeface="Cavolini" panose="03000502040302020204" pitchFamily="66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C8A21EC-35F5-4DE4-B8B4-CC41D4B790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988" y="1266678"/>
            <a:ext cx="4324643" cy="4324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140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D324E86D-D9EF-4D7C-AF49-6712823C41A0}"/>
              </a:ext>
            </a:extLst>
          </p:cNvPr>
          <p:cNvSpPr/>
          <p:nvPr/>
        </p:nvSpPr>
        <p:spPr>
          <a:xfrm>
            <a:off x="858128" y="236908"/>
            <a:ext cx="10058401" cy="4449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fontAlgn="base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s-ES" b="1" dirty="0">
                <a:solidFill>
                  <a:srgbClr val="FF0000"/>
                </a:solidFill>
                <a:latin typeface="Cavolini" panose="03000502040302020204" pitchFamily="66" charset="0"/>
                <a:ea typeface="Times New Roman" panose="02020603050405020304" pitchFamily="18" charset="0"/>
                <a:cs typeface="Cavolini" panose="03000502040302020204" pitchFamily="66" charset="0"/>
              </a:rPr>
              <a:t>GoodNotes es una aplicación para iPad y iPhone que nos permite usar la pantalla táctil de los dispositivos para escribir a mano alzada.</a:t>
            </a:r>
            <a:r>
              <a:rPr lang="es-ES" dirty="0">
                <a:solidFill>
                  <a:srgbClr val="FF0000"/>
                </a:solidFill>
                <a:latin typeface="Cavolini" panose="03000502040302020204" pitchFamily="66" charset="0"/>
                <a:ea typeface="Times New Roman" panose="02020603050405020304" pitchFamily="18" charset="0"/>
                <a:cs typeface="Cavolini" panose="03000502040302020204" pitchFamily="66" charset="0"/>
              </a:rPr>
              <a:t> </a:t>
            </a:r>
            <a:endParaRPr lang="es-ES" dirty="0">
              <a:solidFill>
                <a:srgbClr val="FF0000"/>
              </a:solidFill>
              <a:effectLst/>
              <a:latin typeface="Cavolini" panose="03000502040302020204" pitchFamily="66" charset="0"/>
              <a:ea typeface="Times New Roman" panose="02020603050405020304" pitchFamily="18" charset="0"/>
              <a:cs typeface="Cavolini" panose="03000502040302020204" pitchFamily="66" charset="0"/>
            </a:endParaRPr>
          </a:p>
          <a:p>
            <a:pPr marL="342900" indent="-342900" algn="just" fontAlgn="base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s-ES" dirty="0">
                <a:solidFill>
                  <a:srgbClr val="FF0000"/>
                </a:solidFill>
                <a:latin typeface="Cavolini" panose="03000502040302020204" pitchFamily="66" charset="0"/>
                <a:ea typeface="Times New Roman" panose="02020603050405020304" pitchFamily="18" charset="0"/>
                <a:cs typeface="Cavolini" panose="03000502040302020204" pitchFamily="66" charset="0"/>
              </a:rPr>
              <a:t>Está diseñada para actuar como si de un cuaderno se tratase, capturando cada trazado y plasmándolo en la hoja virtual.</a:t>
            </a:r>
            <a:endParaRPr lang="es-ES" dirty="0">
              <a:solidFill>
                <a:srgbClr val="FF0000"/>
              </a:solidFill>
              <a:effectLst/>
              <a:latin typeface="Cavolini" panose="03000502040302020204" pitchFamily="66" charset="0"/>
              <a:ea typeface="Times New Roman" panose="02020603050405020304" pitchFamily="18" charset="0"/>
              <a:cs typeface="Cavolini" panose="03000502040302020204" pitchFamily="66" charset="0"/>
            </a:endParaRPr>
          </a:p>
          <a:p>
            <a:pPr marL="342900" indent="-342900" algn="just" fontAlgn="base">
              <a:lnSpc>
                <a:spcPct val="200000"/>
              </a:lnSpc>
              <a:spcAft>
                <a:spcPts val="2250"/>
              </a:spcAft>
              <a:buFont typeface="Wingdings" panose="05000000000000000000" pitchFamily="2" charset="2"/>
              <a:buChar char="q"/>
            </a:pPr>
            <a:r>
              <a:rPr lang="es-ES" dirty="0">
                <a:solidFill>
                  <a:srgbClr val="FF0000"/>
                </a:solidFill>
                <a:latin typeface="Cavolini" panose="03000502040302020204" pitchFamily="66" charset="0"/>
                <a:ea typeface="Times New Roman" panose="02020603050405020304" pitchFamily="18" charset="0"/>
                <a:cs typeface="Cavolini" panose="03000502040302020204" pitchFamily="66" charset="0"/>
              </a:rPr>
              <a:t>Posee un montón de herramientas, que veremos más adelante, con las que realizar nuestro cometido. Eso, junto a su diseño, hace que nuestro iPad se convierta realmente en un cuaderno infinito con todas las posibilidades que podamos imaginar.</a:t>
            </a:r>
            <a:endParaRPr lang="es-ES" dirty="0">
              <a:solidFill>
                <a:srgbClr val="FF0000"/>
              </a:solidFill>
              <a:effectLst/>
              <a:latin typeface="Cavolini" panose="03000502040302020204" pitchFamily="66" charset="0"/>
              <a:ea typeface="Times New Roman" panose="02020603050405020304" pitchFamily="18" charset="0"/>
              <a:cs typeface="Cavolini" panose="03000502040302020204" pitchFamily="66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B5AD343-B28A-4F1F-9855-285CF033E7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3699" y="4408897"/>
            <a:ext cx="4366919" cy="2449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689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D324E86D-D9EF-4D7C-AF49-6712823C41A0}"/>
              </a:ext>
            </a:extLst>
          </p:cNvPr>
          <p:cNvSpPr/>
          <p:nvPr/>
        </p:nvSpPr>
        <p:spPr>
          <a:xfrm>
            <a:off x="4515729" y="286761"/>
            <a:ext cx="6639951" cy="62844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50000"/>
              </a:lnSpc>
            </a:pPr>
            <a:r>
              <a:rPr lang="es-ES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  <a:cs typeface="Cavolini" panose="03000502040302020204" pitchFamily="66" charset="0"/>
              </a:rPr>
              <a:t>Los cuadernos</a:t>
            </a:r>
          </a:p>
          <a:p>
            <a:pPr marL="285750" indent="-285750" algn="just"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ES" dirty="0">
                <a:solidFill>
                  <a:srgbClr val="7030A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GoodNotes cuenta con un método organizativo: </a:t>
            </a:r>
            <a:r>
              <a:rPr lang="es-ES" b="1" dirty="0">
                <a:solidFill>
                  <a:srgbClr val="7030A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el cuaderno.</a:t>
            </a:r>
            <a:endParaRPr lang="es-ES" dirty="0">
              <a:solidFill>
                <a:srgbClr val="7030A0"/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285750" indent="-285750" algn="just"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ES" dirty="0">
                <a:solidFill>
                  <a:srgbClr val="7030A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La aplicación se basa en cuadernos para guardar y ordenar todo lo que queramos escribir.</a:t>
            </a:r>
          </a:p>
          <a:p>
            <a:pPr marL="285750" indent="-285750" algn="just"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ES" dirty="0">
                <a:solidFill>
                  <a:srgbClr val="7030A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Podemos tener un cuaderno para una asignatura, crear otro a modo de diario e incluso uno para las tutorías. Todo en cuadernos, ninguna hoja suelta y además clasificado por secciones.</a:t>
            </a:r>
          </a:p>
          <a:p>
            <a:pPr marL="285750" indent="-285750" algn="just"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ES" dirty="0">
                <a:solidFill>
                  <a:srgbClr val="7030A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Esos cuadernos pueden ajustarse a prácticamente todas las necesidades. </a:t>
            </a:r>
            <a:r>
              <a:rPr lang="es-ES" b="1" dirty="0">
                <a:solidFill>
                  <a:srgbClr val="7030A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Existen más de 60 plantillas con las que podremos elegir el tamaño, la proporción, el fondo e incluso la portada.</a:t>
            </a:r>
            <a:r>
              <a:rPr lang="es-ES" dirty="0">
                <a:solidFill>
                  <a:srgbClr val="7030A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 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8DE4D61-4A21-483A-B5D3-D1616DDCD3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279" y="913504"/>
            <a:ext cx="3334066" cy="5030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524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D324E86D-D9EF-4D7C-AF49-6712823C41A0}"/>
              </a:ext>
            </a:extLst>
          </p:cNvPr>
          <p:cNvSpPr/>
          <p:nvPr/>
        </p:nvSpPr>
        <p:spPr>
          <a:xfrm>
            <a:off x="407963" y="335382"/>
            <a:ext cx="11226019" cy="2267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50000"/>
              </a:lnSpc>
            </a:pPr>
            <a:r>
              <a:rPr lang="es-ES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  <a:cs typeface="Cavolini" panose="03000502040302020204" pitchFamily="66" charset="0"/>
              </a:rPr>
              <a:t>Herramientas</a:t>
            </a:r>
          </a:p>
          <a:p>
            <a:pPr algn="ctr" fontAlgn="base">
              <a:lnSpc>
                <a:spcPct val="150000"/>
              </a:lnSpc>
            </a:pPr>
            <a:endParaRPr lang="es-ES" sz="200" u="sng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anose="0202090407030B020401" pitchFamily="18" charset="0"/>
              <a:cs typeface="Cavolini" panose="03000502040302020204" pitchFamily="66" charset="0"/>
            </a:endParaRPr>
          </a:p>
          <a:p>
            <a:pPr algn="ctr" fontAlgn="base">
              <a:lnSpc>
                <a:spcPct val="150000"/>
              </a:lnSpc>
            </a:pPr>
            <a:endParaRPr lang="es-ES" sz="200" u="sng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anose="0202090407030B020401" pitchFamily="18" charset="0"/>
              <a:cs typeface="Cavolini" panose="03000502040302020204" pitchFamily="66" charset="0"/>
            </a:endParaRPr>
          </a:p>
          <a:p>
            <a:pPr algn="ctr" fontAlgn="base">
              <a:lnSpc>
                <a:spcPct val="150000"/>
              </a:lnSpc>
            </a:pPr>
            <a:endParaRPr lang="es-ES" sz="200" u="sng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anose="0202090407030B020401" pitchFamily="18" charset="0"/>
              <a:cs typeface="Cavolini" panose="03000502040302020204" pitchFamily="66" charset="0"/>
            </a:endParaRPr>
          </a:p>
          <a:p>
            <a:pPr marL="285750" indent="-285750" algn="just"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ES" dirty="0">
                <a:solidFill>
                  <a:schemeClr val="accent2">
                    <a:lumMod val="7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De edición tenemos el boli, el subrayador y el borrador. </a:t>
            </a:r>
          </a:p>
          <a:p>
            <a:pPr marL="285750" indent="-285750" algn="just"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ES" dirty="0">
                <a:solidFill>
                  <a:schemeClr val="accent2">
                    <a:lumMod val="7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Podemos crear figuras de forma perfecta.</a:t>
            </a:r>
          </a:p>
          <a:p>
            <a:pPr marL="285750" indent="-285750" algn="just"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ES" dirty="0">
                <a:solidFill>
                  <a:schemeClr val="accent2">
                    <a:lumMod val="7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La app nos permite seleccionar el texto a mano y convertirlo a texto digital. También permite buscar en todo el cuaderno.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C95E89D-39C6-4AA6-85A1-63467A7AC6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332" y="2830529"/>
            <a:ext cx="8044897" cy="2848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052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D324E86D-D9EF-4D7C-AF49-6712823C41A0}"/>
              </a:ext>
            </a:extLst>
          </p:cNvPr>
          <p:cNvSpPr/>
          <p:nvPr/>
        </p:nvSpPr>
        <p:spPr>
          <a:xfrm>
            <a:off x="7313588" y="506838"/>
            <a:ext cx="4320394" cy="6351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50000"/>
              </a:lnSpc>
            </a:pPr>
            <a:endParaRPr lang="es-ES" sz="200" u="sng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anose="0202090407030B020401" pitchFamily="18" charset="0"/>
              <a:cs typeface="Cavolini" panose="03000502040302020204" pitchFamily="66" charset="0"/>
            </a:endParaRPr>
          </a:p>
          <a:p>
            <a:pPr algn="ctr" fontAlgn="base">
              <a:lnSpc>
                <a:spcPct val="150000"/>
              </a:lnSpc>
            </a:pPr>
            <a:endParaRPr lang="es-ES" sz="200" u="sng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anose="0202090407030B020401" pitchFamily="18" charset="0"/>
              <a:cs typeface="Cavolini" panose="03000502040302020204" pitchFamily="66" charset="0"/>
            </a:endParaRPr>
          </a:p>
          <a:p>
            <a:pPr algn="ctr" fontAlgn="base">
              <a:lnSpc>
                <a:spcPct val="150000"/>
              </a:lnSpc>
            </a:pPr>
            <a:endParaRPr lang="es-ES" sz="200" u="sng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Stout" panose="0202090407030B020401" pitchFamily="18" charset="0"/>
              <a:cs typeface="Cavolini" panose="03000502040302020204" pitchFamily="66" charset="0"/>
            </a:endParaRPr>
          </a:p>
          <a:p>
            <a:pPr marL="285750" indent="-285750" algn="just" fontAlgn="base">
              <a:lnSpc>
                <a:spcPts val="2800"/>
              </a:lnSpc>
              <a:buFont typeface="Wingdings" panose="05000000000000000000" pitchFamily="2" charset="2"/>
              <a:buChar char="q"/>
            </a:pPr>
            <a:r>
              <a:rPr lang="es-ES" dirty="0">
                <a:solidFill>
                  <a:schemeClr val="accent6">
                    <a:lumMod val="50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Podemos importar documentos desde los servicios en la nube más conocidos, podemos abrir documentos ya creados y seguir editándolos e incluso podemos abrir PDFs y editarlos: subrayarlo, añadir cosas escritas a mano o imágenes o gestionar las páginas.</a:t>
            </a:r>
          </a:p>
          <a:p>
            <a:pPr marL="285750" indent="-285750" algn="just" fontAlgn="base">
              <a:lnSpc>
                <a:spcPts val="2800"/>
              </a:lnSpc>
              <a:buFont typeface="Wingdings" panose="05000000000000000000" pitchFamily="2" charset="2"/>
              <a:buChar char="q"/>
            </a:pPr>
            <a:r>
              <a:rPr lang="es-ES" dirty="0">
                <a:solidFill>
                  <a:schemeClr val="accent6">
                    <a:lumMod val="50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Podemos exportar o mandar a imprimir un cuaderno o una selección de páginas. Los formatos disponibles son: GoodNotes, PDF o imagen.</a:t>
            </a:r>
          </a:p>
          <a:p>
            <a:pPr marL="285750" indent="-285750" algn="just"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s-ES" dirty="0">
              <a:solidFill>
                <a:schemeClr val="accent2">
                  <a:lumMod val="7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4B54B7B-FCF3-48B2-B017-B20EEA1C05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314" y="1594017"/>
            <a:ext cx="6499274" cy="4455364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2C4E9E6E-3C48-48D2-99CA-0D87478C6CA9}"/>
              </a:ext>
            </a:extLst>
          </p:cNvPr>
          <p:cNvSpPr/>
          <p:nvPr/>
        </p:nvSpPr>
        <p:spPr>
          <a:xfrm>
            <a:off x="407963" y="515140"/>
            <a:ext cx="6499274" cy="473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50000"/>
              </a:lnSpc>
            </a:pPr>
            <a:r>
              <a:rPr lang="es-ES" u="sng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  <a:cs typeface="Cavolini" panose="03000502040302020204" pitchFamily="66" charset="0"/>
              </a:rPr>
              <a:t>Importación/exportación</a:t>
            </a:r>
          </a:p>
        </p:txBody>
      </p:sp>
    </p:spTree>
    <p:extLst>
      <p:ext uri="{BB962C8B-B14F-4D97-AF65-F5344CB8AC3E}">
        <p14:creationId xmlns:p14="http://schemas.microsoft.com/office/powerpoint/2010/main" val="340420340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132</Words>
  <Application>Microsoft Office PowerPoint</Application>
  <PresentationFormat>Panorámica</PresentationFormat>
  <Paragraphs>23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Arial</vt:lpstr>
      <vt:lpstr>Cavolini</vt:lpstr>
      <vt:lpstr>Goudy Stout</vt:lpstr>
      <vt:lpstr>Trebuchet MS</vt:lpstr>
      <vt:lpstr>Wingdings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CECILIA SIERRA CASTAÑO</dc:creator>
  <cp:lastModifiedBy>ramon perez gonzalez</cp:lastModifiedBy>
  <cp:revision>1</cp:revision>
  <dcterms:created xsi:type="dcterms:W3CDTF">2020-05-11T08:49:44Z</dcterms:created>
  <dcterms:modified xsi:type="dcterms:W3CDTF">2020-05-11T09:12:42Z</dcterms:modified>
</cp:coreProperties>
</file>