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</p:sldMasterIdLst>
  <p:notesMasterIdLst>
    <p:notesMasterId r:id="rId14"/>
  </p:notesMasterIdLst>
  <p:handoutMasterIdLst>
    <p:handoutMasterId r:id="rId15"/>
  </p:handoutMasterIdLst>
  <p:sldIdLst>
    <p:sldId id="256" r:id="rId5"/>
    <p:sldId id="277" r:id="rId6"/>
    <p:sldId id="280" r:id="rId7"/>
    <p:sldId id="281" r:id="rId8"/>
    <p:sldId id="282" r:id="rId9"/>
    <p:sldId id="332" r:id="rId10"/>
    <p:sldId id="283" r:id="rId11"/>
    <p:sldId id="333" r:id="rId12"/>
    <p:sldId id="263" r:id="rId13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2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0099"/>
    <a:srgbClr val="6D27D3"/>
    <a:srgbClr val="FF66FF"/>
    <a:srgbClr val="492FE7"/>
    <a:srgbClr val="4C41D5"/>
    <a:srgbClr val="FF3300"/>
    <a:srgbClr val="3366FF"/>
    <a:srgbClr val="4E5AC8"/>
    <a:srgbClr val="EF9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598" autoAdjust="0"/>
  </p:normalViewPr>
  <p:slideViewPr>
    <p:cSldViewPr snapToGrid="0" showGuides="1">
      <p:cViewPr varScale="1">
        <p:scale>
          <a:sx n="108" d="100"/>
          <a:sy n="108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286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F1A4F8C-E918-4AA2-B7D6-8BA3DF09F0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F2EAE0-7046-43A4-A1B0-62E783DBF3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3320398-B57E-4984-8C80-58F32627108A}" type="datetime1">
              <a:rPr lang="es-ES" smtClean="0"/>
              <a:t>17/02/2022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BA7D107-515E-4AFF-A175-895B266E35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022CA95-5884-4688-8B0C-37914EB108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490F62-96B5-44BE-A8A5-3DEBC6A2B63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20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95EB03-9AA3-4D2F-BDF0-1A3BDE788F49}" type="datetime1">
              <a:rPr lang="es-ES" noProof="0" smtClean="0"/>
              <a:t>17/02/2022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63359F2-43EF-4812-9DC0-98C0B1A4068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701116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7659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8871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68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7980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3357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1982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9605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63359F2-43EF-4812-9DC0-98C0B1A4068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8027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63359F2-43EF-4812-9DC0-98C0B1A4068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61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31937252-EACE-4232-855F-5C47E3F8B0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704088"/>
            <a:ext cx="10993549" cy="1499616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3507450D-E801-41C1-9FD7-923530A06B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CBA6DBC1-39A1-48A6-8B81-3CD966D06E8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11265408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425283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7E7D0488-B202-4F7B-9F3C-5F3540449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986411"/>
            <a:ext cx="3568661" cy="1872388"/>
          </a:xfrm>
        </p:spPr>
        <p:txBody>
          <a:bodyPr rtlCol="0" anchor="ctr"/>
          <a:lstStyle/>
          <a:p>
            <a:pPr algn="r" rtl="0"/>
            <a:r>
              <a:rPr lang="es-ES" noProof="0">
                <a:solidFill>
                  <a:schemeClr val="tx2"/>
                </a:solidFill>
              </a:rPr>
              <a:t>Haga clic para modificar el estilo de título del patrón</a:t>
            </a:r>
          </a:p>
        </p:txBody>
      </p: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5972A87D-479C-4157-A7C5-33D8FC7B29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3" name="Marcador de posición de imagen 11">
            <a:extLst>
              <a:ext uri="{FF2B5EF4-FFF2-40B4-BE49-F238E27FC236}">
                <a16:creationId xmlns:a16="http://schemas.microsoft.com/office/drawing/2014/main" id="{78EE581A-A98D-4A1B-B826-3C60801D66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52800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4" name="Marcador de posición de imagen 11">
            <a:extLst>
              <a:ext uri="{FF2B5EF4-FFF2-40B4-BE49-F238E27FC236}">
                <a16:creationId xmlns:a16="http://schemas.microsoft.com/office/drawing/2014/main" id="{16AE88BE-E502-4D34-AAE9-6EE48F1ACE2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57544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6" name="Marcador de posición de imagen 11">
            <a:extLst>
              <a:ext uri="{FF2B5EF4-FFF2-40B4-BE49-F238E27FC236}">
                <a16:creationId xmlns:a16="http://schemas.microsoft.com/office/drawing/2014/main" id="{9FD0C6B3-E0D9-4177-8079-178D1B0F530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62288" y="768096"/>
            <a:ext cx="2578608" cy="2816352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53AD8A25-150B-42DF-B6CC-FB1E5225D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2" y="3956050"/>
            <a:ext cx="7225075" cy="1902749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0699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20F9CA6-0CB1-4A9E-96E4-67800B107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05826FB8-73AC-4F8B-BD9C-B5E87FC9C6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D0F196A1-2430-4797-B656-A38302FA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6"/>
            <a:ext cx="3568661" cy="118872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F7AE5FA5-AF50-4B00-8E20-1B20A667A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83237575-909D-45C0-B594-0B7A40F04B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57344" y="0"/>
            <a:ext cx="7534656" cy="68580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82254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l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08439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67918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0789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ie de página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r>
              <a:rPr lang="es-ES" noProof="0"/>
              <a:t>Muestra de texto de pie de página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5928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r>
              <a:rPr lang="es-ES" noProof="0"/>
              <a:t>Ejemplo de Texto de pie de página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1650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926BD44-2224-46FF-A4E7-9C9FFE197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15001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28249B4-F572-49E8-9B53-CB4E629EB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414788"/>
            <a:ext cx="3424138" cy="3975776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06C12940-675F-4BDC-8733-71FEBC2FDC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2815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63AD391F-F462-4773-B9C7-B512F55F68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46720" y="640080"/>
            <a:ext cx="3703320" cy="575157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8897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9CC542F-D03C-4537-9B6E-7F653B65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30730"/>
            <a:ext cx="3475915" cy="1478341"/>
          </a:xfrm>
        </p:spPr>
        <p:txBody>
          <a:bodyPr rtlCol="0">
            <a:normAutofit/>
          </a:bodyPr>
          <a:lstStyle/>
          <a:p>
            <a:pPr rtl="0"/>
            <a:r>
              <a:rPr lang="es-ES" noProof="0">
                <a:solidFill>
                  <a:schemeClr val="tx2"/>
                </a:solidFill>
              </a:rPr>
              <a:t>Haga clic para modificar el estilo de título del patrón</a:t>
            </a:r>
          </a:p>
        </p:txBody>
      </p:sp>
      <p:sp>
        <p:nvSpPr>
          <p:cNvPr id="6" name="Marcador de contenido 2" descr="Etiqueta=Color de énfasis&#10;Tipo = Claro&#10;Target=Viñetas">
            <a:extLst>
              <a:ext uri="{FF2B5EF4-FFF2-40B4-BE49-F238E27FC236}">
                <a16:creationId xmlns:a16="http://schemas.microsoft.com/office/drawing/2014/main" id="{C768CCB8-0718-4D4E-8EE1-1D2875500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3475915" cy="3678303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id="{5C3A8825-378F-41FE-A716-644287762A4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41800" y="630936"/>
            <a:ext cx="7504113" cy="352044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2" name="Marcador de posición de imagen 10">
            <a:extLst>
              <a:ext uri="{FF2B5EF4-FFF2-40B4-BE49-F238E27FC236}">
                <a16:creationId xmlns:a16="http://schemas.microsoft.com/office/drawing/2014/main" id="{2E6B2055-B099-48CF-84C8-2AF6D561869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42816" y="423425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3" name="Marcador de posición de imagen 10">
            <a:extLst>
              <a:ext uri="{FF2B5EF4-FFF2-40B4-BE49-F238E27FC236}">
                <a16:creationId xmlns:a16="http://schemas.microsoft.com/office/drawing/2014/main" id="{EED74C29-FF8A-4470-8221-FD11E7FB7D7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46720" y="4233672"/>
            <a:ext cx="3703320" cy="213969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74943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t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6E787D40-90B5-470E-95A2-784F1CB47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322102"/>
            <a:ext cx="10993549" cy="1153609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DDD90A03-8871-46F6-B527-27A279CAF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75712"/>
            <a:ext cx="10993546" cy="590321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9" name="Marcador de posición de imagen 8">
            <a:extLst>
              <a:ext uri="{FF2B5EF4-FFF2-40B4-BE49-F238E27FC236}">
                <a16:creationId xmlns:a16="http://schemas.microsoft.com/office/drawing/2014/main" id="{18C0DC8A-3006-4A75-A9BA-FCA96D2C38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9580" y="603504"/>
            <a:ext cx="11292840" cy="3557016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</p:spTree>
    <p:extLst>
      <p:ext uri="{BB962C8B-B14F-4D97-AF65-F5344CB8AC3E}">
        <p14:creationId xmlns:p14="http://schemas.microsoft.com/office/powerpoint/2010/main" val="351850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1192" y="731520"/>
            <a:ext cx="11029616" cy="98755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8" name="Marcador de fecha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66887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9AD7E45-24A5-4020-858E-57CFA0955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Subtítulo 2">
            <a:extLst>
              <a:ext uri="{FF2B5EF4-FFF2-40B4-BE49-F238E27FC236}">
                <a16:creationId xmlns:a16="http://schemas.microsoft.com/office/drawing/2014/main" id="{9C213B6D-04F4-4E9D-AD86-E50884CB4C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468233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52DB8B62-62C2-4723-85AF-F5D87B489A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5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1" name="Marcador de posición de imagen 9">
            <a:extLst>
              <a:ext uri="{FF2B5EF4-FFF2-40B4-BE49-F238E27FC236}">
                <a16:creationId xmlns:a16="http://schemas.microsoft.com/office/drawing/2014/main" id="{D1329640-D9D1-44D4-8E40-04E753A2B8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54496" y="3081528"/>
            <a:ext cx="5486400" cy="3310128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557857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quip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5" name="Marcador de posición de SmartArt 14">
            <a:extLst>
              <a:ext uri="{FF2B5EF4-FFF2-40B4-BE49-F238E27FC236}">
                <a16:creationId xmlns:a16="http://schemas.microsoft.com/office/drawing/2014/main" id="{1A07AFA2-B97F-4965-B3E3-0399F8696B92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576263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16" name="Marcador de posición de SmartArt 14">
            <a:extLst>
              <a:ext uri="{FF2B5EF4-FFF2-40B4-BE49-F238E27FC236}">
                <a16:creationId xmlns:a16="http://schemas.microsoft.com/office/drawing/2014/main" id="{FBD83F25-25EA-4FCB-9180-B7567885BE7A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3486759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17" name="Marcador de posición de SmartArt 14">
            <a:extLst>
              <a:ext uri="{FF2B5EF4-FFF2-40B4-BE49-F238E27FC236}">
                <a16:creationId xmlns:a16="http://schemas.microsoft.com/office/drawing/2014/main" id="{C19AF1FD-578A-4AC1-8006-BF395C098188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6397255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18" name="Marcador de posición de SmartArt 14">
            <a:extLst>
              <a:ext uri="{FF2B5EF4-FFF2-40B4-BE49-F238E27FC236}">
                <a16:creationId xmlns:a16="http://schemas.microsoft.com/office/drawing/2014/main" id="{A30FAB41-D651-4537-9674-A090F9541E38}"/>
              </a:ext>
            </a:extLst>
          </p:cNvPr>
          <p:cNvSpPr>
            <a:spLocks noGrp="1"/>
          </p:cNvSpPr>
          <p:nvPr>
            <p:ph type="dgm" sz="quarter" idx="16"/>
          </p:nvPr>
        </p:nvSpPr>
        <p:spPr>
          <a:xfrm>
            <a:off x="9307750" y="2290762"/>
            <a:ext cx="2286000" cy="2514600"/>
          </a:xfrm>
          <a:solidFill>
            <a:schemeClr val="accent2"/>
          </a:solidFill>
        </p:spPr>
        <p:txBody>
          <a:bodyPr rtlCol="0"/>
          <a:lstStyle/>
          <a:p>
            <a:pPr rtl="0"/>
            <a:r>
              <a:rPr lang="es-ES" noProof="0"/>
              <a:t>Haga clic en el icono para agregar un elemento gráfico SmartArt</a:t>
            </a:r>
          </a:p>
        </p:txBody>
      </p:sp>
      <p:sp>
        <p:nvSpPr>
          <p:cNvPr id="20" name="Marcador de texto 19">
            <a:extLst>
              <a:ext uri="{FF2B5EF4-FFF2-40B4-BE49-F238E27FC236}">
                <a16:creationId xmlns:a16="http://schemas.microsoft.com/office/drawing/2014/main" id="{6FF70985-87A5-4813-BB21-CD79732947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6263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2" name="Marcador de texto 21">
            <a:extLst>
              <a:ext uri="{FF2B5EF4-FFF2-40B4-BE49-F238E27FC236}">
                <a16:creationId xmlns:a16="http://schemas.microsoft.com/office/drawing/2014/main" id="{8F30C930-1919-4A13-98BD-6CB6119CC1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894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3" name="Marcador de texto 19">
            <a:extLst>
              <a:ext uri="{FF2B5EF4-FFF2-40B4-BE49-F238E27FC236}">
                <a16:creationId xmlns:a16="http://schemas.microsoft.com/office/drawing/2014/main" id="{6E4126AC-7681-4156-8274-2A64148943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87128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4" name="Marcador de texto 21">
            <a:extLst>
              <a:ext uri="{FF2B5EF4-FFF2-40B4-BE49-F238E27FC236}">
                <a16:creationId xmlns:a16="http://schemas.microsoft.com/office/drawing/2014/main" id="{D03485ED-1755-41FA-942B-ED95B3913D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86759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42AFEFC9-586E-4B97-AD51-F02AC6AC6A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97624" y="4943475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6" name="Marcador de texto 21">
            <a:extLst>
              <a:ext uri="{FF2B5EF4-FFF2-40B4-BE49-F238E27FC236}">
                <a16:creationId xmlns:a16="http://schemas.microsoft.com/office/drawing/2014/main" id="{E94B1769-BE23-4EBA-A0DA-9A01476DAC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97255" y="5447348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27" name="Marcador de texto 19">
            <a:extLst>
              <a:ext uri="{FF2B5EF4-FFF2-40B4-BE49-F238E27FC236}">
                <a16:creationId xmlns:a16="http://schemas.microsoft.com/office/drawing/2014/main" id="{9A7362AB-6137-4C5C-9219-392C3875AD9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308119" y="4957131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800"/>
            </a:lvl1pPr>
            <a:lvl2pPr marL="324000" indent="0">
              <a:buNone/>
              <a:defRPr sz="1800"/>
            </a:lvl2pPr>
            <a:lvl3pPr marL="630000" indent="0">
              <a:buNone/>
              <a:defRPr sz="1800"/>
            </a:lvl3pPr>
            <a:lvl4pPr marL="1008000" indent="0">
              <a:buNone/>
              <a:defRPr sz="1800"/>
            </a:lvl4pPr>
            <a:lvl5pPr marL="1368000" indent="0">
              <a:buNone/>
              <a:defRPr sz="1800"/>
            </a:lvl5pPr>
          </a:lstStyle>
          <a:p>
            <a:pPr lvl="0" rtl="0"/>
            <a:r>
              <a:rPr lang="es-ES" noProof="0"/>
              <a:t>Nombre</a:t>
            </a:r>
          </a:p>
        </p:txBody>
      </p:sp>
      <p:sp>
        <p:nvSpPr>
          <p:cNvPr id="28" name="Marcador de texto 21">
            <a:extLst>
              <a:ext uri="{FF2B5EF4-FFF2-40B4-BE49-F238E27FC236}">
                <a16:creationId xmlns:a16="http://schemas.microsoft.com/office/drawing/2014/main" id="{DA6F45F2-E17A-4027-AAA9-B9B703C26A2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307750" y="5461004"/>
            <a:ext cx="2286000" cy="365760"/>
          </a:xfrm>
        </p:spPr>
        <p:txBody>
          <a:bodyPr rtlCol="0">
            <a:noAutofit/>
          </a:bodyPr>
          <a:lstStyle>
            <a:lvl1pPr marL="0" indent="0">
              <a:buNone/>
              <a:defRPr sz="1600"/>
            </a:lvl1pPr>
            <a:lvl2pPr marL="324000" indent="0">
              <a:buNone/>
              <a:defRPr sz="1600"/>
            </a:lvl2pPr>
            <a:lvl3pPr marL="630000" indent="0">
              <a:buNone/>
              <a:defRPr sz="1600"/>
            </a:lvl3pPr>
            <a:lvl4pPr marL="1008000" indent="0">
              <a:buNone/>
              <a:defRPr sz="1600"/>
            </a:lvl4pPr>
            <a:lvl5pPr marL="1368000" indent="0">
              <a:buNone/>
              <a:defRPr sz="1600"/>
            </a:lvl5pPr>
          </a:lstStyle>
          <a:p>
            <a:pPr lvl="0" rtl="0"/>
            <a:r>
              <a:rPr lang="es-ES" noProof="0"/>
              <a:t>Título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Texto de ejemplo para el pie de página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9263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1428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3200400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412343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412341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4F00371C-297D-40EF-8A7B-A4A10A3E0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499" y="2250891"/>
            <a:ext cx="320040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s-ES" noProof="0"/>
              <a:t>Haga clic para modificar los estilos de texto del patrón</a:t>
            </a:r>
          </a:p>
        </p:txBody>
      </p:sp>
      <p:sp>
        <p:nvSpPr>
          <p:cNvPr id="11" name="Marcador de contenido 5">
            <a:extLst>
              <a:ext uri="{FF2B5EF4-FFF2-40B4-BE49-F238E27FC236}">
                <a16:creationId xmlns:a16="http://schemas.microsoft.com/office/drawing/2014/main" id="{54C654D6-9180-439B-AA80-A486173B74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497" y="2926051"/>
            <a:ext cx="32004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20XX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119735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A78C165-B12A-4B46-AC7E-8E730F42CBBA}"/>
              </a:ext>
            </a:extLst>
          </p:cNvPr>
          <p:cNvCxnSpPr>
            <a:cxnSpLocks/>
          </p:cNvCxnSpPr>
          <p:nvPr userDrawn="1"/>
        </p:nvCxnSpPr>
        <p:spPr>
          <a:xfrm>
            <a:off x="4241830" y="495574"/>
            <a:ext cx="3703320" cy="0"/>
          </a:xfrm>
          <a:prstGeom prst="line">
            <a:avLst/>
          </a:prstGeom>
          <a:ln w="82550" cap="flat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15F2DE1-F272-49DD-84C1-C2FB82B723E3}"/>
              </a:ext>
            </a:extLst>
          </p:cNvPr>
          <p:cNvCxnSpPr>
            <a:cxnSpLocks/>
          </p:cNvCxnSpPr>
          <p:nvPr userDrawn="1"/>
        </p:nvCxnSpPr>
        <p:spPr>
          <a:xfrm>
            <a:off x="8042147" y="495574"/>
            <a:ext cx="3703320" cy="0"/>
          </a:xfrm>
          <a:prstGeom prst="line">
            <a:avLst/>
          </a:prstGeom>
          <a:ln w="82550" cap="flat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20BB053-86D6-405E-A719-7B6EF23E7207}"/>
              </a:ext>
            </a:extLst>
          </p:cNvPr>
          <p:cNvCxnSpPr>
            <a:cxnSpLocks/>
          </p:cNvCxnSpPr>
          <p:nvPr userDrawn="1"/>
        </p:nvCxnSpPr>
        <p:spPr>
          <a:xfrm>
            <a:off x="437009" y="495574"/>
            <a:ext cx="3703320" cy="0"/>
          </a:xfrm>
          <a:prstGeom prst="line">
            <a:avLst/>
          </a:prstGeom>
          <a:ln w="82550" cap="flat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20XX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es-ES" noProof="0"/>
              <a:t>Ejemplo de Texto de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179292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7" r:id="rId3"/>
    <p:sldLayoutId id="2147483780" r:id="rId4"/>
    <p:sldLayoutId id="2147483764" r:id="rId5"/>
    <p:sldLayoutId id="2147483783" r:id="rId6"/>
    <p:sldLayoutId id="2147483784" r:id="rId7"/>
    <p:sldLayoutId id="2147483767" r:id="rId8"/>
    <p:sldLayoutId id="2147483782" r:id="rId9"/>
    <p:sldLayoutId id="2147483778" r:id="rId10"/>
    <p:sldLayoutId id="2147483779" r:id="rId11"/>
    <p:sldLayoutId id="2147483765" r:id="rId12"/>
    <p:sldLayoutId id="2147483766" r:id="rId13"/>
    <p:sldLayoutId id="2147483769" r:id="rId14"/>
    <p:sldLayoutId id="2147483770" r:id="rId15"/>
    <p:sldLayoutId id="2147483771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utricionvive.com/index.php/asma-y-alimentacion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s.slideshare.net/eddynoy/crisis-asmatica-71396136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://www.pediatramallorca.es/2018/03/08/crisis-asmatica/" TargetMode="External"/><Relationship Id="rId5" Type="http://schemas.openxmlformats.org/officeDocument/2006/relationships/image" Target="../media/image4.jpg"/><Relationship Id="rId4" Type="http://schemas.openxmlformats.org/officeDocument/2006/relationships/hyperlink" Target="https://emssolutionsint.blogspot.com/2020/02/manual-sobre-la-tos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emssolutionsint.blogspot.com/2018/02/ambulancia-ambular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blogluengo.blogspot.com/2013/09/los-ninos-que-hacen-mas-deporte-manejan_13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oslibrosdemicole.blogspot.com/2013/05/por-que-no-trabajar-el-asma.html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pequelia.republica.com/ninos/asma-infantil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1.xml"/><Relationship Id="rId1" Type="http://schemas.openxmlformats.org/officeDocument/2006/relationships/video" Target="https://www.youtube.com/embed/mLoUCDPsWDs?feature=oembed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8359453A-78E9-42AE-AE23-C9D218CBC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5"/>
            <a:ext cx="3424138" cy="3274227"/>
          </a:xfrm>
          <a:scene3d>
            <a:camera prst="perspectiveHeroicExtremeLeftFacing"/>
            <a:lightRig rig="threePt" dir="t"/>
          </a:scene3d>
          <a:sp3d>
            <a:bevelT w="101600" prst="riblet"/>
          </a:sp3d>
        </p:spPr>
        <p:txBody>
          <a:bodyPr rtlCol="0" anchor="b">
            <a:normAutofit/>
          </a:bodyPr>
          <a:lstStyle/>
          <a:p>
            <a:pPr algn="ctr" rtl="0"/>
            <a:r>
              <a:rPr lang="es-ES" sz="3600" dirty="0">
                <a:solidFill>
                  <a:srgbClr val="0070C0"/>
                </a:solidFill>
                <a:latin typeface="! PEPSI !" panose="02000000000000000000" pitchFamily="2" charset="0"/>
              </a:rPr>
              <a:t>Primeros auxilios en el valle de </a:t>
            </a:r>
            <a:r>
              <a:rPr lang="es-ES" sz="3600" dirty="0" err="1">
                <a:solidFill>
                  <a:srgbClr val="0070C0"/>
                </a:solidFill>
                <a:latin typeface="! PEPSI !" panose="02000000000000000000" pitchFamily="2" charset="0"/>
              </a:rPr>
              <a:t>laciana</a:t>
            </a:r>
            <a:endParaRPr lang="es-ES" sz="3600" dirty="0">
              <a:solidFill>
                <a:srgbClr val="0070C0"/>
              </a:solidFill>
              <a:latin typeface="! PEPSI !" panose="02000000000000000000" pitchFamily="2" charset="0"/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639AF166-E191-409C-98AE-C2A47C576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5066522"/>
            <a:ext cx="3424138" cy="1324042"/>
          </a:xfrm>
        </p:spPr>
        <p:txBody>
          <a:bodyPr rtlCol="0" anchor="ctr">
            <a:normAutofit/>
          </a:bodyPr>
          <a:lstStyle/>
          <a:p>
            <a:pPr rtl="0"/>
            <a:r>
              <a:rPr lang="es-ES" b="1" dirty="0"/>
              <a:t>MARIA MURILLO RUBIO </a:t>
            </a:r>
          </a:p>
          <a:p>
            <a:pPr rtl="0"/>
            <a:r>
              <a:rPr lang="es-ES" b="1" dirty="0"/>
              <a:t>DUE DE URGENCIAS</a:t>
            </a:r>
          </a:p>
        </p:txBody>
      </p:sp>
      <p:pic>
        <p:nvPicPr>
          <p:cNvPr id="8" name="Marcador de posición de imagen 7" descr="Equipamiento médicos con un estetoscopio">
            <a:extLst>
              <a:ext uri="{FF2B5EF4-FFF2-40B4-BE49-F238E27FC236}">
                <a16:creationId xmlns:a16="http://schemas.microsoft.com/office/drawing/2014/main" id="{D9011B7D-CD6B-49C3-8163-9672E7B5EB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6" r="39179"/>
          <a:stretch/>
        </p:blipFill>
        <p:spPr>
          <a:xfrm>
            <a:off x="4242815" y="640080"/>
            <a:ext cx="5153112" cy="5751576"/>
          </a:xfrm>
          <a:noFill/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9BCD53E-BE62-4124-9DF7-E3300F80707F}"/>
              </a:ext>
            </a:extLst>
          </p:cNvPr>
          <p:cNvSpPr txBox="1"/>
          <p:nvPr/>
        </p:nvSpPr>
        <p:spPr>
          <a:xfrm>
            <a:off x="8120543" y="1462105"/>
            <a:ext cx="333042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44638" rtl="0"/>
            <a:r>
              <a:rPr lang="es-ES" sz="1800" b="1" i="0" dirty="0"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La vida está protegida por la formación en primeros auxilios.</a:t>
            </a:r>
          </a:p>
        </p:txBody>
      </p:sp>
    </p:spTree>
    <p:extLst>
      <p:ext uri="{BB962C8B-B14F-4D97-AF65-F5344CB8AC3E}">
        <p14:creationId xmlns:p14="http://schemas.microsoft.com/office/powerpoint/2010/main" val="10397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BCEE0-AF33-4B8B-9622-2A50B4FD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32" y="1099588"/>
            <a:ext cx="3799266" cy="1244255"/>
          </a:xfrm>
          <a:scene3d>
            <a:camera prst="perspectiveHeroicExtremeLeftFacing"/>
            <a:lightRig rig="threePt" dir="t"/>
          </a:scene3d>
        </p:spPr>
        <p:txBody>
          <a:bodyPr rtlCol="0">
            <a:normAutofit fontScale="90000"/>
          </a:bodyPr>
          <a:lstStyle/>
          <a:p>
            <a:r>
              <a:rPr lang="es-ES" sz="4400" dirty="0">
                <a:latin typeface="Amasis MT Pro Black" panose="02040A04050005020304" pitchFamily="18" charset="0"/>
              </a:rPr>
              <a:t>Crisis asmática</a:t>
            </a:r>
            <a:r>
              <a:rPr lang="es-ES" dirty="0"/>
              <a:t>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495D9B-1C30-46A7-AC78-0AD00F70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960" y="1556758"/>
            <a:ext cx="3424138" cy="4401818"/>
          </a:xfrm>
        </p:spPr>
        <p:txBody>
          <a:bodyPr rtlCol="0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Definición: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s-ES" dirty="0"/>
              <a:t>Síntomas: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s-ES" dirty="0"/>
              <a:t>Actuación del profesorado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s-ES" dirty="0"/>
              <a:t>Deporte y asma</a:t>
            </a:r>
          </a:p>
          <a:p>
            <a:pPr marL="285750" indent="-285750" rtl="0">
              <a:buFont typeface="Wingdings" panose="05000000000000000000" pitchFamily="2" charset="2"/>
              <a:buChar char="Ø"/>
            </a:pPr>
            <a:r>
              <a:rPr lang="es-ES" dirty="0"/>
              <a:t>Ejercicio físico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C07D4CB-5CF0-429E-B8CB-928414F4D7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30" t="-2292" r="-1230" b="10461"/>
          <a:stretch/>
        </p:blipFill>
        <p:spPr>
          <a:xfrm>
            <a:off x="4632703" y="891731"/>
            <a:ext cx="6828776" cy="479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6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592F8-8CA0-4216-808E-BCF1E34D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47" y="79038"/>
            <a:ext cx="3689280" cy="365126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Crisis asmática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B065D3-BB45-4A0E-A1BC-1FAA24968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024" y="5145370"/>
            <a:ext cx="7225075" cy="1902749"/>
          </a:xfrm>
        </p:spPr>
        <p:txBody>
          <a:bodyPr rtlCol="0"/>
          <a:lstStyle/>
          <a:p>
            <a:pPr rtl="0"/>
            <a:endParaRPr lang="es-ES" dirty="0"/>
          </a:p>
          <a:p>
            <a:pPr rtl="0"/>
            <a:r>
              <a:rPr lang="es-ES" dirty="0"/>
              <a:t>. 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B226977-14CA-455C-9DFD-335F59922184}"/>
              </a:ext>
            </a:extLst>
          </p:cNvPr>
          <p:cNvSpPr/>
          <p:nvPr/>
        </p:nvSpPr>
        <p:spPr>
          <a:xfrm>
            <a:off x="427839" y="838899"/>
            <a:ext cx="2659310" cy="4194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DEFINICIÓN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9E7937-C0CA-4017-A147-8B8F7158849B}"/>
              </a:ext>
            </a:extLst>
          </p:cNvPr>
          <p:cNvSpPr/>
          <p:nvPr/>
        </p:nvSpPr>
        <p:spPr>
          <a:xfrm>
            <a:off x="5272188" y="765747"/>
            <a:ext cx="2659310" cy="4194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SINTOMAS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6BE0085-48BC-4A3B-A8EC-4B58B16100E2}"/>
              </a:ext>
            </a:extLst>
          </p:cNvPr>
          <p:cNvSpPr/>
          <p:nvPr/>
        </p:nvSpPr>
        <p:spPr>
          <a:xfrm>
            <a:off x="7772070" y="1575139"/>
            <a:ext cx="2982616" cy="724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/>
              <a:t>Cianosis, dificultad para respirar, confusión mental, perdida de conocimiento ...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C16D33E6-6135-457A-82DE-FDB97F4DC843}"/>
              </a:ext>
            </a:extLst>
          </p:cNvPr>
          <p:cNvSpPr/>
          <p:nvPr/>
        </p:nvSpPr>
        <p:spPr>
          <a:xfrm>
            <a:off x="427839" y="1436263"/>
            <a:ext cx="2620881" cy="14116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Enfermedad inflamatoria crónica de los bronquios que produce obstrucción del flujo aéreo..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E866743F-9648-44BF-86BD-2023B10A5911}"/>
              </a:ext>
            </a:extLst>
          </p:cNvPr>
          <p:cNvSpPr/>
          <p:nvPr/>
        </p:nvSpPr>
        <p:spPr>
          <a:xfrm>
            <a:off x="3663582" y="1830144"/>
            <a:ext cx="2659310" cy="564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Tos, fatiga, silbidos, opresión…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BB87464F-7E59-43C8-B19E-FDE4927B83BB}"/>
              </a:ext>
            </a:extLst>
          </p:cNvPr>
          <p:cNvSpPr/>
          <p:nvPr/>
        </p:nvSpPr>
        <p:spPr>
          <a:xfrm>
            <a:off x="3673399" y="4845740"/>
            <a:ext cx="2659310" cy="41945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CAUSAS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0222DE9-8955-43A6-A06F-9242D79F2BDA}"/>
              </a:ext>
            </a:extLst>
          </p:cNvPr>
          <p:cNvSpPr txBox="1"/>
          <p:nvPr/>
        </p:nvSpPr>
        <p:spPr>
          <a:xfrm>
            <a:off x="3663582" y="5407085"/>
            <a:ext cx="4945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Polvo, ácaros, olores…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Deporte, ejercicio…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dirty="0"/>
              <a:t>Ambientes </a:t>
            </a:r>
            <a:r>
              <a:rPr lang="es-ES" dirty="0" err="1"/>
              <a:t>frios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50E8806-2B6F-4F7E-B0D4-515BCF23A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27457" y="2420675"/>
            <a:ext cx="3331561" cy="1750932"/>
          </a:xfrm>
          <a:prstGeom prst="rect">
            <a:avLst/>
          </a:prstGeom>
        </p:spPr>
      </p:pic>
      <p:pic>
        <p:nvPicPr>
          <p:cNvPr id="5" name="Imagen 4" descr="Imagen que contiene persona, interior, a rayas, niño&#10;&#10;Descripción generada automáticamente">
            <a:extLst>
              <a:ext uri="{FF2B5EF4-FFF2-40B4-BE49-F238E27FC236}">
                <a16:creationId xmlns:a16="http://schemas.microsoft.com/office/drawing/2014/main" id="{8067E347-FF4E-495A-88F8-C9FA0DD96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961690" y="2583770"/>
            <a:ext cx="2852738" cy="4149437"/>
          </a:xfrm>
          <a:prstGeom prst="rect">
            <a:avLst/>
          </a:prstGeom>
        </p:spPr>
      </p:pic>
      <p:pic>
        <p:nvPicPr>
          <p:cNvPr id="10" name="Imagen 9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9685BC5B-E092-41BA-838B-B2758A92DF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328240" y="3034274"/>
            <a:ext cx="2917020" cy="219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7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43" grpId="0" animBg="1"/>
      <p:bldP spid="44" grpId="0" animBg="1"/>
      <p:bldP spid="25" grpId="0" animBg="1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592F8-8CA0-4216-808E-BCF1E34D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47" y="79038"/>
            <a:ext cx="3798336" cy="365126"/>
          </a:xfrm>
        </p:spPr>
        <p:txBody>
          <a:bodyPr rtlCol="0">
            <a:normAutofit fontScale="90000"/>
          </a:bodyPr>
          <a:lstStyle/>
          <a:p>
            <a:pPr rtl="0"/>
            <a:r>
              <a:rPr lang="es-ES" dirty="0"/>
              <a:t>Crisis asmática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9E7937-C0CA-4017-A147-8B8F7158849B}"/>
              </a:ext>
            </a:extLst>
          </p:cNvPr>
          <p:cNvSpPr/>
          <p:nvPr/>
        </p:nvSpPr>
        <p:spPr>
          <a:xfrm>
            <a:off x="2852257" y="794294"/>
            <a:ext cx="5687736" cy="419450"/>
          </a:xfrm>
          <a:prstGeom prst="rect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TRATAMIENTO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6BE0085-48BC-4A3B-A8EC-4B58B16100E2}"/>
              </a:ext>
            </a:extLst>
          </p:cNvPr>
          <p:cNvSpPr/>
          <p:nvPr/>
        </p:nvSpPr>
        <p:spPr>
          <a:xfrm>
            <a:off x="3618130" y="1580823"/>
            <a:ext cx="2659310" cy="41945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4-6 AÑOS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6C9C8B9F-7B11-47A4-AB73-BD608BEE239D}"/>
              </a:ext>
            </a:extLst>
          </p:cNvPr>
          <p:cNvSpPr/>
          <p:nvPr/>
        </p:nvSpPr>
        <p:spPr>
          <a:xfrm>
            <a:off x="6764754" y="1580823"/>
            <a:ext cx="4966147" cy="41945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MAS DE 6 AÑOS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E866743F-9648-44BF-86BD-2023B10A5911}"/>
              </a:ext>
            </a:extLst>
          </p:cNvPr>
          <p:cNvSpPr/>
          <p:nvPr/>
        </p:nvSpPr>
        <p:spPr>
          <a:xfrm>
            <a:off x="535986" y="1538869"/>
            <a:ext cx="2581145" cy="419450"/>
          </a:xfrm>
          <a:prstGeom prst="rect">
            <a:avLst/>
          </a:prstGeom>
          <a:solidFill>
            <a:srgbClr val="00B0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MENOS DE 4 AÑOS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2AE52BE-5974-44F1-B6C9-4D66059C03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31" y="2049350"/>
            <a:ext cx="2680441" cy="1464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140AEC3E-73B7-42FB-A605-CCBFBC518C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480" y="2094846"/>
            <a:ext cx="2541246" cy="1464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F83C4368-0277-4D2D-BAB8-AFBA7B79C8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7" y="2000273"/>
            <a:ext cx="2594829" cy="156917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7B1F126A-E650-4BB1-A9B0-FB3541AEF708}"/>
              </a:ext>
            </a:extLst>
          </p:cNvPr>
          <p:cNvSpPr txBox="1"/>
          <p:nvPr/>
        </p:nvSpPr>
        <p:spPr>
          <a:xfrm>
            <a:off x="394850" y="3711561"/>
            <a:ext cx="2735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050" dirty="0"/>
              <a:t>Inhalador presurizado con cámara espaciadora de pequeño tamaño y mascarilla facial. </a:t>
            </a:r>
          </a:p>
          <a:p>
            <a:endParaRPr lang="es-ES" sz="105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050" dirty="0"/>
              <a:t>Retirar la tapa, agitar y conectarlo a la cámara y a la mascarilla con el inhalador en posición vertical</a:t>
            </a:r>
          </a:p>
          <a:p>
            <a:endParaRPr lang="es-ES" sz="105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050" dirty="0"/>
              <a:t>Sujetar la mascarilla apretada alrededor de la boca y de la nariz del niño.  Apretar y mantenerlo 4-5 respiraciones. Esperar 30´entre las dosis.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dirty="0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A5EE25A-B6FE-489D-8D0C-24D29F321AEA}"/>
              </a:ext>
            </a:extLst>
          </p:cNvPr>
          <p:cNvSpPr txBox="1"/>
          <p:nvPr/>
        </p:nvSpPr>
        <p:spPr>
          <a:xfrm>
            <a:off x="3519800" y="3711561"/>
            <a:ext cx="28771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050" dirty="0"/>
              <a:t>Inhalador presurizado con cámara espaciadora con / sin mascarilla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05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050" dirty="0"/>
              <a:t>Retirar la tapa, agitar, conectar a la cámara y ésta en la boca del niño.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05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050" dirty="0"/>
              <a:t>Apretar y mantener la boquilla mientras el niño respira.</a:t>
            </a:r>
          </a:p>
          <a:p>
            <a:endParaRPr lang="es-ES" sz="105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050" dirty="0"/>
              <a:t>Repetir los pasos para cada dosis y espaciarlas Con intervalos de 30 segundos. Retirar y enjuagar. 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D0BEA25-60A9-4939-9B6D-8B2F0F88D035}"/>
              </a:ext>
            </a:extLst>
          </p:cNvPr>
          <p:cNvSpPr txBox="1"/>
          <p:nvPr/>
        </p:nvSpPr>
        <p:spPr>
          <a:xfrm>
            <a:off x="6735204" y="3676322"/>
            <a:ext cx="2735967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050" dirty="0"/>
              <a:t>Inhalador conectado a la cámara ( 2 piezas) con boquilla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05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050" dirty="0"/>
              <a:t>Montar la cámara, quitar la tapa del inhalador, agitar y conectar.</a:t>
            </a:r>
          </a:p>
          <a:p>
            <a:r>
              <a:rPr lang="es-ES" sz="105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050" dirty="0"/>
              <a:t>Vaciar los pulmones suavemente. Mantener la boquilla, apretar y realizar una inspiración lenta de 5 segundos.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05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050" dirty="0"/>
              <a:t>Retirar la cámara, mantener el aire 5- 10 segundos y expulsarlo por loa nariz.  Esperar 30 segundos entre cada dosis</a:t>
            </a: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31A22D84-BADC-4C90-8F1E-0817F15881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171" y="2094846"/>
            <a:ext cx="2340528" cy="1460441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CuadroTexto 47">
            <a:extLst>
              <a:ext uri="{FF2B5EF4-FFF2-40B4-BE49-F238E27FC236}">
                <a16:creationId xmlns:a16="http://schemas.microsoft.com/office/drawing/2014/main" id="{81F61569-3A70-4035-9CBF-2129C9804E9B}"/>
              </a:ext>
            </a:extLst>
          </p:cNvPr>
          <p:cNvSpPr txBox="1"/>
          <p:nvPr/>
        </p:nvSpPr>
        <p:spPr>
          <a:xfrm>
            <a:off x="9471171" y="3630769"/>
            <a:ext cx="2466363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050" dirty="0"/>
              <a:t>Inhalador con dispositivo en polvo seco. Estos dispositivos tienen una marca en su interior que nos indicaran cuantas dosis quedan.</a:t>
            </a:r>
          </a:p>
          <a:p>
            <a:endParaRPr lang="es-ES" sz="105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050" dirty="0"/>
              <a:t>Cargar el dispositivo. Expulsar el aire alejándonos del inhalador. </a:t>
            </a:r>
          </a:p>
          <a:p>
            <a:r>
              <a:rPr lang="es-ES" sz="105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050" dirty="0"/>
              <a:t>Colocarlo en la boca y pulsar inspirando profunda y sostenidamente.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05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050" dirty="0"/>
              <a:t>Mantener la respiración 5- 10 segundos y dejar 30 segundos entre cada dosis.  Enjuagar.</a:t>
            </a:r>
          </a:p>
        </p:txBody>
      </p:sp>
    </p:spTree>
    <p:extLst>
      <p:ext uri="{BB962C8B-B14F-4D97-AF65-F5344CB8AC3E}">
        <p14:creationId xmlns:p14="http://schemas.microsoft.com/office/powerpoint/2010/main" val="40779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592F8-8CA0-4216-808E-BCF1E34D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46" y="79038"/>
            <a:ext cx="9679019" cy="365126"/>
          </a:xfrm>
        </p:spPr>
        <p:txBody>
          <a:bodyPr rtlCol="0">
            <a:noAutofit/>
          </a:bodyPr>
          <a:lstStyle/>
          <a:p>
            <a:pPr rtl="0"/>
            <a:r>
              <a:rPr lang="es-ES" sz="2000" b="1" dirty="0">
                <a:solidFill>
                  <a:srgbClr val="FF0000"/>
                </a:solidFill>
              </a:rPr>
              <a:t>Cascada de actuación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B065D3-BB45-4A0E-A1BC-1FAA24968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024" y="5145370"/>
            <a:ext cx="7225075" cy="1902749"/>
          </a:xfrm>
        </p:spPr>
        <p:txBody>
          <a:bodyPr rtlCol="0"/>
          <a:lstStyle/>
          <a:p>
            <a:pPr rtl="0"/>
            <a:endParaRPr lang="es-ES" dirty="0"/>
          </a:p>
          <a:p>
            <a:pPr rtl="0"/>
            <a:r>
              <a:rPr lang="es-ES" dirty="0"/>
              <a:t>.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33A4E37-D0B1-4B55-BCB9-9089CD0716F9}"/>
              </a:ext>
            </a:extLst>
          </p:cNvPr>
          <p:cNvSpPr txBox="1"/>
          <p:nvPr/>
        </p:nvSpPr>
        <p:spPr>
          <a:xfrm>
            <a:off x="480098" y="2268113"/>
            <a:ext cx="4530640" cy="3516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200" dirty="0"/>
          </a:p>
          <a:p>
            <a:endParaRPr lang="es-ES" sz="1200" dirty="0"/>
          </a:p>
          <a:p>
            <a:endParaRPr lang="es-ES" sz="1200" dirty="0"/>
          </a:p>
          <a:p>
            <a:endParaRPr lang="es-ES" sz="1200" dirty="0"/>
          </a:p>
          <a:p>
            <a:endParaRPr lang="es-ES" sz="1200" dirty="0"/>
          </a:p>
          <a:p>
            <a:endParaRPr lang="es-ES" sz="1200" dirty="0"/>
          </a:p>
          <a:p>
            <a:r>
              <a:rPr lang="es-ES" sz="1200" dirty="0"/>
              <a:t> </a:t>
            </a:r>
          </a:p>
          <a:p>
            <a:endParaRPr lang="es-ES" sz="1200" dirty="0"/>
          </a:p>
          <a:p>
            <a:endParaRPr lang="es-ES" sz="1200" dirty="0"/>
          </a:p>
          <a:p>
            <a:endParaRPr lang="es-ES" sz="1200" dirty="0"/>
          </a:p>
          <a:p>
            <a:endParaRPr lang="es-ES" sz="1200" dirty="0"/>
          </a:p>
          <a:p>
            <a:endParaRPr lang="es-ES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200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400" dirty="0"/>
          </a:p>
          <a:p>
            <a:endParaRPr lang="es-ES" sz="1050" dirty="0"/>
          </a:p>
          <a:p>
            <a:endParaRPr lang="es-ES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4A891D40-15D3-4723-BF50-5FEEC9282E43}"/>
              </a:ext>
            </a:extLst>
          </p:cNvPr>
          <p:cNvSpPr/>
          <p:nvPr/>
        </p:nvSpPr>
        <p:spPr>
          <a:xfrm>
            <a:off x="156562" y="1025200"/>
            <a:ext cx="6558871" cy="657225"/>
          </a:xfrm>
          <a:prstGeom prst="roundRect">
            <a:avLst/>
          </a:prstGeom>
          <a:solidFill>
            <a:srgbClr val="65D3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/>
              <a:t>Tener el consentimiento firmado por los padres.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5F64CDA-6948-4B37-BD01-B5C988216A7A}"/>
              </a:ext>
            </a:extLst>
          </p:cNvPr>
          <p:cNvSpPr/>
          <p:nvPr/>
        </p:nvSpPr>
        <p:spPr>
          <a:xfrm>
            <a:off x="625116" y="1693909"/>
            <a:ext cx="6595607" cy="657225"/>
          </a:xfrm>
          <a:prstGeom prst="roundRect">
            <a:avLst/>
          </a:prstGeom>
          <a:solidFill>
            <a:srgbClr val="368B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/>
              <a:t>Instruir al niño para que avise tan pronto como se dé cuenta.</a:t>
            </a:r>
            <a:endParaRPr lang="es-ES" dirty="0"/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24DDB654-155E-4D79-B03C-BB5D1A0BB6A9}"/>
              </a:ext>
            </a:extLst>
          </p:cNvPr>
          <p:cNvSpPr/>
          <p:nvPr/>
        </p:nvSpPr>
        <p:spPr>
          <a:xfrm>
            <a:off x="1040592" y="2350714"/>
            <a:ext cx="6595607" cy="657225"/>
          </a:xfrm>
          <a:prstGeom prst="roundRect">
            <a:avLst/>
          </a:prstGeom>
          <a:solidFill>
            <a:srgbClr val="41E61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/>
              <a:t>Mantener el niño en reposo y tranquilo.</a:t>
            </a:r>
            <a:endParaRPr lang="es-ES" dirty="0"/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B1D5058B-659C-4A37-BDCA-E72B10E1D099}"/>
              </a:ext>
            </a:extLst>
          </p:cNvPr>
          <p:cNvSpPr/>
          <p:nvPr/>
        </p:nvSpPr>
        <p:spPr>
          <a:xfrm>
            <a:off x="1552162" y="2999490"/>
            <a:ext cx="6595607" cy="657225"/>
          </a:xfrm>
          <a:prstGeom prst="roundRect">
            <a:avLst/>
          </a:prstGeom>
          <a:solidFill>
            <a:srgbClr val="4BCB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/>
              <a:t>Eliminar el desencadenante de la crisis si se puede.</a:t>
            </a:r>
            <a:endParaRPr lang="es-ES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5E52677E-9C8E-430B-B312-DD56D3ED3694}"/>
              </a:ext>
            </a:extLst>
          </p:cNvPr>
          <p:cNvSpPr/>
          <p:nvPr/>
        </p:nvSpPr>
        <p:spPr>
          <a:xfrm>
            <a:off x="2086168" y="3663065"/>
            <a:ext cx="6595607" cy="6572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Pedir ayuda a otra persona para que busque los datos y llame a la asistencia médica.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3108D6D4-09FA-4F28-AF8F-DB8061076263}"/>
              </a:ext>
            </a:extLst>
          </p:cNvPr>
          <p:cNvSpPr/>
          <p:nvPr/>
        </p:nvSpPr>
        <p:spPr>
          <a:xfrm>
            <a:off x="2487948" y="4330080"/>
            <a:ext cx="6595607" cy="6572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Utilizar broncodilatadores de acción rápida.</a:t>
            </a: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A0C68315-B541-45E7-9125-933162CFD819}"/>
              </a:ext>
            </a:extLst>
          </p:cNvPr>
          <p:cNvSpPr/>
          <p:nvPr/>
        </p:nvSpPr>
        <p:spPr>
          <a:xfrm>
            <a:off x="3070345" y="4997095"/>
            <a:ext cx="6595607" cy="657225"/>
          </a:xfrm>
          <a:prstGeom prst="roundRect">
            <a:avLst/>
          </a:prstGeom>
          <a:solidFill>
            <a:srgbClr val="CB4B5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800" dirty="0"/>
              <a:t>Administrar 4 pulsaciones. Si no mejora repetir a los 20 minutos.</a:t>
            </a: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6001EA6B-603F-4F69-8EB2-F8AE1C9C329C}"/>
              </a:ext>
            </a:extLst>
          </p:cNvPr>
          <p:cNvSpPr/>
          <p:nvPr/>
        </p:nvSpPr>
        <p:spPr>
          <a:xfrm>
            <a:off x="7977230" y="975244"/>
            <a:ext cx="3885724" cy="155267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/>
              <a:t>Si es una urgencia extrema ( niño azulado, apenas puede respirar...) trasladar de inmediato al alumno. 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B0BED183-4B15-4AEC-B9FA-4C7878F0D69C}"/>
              </a:ext>
            </a:extLst>
          </p:cNvPr>
          <p:cNvSpPr/>
          <p:nvPr/>
        </p:nvSpPr>
        <p:spPr>
          <a:xfrm>
            <a:off x="3577170" y="5670749"/>
            <a:ext cx="6595607" cy="657225"/>
          </a:xfrm>
          <a:prstGeom prst="roundRect">
            <a:avLst/>
          </a:prstGeom>
          <a:solidFill>
            <a:srgbClr val="F0264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/>
              <a:t>Avisar al 112 y a los padres. </a:t>
            </a:r>
          </a:p>
        </p:txBody>
      </p:sp>
      <p:pic>
        <p:nvPicPr>
          <p:cNvPr id="9" name="Imagen 8" descr="Un dibujo de una camioneta blanca&#10;&#10;Descripción generada automáticamente con confianza media">
            <a:extLst>
              <a:ext uri="{FF2B5EF4-FFF2-40B4-BE49-F238E27FC236}">
                <a16:creationId xmlns:a16="http://schemas.microsoft.com/office/drawing/2014/main" id="{38A67968-7912-4324-91E0-590FED8364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10941" y="2597017"/>
            <a:ext cx="3025420" cy="170179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CB1C882-D9A1-40B2-9FDC-432F68B8DD24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>
                <a:hlinkClick r:id="rId4" tooltip="https://emssolutionsint.blogspot.com/2018/02/ambulancia-ambulare.html"/>
              </a:rPr>
              <a:t>Esta foto</a:t>
            </a:r>
            <a:r>
              <a:rPr lang="es-ES" sz="900"/>
              <a:t> de Autor desconocido está bajo licencia </a:t>
            </a:r>
            <a:r>
              <a:rPr lang="es-ES" sz="900">
                <a:hlinkClick r:id="rId5" tooltip="https://creativecommons.org/licenses/by-nc-nd/3.0/"/>
              </a:rPr>
              <a:t>CC BY-NC-ND</a:t>
            </a:r>
            <a:endParaRPr lang="es-ES" sz="900"/>
          </a:p>
        </p:txBody>
      </p:sp>
    </p:spTree>
    <p:extLst>
      <p:ext uri="{BB962C8B-B14F-4D97-AF65-F5344CB8AC3E}">
        <p14:creationId xmlns:p14="http://schemas.microsoft.com/office/powerpoint/2010/main" val="193612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E592F8-8CA0-4216-808E-BCF1E34D3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046" y="79038"/>
            <a:ext cx="9679019" cy="365126"/>
          </a:xfrm>
        </p:spPr>
        <p:txBody>
          <a:bodyPr rtlCol="0">
            <a:noAutofit/>
          </a:bodyPr>
          <a:lstStyle/>
          <a:p>
            <a:pPr rtl="0"/>
            <a:r>
              <a:rPr lang="es-ES" sz="2000" b="1" dirty="0">
                <a:solidFill>
                  <a:srgbClr val="FF0000"/>
                </a:solidFill>
              </a:rPr>
              <a:t>SOY PROFE CON UN NIÑO ASMÁTICO. Que debo saber……???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B065D3-BB45-4A0E-A1BC-1FAA24968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024" y="5145370"/>
            <a:ext cx="7225075" cy="1902749"/>
          </a:xfrm>
        </p:spPr>
        <p:txBody>
          <a:bodyPr rtlCol="0"/>
          <a:lstStyle/>
          <a:p>
            <a:pPr rtl="0"/>
            <a:endParaRPr lang="es-ES" dirty="0"/>
          </a:p>
          <a:p>
            <a:pPr rtl="0"/>
            <a:r>
              <a:rPr lang="es-ES" dirty="0"/>
              <a:t>.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99E7937-C0CA-4017-A147-8B8F7158849B}"/>
              </a:ext>
            </a:extLst>
          </p:cNvPr>
          <p:cNvSpPr/>
          <p:nvPr/>
        </p:nvSpPr>
        <p:spPr>
          <a:xfrm>
            <a:off x="917954" y="791076"/>
            <a:ext cx="3127272" cy="64848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DEPORTE Y ASMA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F833B5B-E459-4E58-B533-EA5817FE759D}"/>
              </a:ext>
            </a:extLst>
          </p:cNvPr>
          <p:cNvSpPr txBox="1"/>
          <p:nvPr/>
        </p:nvSpPr>
        <p:spPr>
          <a:xfrm>
            <a:off x="739901" y="1501385"/>
            <a:ext cx="987949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endParaRPr lang="es-E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b="1" dirty="0"/>
              <a:t>MAYOR INTENSIDAD DEL DEPORTE             MAYOR PROBABILIDAD DE BIE (Broncoespasmo inducido por el ejercicio).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b="1" dirty="0"/>
              <a:t>&gt;BIE               Carrera de fondo, ciclismo, futbol, baloncesto.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b="1" dirty="0"/>
              <a:t>&lt;BIE               Raquetas, balonmano, gimnasia, natación.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2000" b="1" dirty="0"/>
              <a:t>Profesor de gimnasia:</a:t>
            </a:r>
          </a:p>
          <a:p>
            <a:r>
              <a:rPr lang="es-ES" sz="2000" b="1" dirty="0"/>
              <a:t>	- Evitar ambientes muy fríos y muy secos. </a:t>
            </a:r>
          </a:p>
          <a:p>
            <a:r>
              <a:rPr lang="es-ES" sz="2000" b="1" dirty="0"/>
              <a:t>	- Hacer un precalentamiento adecuado. </a:t>
            </a:r>
          </a:p>
          <a:p>
            <a:r>
              <a:rPr lang="es-ES" sz="2000" b="1" dirty="0"/>
              <a:t>	- Ejercicios aeróbicos de baja / media intensidad.</a:t>
            </a:r>
          </a:p>
          <a:p>
            <a:r>
              <a:rPr lang="es-ES" sz="2000" b="1" dirty="0"/>
              <a:t>	- Si aparecen síntomas suspender el ejercicio.</a:t>
            </a:r>
          </a:p>
          <a:p>
            <a:r>
              <a:rPr lang="es-ES" sz="2000" b="1" dirty="0"/>
              <a:t>	- Favorecer la respiración nasal.</a:t>
            </a:r>
          </a:p>
          <a:p>
            <a:r>
              <a:rPr lang="es-ES" sz="2000" b="1" dirty="0"/>
              <a:t>	- Realizar un enfriamiento gradual.</a:t>
            </a:r>
          </a:p>
        </p:txBody>
      </p:sp>
      <p:pic>
        <p:nvPicPr>
          <p:cNvPr id="5" name="Imagen 4" descr="Un grupo de personas jugando partido de futbol&#10;&#10;Descripción generada automáticamente">
            <a:extLst>
              <a:ext uri="{FF2B5EF4-FFF2-40B4-BE49-F238E27FC236}">
                <a16:creationId xmlns:a16="http://schemas.microsoft.com/office/drawing/2014/main" id="{BC1129BC-0D97-43F1-B081-925B20D2BE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112392" y="3494513"/>
            <a:ext cx="3339707" cy="2337795"/>
          </a:xfrm>
          <a:prstGeom prst="rect">
            <a:avLst/>
          </a:prstGeom>
        </p:spPr>
      </p:pic>
      <p:sp>
        <p:nvSpPr>
          <p:cNvPr id="4" name="Flecha: a la derecha con bandas 3">
            <a:extLst>
              <a:ext uri="{FF2B5EF4-FFF2-40B4-BE49-F238E27FC236}">
                <a16:creationId xmlns:a16="http://schemas.microsoft.com/office/drawing/2014/main" id="{2CC6BCCC-1D18-4832-9A73-096F91FB7FDB}"/>
              </a:ext>
            </a:extLst>
          </p:cNvPr>
          <p:cNvSpPr/>
          <p:nvPr/>
        </p:nvSpPr>
        <p:spPr>
          <a:xfrm>
            <a:off x="6013172" y="1833891"/>
            <a:ext cx="576469" cy="31073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a la derecha con bandas 12">
            <a:extLst>
              <a:ext uri="{FF2B5EF4-FFF2-40B4-BE49-F238E27FC236}">
                <a16:creationId xmlns:a16="http://schemas.microsoft.com/office/drawing/2014/main" id="{1734011A-C0EF-41AA-88A8-EB95EAC168BD}"/>
              </a:ext>
            </a:extLst>
          </p:cNvPr>
          <p:cNvSpPr/>
          <p:nvPr/>
        </p:nvSpPr>
        <p:spPr>
          <a:xfrm>
            <a:off x="1994572" y="2730467"/>
            <a:ext cx="576469" cy="31073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: a la derecha con bandas 13">
            <a:extLst>
              <a:ext uri="{FF2B5EF4-FFF2-40B4-BE49-F238E27FC236}">
                <a16:creationId xmlns:a16="http://schemas.microsoft.com/office/drawing/2014/main" id="{6612A7C7-A46D-4A0D-B80A-C8044FF1E3E7}"/>
              </a:ext>
            </a:extLst>
          </p:cNvPr>
          <p:cNvSpPr/>
          <p:nvPr/>
        </p:nvSpPr>
        <p:spPr>
          <a:xfrm>
            <a:off x="1994572" y="3360322"/>
            <a:ext cx="576469" cy="31073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1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4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2BCEE0-AF33-4B8B-9622-2A50B4FD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6204" y="2806872"/>
            <a:ext cx="4505532" cy="1244255"/>
          </a:xfrm>
          <a:scene3d>
            <a:camera prst="perspectiveHeroicExtremeLeftFacing"/>
            <a:lightRig rig="threePt" dir="t"/>
          </a:scene3d>
        </p:spPr>
        <p:txBody>
          <a:bodyPr rtlCol="0">
            <a:normAutofit fontScale="90000"/>
          </a:bodyPr>
          <a:lstStyle/>
          <a:p>
            <a:r>
              <a:rPr lang="es-ES" sz="4400" dirty="0">
                <a:latin typeface="Amasis MT Pro Black" panose="02040A04050005020304" pitchFamily="18" charset="0"/>
              </a:rPr>
              <a:t>crisis de asma</a:t>
            </a:r>
            <a:br>
              <a:rPr lang="es-ES" sz="4400" dirty="0">
                <a:latin typeface="Amasis MT Pro Black" panose="02040A04050005020304" pitchFamily="18" charset="0"/>
              </a:rPr>
            </a:br>
            <a:r>
              <a:rPr lang="es-ES" dirty="0"/>
              <a:t>	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C26B113-3952-4277-B090-2725EAEA1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95" y="571563"/>
            <a:ext cx="4654579" cy="6217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Imagen que contiene Texto&#10;&#10;Descripción generada automáticamente">
            <a:extLst>
              <a:ext uri="{FF2B5EF4-FFF2-40B4-BE49-F238E27FC236}">
                <a16:creationId xmlns:a16="http://schemas.microsoft.com/office/drawing/2014/main" id="{73531D69-809D-4EF4-8191-02AFF31601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679449" y="832988"/>
            <a:ext cx="3751486" cy="228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7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4FDDF4-5E5F-4266-BD01-618D384D0E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8938" y="1323091"/>
            <a:ext cx="10702026" cy="365126"/>
          </a:xfrm>
        </p:spPr>
        <p:txBody>
          <a:bodyPr rtlCol="0" anchor="ctr" anchorCtr="0">
            <a:normAutofit fontScale="90000"/>
          </a:bodyPr>
          <a:lstStyle/>
          <a:p>
            <a:pPr algn="ctr" rtl="0"/>
            <a:r>
              <a:rPr lang="es-ES" sz="3600" dirty="0">
                <a:latin typeface="Amasis MT Pro Black" panose="02040A04050005020304" pitchFamily="18" charset="0"/>
              </a:rPr>
              <a:t>VAMOS A PRACTICAR…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86A883B-8665-48D9-9BB4-5C046036F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1134" y="2105038"/>
            <a:ext cx="3680410" cy="3572334"/>
          </a:xfrm>
        </p:spPr>
        <p:txBody>
          <a:bodyPr rtlCol="0">
            <a:noAutofit/>
          </a:bodyPr>
          <a:lstStyle/>
          <a:p>
            <a:pPr algn="ctr" rtl="0"/>
            <a:r>
              <a:rPr lang="es-ES" sz="2400" dirty="0">
                <a:solidFill>
                  <a:srgbClr val="FF0000"/>
                </a:solidFill>
                <a:latin typeface="Amasis MT Pro Black" panose="02040A04050005020304" pitchFamily="18" charset="0"/>
              </a:rPr>
              <a:t>PRÁCTICA</a:t>
            </a:r>
          </a:p>
          <a:p>
            <a:pPr rtl="0"/>
            <a:endParaRPr lang="es-ES" sz="1600" dirty="0">
              <a:latin typeface="Amasis MT Pro Black" panose="02040A04050005020304" pitchFamily="18" charset="0"/>
            </a:endParaRP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es-ES" sz="1600" dirty="0">
                <a:latin typeface="Amasis MT Pro Black" panose="02040A04050005020304" pitchFamily="18" charset="0"/>
              </a:rPr>
              <a:t>MONTAJE DE LAS CÁMARAS.</a:t>
            </a:r>
          </a:p>
          <a:p>
            <a:pPr marL="285750" indent="-285750" rtl="0">
              <a:buFont typeface="Wingdings" panose="05000000000000000000" pitchFamily="2" charset="2"/>
              <a:buChar char="v"/>
            </a:pPr>
            <a:r>
              <a:rPr lang="es-ES" sz="1600" dirty="0">
                <a:latin typeface="Amasis MT Pro Black" panose="02040A04050005020304" pitchFamily="18" charset="0"/>
              </a:rPr>
              <a:t>UTILIZACIÓN DE LOS BRONCODILATADORES.</a:t>
            </a:r>
          </a:p>
          <a:p>
            <a:pPr rtl="0"/>
            <a:endParaRPr lang="es-ES" sz="1600" dirty="0">
              <a:latin typeface="Amasis MT Pro Black" panose="02040A04050005020304" pitchFamily="18" charset="0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A5F88899-E202-4448-98C1-83DD9D1CF617}"/>
              </a:ext>
            </a:extLst>
          </p:cNvPr>
          <p:cNvSpPr txBox="1">
            <a:spLocks/>
          </p:cNvSpPr>
          <p:nvPr/>
        </p:nvSpPr>
        <p:spPr>
          <a:xfrm>
            <a:off x="600456" y="1688217"/>
            <a:ext cx="3514344" cy="41045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dirty="0">
                <a:solidFill>
                  <a:srgbClr val="FF0000"/>
                </a:solidFill>
                <a:latin typeface="Amasis MT Pro Black" panose="02040A04050005020304" pitchFamily="18" charset="0"/>
              </a:rPr>
              <a:t>MATERIAL</a:t>
            </a:r>
          </a:p>
          <a:p>
            <a:endParaRPr lang="es-ES" sz="1600" dirty="0">
              <a:latin typeface="Amasis MT Pro Black" panose="02040A040500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masis MT Pro Black" panose="02040A04050005020304" pitchFamily="18" charset="0"/>
              </a:rPr>
              <a:t>CAMARAS PARA INHALADORES.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s-ES" sz="1600" dirty="0">
                <a:latin typeface="Amasis MT Pro Black" panose="02040A04050005020304" pitchFamily="18" charset="0"/>
              </a:rPr>
              <a:t>BRONCODILATADORES. </a:t>
            </a:r>
          </a:p>
        </p:txBody>
      </p:sp>
      <p:pic>
        <p:nvPicPr>
          <p:cNvPr id="9" name="Imagen 8" descr="Imagen que contiene persona, celular, teléfono, joven&#10;&#10;Descripción generada automáticamente">
            <a:extLst>
              <a:ext uri="{FF2B5EF4-FFF2-40B4-BE49-F238E27FC236}">
                <a16:creationId xmlns:a16="http://schemas.microsoft.com/office/drawing/2014/main" id="{3D12513C-A7FB-43A5-BB97-D1F4036B25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745570" y="2178692"/>
            <a:ext cx="3514344" cy="326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8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0FB38-0113-4F80-BBD4-A9C97FF40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19" y="1507815"/>
            <a:ext cx="3568661" cy="1520927"/>
          </a:xfrm>
          <a:solidFill>
            <a:srgbClr val="0070C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/>
          <a:lstStyle/>
          <a:p>
            <a:pPr algn="ctr" rtl="0"/>
            <a:r>
              <a:rPr lang="es-ES" sz="5400" b="1" dirty="0">
                <a:latin typeface="Chiller" panose="04020404031007020602" pitchFamily="82" charset="0"/>
              </a:rPr>
              <a:t>Gracias</a:t>
            </a:r>
            <a:br>
              <a:rPr lang="es-ES" dirty="0"/>
            </a:br>
            <a:endParaRPr lang="es-ES" dirty="0"/>
          </a:p>
        </p:txBody>
      </p:sp>
      <p:pic>
        <p:nvPicPr>
          <p:cNvPr id="9" name="Marcador de posición de imagen 8" descr="Un joven parado en la cocina&#10;&#10;Descripción generada automáticamente con confianza baja">
            <a:extLst>
              <a:ext uri="{FF2B5EF4-FFF2-40B4-BE49-F238E27FC236}">
                <a16:creationId xmlns:a16="http://schemas.microsoft.com/office/drawing/2014/main" id="{5EA78BC8-2625-4343-8C12-602F2A893C3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4337" b="4337"/>
          <a:stretch>
            <a:fillRect/>
          </a:stretch>
        </p:blipFill>
        <p:spPr/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982AA6-9E74-43FC-B452-142C7571DCCC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0689368">
            <a:off x="660831" y="3375631"/>
            <a:ext cx="3840230" cy="1813970"/>
          </a:xfrm>
          <a:solidFill>
            <a:srgbClr val="0070C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rtlCol="0">
            <a:normAutofit/>
          </a:bodyPr>
          <a:lstStyle/>
          <a:p>
            <a:pPr algn="ctr" rtl="0"/>
            <a:r>
              <a:rPr lang="es-ES" sz="3200" b="1" dirty="0">
                <a:latin typeface="Chiller" panose="04020404031007020602" pitchFamily="82" charset="0"/>
              </a:rPr>
              <a:t>MARIA MURILLO RUBIO</a:t>
            </a:r>
            <a:r>
              <a:rPr lang="es-ES" sz="2000" b="1" dirty="0"/>
              <a:t> </a:t>
            </a:r>
          </a:p>
          <a:p>
            <a:pPr algn="ctr" rtl="0"/>
            <a:r>
              <a:rPr lang="es-ES" sz="2000" b="1" dirty="0"/>
              <a:t>mariadue1984@gmail.com</a:t>
            </a:r>
          </a:p>
          <a:p>
            <a:pPr algn="ctr" rtl="0"/>
            <a:endParaRPr lang="es-ES" b="1" dirty="0"/>
          </a:p>
        </p:txBody>
      </p:sp>
      <p:pic>
        <p:nvPicPr>
          <p:cNvPr id="10" name="Elementos multimedia en línea 3" title="Municipio de Tigre hace cancion de RCP!">
            <a:hlinkClick r:id="" action="ppaction://media"/>
            <a:extLst>
              <a:ext uri="{FF2B5EF4-FFF2-40B4-BE49-F238E27FC236}">
                <a16:creationId xmlns:a16="http://schemas.microsoft.com/office/drawing/2014/main" id="{F983FF94-9843-45DF-8699-C85B4D9885F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164177" y="5767626"/>
            <a:ext cx="1113624" cy="62919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73AF6BB7-EE86-4846-AB29-AC733F67DDD8}"/>
              </a:ext>
            </a:extLst>
          </p:cNvPr>
          <p:cNvSpPr/>
          <p:nvPr/>
        </p:nvSpPr>
        <p:spPr>
          <a:xfrm>
            <a:off x="490349" y="286247"/>
            <a:ext cx="3771550" cy="4452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40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DividendVTI">
  <a:themeElements>
    <a:clrScheme name="Custom 10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465359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2848760_TF45205285_Win32" id="{B824BB61-E792-46EB-AD5E-70BCF3562648}" vid="{025F6579-B20A-47E7-97FA-E5CAB5168F9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70C9DA-ADC8-49D9-B223-6D54C6FB7B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333985-6DEC-4BB6-B360-FFFEFA02249A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54608ECE-840A-4514-AD05-0950FC5D30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Diseño dividendo</Template>
  <TotalTime>5158</TotalTime>
  <Words>616</Words>
  <Application>Microsoft Office PowerPoint</Application>
  <PresentationFormat>Panorámica</PresentationFormat>
  <Paragraphs>122</Paragraphs>
  <Slides>9</Slides>
  <Notes>9</Notes>
  <HiddenSlides>0</HiddenSlides>
  <MMClips>1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! PEPSI !</vt:lpstr>
      <vt:lpstr>Amasis MT Pro Black</vt:lpstr>
      <vt:lpstr>Calibri</vt:lpstr>
      <vt:lpstr>Chiller</vt:lpstr>
      <vt:lpstr>Gill Sans MT</vt:lpstr>
      <vt:lpstr>Wingdings</vt:lpstr>
      <vt:lpstr>Wingdings 2</vt:lpstr>
      <vt:lpstr>DividendVTI</vt:lpstr>
      <vt:lpstr>Primeros auxilios en el valle de laciana</vt:lpstr>
      <vt:lpstr>Crisis asmática </vt:lpstr>
      <vt:lpstr>Crisis asmática</vt:lpstr>
      <vt:lpstr>Crisis asmática</vt:lpstr>
      <vt:lpstr>Cascada de actuación</vt:lpstr>
      <vt:lpstr>SOY PROFE CON UN NIÑO ASMÁTICO. Que debo saber……???</vt:lpstr>
      <vt:lpstr>crisis de asma  </vt:lpstr>
      <vt:lpstr>VAMOS A PRACTICAR…</vt:lpstr>
      <vt:lpstr>Gracias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Primeros auxilios en el valle de laciana</dc:title>
  <dc:creator>MARGARET MURILLO RUBIO</dc:creator>
  <cp:lastModifiedBy>MARGARET MURILLO RUBIO</cp:lastModifiedBy>
  <cp:revision>201</cp:revision>
  <dcterms:created xsi:type="dcterms:W3CDTF">2021-11-11T08:56:55Z</dcterms:created>
  <dcterms:modified xsi:type="dcterms:W3CDTF">2022-02-17T09:23:39Z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