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F5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E11B7-D859-450F-BD44-FC3D8E67FA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B5FFC89-88DB-42BC-9EA2-EF59642708E3}">
      <dgm:prSet phldrT="[Texto]"/>
      <dgm:spPr/>
      <dgm:t>
        <a:bodyPr/>
        <a:lstStyle/>
        <a:p>
          <a:r>
            <a:rPr lang="es-ES" dirty="0" smtClean="0">
              <a:latin typeface="Bookman Old Style" pitchFamily="18" charset="0"/>
            </a:rPr>
            <a:t>Durante el Neoclasicismo, en tiempos de la Ilustración, las referencias a Tierra de Campos se circunscriben a ensayos y obras de divulgación. Como ejemplo, las recogidas en las </a:t>
          </a:r>
          <a:r>
            <a:rPr lang="es-ES" i="1" dirty="0" smtClean="0">
              <a:latin typeface="Bookman Old Style" pitchFamily="18" charset="0"/>
            </a:rPr>
            <a:t>Cartas eruditas y curiosas </a:t>
          </a:r>
          <a:r>
            <a:rPr lang="es-ES" dirty="0" smtClean="0">
              <a:latin typeface="Bookman Old Style" pitchFamily="18" charset="0"/>
            </a:rPr>
            <a:t>(1750) de B.J.Feijoo, o en las obras de Jovellanos, decisivo en la construcción del Canal de Castilla.</a:t>
          </a:r>
          <a:endParaRPr lang="es-ES" dirty="0"/>
        </a:p>
      </dgm:t>
    </dgm:pt>
    <dgm:pt modelId="{C18B1A01-357F-45CB-9F9F-A6AB94CA2B6E}" type="sibTrans" cxnId="{1B98C587-43C3-4C2A-A18E-DA7A05AA10CF}">
      <dgm:prSet/>
      <dgm:spPr/>
      <dgm:t>
        <a:bodyPr/>
        <a:lstStyle/>
        <a:p>
          <a:endParaRPr lang="es-ES"/>
        </a:p>
      </dgm:t>
    </dgm:pt>
    <dgm:pt modelId="{A8749DE5-33B6-423D-8AE3-5A4E356A1143}" type="parTrans" cxnId="{1B98C587-43C3-4C2A-A18E-DA7A05AA10CF}">
      <dgm:prSet/>
      <dgm:spPr/>
      <dgm:t>
        <a:bodyPr/>
        <a:lstStyle/>
        <a:p>
          <a:endParaRPr lang="es-ES"/>
        </a:p>
      </dgm:t>
    </dgm:pt>
    <dgm:pt modelId="{32D3ED08-60E5-4640-B06D-C3823A211442}">
      <dgm:prSet phldrT="[Texto]"/>
      <dgm:spPr/>
      <dgm:t>
        <a:bodyPr/>
        <a:lstStyle/>
        <a:p>
          <a:r>
            <a:rPr lang="es-ES" dirty="0" smtClean="0">
              <a:latin typeface="Bookman Old Style" pitchFamily="18" charset="0"/>
            </a:rPr>
            <a:t>El Romanticismo, en la literatura y el arte, comportó una búsqueda de inspiraciones exóticas y extranjeras que supuso una merma de la atención que sus autores prestaban a sus lugares de origen. La excepción la constituyen las obras que recuperan leyendas nacionales, como las de Zorrilla o Espronceda, o las de los poetas más tradicionalistas como Gabriel y Galán.</a:t>
          </a:r>
          <a:endParaRPr lang="es-ES" dirty="0">
            <a:latin typeface="Bookman Old Style" pitchFamily="18" charset="0"/>
          </a:endParaRPr>
        </a:p>
      </dgm:t>
    </dgm:pt>
    <dgm:pt modelId="{6CC3AB9A-47B2-4A34-AF2C-B44713CBB932}" type="sibTrans" cxnId="{1C7F6020-299E-4E2B-8F4E-EF5B54DAD501}">
      <dgm:prSet/>
      <dgm:spPr/>
      <dgm:t>
        <a:bodyPr/>
        <a:lstStyle/>
        <a:p>
          <a:endParaRPr lang="es-ES"/>
        </a:p>
      </dgm:t>
    </dgm:pt>
    <dgm:pt modelId="{9AF12B51-1628-4E2F-BAD9-2AC9A736ABC3}" type="parTrans" cxnId="{1C7F6020-299E-4E2B-8F4E-EF5B54DAD501}">
      <dgm:prSet/>
      <dgm:spPr/>
      <dgm:t>
        <a:bodyPr/>
        <a:lstStyle/>
        <a:p>
          <a:endParaRPr lang="es-ES"/>
        </a:p>
      </dgm:t>
    </dgm:pt>
    <dgm:pt modelId="{255605CE-F2DF-4EE6-9F87-49E24C945748}" type="pres">
      <dgm:prSet presAssocID="{FFFE11B7-D859-450F-BD44-FC3D8E67FA96}" presName="linear" presStyleCnt="0">
        <dgm:presLayoutVars>
          <dgm:animLvl val="lvl"/>
          <dgm:resizeHandles val="exact"/>
        </dgm:presLayoutVars>
      </dgm:prSet>
      <dgm:spPr/>
      <dgm:t>
        <a:bodyPr/>
        <a:lstStyle/>
        <a:p>
          <a:endParaRPr lang="es-ES"/>
        </a:p>
      </dgm:t>
    </dgm:pt>
    <dgm:pt modelId="{76EC81BF-237C-44B2-A36D-3245BE58ECCC}" type="pres">
      <dgm:prSet presAssocID="{2B5FFC89-88DB-42BC-9EA2-EF59642708E3}" presName="parentText" presStyleLbl="node1" presStyleIdx="0" presStyleCnt="2">
        <dgm:presLayoutVars>
          <dgm:chMax val="0"/>
          <dgm:bulletEnabled val="1"/>
        </dgm:presLayoutVars>
      </dgm:prSet>
      <dgm:spPr/>
      <dgm:t>
        <a:bodyPr/>
        <a:lstStyle/>
        <a:p>
          <a:endParaRPr lang="es-ES"/>
        </a:p>
      </dgm:t>
    </dgm:pt>
    <dgm:pt modelId="{E9715B72-2E99-469F-8794-9D3C55784EB2}" type="pres">
      <dgm:prSet presAssocID="{C18B1A01-357F-45CB-9F9F-A6AB94CA2B6E}" presName="spacer" presStyleCnt="0"/>
      <dgm:spPr/>
    </dgm:pt>
    <dgm:pt modelId="{51729191-18F7-4F46-971E-50BA13EC91EB}" type="pres">
      <dgm:prSet presAssocID="{32D3ED08-60E5-4640-B06D-C3823A211442}" presName="parentText" presStyleLbl="node1" presStyleIdx="1" presStyleCnt="2">
        <dgm:presLayoutVars>
          <dgm:chMax val="0"/>
          <dgm:bulletEnabled val="1"/>
        </dgm:presLayoutVars>
      </dgm:prSet>
      <dgm:spPr/>
      <dgm:t>
        <a:bodyPr/>
        <a:lstStyle/>
        <a:p>
          <a:endParaRPr lang="es-ES"/>
        </a:p>
      </dgm:t>
    </dgm:pt>
  </dgm:ptLst>
  <dgm:cxnLst>
    <dgm:cxn modelId="{413C430F-8408-4660-9E5D-7A8E2E386F0B}" type="presOf" srcId="{2B5FFC89-88DB-42BC-9EA2-EF59642708E3}" destId="{76EC81BF-237C-44B2-A36D-3245BE58ECCC}" srcOrd="0" destOrd="0" presId="urn:microsoft.com/office/officeart/2005/8/layout/vList2"/>
    <dgm:cxn modelId="{1C7F6020-299E-4E2B-8F4E-EF5B54DAD501}" srcId="{FFFE11B7-D859-450F-BD44-FC3D8E67FA96}" destId="{32D3ED08-60E5-4640-B06D-C3823A211442}" srcOrd="1" destOrd="0" parTransId="{9AF12B51-1628-4E2F-BAD9-2AC9A736ABC3}" sibTransId="{6CC3AB9A-47B2-4A34-AF2C-B44713CBB932}"/>
    <dgm:cxn modelId="{DC71310E-4E03-4DC3-B000-5A906BEBC24E}" type="presOf" srcId="{32D3ED08-60E5-4640-B06D-C3823A211442}" destId="{51729191-18F7-4F46-971E-50BA13EC91EB}" srcOrd="0" destOrd="0" presId="urn:microsoft.com/office/officeart/2005/8/layout/vList2"/>
    <dgm:cxn modelId="{0E95E349-B827-46D8-BE45-A06DAFF69BD1}" type="presOf" srcId="{FFFE11B7-D859-450F-BD44-FC3D8E67FA96}" destId="{255605CE-F2DF-4EE6-9F87-49E24C945748}" srcOrd="0" destOrd="0" presId="urn:microsoft.com/office/officeart/2005/8/layout/vList2"/>
    <dgm:cxn modelId="{1B98C587-43C3-4C2A-A18E-DA7A05AA10CF}" srcId="{FFFE11B7-D859-450F-BD44-FC3D8E67FA96}" destId="{2B5FFC89-88DB-42BC-9EA2-EF59642708E3}" srcOrd="0" destOrd="0" parTransId="{A8749DE5-33B6-423D-8AE3-5A4E356A1143}" sibTransId="{C18B1A01-357F-45CB-9F9F-A6AB94CA2B6E}"/>
    <dgm:cxn modelId="{0C145D8D-4646-4CD7-BF44-445DA1FBD3BF}" type="presParOf" srcId="{255605CE-F2DF-4EE6-9F87-49E24C945748}" destId="{76EC81BF-237C-44B2-A36D-3245BE58ECCC}" srcOrd="0" destOrd="0" presId="urn:microsoft.com/office/officeart/2005/8/layout/vList2"/>
    <dgm:cxn modelId="{90666CC7-E13F-4AFC-96B7-360B5DA7736C}" type="presParOf" srcId="{255605CE-F2DF-4EE6-9F87-49E24C945748}" destId="{E9715B72-2E99-469F-8794-9D3C55784EB2}" srcOrd="1" destOrd="0" presId="urn:microsoft.com/office/officeart/2005/8/layout/vList2"/>
    <dgm:cxn modelId="{1DB28A71-5012-4991-AAA5-4FE26B8CCBAB}" type="presParOf" srcId="{255605CE-F2DF-4EE6-9F87-49E24C945748}" destId="{51729191-18F7-4F46-971E-50BA13EC91EB}"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EC81BF-237C-44B2-A36D-3245BE58ECCC}">
      <dsp:nvSpPr>
        <dsp:cNvPr id="0" name=""/>
        <dsp:cNvSpPr/>
      </dsp:nvSpPr>
      <dsp:spPr>
        <a:xfrm>
          <a:off x="0" y="129061"/>
          <a:ext cx="7643192" cy="2837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latin typeface="Bookman Old Style" pitchFamily="18" charset="0"/>
            </a:rPr>
            <a:t>Durante el Neoclasicismo, en tiempos de la Ilustración, las referencias a Tierra de Campos se circunscriben a ensayos y obras de divulgación. Como ejemplo, las recogidas en las </a:t>
          </a:r>
          <a:r>
            <a:rPr lang="es-ES" sz="2200" i="1" kern="1200" dirty="0" smtClean="0">
              <a:latin typeface="Bookman Old Style" pitchFamily="18" charset="0"/>
            </a:rPr>
            <a:t>Cartas eruditas y curiosas </a:t>
          </a:r>
          <a:r>
            <a:rPr lang="es-ES" sz="2200" kern="1200" dirty="0" smtClean="0">
              <a:latin typeface="Bookman Old Style" pitchFamily="18" charset="0"/>
            </a:rPr>
            <a:t>(1750) de B.J.Feijoo, o en las obras de Jovellanos, decisivo en la construcción del Canal de Castilla.</a:t>
          </a:r>
          <a:endParaRPr lang="es-ES" sz="2200" kern="1200" dirty="0"/>
        </a:p>
      </dsp:txBody>
      <dsp:txXfrm>
        <a:off x="0" y="129061"/>
        <a:ext cx="7643192" cy="2837835"/>
      </dsp:txXfrm>
    </dsp:sp>
    <dsp:sp modelId="{51729191-18F7-4F46-971E-50BA13EC91EB}">
      <dsp:nvSpPr>
        <dsp:cNvPr id="0" name=""/>
        <dsp:cNvSpPr/>
      </dsp:nvSpPr>
      <dsp:spPr>
        <a:xfrm>
          <a:off x="0" y="3030256"/>
          <a:ext cx="7643192" cy="28378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latin typeface="Bookman Old Style" pitchFamily="18" charset="0"/>
            </a:rPr>
            <a:t>El Romanticismo, en la literatura y el arte, comportó una búsqueda de inspiraciones exóticas y extranjeras que supuso una merma de la atención que sus autores prestaban a sus lugares de origen. La excepción la constituyen las obras que recuperan leyendas nacionales, como las de Zorrilla o Espronceda, o las de los poetas más tradicionalistas como Gabriel y Galán.</a:t>
          </a:r>
          <a:endParaRPr lang="es-ES" sz="2200" kern="1200" dirty="0">
            <a:latin typeface="Bookman Old Style" pitchFamily="18" charset="0"/>
          </a:endParaRPr>
        </a:p>
      </dsp:txBody>
      <dsp:txXfrm>
        <a:off x="0" y="3030256"/>
        <a:ext cx="7643192" cy="28378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2B7AE-0339-420E-9FC4-77DFDA8AED22}" type="datetimeFigureOut">
              <a:rPr lang="es-ES" smtClean="0"/>
              <a:pPr/>
              <a:t>10/12/2015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03F1D-00CD-40E1-8FD5-6FBD9F0DAB7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B03F1D-00CD-40E1-8FD5-6FBD9F0DAB72}"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701D85F3-F9E7-4520-B919-091BB0388259}" type="datetimeFigureOut">
              <a:rPr lang="es-ES" smtClean="0"/>
              <a:pPr/>
              <a:t>10/12/2015</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DE9C3CB3-4C02-4EB9-A035-E956A228495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01D85F3-F9E7-4520-B919-091BB0388259}" type="datetimeFigureOut">
              <a:rPr lang="es-ES" smtClean="0"/>
              <a:pPr/>
              <a:t>10/12/2015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E9C3CB3-4C02-4EB9-A035-E956A228495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01D85F3-F9E7-4520-B919-091BB0388259}" type="datetimeFigureOut">
              <a:rPr lang="es-ES" smtClean="0"/>
              <a:pPr/>
              <a:t>10/12/2015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E9C3CB3-4C02-4EB9-A035-E956A228495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701D85F3-F9E7-4520-B919-091BB0388259}" type="datetimeFigureOut">
              <a:rPr lang="es-ES" smtClean="0"/>
              <a:pPr/>
              <a:t>10/12/2015</a:t>
            </a:fld>
            <a:endParaRPr lang="es-ES"/>
          </a:p>
        </p:txBody>
      </p:sp>
      <p:sp>
        <p:nvSpPr>
          <p:cNvPr id="9" name="8 Marcador de número de diapositiva"/>
          <p:cNvSpPr>
            <a:spLocks noGrp="1"/>
          </p:cNvSpPr>
          <p:nvPr>
            <p:ph type="sldNum" sz="quarter" idx="15"/>
          </p:nvPr>
        </p:nvSpPr>
        <p:spPr/>
        <p:txBody>
          <a:bodyPr rtlCol="0"/>
          <a:lstStyle/>
          <a:p>
            <a:fld id="{DE9C3CB3-4C02-4EB9-A035-E956A228495F}"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701D85F3-F9E7-4520-B919-091BB0388259}" type="datetimeFigureOut">
              <a:rPr lang="es-ES" smtClean="0"/>
              <a:pPr/>
              <a:t>10/12/2015</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DE9C3CB3-4C02-4EB9-A035-E956A228495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01D85F3-F9E7-4520-B919-091BB0388259}" type="datetimeFigureOut">
              <a:rPr lang="es-ES" smtClean="0"/>
              <a:pPr/>
              <a:t>10/12/2015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E9C3CB3-4C02-4EB9-A035-E956A228495F}"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01D85F3-F9E7-4520-B919-091BB0388259}" type="datetimeFigureOut">
              <a:rPr lang="es-ES" smtClean="0"/>
              <a:pPr/>
              <a:t>10/12/2015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E9C3CB3-4C02-4EB9-A035-E956A228495F}"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701D85F3-F9E7-4520-B919-091BB0388259}" type="datetimeFigureOut">
              <a:rPr lang="es-ES" smtClean="0"/>
              <a:pPr/>
              <a:t>10/12/2015</a:t>
            </a:fld>
            <a:endParaRPr lang="es-ES"/>
          </a:p>
        </p:txBody>
      </p:sp>
      <p:sp>
        <p:nvSpPr>
          <p:cNvPr id="7" name="6 Marcador de número de diapositiva"/>
          <p:cNvSpPr>
            <a:spLocks noGrp="1"/>
          </p:cNvSpPr>
          <p:nvPr>
            <p:ph type="sldNum" sz="quarter" idx="11"/>
          </p:nvPr>
        </p:nvSpPr>
        <p:spPr/>
        <p:txBody>
          <a:bodyPr rtlCol="0"/>
          <a:lstStyle/>
          <a:p>
            <a:fld id="{DE9C3CB3-4C02-4EB9-A035-E956A228495F}"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1D85F3-F9E7-4520-B919-091BB0388259}" type="datetimeFigureOut">
              <a:rPr lang="es-ES" smtClean="0"/>
              <a:pPr/>
              <a:t>10/12/2015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E9C3CB3-4C02-4EB9-A035-E956A228495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01D85F3-F9E7-4520-B919-091BB0388259}" type="datetimeFigureOut">
              <a:rPr lang="es-ES" smtClean="0"/>
              <a:pPr/>
              <a:t>10/12/2015</a:t>
            </a:fld>
            <a:endParaRPr lang="es-ES"/>
          </a:p>
        </p:txBody>
      </p:sp>
      <p:sp>
        <p:nvSpPr>
          <p:cNvPr id="22" name="21 Marcador de número de diapositiva"/>
          <p:cNvSpPr>
            <a:spLocks noGrp="1"/>
          </p:cNvSpPr>
          <p:nvPr>
            <p:ph type="sldNum" sz="quarter" idx="15"/>
          </p:nvPr>
        </p:nvSpPr>
        <p:spPr/>
        <p:txBody>
          <a:bodyPr rtlCol="0"/>
          <a:lstStyle/>
          <a:p>
            <a:fld id="{DE9C3CB3-4C02-4EB9-A035-E956A228495F}"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701D85F3-F9E7-4520-B919-091BB0388259}" type="datetimeFigureOut">
              <a:rPr lang="es-ES" smtClean="0"/>
              <a:pPr/>
              <a:t>10/12/2015</a:t>
            </a:fld>
            <a:endParaRPr lang="es-ES"/>
          </a:p>
        </p:txBody>
      </p:sp>
      <p:sp>
        <p:nvSpPr>
          <p:cNvPr id="18" name="17 Marcador de número de diapositiva"/>
          <p:cNvSpPr>
            <a:spLocks noGrp="1"/>
          </p:cNvSpPr>
          <p:nvPr>
            <p:ph type="sldNum" sz="quarter" idx="11"/>
          </p:nvPr>
        </p:nvSpPr>
        <p:spPr/>
        <p:txBody>
          <a:bodyPr rtlCol="0"/>
          <a:lstStyle/>
          <a:p>
            <a:fld id="{DE9C3CB3-4C02-4EB9-A035-E956A228495F}"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01D85F3-F9E7-4520-B919-091BB0388259}" type="datetimeFigureOut">
              <a:rPr lang="es-ES" smtClean="0"/>
              <a:pPr/>
              <a:t>10/12/2015</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E9C3CB3-4C02-4EB9-A035-E956A228495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08720"/>
            <a:ext cx="7772400" cy="4968551"/>
          </a:xfrm>
        </p:spPr>
        <p:txBody>
          <a:bodyPr>
            <a:normAutofit/>
          </a:bodyPr>
          <a:lstStyle/>
          <a:p>
            <a:r>
              <a:rPr lang="es-ES" dirty="0" smtClean="0">
                <a:latin typeface="Bookman Old Style" pitchFamily="18" charset="0"/>
              </a:rPr>
              <a:t>LA POESÍA</a:t>
            </a:r>
            <a:br>
              <a:rPr lang="es-ES" dirty="0" smtClean="0">
                <a:latin typeface="Bookman Old Style" pitchFamily="18" charset="0"/>
              </a:rPr>
            </a:br>
            <a:r>
              <a:rPr lang="es-ES" dirty="0" smtClean="0">
                <a:latin typeface="Bookman Old Style" pitchFamily="18" charset="0"/>
              </a:rPr>
              <a:t>DE</a:t>
            </a:r>
            <a:br>
              <a:rPr lang="es-ES" dirty="0" smtClean="0">
                <a:latin typeface="Bookman Old Style" pitchFamily="18" charset="0"/>
              </a:rPr>
            </a:br>
            <a:r>
              <a:rPr lang="es-ES" dirty="0" smtClean="0">
                <a:latin typeface="Bookman Old Style" pitchFamily="18" charset="0"/>
              </a:rPr>
              <a:t>TIERRA DE CAMPOS</a:t>
            </a:r>
            <a:endParaRPr lang="es-ES" dirty="0">
              <a:latin typeface="Bookman Old Style" pitchFamily="18" charset="0"/>
            </a:endParaRPr>
          </a:p>
        </p:txBody>
      </p:sp>
      <p:sp>
        <p:nvSpPr>
          <p:cNvPr id="3" name="2 Subtítulo"/>
          <p:cNvSpPr>
            <a:spLocks noGrp="1"/>
          </p:cNvSpPr>
          <p:nvPr>
            <p:ph type="subTitle" idx="1"/>
          </p:nvPr>
        </p:nvSpPr>
        <p:spPr>
          <a:xfrm>
            <a:off x="2286000" y="5003322"/>
            <a:ext cx="6172200" cy="45719"/>
          </a:xfrm>
        </p:spPr>
        <p:txBody>
          <a:bodyPr>
            <a:normAutofit fontScale="25000" lnSpcReduction="20000"/>
          </a:bodyPr>
          <a:lstStyle/>
          <a:p>
            <a:r>
              <a:rPr lang="es-ES" dirty="0" smtClean="0"/>
              <a:t>  </a:t>
            </a:r>
            <a:endParaRPr lang="es-E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pPr algn="ctr"/>
            <a:r>
              <a:rPr lang="es-ES" dirty="0" smtClean="0">
                <a:latin typeface="Bookman Old Style" pitchFamily="18" charset="0"/>
              </a:rPr>
              <a:t>CASTILLA Y LA GENERACIÓN DEL 98</a:t>
            </a:r>
            <a:endParaRPr lang="es-ES" dirty="0">
              <a:latin typeface="Bookman Old Style" pitchFamily="18" charset="0"/>
            </a:endParaRPr>
          </a:p>
        </p:txBody>
      </p:sp>
      <p:sp>
        <p:nvSpPr>
          <p:cNvPr id="3" name="2 Marcador de contenido"/>
          <p:cNvSpPr>
            <a:spLocks noGrp="1"/>
          </p:cNvSpPr>
          <p:nvPr>
            <p:ph sz="quarter" idx="1"/>
          </p:nvPr>
        </p:nvSpPr>
        <p:spPr>
          <a:xfrm>
            <a:off x="457200" y="1628800"/>
            <a:ext cx="7467600" cy="4845152"/>
          </a:xfrm>
        </p:spPr>
        <p:txBody>
          <a:bodyPr/>
          <a:lstStyle/>
          <a:p>
            <a:pPr>
              <a:buNone/>
            </a:pPr>
            <a:r>
              <a:rPr lang="es-ES" sz="2000" dirty="0" smtClean="0">
                <a:latin typeface="Bookman Old Style" pitchFamily="18" charset="0"/>
              </a:rPr>
              <a:t>    Como se dijo antes, los autores de la Generación del 98 fijaron su atención en la tierra castellana. En un momento de crisis nacional por la pérdida de las últimas colonias, los Machado, Unamuno, Azorín o Baroja buscaban en su paisaje el reflejo del alma y la esencia españolas.</a:t>
            </a:r>
          </a:p>
          <a:p>
            <a:pPr>
              <a:buNone/>
            </a:pPr>
            <a:endParaRPr lang="es-ES" sz="2000" dirty="0" smtClean="0">
              <a:latin typeface="Bookman Old Style" pitchFamily="18" charset="0"/>
            </a:endParaRPr>
          </a:p>
          <a:p>
            <a:pPr>
              <a:buNone/>
            </a:pPr>
            <a:r>
              <a:rPr lang="es-ES" sz="2000" dirty="0" smtClean="0">
                <a:latin typeface="Bookman Old Style" pitchFamily="18" charset="0"/>
              </a:rPr>
              <a:t>    El siguiente poema, unos de los más emblemáticos y conocidos de Unamuno, ejemplifica este espíritu, y si bien no se circunscribe a la Tierra de Campos, el paisaje que refleja lo incluye. “Tú me levantas, tierra de Castilla” pertenece al poemario </a:t>
            </a:r>
            <a:r>
              <a:rPr lang="es-ES" sz="2000" i="1" dirty="0" smtClean="0">
                <a:latin typeface="Bookman Old Style" pitchFamily="18" charset="0"/>
              </a:rPr>
              <a:t>Poesías</a:t>
            </a:r>
            <a:r>
              <a:rPr lang="es-ES" sz="2000" dirty="0" smtClean="0">
                <a:latin typeface="Bookman Old Style" pitchFamily="18" charset="0"/>
              </a:rPr>
              <a:t> (Madrid, 1907).</a:t>
            </a:r>
          </a:p>
          <a:p>
            <a:pPr>
              <a:buNone/>
            </a:pP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5000" t="6000" r="-13000" b="-2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7467600" cy="504056"/>
          </a:xfrm>
        </p:spPr>
        <p:txBody>
          <a:bodyPr>
            <a:normAutofit/>
          </a:bodyPr>
          <a:lstStyle/>
          <a:p>
            <a:pPr algn="ctr"/>
            <a:r>
              <a:rPr lang="es-ES" sz="2400" dirty="0" smtClean="0">
                <a:latin typeface="Bookman Old Style" pitchFamily="18" charset="0"/>
              </a:rPr>
              <a:t>TÚ ME LEVANTAS, TIERRA DE CASTILLA</a:t>
            </a:r>
            <a:endParaRPr lang="es-ES" sz="2400" dirty="0">
              <a:latin typeface="Bookman Old Style" pitchFamily="18" charset="0"/>
            </a:endParaRPr>
          </a:p>
        </p:txBody>
      </p:sp>
      <p:sp>
        <p:nvSpPr>
          <p:cNvPr id="3" name="2 Marcador de contenido"/>
          <p:cNvSpPr>
            <a:spLocks noGrp="1"/>
          </p:cNvSpPr>
          <p:nvPr>
            <p:ph sz="quarter" idx="1"/>
          </p:nvPr>
        </p:nvSpPr>
        <p:spPr>
          <a:xfrm>
            <a:off x="457200" y="1196752"/>
            <a:ext cx="7467600" cy="5277200"/>
          </a:xfrm>
        </p:spPr>
        <p:txBody>
          <a:bodyPr numCol="2">
            <a:normAutofit/>
          </a:bodyPr>
          <a:lstStyle/>
          <a:p>
            <a:pPr>
              <a:buNone/>
            </a:pPr>
            <a:r>
              <a:rPr lang="es-ES" sz="1400" dirty="0" smtClean="0">
                <a:latin typeface="Bookman Old Style" pitchFamily="18" charset="0"/>
              </a:rPr>
              <a:t>Tú me levantas, tierra de Castilla,</a:t>
            </a:r>
          </a:p>
          <a:p>
            <a:pPr>
              <a:buNone/>
            </a:pPr>
            <a:r>
              <a:rPr lang="es-ES" sz="1400" dirty="0" smtClean="0">
                <a:latin typeface="Bookman Old Style" pitchFamily="18" charset="0"/>
              </a:rPr>
              <a:t>en la rugosa palma de tu mano,</a:t>
            </a:r>
          </a:p>
          <a:p>
            <a:pPr>
              <a:buNone/>
            </a:pPr>
            <a:r>
              <a:rPr lang="es-ES" sz="1400" dirty="0" smtClean="0">
                <a:latin typeface="Bookman Old Style" pitchFamily="18" charset="0"/>
              </a:rPr>
              <a:t>al cielo que te enciende y te refresca,</a:t>
            </a:r>
          </a:p>
          <a:p>
            <a:pPr>
              <a:buNone/>
            </a:pPr>
            <a:r>
              <a:rPr lang="es-ES" sz="1400" dirty="0" smtClean="0">
                <a:latin typeface="Bookman Old Style" pitchFamily="18" charset="0"/>
              </a:rPr>
              <a:t>al cielo, tu amo.</a:t>
            </a:r>
          </a:p>
          <a:p>
            <a:pPr>
              <a:buNone/>
            </a:pPr>
            <a:endParaRPr lang="es-ES" sz="1400" dirty="0" smtClean="0">
              <a:latin typeface="Bookman Old Style" pitchFamily="18" charset="0"/>
            </a:endParaRPr>
          </a:p>
          <a:p>
            <a:pPr>
              <a:buNone/>
            </a:pPr>
            <a:r>
              <a:rPr lang="es-ES" sz="1400" dirty="0" smtClean="0">
                <a:latin typeface="Bookman Old Style" pitchFamily="18" charset="0"/>
              </a:rPr>
              <a:t>Tierra nervuda, enjuta, despejada,</a:t>
            </a:r>
          </a:p>
          <a:p>
            <a:pPr>
              <a:buNone/>
            </a:pPr>
            <a:r>
              <a:rPr lang="es-ES" sz="1400" dirty="0" smtClean="0">
                <a:latin typeface="Bookman Old Style" pitchFamily="18" charset="0"/>
              </a:rPr>
              <a:t>madre de corazones y de brazos,</a:t>
            </a:r>
          </a:p>
          <a:p>
            <a:pPr>
              <a:buNone/>
            </a:pPr>
            <a:r>
              <a:rPr lang="es-ES" sz="1400" dirty="0" smtClean="0">
                <a:latin typeface="Bookman Old Style" pitchFamily="18" charset="0"/>
              </a:rPr>
              <a:t>toma el presente en ti viejos colores</a:t>
            </a:r>
          </a:p>
          <a:p>
            <a:pPr>
              <a:buNone/>
            </a:pPr>
            <a:r>
              <a:rPr lang="es-ES" sz="1400" dirty="0" smtClean="0">
                <a:latin typeface="Bookman Old Style" pitchFamily="18" charset="0"/>
              </a:rPr>
              <a:t>del noble antaño.</a:t>
            </a:r>
          </a:p>
          <a:p>
            <a:pPr>
              <a:buNone/>
            </a:pPr>
            <a:endParaRPr lang="es-ES" sz="1400" dirty="0" smtClean="0">
              <a:latin typeface="Bookman Old Style" pitchFamily="18" charset="0"/>
            </a:endParaRPr>
          </a:p>
          <a:p>
            <a:pPr>
              <a:buNone/>
            </a:pPr>
            <a:r>
              <a:rPr lang="es-ES" sz="1400" dirty="0" smtClean="0">
                <a:latin typeface="Bookman Old Style" pitchFamily="18" charset="0"/>
              </a:rPr>
              <a:t>Con la pradera cóncava del cielo</a:t>
            </a:r>
          </a:p>
          <a:p>
            <a:pPr>
              <a:buNone/>
            </a:pPr>
            <a:r>
              <a:rPr lang="es-ES" sz="1400" dirty="0" smtClean="0">
                <a:latin typeface="Bookman Old Style" pitchFamily="18" charset="0"/>
              </a:rPr>
              <a:t>lindan en torno tus desnudos campos,</a:t>
            </a:r>
          </a:p>
          <a:p>
            <a:pPr>
              <a:buNone/>
            </a:pPr>
            <a:r>
              <a:rPr lang="es-ES" sz="1400" dirty="0" smtClean="0">
                <a:latin typeface="Bookman Old Style" pitchFamily="18" charset="0"/>
              </a:rPr>
              <a:t>tiene en ti cuna el sol y en ti sepulcro</a:t>
            </a:r>
          </a:p>
          <a:p>
            <a:pPr>
              <a:buNone/>
            </a:pPr>
            <a:r>
              <a:rPr lang="es-ES" sz="1400" dirty="0" smtClean="0">
                <a:latin typeface="Bookman Old Style" pitchFamily="18" charset="0"/>
              </a:rPr>
              <a:t>y en ti santuario.</a:t>
            </a:r>
          </a:p>
          <a:p>
            <a:pPr>
              <a:buNone/>
            </a:pPr>
            <a:endParaRPr lang="es-ES" sz="1400" dirty="0" smtClean="0">
              <a:latin typeface="Bookman Old Style" pitchFamily="18" charset="0"/>
            </a:endParaRPr>
          </a:p>
          <a:p>
            <a:pPr>
              <a:buNone/>
            </a:pPr>
            <a:endParaRPr lang="es-ES" sz="1400" dirty="0" smtClean="0">
              <a:latin typeface="Bookman Old Style" pitchFamily="18" charset="0"/>
            </a:endParaRPr>
          </a:p>
          <a:p>
            <a:pPr>
              <a:buNone/>
            </a:pPr>
            <a:endParaRPr lang="es-ES" sz="1400" dirty="0" smtClean="0">
              <a:latin typeface="Bookman Old Style" pitchFamily="18" charset="0"/>
            </a:endParaRPr>
          </a:p>
          <a:p>
            <a:pPr>
              <a:buNone/>
            </a:pPr>
            <a:endParaRPr lang="es-ES" sz="1400" dirty="0" smtClean="0">
              <a:latin typeface="Bookman Old Style" pitchFamily="18" charset="0"/>
            </a:endParaRPr>
          </a:p>
          <a:p>
            <a:pPr>
              <a:buNone/>
            </a:pPr>
            <a:r>
              <a:rPr lang="es-ES" sz="1400" dirty="0" smtClean="0">
                <a:latin typeface="Bookman Old Style" pitchFamily="18" charset="0"/>
              </a:rPr>
              <a:t>       Es todo cima tu extensión redonda</a:t>
            </a:r>
          </a:p>
          <a:p>
            <a:pPr>
              <a:buNone/>
            </a:pPr>
            <a:r>
              <a:rPr lang="es-ES" sz="1400" dirty="0" smtClean="0">
                <a:latin typeface="Bookman Old Style" pitchFamily="18" charset="0"/>
              </a:rPr>
              <a:t>       y en ti me siento al cielo levantado,</a:t>
            </a:r>
          </a:p>
          <a:p>
            <a:pPr>
              <a:buNone/>
            </a:pPr>
            <a:r>
              <a:rPr lang="es-ES" sz="1400" dirty="0" smtClean="0">
                <a:latin typeface="Bookman Old Style" pitchFamily="18" charset="0"/>
              </a:rPr>
              <a:t>       aire de cumbre es el que se respira</a:t>
            </a:r>
          </a:p>
          <a:p>
            <a:pPr>
              <a:buNone/>
            </a:pPr>
            <a:r>
              <a:rPr lang="es-ES" sz="1400" dirty="0" smtClean="0">
                <a:latin typeface="Bookman Old Style" pitchFamily="18" charset="0"/>
              </a:rPr>
              <a:t>       aquí, en tus páramos.</a:t>
            </a:r>
          </a:p>
          <a:p>
            <a:pPr>
              <a:buNone/>
            </a:pPr>
            <a:endParaRPr lang="es-ES" sz="1400" dirty="0" smtClean="0">
              <a:latin typeface="Bookman Old Style" pitchFamily="18" charset="0"/>
            </a:endParaRPr>
          </a:p>
          <a:p>
            <a:pPr>
              <a:buNone/>
            </a:pPr>
            <a:r>
              <a:rPr lang="es-ES" sz="1400" dirty="0" smtClean="0">
                <a:latin typeface="Bookman Old Style" pitchFamily="18" charset="0"/>
              </a:rPr>
              <a:t>       ¡Ara gigante, tierra castellana,</a:t>
            </a:r>
          </a:p>
          <a:p>
            <a:pPr>
              <a:buNone/>
            </a:pPr>
            <a:r>
              <a:rPr lang="es-ES" sz="1400" dirty="0" smtClean="0">
                <a:latin typeface="Bookman Old Style" pitchFamily="18" charset="0"/>
              </a:rPr>
              <a:t>       a ese tu aire soltaré mis cantos,</a:t>
            </a:r>
          </a:p>
          <a:p>
            <a:pPr>
              <a:buNone/>
            </a:pPr>
            <a:r>
              <a:rPr lang="es-ES" sz="1400" dirty="0" smtClean="0">
                <a:latin typeface="Bookman Old Style" pitchFamily="18" charset="0"/>
              </a:rPr>
              <a:t>       si te son dignos bajarán al mundo</a:t>
            </a:r>
          </a:p>
          <a:p>
            <a:pPr>
              <a:buNone/>
            </a:pPr>
            <a:r>
              <a:rPr lang="es-ES" sz="1400" dirty="0" smtClean="0">
                <a:latin typeface="Bookman Old Style" pitchFamily="18" charset="0"/>
              </a:rPr>
              <a:t>       desde lo alto!</a:t>
            </a:r>
          </a:p>
          <a:p>
            <a:pPr>
              <a:buNone/>
            </a:pPr>
            <a:endParaRPr lang="es-ES" sz="1400" dirty="0" smtClean="0">
              <a:latin typeface="Bookman Old Style" pitchFamily="18" charset="0"/>
            </a:endParaRPr>
          </a:p>
          <a:p>
            <a:pPr>
              <a:buNone/>
            </a:pPr>
            <a:r>
              <a:rPr lang="es-ES" sz="1400" dirty="0" smtClean="0">
                <a:latin typeface="Bookman Old Style" pitchFamily="18" charset="0"/>
              </a:rPr>
              <a:t>                               </a:t>
            </a:r>
            <a:r>
              <a:rPr lang="es-ES" sz="1400" b="1" dirty="0" smtClean="0">
                <a:latin typeface="Bookman Old Style" pitchFamily="18" charset="0"/>
              </a:rPr>
              <a:t>M</a:t>
            </a:r>
            <a:r>
              <a:rPr lang="es-ES" sz="1050" b="1" dirty="0" smtClean="0">
                <a:latin typeface="Bookman Old Style" pitchFamily="18" charset="0"/>
              </a:rPr>
              <a:t>IGUEL DE </a:t>
            </a:r>
            <a:r>
              <a:rPr lang="es-ES" sz="1400" b="1" dirty="0" smtClean="0">
                <a:latin typeface="Bookman Old Style" pitchFamily="18" charset="0"/>
              </a:rPr>
              <a:t>U</a:t>
            </a:r>
            <a:r>
              <a:rPr lang="es-ES" sz="1050" b="1" dirty="0" smtClean="0">
                <a:latin typeface="Bookman Old Style" pitchFamily="18" charset="0"/>
              </a:rPr>
              <a:t>NAMUNO</a:t>
            </a:r>
            <a:endParaRPr lang="es-ES" sz="1050"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ES" dirty="0" smtClean="0">
                <a:latin typeface="Bookman Old Style" pitchFamily="18" charset="0"/>
              </a:rPr>
              <a:t>POESÍA SOCIAL</a:t>
            </a:r>
            <a:endParaRPr lang="es-ES" dirty="0">
              <a:latin typeface="Bookman Old Style" pitchFamily="18" charset="0"/>
            </a:endParaRPr>
          </a:p>
        </p:txBody>
      </p:sp>
      <p:sp>
        <p:nvSpPr>
          <p:cNvPr id="3" name="2 Marcador de contenido"/>
          <p:cNvSpPr>
            <a:spLocks noGrp="1"/>
          </p:cNvSpPr>
          <p:nvPr>
            <p:ph sz="quarter" idx="1"/>
          </p:nvPr>
        </p:nvSpPr>
        <p:spPr>
          <a:xfrm>
            <a:off x="457200" y="980728"/>
            <a:ext cx="8075240" cy="5493224"/>
          </a:xfrm>
        </p:spPr>
        <p:txBody>
          <a:bodyPr/>
          <a:lstStyle/>
          <a:p>
            <a:pPr>
              <a:buNone/>
            </a:pPr>
            <a:r>
              <a:rPr lang="es-ES" dirty="0" smtClean="0">
                <a:latin typeface="Bookman Old Style" pitchFamily="18" charset="0"/>
              </a:rPr>
              <a:t>   </a:t>
            </a:r>
          </a:p>
          <a:p>
            <a:pPr>
              <a:buNone/>
            </a:pPr>
            <a:r>
              <a:rPr lang="es-ES" dirty="0" smtClean="0">
                <a:latin typeface="Bookman Old Style" pitchFamily="18" charset="0"/>
              </a:rPr>
              <a:t>   Tras la Generación del 27, cuyos supuestos estéticos buscaron en las vanguardias nuevas formas de expresión, se dio a mediados del S.XX una poesía de carácter social que retomó el interés por los paisajes y los tipos autóctonos. Blas de Otero (1916-1979), uno de los principales representantes de dicho movimiento, compuso en esta línea su libro </a:t>
            </a:r>
            <a:r>
              <a:rPr lang="es-ES" i="1" dirty="0" smtClean="0">
                <a:latin typeface="Bookman Old Style" pitchFamily="18" charset="0"/>
              </a:rPr>
              <a:t>Que trata de España </a:t>
            </a:r>
            <a:r>
              <a:rPr lang="es-ES" dirty="0" smtClean="0">
                <a:latin typeface="Bookman Old Style" pitchFamily="18" charset="0"/>
              </a:rPr>
              <a:t>(Ruedo Ibérico, París, 1964). En él figura el siguiente poema, titulado “Tierra de campos”.</a:t>
            </a:r>
          </a:p>
          <a:p>
            <a:pPr>
              <a:buNone/>
            </a:pPr>
            <a:endParaRPr lang="es-ES" dirty="0">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2000" t="13000" r="-3000" b="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normAutofit/>
          </a:bodyPr>
          <a:lstStyle/>
          <a:p>
            <a:pPr algn="ctr"/>
            <a:r>
              <a:rPr lang="es-ES" dirty="0" smtClean="0">
                <a:latin typeface="Bookman Old Style" pitchFamily="18" charset="0"/>
              </a:rPr>
              <a:t>“Tierra de campos”</a:t>
            </a:r>
            <a:endParaRPr lang="es-ES" dirty="0">
              <a:latin typeface="Bookman Old Style" pitchFamily="18" charset="0"/>
            </a:endParaRPr>
          </a:p>
        </p:txBody>
      </p:sp>
      <p:sp>
        <p:nvSpPr>
          <p:cNvPr id="3" name="2 Marcador de contenido"/>
          <p:cNvSpPr>
            <a:spLocks noGrp="1"/>
          </p:cNvSpPr>
          <p:nvPr>
            <p:ph sz="quarter" idx="1"/>
          </p:nvPr>
        </p:nvSpPr>
        <p:spPr>
          <a:xfrm>
            <a:off x="683568" y="980728"/>
            <a:ext cx="7241232" cy="5493224"/>
          </a:xfrm>
        </p:spPr>
        <p:txBody>
          <a:bodyPr>
            <a:normAutofit fontScale="92500" lnSpcReduction="10000"/>
          </a:bodyPr>
          <a:lstStyle/>
          <a:p>
            <a:pPr>
              <a:buNone/>
            </a:pPr>
            <a:r>
              <a:rPr lang="es-ES" sz="1600" dirty="0" smtClean="0">
                <a:latin typeface="Bookman Old Style" pitchFamily="18" charset="0"/>
              </a:rPr>
              <a:t>Tierra</a:t>
            </a:r>
          </a:p>
          <a:p>
            <a:pPr>
              <a:buNone/>
            </a:pPr>
            <a:r>
              <a:rPr lang="es-ES" sz="1600" dirty="0" smtClean="0">
                <a:latin typeface="Bookman Old Style" pitchFamily="18" charset="0"/>
              </a:rPr>
              <a:t>de Campos, parda</a:t>
            </a:r>
          </a:p>
          <a:p>
            <a:pPr>
              <a:buNone/>
            </a:pPr>
            <a:r>
              <a:rPr lang="es-ES" sz="1600" dirty="0" smtClean="0">
                <a:latin typeface="Bookman Old Style" pitchFamily="18" charset="0"/>
              </a:rPr>
              <a:t>tierra de tristes</a:t>
            </a:r>
          </a:p>
          <a:p>
            <a:pPr>
              <a:buNone/>
            </a:pPr>
            <a:r>
              <a:rPr lang="es-ES" sz="1600" dirty="0" smtClean="0">
                <a:latin typeface="Bookman Old Style" pitchFamily="18" charset="0"/>
              </a:rPr>
              <a:t>campos.</a:t>
            </a:r>
          </a:p>
          <a:p>
            <a:pPr>
              <a:buNone/>
            </a:pPr>
            <a:r>
              <a:rPr lang="es-ES" sz="1600" dirty="0" smtClean="0">
                <a:latin typeface="Bookman Old Style" pitchFamily="18" charset="0"/>
              </a:rPr>
              <a:t>Agosto, los caminos</a:t>
            </a:r>
          </a:p>
          <a:p>
            <a:pPr>
              <a:buNone/>
            </a:pPr>
            <a:r>
              <a:rPr lang="es-ES" sz="1600" dirty="0" smtClean="0">
                <a:latin typeface="Bookman Old Style" pitchFamily="18" charset="0"/>
              </a:rPr>
              <a:t>llamean, alto azul</a:t>
            </a:r>
          </a:p>
          <a:p>
            <a:pPr>
              <a:buNone/>
            </a:pPr>
            <a:r>
              <a:rPr lang="es-ES" sz="1600" dirty="0" smtClean="0">
                <a:latin typeface="Bookman Old Style" pitchFamily="18" charset="0"/>
              </a:rPr>
              <a:t>y cuatro, cinco nubes</a:t>
            </a:r>
          </a:p>
          <a:p>
            <a:pPr>
              <a:buNone/>
            </a:pPr>
            <a:r>
              <a:rPr lang="es-ES" sz="1600" dirty="0" smtClean="0">
                <a:latin typeface="Bookman Old Style" pitchFamily="18" charset="0"/>
              </a:rPr>
              <a:t>blancas.</a:t>
            </a:r>
          </a:p>
          <a:p>
            <a:pPr>
              <a:buNone/>
            </a:pPr>
            <a:r>
              <a:rPr lang="es-ES" sz="1600" dirty="0" smtClean="0">
                <a:latin typeface="Bookman Old Style" pitchFamily="18" charset="0"/>
              </a:rPr>
              <a:t>Nocturno, trema un tren,</a:t>
            </a:r>
          </a:p>
          <a:p>
            <a:pPr>
              <a:buNone/>
            </a:pPr>
            <a:r>
              <a:rPr lang="es-ES" sz="1600" dirty="0" smtClean="0">
                <a:latin typeface="Bookman Old Style" pitchFamily="18" charset="0"/>
              </a:rPr>
              <a:t>rielan los rieles</a:t>
            </a:r>
          </a:p>
          <a:p>
            <a:pPr>
              <a:buNone/>
            </a:pPr>
            <a:r>
              <a:rPr lang="es-ES" sz="1600" dirty="0" smtClean="0">
                <a:latin typeface="Bookman Old Style" pitchFamily="18" charset="0"/>
              </a:rPr>
              <a:t>reflejando los anchos</a:t>
            </a:r>
          </a:p>
          <a:p>
            <a:pPr>
              <a:buNone/>
            </a:pPr>
            <a:r>
              <a:rPr lang="es-ES" sz="1600" dirty="0" smtClean="0">
                <a:latin typeface="Bookman Old Style" pitchFamily="18" charset="0"/>
              </a:rPr>
              <a:t>Astros.</a:t>
            </a:r>
          </a:p>
          <a:p>
            <a:pPr>
              <a:buNone/>
            </a:pPr>
            <a:r>
              <a:rPr lang="es-ES" sz="1600" dirty="0" smtClean="0">
                <a:latin typeface="Bookman Old Style" pitchFamily="18" charset="0"/>
              </a:rPr>
              <a:t>Frío de amanecida,</a:t>
            </a:r>
          </a:p>
          <a:p>
            <a:pPr>
              <a:buNone/>
            </a:pPr>
            <a:r>
              <a:rPr lang="es-ES" sz="1600" dirty="0" smtClean="0">
                <a:latin typeface="Bookman Old Style" pitchFamily="18" charset="0"/>
              </a:rPr>
              <a:t>cuchillo fino</a:t>
            </a:r>
          </a:p>
          <a:p>
            <a:pPr>
              <a:buNone/>
            </a:pPr>
            <a:r>
              <a:rPr lang="es-ES" sz="1600" dirty="0" smtClean="0">
                <a:latin typeface="Bookman Old Style" pitchFamily="18" charset="0"/>
              </a:rPr>
              <a:t>del alba.</a:t>
            </a:r>
          </a:p>
          <a:p>
            <a:pPr>
              <a:buNone/>
            </a:pPr>
            <a:r>
              <a:rPr lang="es-ES" sz="1600" dirty="0" smtClean="0">
                <a:latin typeface="Bookman Old Style" pitchFamily="18" charset="0"/>
              </a:rPr>
              <a:t>Tierra</a:t>
            </a:r>
          </a:p>
          <a:p>
            <a:pPr>
              <a:buNone/>
            </a:pPr>
            <a:r>
              <a:rPr lang="es-ES" sz="1600" dirty="0" smtClean="0">
                <a:latin typeface="Bookman Old Style" pitchFamily="18" charset="0"/>
              </a:rPr>
              <a:t>de Campos, pura</a:t>
            </a:r>
          </a:p>
          <a:p>
            <a:pPr>
              <a:buNone/>
            </a:pPr>
            <a:r>
              <a:rPr lang="es-ES" sz="1600" dirty="0" smtClean="0">
                <a:latin typeface="Bookman Old Style" pitchFamily="18" charset="0"/>
              </a:rPr>
              <a:t>tierra de tristes</a:t>
            </a:r>
          </a:p>
          <a:p>
            <a:pPr>
              <a:buNone/>
            </a:pPr>
            <a:r>
              <a:rPr lang="es-ES" sz="1600" dirty="0" smtClean="0">
                <a:latin typeface="Bookman Old Style" pitchFamily="18" charset="0"/>
              </a:rPr>
              <a:t>campos.</a:t>
            </a:r>
          </a:p>
          <a:p>
            <a:pPr algn="ctr">
              <a:buNone/>
            </a:pP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t="-1000" r="57000" b="-28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ctr"/>
            <a:r>
              <a:rPr lang="es-ES" dirty="0" smtClean="0">
                <a:latin typeface="Bookman Old Style" pitchFamily="18" charset="0"/>
              </a:rPr>
              <a:t>José maría fernández nieto</a:t>
            </a:r>
            <a:endParaRPr lang="es-ES" dirty="0">
              <a:latin typeface="Bookman Old Style" pitchFamily="18" charset="0"/>
            </a:endParaRPr>
          </a:p>
        </p:txBody>
      </p:sp>
      <p:sp>
        <p:nvSpPr>
          <p:cNvPr id="3" name="2 Marcador de contenido"/>
          <p:cNvSpPr>
            <a:spLocks noGrp="1"/>
          </p:cNvSpPr>
          <p:nvPr>
            <p:ph sz="quarter" idx="1"/>
          </p:nvPr>
        </p:nvSpPr>
        <p:spPr>
          <a:xfrm>
            <a:off x="3563888" y="1412776"/>
            <a:ext cx="5040560" cy="5061176"/>
          </a:xfrm>
        </p:spPr>
        <p:txBody>
          <a:bodyPr>
            <a:normAutofit fontScale="92500" lnSpcReduction="20000"/>
          </a:bodyPr>
          <a:lstStyle/>
          <a:p>
            <a:pPr>
              <a:buNone/>
            </a:pPr>
            <a:r>
              <a:rPr lang="es-ES" dirty="0" smtClean="0"/>
              <a:t>    </a:t>
            </a:r>
            <a:r>
              <a:rPr lang="es-ES" sz="2600" dirty="0" smtClean="0">
                <a:latin typeface="Bookman Old Style" pitchFamily="18" charset="0"/>
              </a:rPr>
              <a:t>Nacido en Mazariegos en 1920, José María Fernández Nieto, que vivió entre su pueblo natal y Palencia, mostró en numerosos poemas la querencia por su tierra. En ellos mostró predilección por el soneto, siendo la suya una poesía folclorista, prolija en voces del ámbito rural. Los cuatro sonetos que siguen se publicaron en 1987 en la revista literaria La trébede fundada por él mismo. Murió en 2013. </a:t>
            </a:r>
            <a:endParaRPr lang="es-ES" dirty="0" smtClean="0">
              <a:latin typeface="Bookman Old Style" pitchFamily="18" charset="0"/>
            </a:endParaRPr>
          </a:p>
          <a:p>
            <a:pPr>
              <a:buNone/>
            </a:pPr>
            <a:r>
              <a:rPr lang="es-ES" dirty="0" smtClean="0">
                <a:latin typeface="Bookman Old Style" pitchFamily="18" charset="0"/>
              </a:rPr>
              <a:t>   </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1000"/>
            <a:lum/>
          </a:blip>
          <a:srcRect/>
          <a:stretch>
            <a:fillRect t="-23000" r="-19000" b="-3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018"/>
          </a:xfrm>
        </p:spPr>
        <p:txBody>
          <a:bodyPr>
            <a:normAutofit fontScale="90000"/>
          </a:bodyPr>
          <a:lstStyle/>
          <a:p>
            <a:r>
              <a:rPr lang="es-ES" dirty="0" smtClean="0"/>
              <a:t> </a:t>
            </a:r>
            <a:endParaRPr lang="es-ES" dirty="0"/>
          </a:p>
        </p:txBody>
      </p:sp>
      <p:sp>
        <p:nvSpPr>
          <p:cNvPr id="3" name="2 Marcador de contenido"/>
          <p:cNvSpPr>
            <a:spLocks noGrp="1"/>
          </p:cNvSpPr>
          <p:nvPr>
            <p:ph sz="quarter" idx="1"/>
          </p:nvPr>
        </p:nvSpPr>
        <p:spPr>
          <a:xfrm>
            <a:off x="251520" y="260648"/>
            <a:ext cx="8352928" cy="6213304"/>
          </a:xfrm>
        </p:spPr>
        <p:txBody>
          <a:bodyPr numCol="2">
            <a:normAutofit fontScale="92500" lnSpcReduction="20000"/>
          </a:bodyPr>
          <a:lstStyle/>
          <a:p>
            <a:pPr algn="ctr">
              <a:lnSpc>
                <a:spcPct val="115000"/>
              </a:lnSpc>
              <a:spcAft>
                <a:spcPts val="0"/>
              </a:spcAft>
              <a:buNone/>
            </a:pPr>
            <a:endParaRPr lang="es-ES" sz="1600" dirty="0" smtClean="0">
              <a:latin typeface="Bookman Old Style"/>
              <a:ea typeface="Calibri"/>
              <a:cs typeface="Times New Roman"/>
            </a:endParaRPr>
          </a:p>
          <a:p>
            <a:pPr>
              <a:lnSpc>
                <a:spcPct val="115000"/>
              </a:lnSpc>
              <a:spcAft>
                <a:spcPts val="0"/>
              </a:spcAft>
              <a:buNone/>
            </a:pPr>
            <a:r>
              <a:rPr lang="es-ES" sz="1600" dirty="0" smtClean="0">
                <a:latin typeface="Bookman Old Style"/>
                <a:ea typeface="Calibri"/>
                <a:cs typeface="Times New Roman"/>
              </a:rPr>
              <a:t>             TIERRA DE CAMPOS</a:t>
            </a:r>
            <a:endParaRPr lang="es-ES" sz="16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Soy de un pueblo de Campos, donde el trigo</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crece, gracias a Dios, en primavera,</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donde el sueño se guarda en la panera</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y el cielo se nos da como un amigo.</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Soy, a Dios gracias, ávido mendigo</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de esta tierra que vive porque espera,</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soy pájaro, trigal, cántaro y era</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de esta Tierra de Campos que bendigo.</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Porque aquí, en la quietud de Mazariegos,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nací, gracias a Dios, mientras nevaba,</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como una llama niña y ruiseñora.</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Y hoy, abrasado ya por tantos fuegos,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recuerdo mi niñez junto a la Nava</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donde por primera vez vi la aurora.</a:t>
            </a:r>
            <a:endParaRPr lang="es-ES" sz="1500" dirty="0" smtClean="0">
              <a:latin typeface="Calibri"/>
              <a:ea typeface="Calibri"/>
              <a:cs typeface="Times New Roman"/>
            </a:endParaRPr>
          </a:p>
          <a:p>
            <a:pPr algn="ctr">
              <a:buNone/>
            </a:pPr>
            <a:endParaRPr lang="es-ES" sz="2000" dirty="0" smtClean="0">
              <a:latin typeface="Bookman Old Style" pitchFamily="18" charset="0"/>
            </a:endParaRPr>
          </a:p>
          <a:p>
            <a:pPr algn="ctr">
              <a:buNone/>
            </a:pPr>
            <a:endParaRPr lang="es-ES" sz="1600" dirty="0" smtClean="0">
              <a:latin typeface="Bookman Old Style" pitchFamily="18" charset="0"/>
            </a:endParaRPr>
          </a:p>
          <a:p>
            <a:pPr algn="ctr">
              <a:buNone/>
            </a:pPr>
            <a:endParaRPr lang="es-ES" sz="1600" dirty="0" smtClean="0">
              <a:latin typeface="Bookman Old Style" pitchFamily="18" charset="0"/>
            </a:endParaRPr>
          </a:p>
          <a:p>
            <a:pPr algn="ctr">
              <a:buNone/>
            </a:pPr>
            <a:endParaRPr lang="es-ES" sz="1600" dirty="0" smtClean="0">
              <a:latin typeface="Bookman Old Style" pitchFamily="18" charset="0"/>
            </a:endParaRPr>
          </a:p>
          <a:p>
            <a:pPr algn="ctr">
              <a:buNone/>
            </a:pPr>
            <a:r>
              <a:rPr lang="es-ES" sz="1600" dirty="0" smtClean="0">
                <a:latin typeface="Bookman Old Style" pitchFamily="18" charset="0"/>
              </a:rPr>
              <a:t>AYER</a:t>
            </a:r>
          </a:p>
          <a:p>
            <a:pPr>
              <a:lnSpc>
                <a:spcPct val="115000"/>
              </a:lnSpc>
              <a:spcAft>
                <a:spcPts val="0"/>
              </a:spcAft>
              <a:buNone/>
            </a:pPr>
            <a:r>
              <a:rPr lang="es-ES" sz="1500" dirty="0" smtClean="0">
                <a:latin typeface="Bookman Old Style"/>
                <a:ea typeface="Calibri"/>
                <a:cs typeface="Times New Roman"/>
              </a:rPr>
              <a:t>     Yuntas, arados, hoces y maceras…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Tierra de Campos, campos de labriegos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y en medio de las mieses, Mazariegos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acarreando sueños en las eras.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Trillábamos los niños primaveras,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jugábamos a pájaros, a fuegos,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a estrellas, a milagros, a esos juegos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en donde siempre ganan las quimeras.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Respigábamos sueños, alegría,</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en un mundo de espigas y pardales,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dejando nuestra huella en los rastrojos.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Y cuando se alargaba la sequía,</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los mayores, soñando cereales,</a:t>
            </a:r>
            <a:endParaRPr lang="es-ES" sz="1500" dirty="0" smtClean="0">
              <a:latin typeface="Calibri"/>
              <a:ea typeface="Calibri"/>
              <a:cs typeface="Times New Roman"/>
            </a:endParaRPr>
          </a:p>
          <a:p>
            <a:pPr>
              <a:lnSpc>
                <a:spcPct val="115000"/>
              </a:lnSpc>
              <a:spcAft>
                <a:spcPts val="0"/>
              </a:spcAft>
              <a:buNone/>
            </a:pPr>
            <a:r>
              <a:rPr lang="es-ES" sz="1500" dirty="0" smtClean="0">
                <a:latin typeface="Bookman Old Style"/>
                <a:ea typeface="Calibri"/>
                <a:cs typeface="Times New Roman"/>
              </a:rPr>
              <a:t>     segaban las estrellas con los ojos.</a:t>
            </a:r>
            <a:endParaRPr lang="es-ES" sz="1500" dirty="0" smtClean="0">
              <a:latin typeface="Calibri"/>
              <a:ea typeface="Calibri"/>
              <a:cs typeface="Times New Roman"/>
            </a:endParaRPr>
          </a:p>
          <a:p>
            <a:pPr algn="ctr">
              <a:buNone/>
            </a:pPr>
            <a:endParaRPr lang="es-ES" sz="1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l="-3000" r="-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018"/>
          </a:xfrm>
        </p:spPr>
        <p:txBody>
          <a:bodyPr>
            <a:normAutofit fontScale="90000"/>
          </a:bodyPr>
          <a:lstStyle/>
          <a:p>
            <a:endParaRPr lang="es-ES" dirty="0"/>
          </a:p>
        </p:txBody>
      </p:sp>
      <p:sp>
        <p:nvSpPr>
          <p:cNvPr id="3" name="2 Marcador de contenido"/>
          <p:cNvSpPr>
            <a:spLocks noGrp="1"/>
          </p:cNvSpPr>
          <p:nvPr>
            <p:ph sz="quarter" idx="1"/>
          </p:nvPr>
        </p:nvSpPr>
        <p:spPr>
          <a:xfrm>
            <a:off x="251520" y="404664"/>
            <a:ext cx="8496944" cy="6264696"/>
          </a:xfrm>
        </p:spPr>
        <p:txBody>
          <a:bodyPr numCol="2">
            <a:normAutofit/>
          </a:bodyPr>
          <a:lstStyle/>
          <a:p>
            <a:pPr>
              <a:spcAft>
                <a:spcPts val="0"/>
              </a:spcAft>
              <a:buNone/>
            </a:pPr>
            <a:r>
              <a:rPr lang="es-ES" sz="1500" dirty="0" smtClean="0">
                <a:latin typeface="Bookman Old Style"/>
                <a:ea typeface="Calibri"/>
                <a:cs typeface="Times New Roman"/>
              </a:rPr>
              <a:t>                        HOY</a:t>
            </a:r>
          </a:p>
          <a:p>
            <a:pPr>
              <a:spcAft>
                <a:spcPts val="0"/>
              </a:spcAft>
              <a:buNone/>
            </a:pPr>
            <a:r>
              <a:rPr lang="es-ES" sz="1500" dirty="0" smtClean="0">
                <a:latin typeface="Bookman Old Style"/>
                <a:ea typeface="Calibri"/>
                <a:cs typeface="Times New Roman"/>
              </a:rPr>
              <a:t>                       </a:t>
            </a:r>
          </a:p>
          <a:p>
            <a:pPr>
              <a:spcAft>
                <a:spcPts val="0"/>
              </a:spcAft>
              <a:buNone/>
            </a:pPr>
            <a:r>
              <a:rPr lang="es-ES" sz="1500" dirty="0" smtClean="0">
                <a:latin typeface="Bookman Old Style"/>
                <a:ea typeface="Calibri"/>
                <a:cs typeface="Times New Roman"/>
              </a:rPr>
              <a:t>Hoy, como ayer, miramos hacia arriba,</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esperando esa lluvia que no llega,</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pero el secano sueña con ser vega</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para no navegar a la deriva.</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 </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El alma eleva a Dios su rogativa</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pero se mecaniza, se repliega</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y el corazón, calculador, se niega</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a vivir en continua expectativa.</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 </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Ansía, con clamor el regadío,</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la fuente, las acequias, los canales</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para una sed de ovejas y terneros.</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 </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Que el campo sea manantial, plantío,</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Leche y pan de sus ansias vegetales</a:t>
            </a:r>
            <a:endParaRPr lang="es-ES" sz="1500" dirty="0" smtClean="0">
              <a:latin typeface="Calibri"/>
              <a:ea typeface="Calibri"/>
              <a:cs typeface="Times New Roman"/>
            </a:endParaRPr>
          </a:p>
          <a:p>
            <a:pPr>
              <a:spcAft>
                <a:spcPts val="0"/>
              </a:spcAft>
              <a:buNone/>
            </a:pPr>
            <a:r>
              <a:rPr lang="es-ES" sz="1500" dirty="0" smtClean="0">
                <a:latin typeface="Bookman Old Style"/>
                <a:ea typeface="Calibri"/>
                <a:cs typeface="Times New Roman"/>
              </a:rPr>
              <a:t>¡Vida para sus sueños ganaderos!</a:t>
            </a:r>
            <a:endParaRPr lang="es-ES" sz="1500" dirty="0" smtClean="0">
              <a:latin typeface="Calibri"/>
              <a:ea typeface="Calibri"/>
              <a:cs typeface="Times New Roman"/>
            </a:endParaRPr>
          </a:p>
          <a:p>
            <a:pPr>
              <a:buNone/>
            </a:pPr>
            <a:endParaRPr lang="es-ES" dirty="0" smtClean="0">
              <a:latin typeface="Bookman Old Style" pitchFamily="18" charset="0"/>
            </a:endParaRPr>
          </a:p>
          <a:p>
            <a:pPr>
              <a:buNone/>
            </a:pPr>
            <a:r>
              <a:rPr lang="es-ES" dirty="0" smtClean="0">
                <a:latin typeface="Bookman Old Style" pitchFamily="18" charset="0"/>
              </a:rPr>
              <a:t>              </a:t>
            </a:r>
            <a:r>
              <a:rPr lang="es-ES" sz="1500" dirty="0" smtClean="0">
                <a:latin typeface="Bookman Old Style" pitchFamily="18" charset="0"/>
              </a:rPr>
              <a:t>MAÑANA</a:t>
            </a:r>
          </a:p>
          <a:p>
            <a:pPr>
              <a:buNone/>
            </a:pPr>
            <a:endParaRPr lang="es-ES" sz="1000" dirty="0" smtClean="0">
              <a:latin typeface="Bookman Old Style" pitchFamily="18" charset="0"/>
            </a:endParaRPr>
          </a:p>
          <a:p>
            <a:pPr>
              <a:buNone/>
            </a:pPr>
            <a:r>
              <a:rPr lang="es-ES" sz="1500" dirty="0" smtClean="0">
                <a:latin typeface="Bookman Old Style" pitchFamily="18" charset="0"/>
              </a:rPr>
              <a:t>Mazariegos mirando hacia el futuro…</a:t>
            </a:r>
          </a:p>
          <a:p>
            <a:pPr>
              <a:buNone/>
            </a:pPr>
            <a:r>
              <a:rPr lang="es-ES" sz="1500" dirty="0" smtClean="0">
                <a:latin typeface="Bookman Old Style" pitchFamily="18" charset="0"/>
              </a:rPr>
              <a:t>Abierta al horizonte su ventana</a:t>
            </a:r>
          </a:p>
          <a:p>
            <a:pPr>
              <a:buNone/>
            </a:pPr>
            <a:r>
              <a:rPr lang="es-ES" sz="1500" dirty="0" smtClean="0">
                <a:latin typeface="Bookman Old Style" pitchFamily="18" charset="0"/>
              </a:rPr>
              <a:t>¡Qué traerá a sus campos el mañana!</a:t>
            </a:r>
          </a:p>
          <a:p>
            <a:pPr>
              <a:buNone/>
            </a:pPr>
            <a:r>
              <a:rPr lang="es-ES" sz="1500" dirty="0" smtClean="0">
                <a:latin typeface="Bookman Old Style" pitchFamily="18" charset="0"/>
              </a:rPr>
              <a:t>¿un aire nuevo, acaso un viento oscuro?</a:t>
            </a:r>
          </a:p>
          <a:p>
            <a:pPr>
              <a:buNone/>
            </a:pPr>
            <a:r>
              <a:rPr lang="es-ES" sz="1500" dirty="0" smtClean="0">
                <a:latin typeface="Bookman Old Style" pitchFamily="18" charset="0"/>
              </a:rPr>
              <a:t> </a:t>
            </a:r>
          </a:p>
          <a:p>
            <a:pPr>
              <a:buNone/>
            </a:pPr>
            <a:r>
              <a:rPr lang="es-ES" sz="1500" dirty="0" smtClean="0">
                <a:latin typeface="Bookman Old Style" pitchFamily="18" charset="0"/>
              </a:rPr>
              <a:t>¿Un porvenir más claro y más seguro?</a:t>
            </a:r>
          </a:p>
          <a:p>
            <a:pPr>
              <a:buNone/>
            </a:pPr>
            <a:r>
              <a:rPr lang="es-ES" sz="1500" dirty="0" smtClean="0">
                <a:latin typeface="Bookman Old Style" pitchFamily="18" charset="0"/>
              </a:rPr>
              <a:t>¿Una ilusión más firme y más cercana?</a:t>
            </a:r>
          </a:p>
          <a:p>
            <a:pPr>
              <a:buNone/>
            </a:pPr>
            <a:r>
              <a:rPr lang="es-ES" sz="1500" dirty="0" smtClean="0">
                <a:latin typeface="Bookman Old Style" pitchFamily="18" charset="0"/>
              </a:rPr>
              <a:t>Sobre su pecho abierto se desgrana</a:t>
            </a:r>
          </a:p>
          <a:p>
            <a:pPr>
              <a:buNone/>
            </a:pPr>
            <a:r>
              <a:rPr lang="es-ES" sz="1500" dirty="0" smtClean="0">
                <a:latin typeface="Bookman Old Style" pitchFamily="18" charset="0"/>
              </a:rPr>
              <a:t>la incertidumbre de su afán maduro.</a:t>
            </a:r>
          </a:p>
          <a:p>
            <a:pPr>
              <a:buNone/>
            </a:pPr>
            <a:r>
              <a:rPr lang="es-ES" sz="1500" dirty="0" smtClean="0">
                <a:latin typeface="Bookman Old Style" pitchFamily="18" charset="0"/>
              </a:rPr>
              <a:t> </a:t>
            </a:r>
          </a:p>
          <a:p>
            <a:pPr>
              <a:buNone/>
            </a:pPr>
            <a:r>
              <a:rPr lang="es-ES" sz="1500" dirty="0" smtClean="0">
                <a:latin typeface="Bookman Old Style" pitchFamily="18" charset="0"/>
              </a:rPr>
              <a:t>La lucha por la vida se acrecienta;</a:t>
            </a:r>
          </a:p>
          <a:p>
            <a:pPr>
              <a:buNone/>
            </a:pPr>
            <a:r>
              <a:rPr lang="es-ES" sz="1500" dirty="0" smtClean="0">
                <a:latin typeface="Bookman Old Style" pitchFamily="18" charset="0"/>
              </a:rPr>
              <a:t>se tornan sus crepúsculos más rojos</a:t>
            </a:r>
          </a:p>
          <a:p>
            <a:pPr>
              <a:buNone/>
            </a:pPr>
            <a:r>
              <a:rPr lang="es-ES" sz="1500" dirty="0" smtClean="0">
                <a:latin typeface="Bookman Old Style" pitchFamily="18" charset="0"/>
              </a:rPr>
              <a:t>y se torna más pájaro su anhelo.</a:t>
            </a:r>
          </a:p>
          <a:p>
            <a:pPr>
              <a:buNone/>
            </a:pPr>
            <a:r>
              <a:rPr lang="es-ES" sz="1500" dirty="0" smtClean="0">
                <a:latin typeface="Bookman Old Style" pitchFamily="18" charset="0"/>
              </a:rPr>
              <a:t> </a:t>
            </a:r>
          </a:p>
          <a:p>
            <a:pPr>
              <a:buNone/>
            </a:pPr>
            <a:r>
              <a:rPr lang="es-ES" sz="1500" dirty="0" smtClean="0">
                <a:latin typeface="Bookman Old Style" pitchFamily="18" charset="0"/>
              </a:rPr>
              <a:t>Mas, como siempre, caerá en la cuenta</a:t>
            </a:r>
          </a:p>
          <a:p>
            <a:pPr>
              <a:buNone/>
            </a:pPr>
            <a:r>
              <a:rPr lang="es-ES" sz="1500" dirty="0" smtClean="0">
                <a:latin typeface="Bookman Old Style" pitchFamily="18" charset="0"/>
              </a:rPr>
              <a:t>de que tendrá que abrir siempre los ojos</a:t>
            </a:r>
          </a:p>
          <a:p>
            <a:pPr>
              <a:buNone/>
            </a:pPr>
            <a:r>
              <a:rPr lang="es-ES" sz="1500" dirty="0" smtClean="0">
                <a:latin typeface="Bookman Old Style" pitchFamily="18" charset="0"/>
              </a:rPr>
              <a:t>y, como siempre, contemplar el cielo. </a:t>
            </a:r>
          </a:p>
          <a:p>
            <a:pPr>
              <a:buNone/>
            </a:pPr>
            <a:endParaRPr lang="es-ES" sz="1500"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ctr"/>
            <a:r>
              <a:rPr lang="es-ES" dirty="0" smtClean="0">
                <a:latin typeface="Bookman Old Style" pitchFamily="18" charset="0"/>
              </a:rPr>
              <a:t>Poetas vivos</a:t>
            </a:r>
            <a:endParaRPr lang="es-ES" dirty="0">
              <a:latin typeface="Bookman Old Style" pitchFamily="18" charset="0"/>
            </a:endParaRPr>
          </a:p>
        </p:txBody>
      </p:sp>
      <p:sp>
        <p:nvSpPr>
          <p:cNvPr id="3" name="2 Marcador de contenido"/>
          <p:cNvSpPr>
            <a:spLocks noGrp="1"/>
          </p:cNvSpPr>
          <p:nvPr>
            <p:ph sz="quarter" idx="1"/>
          </p:nvPr>
        </p:nvSpPr>
        <p:spPr>
          <a:xfrm>
            <a:off x="457200" y="1196752"/>
            <a:ext cx="7931224" cy="5277200"/>
          </a:xfrm>
        </p:spPr>
        <p:txBody>
          <a:bodyPr/>
          <a:lstStyle/>
          <a:p>
            <a:pPr>
              <a:buNone/>
            </a:pPr>
            <a:r>
              <a:rPr lang="es-ES" dirty="0" smtClean="0"/>
              <a:t>   </a:t>
            </a:r>
            <a:r>
              <a:rPr lang="es-ES" dirty="0" smtClean="0">
                <a:latin typeface="Bookman Old Style" pitchFamily="18" charset="0"/>
              </a:rPr>
              <a:t>Dentro de la heterogenia que muestra la actual poesía española, hay autores que continúan reflejan en sus versos la importancia que en sus vidas han tenido y tienen la tierra, su paisaje y su paisanaje.</a:t>
            </a:r>
          </a:p>
          <a:p>
            <a:pPr>
              <a:buNone/>
            </a:pPr>
            <a:r>
              <a:rPr lang="es-ES" dirty="0" smtClean="0">
                <a:latin typeface="Bookman Old Style" pitchFamily="18" charset="0"/>
              </a:rPr>
              <a:t>   Andrés Trapiello (Manzaneda de Torío, León, 1953), tituló significativamente uno de sus libros de versos </a:t>
            </a:r>
            <a:r>
              <a:rPr lang="es-ES" i="1" dirty="0" smtClean="0">
                <a:latin typeface="Bookman Old Style" pitchFamily="18" charset="0"/>
              </a:rPr>
              <a:t>Las tradiciones. </a:t>
            </a:r>
            <a:r>
              <a:rPr lang="es-ES" dirty="0" smtClean="0">
                <a:latin typeface="Bookman Old Style" pitchFamily="18" charset="0"/>
              </a:rPr>
              <a:t>Sin embargo, los dos poemas que siguen aparecieron respectivamente en </a:t>
            </a:r>
            <a:r>
              <a:rPr lang="es-ES" i="1" dirty="0" smtClean="0">
                <a:latin typeface="Bookman Old Style" pitchFamily="18" charset="0"/>
              </a:rPr>
              <a:t>La vida fácil </a:t>
            </a:r>
            <a:r>
              <a:rPr lang="es-ES" dirty="0" smtClean="0">
                <a:latin typeface="Bookman Old Style" pitchFamily="18" charset="0"/>
              </a:rPr>
              <a:t>(Trieste, Madrid, 1985) y </a:t>
            </a:r>
            <a:r>
              <a:rPr lang="es-ES" i="1" dirty="0" smtClean="0">
                <a:latin typeface="Bookman Old Style" pitchFamily="18" charset="0"/>
              </a:rPr>
              <a:t>El mismo libro</a:t>
            </a:r>
            <a:r>
              <a:rPr lang="es-ES" dirty="0" smtClean="0">
                <a:latin typeface="Bookman Old Style" pitchFamily="18" charset="0"/>
              </a:rPr>
              <a:t> (Renacimiento, Sevilla, 1989).  </a:t>
            </a:r>
            <a:endParaRPr lang="es-ES" dirty="0">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1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467600" cy="432048"/>
          </a:xfrm>
        </p:spPr>
        <p:txBody>
          <a:bodyPr>
            <a:noAutofit/>
          </a:bodyPr>
          <a:lstStyle/>
          <a:p>
            <a:pPr algn="ctr"/>
            <a:r>
              <a:rPr lang="es-ES" sz="2400" dirty="0" smtClean="0">
                <a:latin typeface="Bookman Old Style" pitchFamily="18" charset="0"/>
              </a:rPr>
              <a:t>Canal de castilla</a:t>
            </a:r>
            <a:endParaRPr lang="es-ES" sz="2400" dirty="0">
              <a:latin typeface="Bookman Old Style" pitchFamily="18" charset="0"/>
            </a:endParaRPr>
          </a:p>
        </p:txBody>
      </p:sp>
      <p:sp>
        <p:nvSpPr>
          <p:cNvPr id="3" name="2 Marcador de contenido"/>
          <p:cNvSpPr>
            <a:spLocks noGrp="1"/>
          </p:cNvSpPr>
          <p:nvPr>
            <p:ph sz="quarter" idx="1"/>
          </p:nvPr>
        </p:nvSpPr>
        <p:spPr>
          <a:xfrm>
            <a:off x="395536" y="332656"/>
            <a:ext cx="8748464" cy="6525344"/>
          </a:xfrm>
        </p:spPr>
        <p:txBody>
          <a:bodyPr numCol="1"/>
          <a:lstStyle/>
          <a:p>
            <a:pPr>
              <a:buNone/>
            </a:pPr>
            <a:endParaRPr lang="es-ES" sz="1400" dirty="0" smtClean="0">
              <a:latin typeface="Bookman Old Style" pitchFamily="18" charset="0"/>
            </a:endParaRPr>
          </a:p>
          <a:p>
            <a:pPr>
              <a:buNone/>
            </a:pPr>
            <a:r>
              <a:rPr lang="es-ES" sz="1400" dirty="0" smtClean="0">
                <a:latin typeface="Bookman Old Style" pitchFamily="18" charset="0"/>
              </a:rPr>
              <a:t>                             Románico ciprés y solitaria </a:t>
            </a:r>
          </a:p>
          <a:p>
            <a:pPr>
              <a:buNone/>
            </a:pPr>
            <a:r>
              <a:rPr lang="es-ES" sz="1400" dirty="0" smtClean="0">
                <a:latin typeface="Bookman Old Style" pitchFamily="18" charset="0"/>
              </a:rPr>
              <a:t>                             sombra, adobes de una iglesia,</a:t>
            </a:r>
          </a:p>
          <a:p>
            <a:pPr>
              <a:buNone/>
            </a:pPr>
            <a:r>
              <a:rPr lang="es-ES" sz="1400" dirty="0" smtClean="0">
                <a:latin typeface="Bookman Old Style" pitchFamily="18" charset="0"/>
              </a:rPr>
              <a:t>                             el nido con cigüeñas abstractas y conformes.</a:t>
            </a:r>
          </a:p>
          <a:p>
            <a:pPr>
              <a:buNone/>
            </a:pPr>
            <a:r>
              <a:rPr lang="es-ES" sz="1400" dirty="0" smtClean="0">
                <a:latin typeface="Bookman Old Style" pitchFamily="18" charset="0"/>
              </a:rPr>
              <a:t>                             Lejos, vacía y espectral, la fábrica</a:t>
            </a:r>
          </a:p>
          <a:p>
            <a:pPr>
              <a:buNone/>
            </a:pPr>
            <a:r>
              <a:rPr lang="es-ES" sz="1400" dirty="0" smtClean="0">
                <a:latin typeface="Bookman Old Style" pitchFamily="18" charset="0"/>
              </a:rPr>
              <a:t>                             de harina en la corriente mansa.</a:t>
            </a:r>
          </a:p>
          <a:p>
            <a:pPr>
              <a:buNone/>
            </a:pPr>
            <a:r>
              <a:rPr lang="es-ES" sz="1400" dirty="0" smtClean="0">
                <a:latin typeface="Bookman Old Style" pitchFamily="18" charset="0"/>
              </a:rPr>
              <a:t>                             Un rosal polvoriento</a:t>
            </a:r>
          </a:p>
          <a:p>
            <a:pPr>
              <a:buNone/>
            </a:pPr>
            <a:r>
              <a:rPr lang="es-ES" sz="1400" dirty="0" smtClean="0">
                <a:latin typeface="Bookman Old Style" pitchFamily="18" charset="0"/>
              </a:rPr>
              <a:t>                             trepaba por los muros de ladrillo.</a:t>
            </a:r>
          </a:p>
          <a:p>
            <a:pPr>
              <a:buNone/>
            </a:pPr>
            <a:r>
              <a:rPr lang="es-ES" sz="1400" dirty="0" smtClean="0">
                <a:latin typeface="Bookman Old Style" pitchFamily="18" charset="0"/>
              </a:rPr>
              <a:t>                             En ese falansterio</a:t>
            </a:r>
          </a:p>
          <a:p>
            <a:pPr>
              <a:buNone/>
            </a:pPr>
            <a:r>
              <a:rPr lang="es-ES" sz="1400" dirty="0" smtClean="0">
                <a:latin typeface="Bookman Old Style" pitchFamily="18" charset="0"/>
              </a:rPr>
              <a:t>                             viejo, los olmos no cedían</a:t>
            </a:r>
          </a:p>
          <a:p>
            <a:pPr>
              <a:buNone/>
            </a:pPr>
            <a:r>
              <a:rPr lang="es-ES" sz="1400" dirty="0" smtClean="0">
                <a:latin typeface="Bookman Old Style" pitchFamily="18" charset="0"/>
              </a:rPr>
              <a:t>                             ni los cristales rotos del almacén cerrado</a:t>
            </a:r>
          </a:p>
          <a:p>
            <a:pPr>
              <a:buNone/>
            </a:pPr>
            <a:r>
              <a:rPr lang="es-ES" sz="1400" dirty="0" smtClean="0">
                <a:latin typeface="Bookman Old Style" pitchFamily="18" charset="0"/>
              </a:rPr>
              <a:t>                             donde se daban malvas entre ortigas.</a:t>
            </a:r>
          </a:p>
          <a:p>
            <a:pPr>
              <a:buNone/>
            </a:pPr>
            <a:r>
              <a:rPr lang="es-ES" sz="1400" dirty="0" smtClean="0">
                <a:latin typeface="Bookman Old Style" pitchFamily="18" charset="0"/>
              </a:rPr>
              <a:t>                             Yo no sé por qué hoy</a:t>
            </a:r>
          </a:p>
          <a:p>
            <a:pPr>
              <a:buNone/>
            </a:pPr>
            <a:r>
              <a:rPr lang="es-ES" sz="1400" dirty="0" smtClean="0">
                <a:latin typeface="Bookman Old Style" pitchFamily="18" charset="0"/>
              </a:rPr>
              <a:t>                             recuerdo aquellas tardes que veían barcazas,</a:t>
            </a:r>
          </a:p>
          <a:p>
            <a:pPr>
              <a:buNone/>
            </a:pPr>
            <a:r>
              <a:rPr lang="es-ES" sz="1400" dirty="0" smtClean="0">
                <a:latin typeface="Bookman Old Style" pitchFamily="18" charset="0"/>
              </a:rPr>
              <a:t>                             contemplaban y eran todo pasado.</a:t>
            </a:r>
          </a:p>
          <a:p>
            <a:pPr>
              <a:buNone/>
            </a:pPr>
            <a:r>
              <a:rPr lang="es-ES" sz="1400" dirty="0" smtClean="0">
                <a:latin typeface="Bookman Old Style" pitchFamily="18" charset="0"/>
              </a:rPr>
              <a:t>                             Las oigo venir sobre mi vida,</a:t>
            </a:r>
          </a:p>
          <a:p>
            <a:pPr>
              <a:buNone/>
            </a:pPr>
            <a:r>
              <a:rPr lang="es-ES" sz="1400" dirty="0" smtClean="0">
                <a:latin typeface="Bookman Old Style" pitchFamily="18" charset="0"/>
              </a:rPr>
              <a:t>                             irremediables, enfermas de tristeza</a:t>
            </a:r>
          </a:p>
          <a:p>
            <a:pPr>
              <a:buNone/>
            </a:pPr>
            <a:r>
              <a:rPr lang="es-ES" sz="1400" dirty="0" smtClean="0">
                <a:latin typeface="Bookman Old Style" pitchFamily="18" charset="0"/>
              </a:rPr>
              <a:t>                             y nada puedo hacer</a:t>
            </a:r>
          </a:p>
          <a:p>
            <a:pPr>
              <a:buNone/>
            </a:pPr>
            <a:r>
              <a:rPr lang="es-ES" sz="1400" dirty="0" smtClean="0">
                <a:latin typeface="Bookman Old Style" pitchFamily="18" charset="0"/>
              </a:rPr>
              <a:t>                             sino esperar que un día me suceda</a:t>
            </a:r>
          </a:p>
          <a:p>
            <a:pPr>
              <a:buNone/>
            </a:pPr>
            <a:r>
              <a:rPr lang="es-ES" sz="1400" dirty="0" smtClean="0">
                <a:latin typeface="Bookman Old Style" pitchFamily="18" charset="0"/>
              </a:rPr>
              <a:t>                             algo</a:t>
            </a:r>
          </a:p>
          <a:p>
            <a:pPr>
              <a:buNone/>
            </a:pPr>
            <a:r>
              <a:rPr lang="es-ES" sz="1400" dirty="0" smtClean="0">
                <a:latin typeface="Bookman Old Style" pitchFamily="18" charset="0"/>
              </a:rPr>
              <a:t>                             enteramente nuevo</a:t>
            </a:r>
          </a:p>
          <a:p>
            <a:pPr>
              <a:buNone/>
            </a:pPr>
            <a:r>
              <a:rPr lang="es-ES" sz="1400" dirty="0" smtClean="0">
                <a:latin typeface="Bookman Old Style" pitchFamily="18" charset="0"/>
              </a:rPr>
              <a:t>                             y no Carrión, Palencia, Villalcázar de Sirga.</a:t>
            </a:r>
          </a:p>
          <a:p>
            <a:pPr>
              <a:buNone/>
            </a:pPr>
            <a:endParaRPr lang="es-ES" sz="1600" dirty="0">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b="-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normAutofit/>
          </a:bodyPr>
          <a:lstStyle/>
          <a:p>
            <a:pPr algn="ctr"/>
            <a:r>
              <a:rPr lang="es-ES" sz="2400" dirty="0" smtClean="0">
                <a:latin typeface="Bookman Old Style" pitchFamily="18" charset="0"/>
              </a:rPr>
              <a:t>grajal de campos</a:t>
            </a:r>
            <a:endParaRPr lang="es-ES" sz="2400" dirty="0">
              <a:latin typeface="Bookman Old Style" pitchFamily="18" charset="0"/>
            </a:endParaRPr>
          </a:p>
        </p:txBody>
      </p:sp>
      <p:sp>
        <p:nvSpPr>
          <p:cNvPr id="3" name="2 Marcador de contenido"/>
          <p:cNvSpPr>
            <a:spLocks noGrp="1"/>
          </p:cNvSpPr>
          <p:nvPr>
            <p:ph sz="quarter" idx="1"/>
          </p:nvPr>
        </p:nvSpPr>
        <p:spPr>
          <a:xfrm>
            <a:off x="457200" y="836712"/>
            <a:ext cx="7467600" cy="5637240"/>
          </a:xfrm>
        </p:spPr>
        <p:txBody>
          <a:bodyPr>
            <a:normAutofit/>
          </a:bodyPr>
          <a:lstStyle/>
          <a:p>
            <a:pPr>
              <a:buNone/>
            </a:pPr>
            <a:r>
              <a:rPr lang="es-ES" sz="1600" dirty="0" smtClean="0">
                <a:latin typeface="Bookman Old Style" pitchFamily="18" charset="0"/>
              </a:rPr>
              <a:t>                                Mi corazón es ahora</a:t>
            </a:r>
          </a:p>
          <a:p>
            <a:pPr>
              <a:buNone/>
            </a:pPr>
            <a:r>
              <a:rPr lang="es-ES" sz="1600" dirty="0" smtClean="0">
                <a:latin typeface="Bookman Old Style" pitchFamily="18" charset="0"/>
              </a:rPr>
              <a:t>                                la torre de un palomar</a:t>
            </a:r>
          </a:p>
          <a:p>
            <a:pPr>
              <a:buNone/>
            </a:pPr>
            <a:r>
              <a:rPr lang="es-ES" sz="1600" dirty="0" smtClean="0">
                <a:latin typeface="Bookman Old Style" pitchFamily="18" charset="0"/>
              </a:rPr>
              <a:t>                                en un campo abandonado</a:t>
            </a:r>
          </a:p>
          <a:p>
            <a:pPr>
              <a:buNone/>
            </a:pPr>
            <a:r>
              <a:rPr lang="es-ES" sz="1600" dirty="0" smtClean="0">
                <a:latin typeface="Bookman Old Style" pitchFamily="18" charset="0"/>
              </a:rPr>
              <a:t>                                sin palomas ni tejar.</a:t>
            </a:r>
          </a:p>
          <a:p>
            <a:pPr>
              <a:buNone/>
            </a:pPr>
            <a:endParaRPr lang="es-ES" sz="1600" dirty="0" smtClean="0">
              <a:latin typeface="Bookman Old Style" pitchFamily="18" charset="0"/>
            </a:endParaRPr>
          </a:p>
          <a:p>
            <a:pPr>
              <a:buNone/>
            </a:pPr>
            <a:r>
              <a:rPr lang="es-ES" sz="1600" dirty="0" smtClean="0">
                <a:latin typeface="Bookman Old Style" pitchFamily="18" charset="0"/>
              </a:rPr>
              <a:t>                                Dorada al sol de la tarde,</a:t>
            </a:r>
          </a:p>
          <a:p>
            <a:pPr>
              <a:buNone/>
            </a:pPr>
            <a:r>
              <a:rPr lang="es-ES" sz="1600" dirty="0" smtClean="0">
                <a:latin typeface="Bookman Old Style" pitchFamily="18" charset="0"/>
              </a:rPr>
              <a:t>                                la ruina de un palomar</a:t>
            </a:r>
          </a:p>
          <a:p>
            <a:pPr>
              <a:buNone/>
            </a:pPr>
            <a:r>
              <a:rPr lang="es-ES" sz="1600" dirty="0" smtClean="0">
                <a:latin typeface="Bookman Old Style" pitchFamily="18" charset="0"/>
              </a:rPr>
              <a:t>                                con cien huras que ni el viento</a:t>
            </a:r>
          </a:p>
          <a:p>
            <a:pPr>
              <a:buNone/>
            </a:pPr>
            <a:r>
              <a:rPr lang="es-ES" sz="1600" dirty="0" smtClean="0">
                <a:latin typeface="Bookman Old Style" pitchFamily="18" charset="0"/>
              </a:rPr>
              <a:t>                                se atrevería a cruzar.</a:t>
            </a:r>
            <a:endParaRPr lang="es-ES" sz="1600" dirty="0">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normAutofit fontScale="90000"/>
          </a:bodyPr>
          <a:lstStyle/>
          <a:p>
            <a:r>
              <a:rPr lang="es-ES" dirty="0" smtClean="0">
                <a:latin typeface="Bookman Old Style" pitchFamily="18" charset="0"/>
              </a:rPr>
              <a:t>   </a:t>
            </a:r>
            <a:r>
              <a:rPr lang="es-ES" dirty="0" smtClean="0">
                <a:solidFill>
                  <a:schemeClr val="bg1"/>
                </a:solidFill>
                <a:latin typeface="Bookman Old Style" pitchFamily="18" charset="0"/>
              </a:rPr>
              <a:t>CASTILLA, LA POESÍA DE UNA TIERRA</a:t>
            </a:r>
            <a:endParaRPr lang="es-ES" dirty="0">
              <a:solidFill>
                <a:schemeClr val="bg1"/>
              </a:solidFill>
              <a:latin typeface="Bookman Old Style" pitchFamily="18" charset="0"/>
            </a:endParaRPr>
          </a:p>
        </p:txBody>
      </p:sp>
      <p:sp>
        <p:nvSpPr>
          <p:cNvPr id="3" name="2 Marcador de contenido"/>
          <p:cNvSpPr>
            <a:spLocks noGrp="1"/>
          </p:cNvSpPr>
          <p:nvPr>
            <p:ph sz="quarter" idx="1"/>
          </p:nvPr>
        </p:nvSpPr>
        <p:spPr>
          <a:xfrm>
            <a:off x="457200" y="836712"/>
            <a:ext cx="7467600" cy="5637240"/>
          </a:xfrm>
        </p:spPr>
        <p:txBody>
          <a:bodyPr>
            <a:normAutofit/>
          </a:bodyPr>
          <a:lstStyle/>
          <a:p>
            <a:pPr>
              <a:buNone/>
            </a:pPr>
            <a:r>
              <a:rPr lang="es-ES" dirty="0" smtClean="0">
                <a:latin typeface="Bookman Old Style" pitchFamily="18" charset="0"/>
              </a:rPr>
              <a:t>   </a:t>
            </a:r>
            <a:r>
              <a:rPr lang="es-ES" sz="2300" dirty="0">
                <a:latin typeface="Bookman Old Style" pitchFamily="18" charset="0"/>
              </a:rPr>
              <a:t>E</a:t>
            </a:r>
            <a:r>
              <a:rPr lang="es-ES" sz="2300" dirty="0" smtClean="0">
                <a:latin typeface="Bookman Old Style" pitchFamily="18" charset="0"/>
              </a:rPr>
              <a:t>l paisaje castellano, en el que se enmarca la Tierra de Campos, ha inspirado tal número de obras literarias en prosa y verso, que puede hablarse de un “género castellano”. Su presencia se remonta a los albores de nuestra lengua, disfrutando de periodos de auge como la Generación del 98, cuyos los autores volvieron los ojos hacia Castilla. La fascinación por esta tierra perdura en la literatura actual, a menudo como símbolo de la pureza, la austeridad y el silencio.</a:t>
            </a:r>
            <a:endParaRPr lang="es-ES" sz="2300" dirty="0">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228919"/>
            <a:ext cx="7467600" cy="45719"/>
          </a:xfrm>
        </p:spPr>
        <p:txBody>
          <a:bodyPr>
            <a:normAutofit fontScale="90000"/>
          </a:bodyPr>
          <a:lstStyle/>
          <a:p>
            <a:r>
              <a:rPr lang="es-ES" dirty="0" smtClean="0"/>
              <a:t> </a:t>
            </a:r>
            <a:endParaRPr lang="es-ES" dirty="0"/>
          </a:p>
        </p:txBody>
      </p:sp>
      <p:sp>
        <p:nvSpPr>
          <p:cNvPr id="3" name="2 Marcador de contenido"/>
          <p:cNvSpPr>
            <a:spLocks noGrp="1"/>
          </p:cNvSpPr>
          <p:nvPr>
            <p:ph sz="quarter" idx="1"/>
          </p:nvPr>
        </p:nvSpPr>
        <p:spPr>
          <a:xfrm>
            <a:off x="457200" y="908720"/>
            <a:ext cx="8147248" cy="5565232"/>
          </a:xfrm>
        </p:spPr>
        <p:txBody>
          <a:bodyPr/>
          <a:lstStyle/>
          <a:p>
            <a:pPr>
              <a:buNone/>
            </a:pPr>
            <a:r>
              <a:rPr lang="es-ES" dirty="0" smtClean="0">
                <a:latin typeface="Bookman Old Style" pitchFamily="18" charset="0"/>
              </a:rPr>
              <a:t>   Para concluir, incluyo dos poemas míos. El primero, “Tierra de Campos”, se publicó en el poemario </a:t>
            </a:r>
            <a:r>
              <a:rPr lang="es-ES" i="1" dirty="0" smtClean="0">
                <a:latin typeface="Bookman Old Style" pitchFamily="18" charset="0"/>
              </a:rPr>
              <a:t>Quietud </a:t>
            </a:r>
            <a:r>
              <a:rPr lang="es-ES" dirty="0" smtClean="0">
                <a:latin typeface="Bookman Old Style" pitchFamily="18" charset="0"/>
              </a:rPr>
              <a:t>(La isla de Siltolá, Sevilla, 2011). </a:t>
            </a:r>
            <a:r>
              <a:rPr lang="es-ES" dirty="0" smtClean="0">
                <a:latin typeface="Bookman Old Style" pitchFamily="18" charset="0"/>
              </a:rPr>
              <a:t>Nació</a:t>
            </a:r>
            <a:r>
              <a:rPr lang="es-ES" dirty="0" smtClean="0">
                <a:latin typeface="Bookman Old Style" pitchFamily="18" charset="0"/>
              </a:rPr>
              <a:t> </a:t>
            </a:r>
            <a:r>
              <a:rPr lang="es-ES" dirty="0" smtClean="0">
                <a:latin typeface="Bookman Old Style" pitchFamily="18" charset="0"/>
              </a:rPr>
              <a:t>durante un </a:t>
            </a:r>
            <a:r>
              <a:rPr lang="es-ES" dirty="0" smtClean="0">
                <a:latin typeface="Bookman Old Style" pitchFamily="18" charset="0"/>
              </a:rPr>
              <a:t>viaje </a:t>
            </a:r>
            <a:r>
              <a:rPr lang="es-ES" dirty="0" smtClean="0">
                <a:latin typeface="Bookman Old Style" pitchFamily="18" charset="0"/>
              </a:rPr>
              <a:t>en coche entre Palencia y Sahagún, tomando elementos de distintos pueblos y de lo que la carretera ponía al alcance de mis ojos.</a:t>
            </a:r>
          </a:p>
          <a:p>
            <a:pPr>
              <a:buNone/>
            </a:pPr>
            <a:r>
              <a:rPr lang="es-ES" dirty="0" smtClean="0">
                <a:latin typeface="Bookman Old Style" pitchFamily="18" charset="0"/>
              </a:rPr>
              <a:t>   El segundo, “Regional Express”, </a:t>
            </a:r>
            <a:r>
              <a:rPr lang="es-ES" dirty="0" smtClean="0">
                <a:latin typeface="Bookman Old Style" pitchFamily="18" charset="0"/>
              </a:rPr>
              <a:t>publicado, </a:t>
            </a:r>
            <a:r>
              <a:rPr lang="es-ES" dirty="0" smtClean="0">
                <a:latin typeface="Bookman Old Style" pitchFamily="18" charset="0"/>
              </a:rPr>
              <a:t>en la misma </a:t>
            </a:r>
            <a:r>
              <a:rPr lang="es-ES" dirty="0" smtClean="0">
                <a:latin typeface="Bookman Old Style" pitchFamily="18" charset="0"/>
              </a:rPr>
              <a:t>editorial, </a:t>
            </a:r>
            <a:r>
              <a:rPr lang="es-ES" dirty="0" smtClean="0">
                <a:latin typeface="Bookman Old Style" pitchFamily="18" charset="0"/>
              </a:rPr>
              <a:t>en </a:t>
            </a:r>
            <a:r>
              <a:rPr lang="es-ES" i="1" dirty="0" smtClean="0">
                <a:latin typeface="Bookman Old Style" pitchFamily="18" charset="0"/>
              </a:rPr>
              <a:t>Lo breve eterno </a:t>
            </a:r>
            <a:r>
              <a:rPr lang="es-ES" dirty="0" smtClean="0">
                <a:latin typeface="Bookman Old Style" pitchFamily="18" charset="0"/>
              </a:rPr>
              <a:t>(2013), enumera elementos de ese mismo paisaje de Tierra de </a:t>
            </a:r>
            <a:r>
              <a:rPr lang="es-ES" dirty="0" smtClean="0">
                <a:latin typeface="Bookman Old Style" pitchFamily="18" charset="0"/>
              </a:rPr>
              <a:t>Campos, esta vez </a:t>
            </a:r>
            <a:r>
              <a:rPr lang="es-ES" dirty="0" smtClean="0">
                <a:latin typeface="Bookman Old Style" pitchFamily="18" charset="0"/>
              </a:rPr>
              <a:t>observados desde el tren.</a:t>
            </a:r>
            <a:endParaRPr lang="es-ES" dirty="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normAutofit/>
          </a:bodyPr>
          <a:lstStyle/>
          <a:p>
            <a:pPr algn="ctr"/>
            <a:r>
              <a:rPr lang="es-ES" sz="2400" dirty="0" smtClean="0">
                <a:latin typeface="Bookman Old Style" pitchFamily="18" charset="0"/>
              </a:rPr>
              <a:t>TIERRA DE CAMPOS</a:t>
            </a:r>
            <a:endParaRPr lang="es-ES" sz="2400" dirty="0">
              <a:latin typeface="Bookman Old Style" pitchFamily="18" charset="0"/>
            </a:endParaRPr>
          </a:p>
        </p:txBody>
      </p:sp>
      <p:sp>
        <p:nvSpPr>
          <p:cNvPr id="3" name="2 Marcador de contenido"/>
          <p:cNvSpPr>
            <a:spLocks noGrp="1"/>
          </p:cNvSpPr>
          <p:nvPr>
            <p:ph sz="quarter" idx="1"/>
          </p:nvPr>
        </p:nvSpPr>
        <p:spPr>
          <a:xfrm>
            <a:off x="683568" y="1268760"/>
            <a:ext cx="8064896" cy="5205192"/>
          </a:xfrm>
        </p:spPr>
        <p:txBody>
          <a:bodyPr numCol="2">
            <a:normAutofit/>
          </a:bodyPr>
          <a:lstStyle/>
          <a:p>
            <a:pPr>
              <a:buNone/>
            </a:pPr>
            <a:r>
              <a:rPr lang="es-ES" sz="1400" dirty="0" smtClean="0">
                <a:latin typeface="Bookman Old Style" pitchFamily="18" charset="0"/>
              </a:rPr>
              <a:t>La era repeinada</a:t>
            </a:r>
          </a:p>
          <a:p>
            <a:pPr>
              <a:buNone/>
            </a:pPr>
            <a:r>
              <a:rPr lang="es-ES" sz="1400" dirty="0" smtClean="0">
                <a:latin typeface="Bookman Old Style" pitchFamily="18" charset="0"/>
              </a:rPr>
              <a:t>y sus cabellos gualdos empacados</a:t>
            </a:r>
          </a:p>
          <a:p>
            <a:pPr>
              <a:buNone/>
            </a:pPr>
            <a:r>
              <a:rPr lang="es-ES" sz="1400" dirty="0" smtClean="0">
                <a:latin typeface="Bookman Old Style" pitchFamily="18" charset="0"/>
              </a:rPr>
              <a:t>en formación adusta </a:t>
            </a:r>
          </a:p>
          <a:p>
            <a:pPr>
              <a:buNone/>
            </a:pPr>
            <a:r>
              <a:rPr lang="es-ES" sz="1400" dirty="0" smtClean="0">
                <a:latin typeface="Bookman Old Style" pitchFamily="18" charset="0"/>
              </a:rPr>
              <a:t>de trinchera. Unos  cuervos</a:t>
            </a:r>
            <a:endParaRPr lang="es-ES" sz="2000" dirty="0" smtClean="0">
              <a:latin typeface="Bookman Old Style" pitchFamily="18" charset="0"/>
            </a:endParaRPr>
          </a:p>
          <a:p>
            <a:pPr>
              <a:buNone/>
            </a:pPr>
            <a:r>
              <a:rPr lang="es-ES" sz="1400" dirty="0" smtClean="0">
                <a:latin typeface="Bookman Old Style" pitchFamily="18" charset="0"/>
              </a:rPr>
              <a:t>hostigando sus flancos, usureros.</a:t>
            </a:r>
          </a:p>
          <a:p>
            <a:pPr>
              <a:buNone/>
            </a:pPr>
            <a:r>
              <a:rPr lang="es-ES" sz="1400" dirty="0" smtClean="0">
                <a:latin typeface="Bookman Old Style" pitchFamily="18" charset="0"/>
              </a:rPr>
              <a:t>Un batallón compacto de vivos tornasoles.</a:t>
            </a:r>
          </a:p>
          <a:p>
            <a:pPr>
              <a:buNone/>
            </a:pPr>
            <a:r>
              <a:rPr lang="es-ES" sz="1400" dirty="0" smtClean="0">
                <a:latin typeface="Bookman Old Style" pitchFamily="18" charset="0"/>
              </a:rPr>
              <a:t>Un palomar de abobe. La altiva ratonera</a:t>
            </a:r>
          </a:p>
          <a:p>
            <a:pPr>
              <a:buNone/>
            </a:pPr>
            <a:r>
              <a:rPr lang="es-ES" sz="1400" dirty="0" smtClean="0">
                <a:latin typeface="Bookman Old Style" pitchFamily="18" charset="0"/>
              </a:rPr>
              <a:t>sobre el cable. El avaro cementerio</a:t>
            </a:r>
          </a:p>
          <a:p>
            <a:pPr>
              <a:buNone/>
            </a:pPr>
            <a:r>
              <a:rPr lang="es-ES" sz="1400" dirty="0" smtClean="0">
                <a:latin typeface="Bookman Old Style" pitchFamily="18" charset="0"/>
              </a:rPr>
              <a:t>y en su muro encalado</a:t>
            </a:r>
          </a:p>
          <a:p>
            <a:pPr>
              <a:buNone/>
            </a:pPr>
            <a:r>
              <a:rPr lang="es-ES" sz="1400" dirty="0" smtClean="0">
                <a:latin typeface="Bookman Old Style" pitchFamily="18" charset="0"/>
              </a:rPr>
              <a:t>el coágulo de ajadas amapolas.</a:t>
            </a:r>
          </a:p>
          <a:p>
            <a:pPr>
              <a:buNone/>
            </a:pPr>
            <a:r>
              <a:rPr lang="es-ES" sz="1400" dirty="0" smtClean="0">
                <a:latin typeface="Bookman Old Style" pitchFamily="18" charset="0"/>
              </a:rPr>
              <a:t>Una hilera ciclópea de títeres custodios</a:t>
            </a:r>
          </a:p>
          <a:p>
            <a:pPr>
              <a:buNone/>
            </a:pPr>
            <a:r>
              <a:rPr lang="es-ES" sz="1400" dirty="0" smtClean="0">
                <a:latin typeface="Bookman Old Style" pitchFamily="18" charset="0"/>
              </a:rPr>
              <a:t>del cordón de la luz.</a:t>
            </a:r>
          </a:p>
          <a:p>
            <a:pPr>
              <a:buNone/>
            </a:pPr>
            <a:r>
              <a:rPr lang="es-ES" sz="1400" dirty="0" smtClean="0">
                <a:latin typeface="Bookman Old Style" pitchFamily="18" charset="0"/>
              </a:rPr>
              <a:t>Un otero. Lampazos. Cenital,</a:t>
            </a:r>
          </a:p>
          <a:p>
            <a:pPr>
              <a:buNone/>
            </a:pPr>
            <a:r>
              <a:rPr lang="es-ES" sz="1400" dirty="0" smtClean="0">
                <a:latin typeface="Bookman Old Style" pitchFamily="18" charset="0"/>
              </a:rPr>
              <a:t>el sol como una mancha desleída</a:t>
            </a:r>
          </a:p>
          <a:p>
            <a:pPr>
              <a:buNone/>
            </a:pPr>
            <a:r>
              <a:rPr lang="es-ES" sz="1400" dirty="0" smtClean="0">
                <a:latin typeface="Bookman Old Style" pitchFamily="18" charset="0"/>
              </a:rPr>
              <a:t>sobre el mantel bordado del celaje.</a:t>
            </a:r>
          </a:p>
          <a:p>
            <a:pPr>
              <a:buNone/>
            </a:pPr>
            <a:r>
              <a:rPr lang="es-ES" sz="1400" dirty="0" smtClean="0">
                <a:latin typeface="Bookman Old Style" pitchFamily="18" charset="0"/>
              </a:rPr>
              <a:t>Al fondo, contra un gris torcaz, los chopos</a:t>
            </a:r>
          </a:p>
          <a:p>
            <a:pPr>
              <a:buNone/>
            </a:pPr>
            <a:r>
              <a:rPr lang="es-ES" sz="1400" dirty="0" smtClean="0">
                <a:latin typeface="Bookman Old Style" pitchFamily="18" charset="0"/>
              </a:rPr>
              <a:t>y el canal y, postrada, la fábrica de harinas.</a:t>
            </a:r>
          </a:p>
          <a:p>
            <a:pPr>
              <a:buNone/>
            </a:pPr>
            <a:r>
              <a:rPr lang="es-ES" sz="1400" dirty="0" smtClean="0">
                <a:latin typeface="Bookman Old Style" pitchFamily="18" charset="0"/>
              </a:rPr>
              <a:t>        Cuatro iglesias. Tres silos.</a:t>
            </a:r>
          </a:p>
          <a:p>
            <a:pPr>
              <a:buNone/>
            </a:pPr>
            <a:r>
              <a:rPr lang="es-ES" sz="1400" dirty="0" smtClean="0">
                <a:latin typeface="Bookman Old Style" pitchFamily="18" charset="0"/>
              </a:rPr>
              <a:t>        Un pueblo que debió ser principal.</a:t>
            </a:r>
          </a:p>
          <a:p>
            <a:pPr>
              <a:buNone/>
            </a:pPr>
            <a:r>
              <a:rPr lang="es-ES" sz="1400" dirty="0" smtClean="0">
                <a:latin typeface="Bookman Old Style" pitchFamily="18" charset="0"/>
              </a:rPr>
              <a:t>        Su condena: un creciente</a:t>
            </a:r>
          </a:p>
          <a:p>
            <a:pPr>
              <a:buNone/>
            </a:pPr>
            <a:r>
              <a:rPr lang="es-ES" sz="1400" dirty="0" smtClean="0">
                <a:latin typeface="Bookman Old Style" pitchFamily="18" charset="0"/>
              </a:rPr>
              <a:t>        silencio. Su orgullosa</a:t>
            </a:r>
          </a:p>
          <a:p>
            <a:pPr>
              <a:buNone/>
            </a:pPr>
            <a:r>
              <a:rPr lang="es-ES" sz="1400" dirty="0" smtClean="0">
                <a:latin typeface="Bookman Old Style" pitchFamily="18" charset="0"/>
              </a:rPr>
              <a:t>        divisa: resistencia.</a:t>
            </a:r>
          </a:p>
          <a:p>
            <a:pPr>
              <a:buNone/>
            </a:pPr>
            <a:r>
              <a:rPr lang="es-ES" sz="1400" dirty="0" smtClean="0">
                <a:latin typeface="Bookman Old Style" pitchFamily="18" charset="0"/>
              </a:rPr>
              <a:t>        Es severo el carácter de sus gentes.</a:t>
            </a:r>
          </a:p>
          <a:p>
            <a:pPr>
              <a:buNone/>
            </a:pPr>
            <a:r>
              <a:rPr lang="es-ES" sz="1400" dirty="0" smtClean="0">
                <a:latin typeface="Bookman Old Style" pitchFamily="18" charset="0"/>
              </a:rPr>
              <a:t>        Un funeral obliga a gravedad.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490066"/>
          </a:xfrm>
        </p:spPr>
        <p:txBody>
          <a:bodyPr>
            <a:normAutofit/>
          </a:bodyPr>
          <a:lstStyle/>
          <a:p>
            <a:pPr algn="ctr"/>
            <a:r>
              <a:rPr lang="es-ES" sz="2400" dirty="0" smtClean="0">
                <a:latin typeface="Bookman Old Style" pitchFamily="18" charset="0"/>
              </a:rPr>
              <a:t>REGIONAL EXPRESS</a:t>
            </a:r>
            <a:endParaRPr lang="es-ES" sz="2400" dirty="0">
              <a:latin typeface="Bookman Old Style" pitchFamily="18" charset="0"/>
            </a:endParaRPr>
          </a:p>
        </p:txBody>
      </p:sp>
      <p:sp>
        <p:nvSpPr>
          <p:cNvPr id="3" name="2 Marcador de contenido"/>
          <p:cNvSpPr>
            <a:spLocks noGrp="1"/>
          </p:cNvSpPr>
          <p:nvPr>
            <p:ph sz="quarter" idx="1"/>
          </p:nvPr>
        </p:nvSpPr>
        <p:spPr>
          <a:xfrm>
            <a:off x="457200" y="1052736"/>
            <a:ext cx="7467600" cy="5421216"/>
          </a:xfrm>
        </p:spPr>
        <p:txBody>
          <a:bodyPr>
            <a:normAutofit lnSpcReduction="10000"/>
          </a:bodyPr>
          <a:lstStyle/>
          <a:p>
            <a:pPr>
              <a:buNone/>
            </a:pPr>
            <a:r>
              <a:rPr lang="es-ES" sz="1600" dirty="0" smtClean="0">
                <a:latin typeface="Bookman Old Style" pitchFamily="18" charset="0"/>
              </a:rPr>
              <a:t>                         Un somier por cancela. Una bañera</a:t>
            </a:r>
          </a:p>
          <a:p>
            <a:pPr>
              <a:buNone/>
            </a:pPr>
            <a:r>
              <a:rPr lang="es-ES" sz="1600" dirty="0" smtClean="0">
                <a:latin typeface="Bookman Old Style" pitchFamily="18" charset="0"/>
              </a:rPr>
              <a:t>                         por norsurrealista abrevadero.</a:t>
            </a:r>
          </a:p>
          <a:p>
            <a:pPr>
              <a:buNone/>
            </a:pPr>
            <a:r>
              <a:rPr lang="es-ES" sz="1600" dirty="0" smtClean="0">
                <a:latin typeface="Bookman Old Style" pitchFamily="18" charset="0"/>
              </a:rPr>
              <a:t>                         De hundido adobe, una confusa ruina</a:t>
            </a:r>
          </a:p>
          <a:p>
            <a:pPr>
              <a:buNone/>
            </a:pPr>
            <a:r>
              <a:rPr lang="es-ES" sz="1600" dirty="0" smtClean="0">
                <a:latin typeface="Bookman Old Style" pitchFamily="18" charset="0"/>
              </a:rPr>
              <a:t>                         de qué ilusión vestigio, de qué ausencia.</a:t>
            </a:r>
          </a:p>
          <a:p>
            <a:pPr>
              <a:buNone/>
            </a:pPr>
            <a:r>
              <a:rPr lang="es-ES" sz="1600" dirty="0" smtClean="0">
                <a:latin typeface="Bookman Old Style" pitchFamily="18" charset="0"/>
              </a:rPr>
              <a:t>                         El amor geométrico de un huerto.</a:t>
            </a:r>
          </a:p>
          <a:p>
            <a:pPr>
              <a:buNone/>
            </a:pPr>
            <a:r>
              <a:rPr lang="es-ES" sz="1600" dirty="0" smtClean="0">
                <a:latin typeface="Bookman Old Style" pitchFamily="18" charset="0"/>
              </a:rPr>
              <a:t>                         Turbamulta de urracas. La llovizna</a:t>
            </a:r>
          </a:p>
          <a:p>
            <a:pPr>
              <a:buNone/>
            </a:pPr>
            <a:r>
              <a:rPr lang="es-ES" sz="1600" dirty="0" smtClean="0">
                <a:latin typeface="Bookman Old Style" pitchFamily="18" charset="0"/>
              </a:rPr>
              <a:t>                         mansa sobre la espera</a:t>
            </a:r>
          </a:p>
          <a:p>
            <a:pPr>
              <a:buNone/>
            </a:pPr>
            <a:r>
              <a:rPr lang="es-ES" sz="1600" dirty="0" smtClean="0">
                <a:latin typeface="Bookman Old Style" pitchFamily="18" charset="0"/>
              </a:rPr>
              <a:t>                         de un burro. La cebada sacudiendo</a:t>
            </a:r>
          </a:p>
          <a:p>
            <a:pPr>
              <a:buNone/>
            </a:pPr>
            <a:r>
              <a:rPr lang="es-ES" sz="1600" dirty="0" smtClean="0">
                <a:latin typeface="Bookman Old Style" pitchFamily="18" charset="0"/>
              </a:rPr>
              <a:t>                         su mantel glauco. Anónimo,</a:t>
            </a:r>
          </a:p>
          <a:p>
            <a:pPr>
              <a:buNone/>
            </a:pPr>
            <a:r>
              <a:rPr lang="es-ES" sz="1600" dirty="0" smtClean="0">
                <a:latin typeface="Bookman Old Style" pitchFamily="18" charset="0"/>
              </a:rPr>
              <a:t>                         un sinuoso arroyuelo</a:t>
            </a:r>
          </a:p>
          <a:p>
            <a:pPr>
              <a:buNone/>
            </a:pPr>
            <a:r>
              <a:rPr lang="es-ES" sz="1600" dirty="0" smtClean="0">
                <a:latin typeface="Bookman Old Style" pitchFamily="18" charset="0"/>
              </a:rPr>
              <a:t>                         con sus gótico chopos y en el cembo</a:t>
            </a:r>
          </a:p>
          <a:p>
            <a:pPr>
              <a:buNone/>
            </a:pPr>
            <a:r>
              <a:rPr lang="es-ES" sz="1600" dirty="0" smtClean="0">
                <a:latin typeface="Bookman Old Style" pitchFamily="18" charset="0"/>
              </a:rPr>
              <a:t>                         unas pintas de colza</a:t>
            </a:r>
          </a:p>
          <a:p>
            <a:pPr>
              <a:buNone/>
            </a:pPr>
            <a:r>
              <a:rPr lang="es-ES" sz="1600" dirty="0" smtClean="0">
                <a:latin typeface="Bookman Old Style" pitchFamily="18" charset="0"/>
              </a:rPr>
              <a:t>                         como zumo de sol desparramado.</a:t>
            </a:r>
          </a:p>
          <a:p>
            <a:pPr>
              <a:buNone/>
            </a:pPr>
            <a:r>
              <a:rPr lang="es-ES" sz="1600" dirty="0" smtClean="0">
                <a:latin typeface="Bookman Old Style" pitchFamily="18" charset="0"/>
              </a:rPr>
              <a:t>                         Hacia el norte, la cándida diadema</a:t>
            </a:r>
          </a:p>
          <a:p>
            <a:pPr>
              <a:buNone/>
            </a:pPr>
            <a:r>
              <a:rPr lang="es-ES" sz="1600" dirty="0" smtClean="0">
                <a:latin typeface="Bookman Old Style" pitchFamily="18" charset="0"/>
              </a:rPr>
              <a:t>                         de los montes aún rosas.</a:t>
            </a:r>
          </a:p>
          <a:p>
            <a:pPr>
              <a:buNone/>
            </a:pPr>
            <a:r>
              <a:rPr lang="es-ES" sz="1600" dirty="0" smtClean="0">
                <a:latin typeface="Bookman Old Style" pitchFamily="18" charset="0"/>
              </a:rPr>
              <a:t>                         Las vegas, las robledas, los rastrojos.</a:t>
            </a:r>
          </a:p>
          <a:p>
            <a:pPr>
              <a:buNone/>
            </a:pPr>
            <a:r>
              <a:rPr lang="es-ES" sz="1600" dirty="0" smtClean="0">
                <a:latin typeface="Bookman Old Style" pitchFamily="18" charset="0"/>
              </a:rPr>
              <a:t>                         Tu historia, tu paisaje, ya tus ojos.</a:t>
            </a:r>
            <a:endParaRPr lang="es-ES" sz="1600" dirty="0">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normAutofit/>
          </a:bodyPr>
          <a:lstStyle/>
          <a:p>
            <a:pPr algn="ctr"/>
            <a:r>
              <a:rPr lang="es-ES" sz="2400" dirty="0" smtClean="0">
                <a:latin typeface="Bookman Old Style" pitchFamily="18" charset="0"/>
              </a:rPr>
              <a:t>ANEXO I. ACTIVIDADES DE APRENDIZAJE</a:t>
            </a:r>
            <a:endParaRPr lang="es-ES" sz="2400" dirty="0">
              <a:latin typeface="Bookman Old Style" pitchFamily="18" charset="0"/>
            </a:endParaRPr>
          </a:p>
        </p:txBody>
      </p:sp>
      <p:sp>
        <p:nvSpPr>
          <p:cNvPr id="3" name="2 Marcador de contenido"/>
          <p:cNvSpPr>
            <a:spLocks noGrp="1"/>
          </p:cNvSpPr>
          <p:nvPr>
            <p:ph sz="quarter" idx="1"/>
          </p:nvPr>
        </p:nvSpPr>
        <p:spPr>
          <a:xfrm>
            <a:off x="457200" y="980728"/>
            <a:ext cx="7467600" cy="5493224"/>
          </a:xfrm>
        </p:spPr>
        <p:txBody>
          <a:bodyPr>
            <a:normAutofit fontScale="92500"/>
          </a:bodyPr>
          <a:lstStyle/>
          <a:p>
            <a:pPr>
              <a:buNone/>
            </a:pPr>
            <a:r>
              <a:rPr lang="es-ES" dirty="0" smtClean="0"/>
              <a:t>    </a:t>
            </a:r>
            <a:r>
              <a:rPr lang="es-ES" dirty="0" smtClean="0">
                <a:latin typeface="Bookman Old Style" pitchFamily="18" charset="0"/>
              </a:rPr>
              <a:t>Las actividades propuestas están diseñadas para alumnos de 6º de Primaria. En dicho curso el alumno ya está familiarizado con el hábito lector y, en mayor o menor medida, con la poesía, género que por su afán de concisión y su búsqueda de la belleza expresiva siempre requiere una mayor concentración. </a:t>
            </a:r>
          </a:p>
          <a:p>
            <a:pPr>
              <a:buNone/>
            </a:pPr>
            <a:r>
              <a:rPr lang="es-ES" dirty="0" smtClean="0">
                <a:latin typeface="Bookman Old Style" pitchFamily="18" charset="0"/>
              </a:rPr>
              <a:t> </a:t>
            </a:r>
            <a:r>
              <a:rPr lang="es-ES" dirty="0" smtClean="0">
                <a:latin typeface="Bookman Old Style" pitchFamily="18" charset="0"/>
              </a:rPr>
              <a:t>  Las actividades son individuales, excepto la consistente en la realización de un mural. </a:t>
            </a:r>
          </a:p>
          <a:p>
            <a:pPr>
              <a:buNone/>
            </a:pPr>
            <a:r>
              <a:rPr lang="es-ES" dirty="0" smtClean="0">
                <a:latin typeface="Bookman Old Style" pitchFamily="18" charset="0"/>
              </a:rPr>
              <a:t> </a:t>
            </a:r>
            <a:r>
              <a:rPr lang="es-ES" dirty="0" smtClean="0">
                <a:latin typeface="Bookman Old Style" pitchFamily="18" charset="0"/>
              </a:rPr>
              <a:t>  El visionado de la presentación Power</a:t>
            </a:r>
            <a:r>
              <a:rPr lang="es-ES" dirty="0" smtClean="0">
                <a:latin typeface="Bookman Old Style" pitchFamily="18" charset="0"/>
              </a:rPr>
              <a:t>P</a:t>
            </a:r>
            <a:r>
              <a:rPr lang="es-ES" dirty="0" smtClean="0">
                <a:latin typeface="Bookman Old Style" pitchFamily="18" charset="0"/>
              </a:rPr>
              <a:t>oint y la propuesta de las cuatro primeras actividades ocuparía la primera sesión; durante la segunda se corregirían estas y se plantearían las tres restantes; y en la tercera y última se corregirían todas y se expondría el mural.</a:t>
            </a:r>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018"/>
          </a:xfrm>
        </p:spPr>
        <p:txBody>
          <a:bodyPr>
            <a:normAutofit fontScale="90000"/>
          </a:bodyPr>
          <a:lstStyle/>
          <a:p>
            <a:r>
              <a:rPr lang="es-ES" sz="2400" i="1" dirty="0" smtClean="0">
                <a:latin typeface="Bookman Old Style" pitchFamily="18" charset="0"/>
              </a:rPr>
              <a:t> </a:t>
            </a:r>
            <a:endParaRPr lang="es-ES" sz="2400" i="1" dirty="0">
              <a:latin typeface="Bookman Old Style" pitchFamily="18" charset="0"/>
            </a:endParaRPr>
          </a:p>
        </p:txBody>
      </p:sp>
      <p:sp>
        <p:nvSpPr>
          <p:cNvPr id="3" name="2 Marcador de contenido"/>
          <p:cNvSpPr>
            <a:spLocks noGrp="1"/>
          </p:cNvSpPr>
          <p:nvPr>
            <p:ph sz="quarter" idx="1"/>
          </p:nvPr>
        </p:nvSpPr>
        <p:spPr>
          <a:xfrm>
            <a:off x="251520" y="1052736"/>
            <a:ext cx="8064896" cy="5421216"/>
          </a:xfrm>
        </p:spPr>
        <p:txBody>
          <a:bodyPr/>
          <a:lstStyle/>
          <a:p>
            <a:pPr>
              <a:buNone/>
            </a:pPr>
            <a:r>
              <a:rPr lang="es-ES" dirty="0" smtClean="0">
                <a:latin typeface="Bookman Old Style" pitchFamily="18" charset="0"/>
              </a:rPr>
              <a:t>   </a:t>
            </a:r>
            <a:r>
              <a:rPr lang="es-ES" i="1" dirty="0" smtClean="0">
                <a:latin typeface="Bookman Old Style" pitchFamily="18" charset="0"/>
              </a:rPr>
              <a:t> </a:t>
            </a:r>
            <a:endParaRPr lang="es-ES" dirty="0" smtClean="0">
              <a:latin typeface="Bookman Old Style" pitchFamily="18" charset="0"/>
            </a:endParaRPr>
          </a:p>
          <a:p>
            <a:pPr>
              <a:buNone/>
            </a:pPr>
            <a:endParaRPr lang="es-ES" dirty="0">
              <a:latin typeface="Bookman Old Style" pitchFamily="18" charset="0"/>
            </a:endParaRPr>
          </a:p>
        </p:txBody>
      </p:sp>
      <p:sp>
        <p:nvSpPr>
          <p:cNvPr id="5" name="4 Redondear rectángulo de esquina diagonal"/>
          <p:cNvSpPr/>
          <p:nvPr/>
        </p:nvSpPr>
        <p:spPr>
          <a:xfrm>
            <a:off x="611560" y="260648"/>
            <a:ext cx="7344816" cy="2520280"/>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s-ES" i="1" dirty="0" smtClean="0">
                <a:solidFill>
                  <a:schemeClr val="tx1"/>
                </a:solidFill>
                <a:latin typeface="Bookman Old Style" pitchFamily="18" charset="0"/>
              </a:rPr>
              <a:t>Actividad </a:t>
            </a:r>
            <a:r>
              <a:rPr lang="es-ES" i="1" dirty="0" smtClean="0">
                <a:solidFill>
                  <a:schemeClr val="tx1"/>
                </a:solidFill>
                <a:latin typeface="Bookman Old Style" pitchFamily="18" charset="0"/>
              </a:rPr>
              <a:t>1</a:t>
            </a:r>
          </a:p>
          <a:p>
            <a:pPr>
              <a:buNone/>
            </a:pPr>
            <a:endParaRPr lang="es-ES" i="1" dirty="0" smtClean="0">
              <a:solidFill>
                <a:schemeClr val="tx1"/>
              </a:solidFill>
              <a:latin typeface="Bookman Old Style" pitchFamily="18" charset="0"/>
            </a:endParaRPr>
          </a:p>
          <a:p>
            <a:pPr>
              <a:buNone/>
            </a:pPr>
            <a:r>
              <a:rPr lang="es-ES" dirty="0" smtClean="0">
                <a:solidFill>
                  <a:schemeClr val="tx1"/>
                </a:solidFill>
                <a:latin typeface="Bookman Old Style" pitchFamily="18" charset="0"/>
              </a:rPr>
              <a:t>Hay </a:t>
            </a:r>
            <a:r>
              <a:rPr lang="es-ES" dirty="0" smtClean="0">
                <a:solidFill>
                  <a:schemeClr val="tx1"/>
                </a:solidFill>
                <a:latin typeface="Bookman Old Style" pitchFamily="18" charset="0"/>
              </a:rPr>
              <a:t>varios concursos literarios que promocionan la Tierra de Campos, como el Certamen de relato breve navideño “Cuna del Canal de Castilla”, o el Concurso “Espigas” de poesía y relato.</a:t>
            </a:r>
          </a:p>
          <a:p>
            <a:pPr>
              <a:buNone/>
            </a:pPr>
            <a:r>
              <a:rPr lang="es-ES" dirty="0" smtClean="0">
                <a:solidFill>
                  <a:schemeClr val="tx1"/>
                </a:solidFill>
                <a:latin typeface="Bookman Old Style" pitchFamily="18" charset="0"/>
              </a:rPr>
              <a:t> </a:t>
            </a:r>
            <a:r>
              <a:rPr lang="es-ES" dirty="0" smtClean="0">
                <a:solidFill>
                  <a:schemeClr val="tx1"/>
                </a:solidFill>
                <a:latin typeface="Bookman Old Style" pitchFamily="18" charset="0"/>
              </a:rPr>
              <a:t>  Si </a:t>
            </a:r>
            <a:r>
              <a:rPr lang="es-ES" dirty="0" smtClean="0">
                <a:solidFill>
                  <a:schemeClr val="tx1"/>
                </a:solidFill>
                <a:latin typeface="Bookman Old Style" pitchFamily="18" charset="0"/>
              </a:rPr>
              <a:t>tú fueras uno de los miembros del jurado, ¿a qué poema darías el primer premio, y por qué?</a:t>
            </a:r>
            <a:endParaRPr lang="es-ES" dirty="0" smtClean="0">
              <a:solidFill>
                <a:schemeClr val="tx1"/>
              </a:solidFill>
              <a:latin typeface="Bookman Old Style" pitchFamily="18" charset="0"/>
            </a:endParaRPr>
          </a:p>
        </p:txBody>
      </p:sp>
      <p:sp>
        <p:nvSpPr>
          <p:cNvPr id="6" name="5 Redondear rectángulo de esquina diagonal"/>
          <p:cNvSpPr/>
          <p:nvPr/>
        </p:nvSpPr>
        <p:spPr>
          <a:xfrm>
            <a:off x="683568" y="2924944"/>
            <a:ext cx="7272808" cy="1584176"/>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s-ES" i="1" dirty="0" smtClean="0">
                <a:solidFill>
                  <a:schemeClr val="tx1"/>
                </a:solidFill>
                <a:latin typeface="Bookman Old Style" pitchFamily="18" charset="0"/>
              </a:rPr>
              <a:t>Actividad </a:t>
            </a:r>
            <a:r>
              <a:rPr lang="es-ES" i="1" dirty="0" smtClean="0">
                <a:solidFill>
                  <a:schemeClr val="tx1"/>
                </a:solidFill>
                <a:latin typeface="Bookman Old Style" pitchFamily="18" charset="0"/>
              </a:rPr>
              <a:t>2</a:t>
            </a:r>
          </a:p>
          <a:p>
            <a:pPr>
              <a:buNone/>
            </a:pPr>
            <a:endParaRPr lang="es-ES" i="1" dirty="0" smtClean="0">
              <a:solidFill>
                <a:schemeClr val="tx1"/>
              </a:solidFill>
              <a:latin typeface="Bookman Old Style" pitchFamily="18" charset="0"/>
            </a:endParaRPr>
          </a:p>
          <a:p>
            <a:pPr>
              <a:buNone/>
            </a:pPr>
            <a:r>
              <a:rPr lang="es-ES" dirty="0" smtClean="0">
                <a:solidFill>
                  <a:schemeClr val="tx1"/>
                </a:solidFill>
                <a:latin typeface="Bookman Old Style" pitchFamily="18" charset="0"/>
              </a:rPr>
              <a:t>Resume en una frase lo más breve posible el argumento de tres de los poemas.</a:t>
            </a:r>
            <a:endParaRPr lang="es-ES" dirty="0" smtClean="0">
              <a:solidFill>
                <a:schemeClr val="tx1"/>
              </a:solidFill>
              <a:latin typeface="Bookman Old Style" pitchFamily="18" charset="0"/>
            </a:endParaRPr>
          </a:p>
        </p:txBody>
      </p:sp>
      <p:sp>
        <p:nvSpPr>
          <p:cNvPr id="7" name="6 Redondear rectángulo de esquina diagonal"/>
          <p:cNvSpPr/>
          <p:nvPr/>
        </p:nvSpPr>
        <p:spPr>
          <a:xfrm>
            <a:off x="683568" y="4869160"/>
            <a:ext cx="7272808" cy="1656184"/>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s-ES" i="1" dirty="0" smtClean="0">
                <a:solidFill>
                  <a:schemeClr val="tx1"/>
                </a:solidFill>
                <a:latin typeface="Bookman Old Style" pitchFamily="18" charset="0"/>
              </a:rPr>
              <a:t>Actividad </a:t>
            </a:r>
            <a:r>
              <a:rPr lang="es-ES" i="1" dirty="0" smtClean="0">
                <a:solidFill>
                  <a:schemeClr val="tx1"/>
                </a:solidFill>
                <a:latin typeface="Bookman Old Style" pitchFamily="18" charset="0"/>
              </a:rPr>
              <a:t>3</a:t>
            </a:r>
            <a:endParaRPr lang="es-ES" i="1" dirty="0" smtClean="0">
              <a:solidFill>
                <a:schemeClr val="tx1"/>
              </a:solidFill>
              <a:latin typeface="Bookman Old Style" pitchFamily="18" charset="0"/>
            </a:endParaRPr>
          </a:p>
          <a:p>
            <a:pPr>
              <a:buNone/>
            </a:pPr>
            <a:endParaRPr lang="es-ES" i="1" dirty="0" smtClean="0">
              <a:solidFill>
                <a:schemeClr val="tx1"/>
              </a:solidFill>
              <a:latin typeface="Bookman Old Style" pitchFamily="18" charset="0"/>
            </a:endParaRPr>
          </a:p>
          <a:p>
            <a:pPr>
              <a:buNone/>
            </a:pPr>
            <a:r>
              <a:rPr lang="es-ES" dirty="0" smtClean="0">
                <a:solidFill>
                  <a:schemeClr val="tx1"/>
                </a:solidFill>
                <a:latin typeface="Bookman Old Style" pitchFamily="18" charset="0"/>
              </a:rPr>
              <a:t>Escoge un poema y reescríbelo en prosa (máximo cinco líneas).</a:t>
            </a:r>
            <a:endParaRPr lang="es-ES" dirty="0" smtClean="0">
              <a:solidFill>
                <a:schemeClr val="tx1"/>
              </a:solidFill>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228919"/>
            <a:ext cx="7467600" cy="45719"/>
          </a:xfrm>
        </p:spPr>
        <p:txBody>
          <a:bodyPr>
            <a:normAutofit fontScale="90000"/>
          </a:bodyPr>
          <a:lstStyle/>
          <a:p>
            <a:r>
              <a:rPr lang="es-ES" dirty="0" smtClean="0"/>
              <a:t>  </a:t>
            </a:r>
            <a:endParaRPr lang="es-ES" dirty="0"/>
          </a:p>
        </p:txBody>
      </p:sp>
      <p:sp>
        <p:nvSpPr>
          <p:cNvPr id="3" name="2 Marcador de contenido"/>
          <p:cNvSpPr>
            <a:spLocks noGrp="1"/>
          </p:cNvSpPr>
          <p:nvPr>
            <p:ph sz="quarter" idx="1"/>
          </p:nvPr>
        </p:nvSpPr>
        <p:spPr>
          <a:xfrm>
            <a:off x="457200" y="188640"/>
            <a:ext cx="7467600" cy="6285312"/>
          </a:xfrm>
        </p:spPr>
        <p:txBody>
          <a:bodyPr/>
          <a:lstStyle/>
          <a:p>
            <a:pPr>
              <a:buNone/>
            </a:pPr>
            <a:endParaRPr lang="es-ES" dirty="0"/>
          </a:p>
        </p:txBody>
      </p:sp>
      <p:sp>
        <p:nvSpPr>
          <p:cNvPr id="4" name="3 Redondear rectángulo de esquina diagonal"/>
          <p:cNvSpPr/>
          <p:nvPr/>
        </p:nvSpPr>
        <p:spPr>
          <a:xfrm>
            <a:off x="539552" y="188640"/>
            <a:ext cx="7704856" cy="2016224"/>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i="1" dirty="0" smtClean="0">
                <a:solidFill>
                  <a:schemeClr val="tx1"/>
                </a:solidFill>
                <a:latin typeface="Bookman Old Style" pitchFamily="18" charset="0"/>
              </a:rPr>
              <a:t>Actividad 4</a:t>
            </a:r>
          </a:p>
          <a:p>
            <a:endParaRPr lang="es-ES" i="1" dirty="0" smtClean="0">
              <a:solidFill>
                <a:schemeClr val="tx1"/>
              </a:solidFill>
              <a:latin typeface="Bookman Old Style" pitchFamily="18" charset="0"/>
            </a:endParaRPr>
          </a:p>
          <a:p>
            <a:r>
              <a:rPr lang="es-ES" dirty="0" smtClean="0">
                <a:solidFill>
                  <a:schemeClr val="tx1"/>
                </a:solidFill>
                <a:latin typeface="Bookman Old Style" pitchFamily="18" charset="0"/>
              </a:rPr>
              <a:t>Haz junto con tus compañeros de clase un mural pintado que refleje elementos característicos del paisaje de Tierra de Campos (sembrados de cereal, palomares, silos, lagunas, el Canal de Castilla, iglesias, órganos u otros instrumentos musicales...)</a:t>
            </a:r>
          </a:p>
          <a:p>
            <a:r>
              <a:rPr lang="es-ES" dirty="0" smtClean="0">
                <a:solidFill>
                  <a:schemeClr val="tx1"/>
                </a:solidFill>
                <a:latin typeface="Bookman Old Style" pitchFamily="18" charset="0"/>
              </a:rPr>
              <a:t>   Tu profesor os facilitará las pinturas y el papel, de 3x1 metros. </a:t>
            </a:r>
            <a:endParaRPr lang="es-ES" dirty="0">
              <a:solidFill>
                <a:schemeClr val="tx1"/>
              </a:solidFill>
              <a:latin typeface="Bookman Old Style" pitchFamily="18" charset="0"/>
            </a:endParaRPr>
          </a:p>
        </p:txBody>
      </p:sp>
      <p:sp>
        <p:nvSpPr>
          <p:cNvPr id="5" name="4 Redondear rectángulo de esquina diagonal"/>
          <p:cNvSpPr/>
          <p:nvPr/>
        </p:nvSpPr>
        <p:spPr>
          <a:xfrm>
            <a:off x="539552" y="2636912"/>
            <a:ext cx="7704856" cy="1800200"/>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i="1" dirty="0" smtClean="0">
                <a:solidFill>
                  <a:schemeClr val="tx1"/>
                </a:solidFill>
                <a:latin typeface="Bookman Old Style" pitchFamily="18" charset="0"/>
              </a:rPr>
              <a:t>Actividad </a:t>
            </a:r>
            <a:r>
              <a:rPr lang="es-ES" i="1" dirty="0" smtClean="0">
                <a:solidFill>
                  <a:schemeClr val="tx1"/>
                </a:solidFill>
                <a:latin typeface="Bookman Old Style" pitchFamily="18" charset="0"/>
              </a:rPr>
              <a:t>5</a:t>
            </a:r>
            <a:endParaRPr lang="es-ES" i="1" dirty="0" smtClean="0">
              <a:solidFill>
                <a:schemeClr val="tx1"/>
              </a:solidFill>
              <a:latin typeface="Bookman Old Style" pitchFamily="18" charset="0"/>
            </a:endParaRPr>
          </a:p>
          <a:p>
            <a:endParaRPr lang="es-ES" i="1" dirty="0" smtClean="0">
              <a:solidFill>
                <a:schemeClr val="tx1"/>
              </a:solidFill>
              <a:latin typeface="Bookman Old Style" pitchFamily="18" charset="0"/>
            </a:endParaRPr>
          </a:p>
          <a:p>
            <a:r>
              <a:rPr lang="es-ES" dirty="0" smtClean="0">
                <a:solidFill>
                  <a:schemeClr val="tx1"/>
                </a:solidFill>
                <a:latin typeface="Bookman Old Style" pitchFamily="18" charset="0"/>
              </a:rPr>
              <a:t>A partir del poema de José María Fernández Nieto titulado “Ayer”, busca en el diccionario el significado de las palabras “yunta”, “macero”, “mies”, “quimera”, “pardal” y “rastrojo”.</a:t>
            </a:r>
            <a:endParaRPr lang="es-ES" dirty="0">
              <a:solidFill>
                <a:schemeClr val="tx1"/>
              </a:solidFill>
              <a:latin typeface="Bookman Old Style" pitchFamily="18" charset="0"/>
            </a:endParaRPr>
          </a:p>
        </p:txBody>
      </p:sp>
      <p:sp>
        <p:nvSpPr>
          <p:cNvPr id="6" name="5 Redondear rectángulo de esquina diagonal"/>
          <p:cNvSpPr/>
          <p:nvPr/>
        </p:nvSpPr>
        <p:spPr>
          <a:xfrm>
            <a:off x="539552" y="4653136"/>
            <a:ext cx="7704856" cy="1224136"/>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i="1" dirty="0" smtClean="0">
                <a:solidFill>
                  <a:schemeClr val="tx1"/>
                </a:solidFill>
                <a:latin typeface="Bookman Old Style" pitchFamily="18" charset="0"/>
              </a:rPr>
              <a:t>Actividad </a:t>
            </a:r>
            <a:r>
              <a:rPr lang="es-ES" i="1" dirty="0" smtClean="0">
                <a:solidFill>
                  <a:schemeClr val="tx1"/>
                </a:solidFill>
                <a:latin typeface="Bookman Old Style" pitchFamily="18" charset="0"/>
              </a:rPr>
              <a:t>6</a:t>
            </a:r>
            <a:endParaRPr lang="es-ES" i="1" dirty="0" smtClean="0">
              <a:solidFill>
                <a:schemeClr val="tx1"/>
              </a:solidFill>
              <a:latin typeface="Bookman Old Style" pitchFamily="18" charset="0"/>
            </a:endParaRPr>
          </a:p>
          <a:p>
            <a:endParaRPr lang="es-ES" i="1" dirty="0" smtClean="0">
              <a:solidFill>
                <a:schemeClr val="tx1"/>
              </a:solidFill>
              <a:latin typeface="Bookman Old Style" pitchFamily="18" charset="0"/>
            </a:endParaRPr>
          </a:p>
          <a:p>
            <a:r>
              <a:rPr lang="es-ES" dirty="0" smtClean="0">
                <a:solidFill>
                  <a:schemeClr val="tx1"/>
                </a:solidFill>
                <a:latin typeface="Bookman Old Style" pitchFamily="18" charset="0"/>
              </a:rPr>
              <a:t>Haz un dibujo sobre el </a:t>
            </a:r>
            <a:r>
              <a:rPr lang="es-ES" dirty="0" smtClean="0">
                <a:solidFill>
                  <a:schemeClr val="tx1"/>
                </a:solidFill>
                <a:latin typeface="Bookman Old Style" pitchFamily="18" charset="0"/>
              </a:rPr>
              <a:t>poema </a:t>
            </a:r>
            <a:r>
              <a:rPr lang="es-ES" dirty="0" smtClean="0">
                <a:solidFill>
                  <a:schemeClr val="tx1"/>
                </a:solidFill>
                <a:latin typeface="Bookman Old Style" pitchFamily="18" charset="0"/>
              </a:rPr>
              <a:t>de Andrés Trapiello titulado “Grajal de Campos”</a:t>
            </a:r>
            <a:endParaRPr lang="es-ES" dirty="0">
              <a:latin typeface="Bookman Old Style"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018"/>
          </a:xfrm>
        </p:spPr>
        <p:txBody>
          <a:bodyPr>
            <a:normAutofit fontScale="90000"/>
          </a:bodyPr>
          <a:lstStyle/>
          <a:p>
            <a:r>
              <a:rPr lang="es-ES" dirty="0" smtClean="0"/>
              <a:t> </a:t>
            </a:r>
            <a:endParaRPr lang="es-ES" dirty="0"/>
          </a:p>
        </p:txBody>
      </p:sp>
      <p:pic>
        <p:nvPicPr>
          <p:cNvPr id="5" name="4 Marcador de contenido" descr="images.jpg"/>
          <p:cNvPicPr>
            <a:picLocks noGrp="1" noChangeAspect="1"/>
          </p:cNvPicPr>
          <p:nvPr>
            <p:ph sz="quarter" idx="1"/>
          </p:nvPr>
        </p:nvPicPr>
        <p:blipFill>
          <a:blip r:embed="rId2" cstate="print"/>
          <a:stretch>
            <a:fillRect/>
          </a:stretch>
        </p:blipFill>
        <p:spPr>
          <a:xfrm>
            <a:off x="611560" y="1700808"/>
            <a:ext cx="7416824" cy="4824536"/>
          </a:xfrm>
        </p:spPr>
      </p:pic>
      <p:sp>
        <p:nvSpPr>
          <p:cNvPr id="4" name="3 Redondear rectángulo de esquina diagonal"/>
          <p:cNvSpPr/>
          <p:nvPr/>
        </p:nvSpPr>
        <p:spPr>
          <a:xfrm>
            <a:off x="611560" y="404664"/>
            <a:ext cx="7416824" cy="1152128"/>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i="1" dirty="0" smtClean="0">
                <a:solidFill>
                  <a:schemeClr val="tx1"/>
                </a:solidFill>
                <a:latin typeface="Bookman Old Style" pitchFamily="18" charset="0"/>
              </a:rPr>
              <a:t>Actividad 7</a:t>
            </a:r>
          </a:p>
          <a:p>
            <a:endParaRPr lang="es-ES" i="1" dirty="0" smtClean="0">
              <a:solidFill>
                <a:schemeClr val="tx1"/>
              </a:solidFill>
              <a:latin typeface="Bookman Old Style" pitchFamily="18" charset="0"/>
            </a:endParaRPr>
          </a:p>
          <a:p>
            <a:r>
              <a:rPr lang="es-ES" dirty="0" smtClean="0">
                <a:solidFill>
                  <a:schemeClr val="tx1"/>
                </a:solidFill>
                <a:latin typeface="Bookman Old Style" pitchFamily="18" charset="0"/>
              </a:rPr>
              <a:t>A partir de la fotografía de abajo, escribe un poema inspirado en ella.</a:t>
            </a:r>
            <a:endParaRPr lang="es-ES" dirty="0">
              <a:solidFill>
                <a:schemeClr val="tx1"/>
              </a:solidFill>
              <a:latin typeface="Bookman Old Styl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normAutofit/>
          </a:bodyPr>
          <a:lstStyle/>
          <a:p>
            <a:r>
              <a:rPr lang="es-ES" sz="2400" dirty="0" smtClean="0">
                <a:latin typeface="Bookman Old Style" pitchFamily="18" charset="0"/>
              </a:rPr>
              <a:t>ANEXO II. PROCEDENCIA DE LAS IMÁGENES</a:t>
            </a:r>
            <a:endParaRPr lang="es-ES" sz="2400" dirty="0">
              <a:latin typeface="Bookman Old Style" pitchFamily="18" charset="0"/>
            </a:endParaRPr>
          </a:p>
        </p:txBody>
      </p:sp>
      <p:sp>
        <p:nvSpPr>
          <p:cNvPr id="3" name="2 Marcador de contenido"/>
          <p:cNvSpPr>
            <a:spLocks noGrp="1"/>
          </p:cNvSpPr>
          <p:nvPr>
            <p:ph sz="quarter" idx="1"/>
          </p:nvPr>
        </p:nvSpPr>
        <p:spPr>
          <a:xfrm>
            <a:off x="457200" y="908720"/>
            <a:ext cx="7467600" cy="5565232"/>
          </a:xfrm>
        </p:spPr>
        <p:txBody>
          <a:bodyPr>
            <a:normAutofit lnSpcReduction="10000"/>
          </a:bodyPr>
          <a:lstStyle/>
          <a:p>
            <a:pPr>
              <a:buNone/>
            </a:pPr>
            <a:endParaRPr lang="es-ES" sz="1600" dirty="0" smtClean="0">
              <a:latin typeface="Bookman Old Style" pitchFamily="18" charset="0"/>
            </a:endParaRPr>
          </a:p>
          <a:p>
            <a:pPr>
              <a:buNone/>
            </a:pPr>
            <a:r>
              <a:rPr lang="es-ES" sz="1600" dirty="0" smtClean="0">
                <a:latin typeface="Bookman Old Style" pitchFamily="18" charset="0"/>
              </a:rPr>
              <a:t>Foto de la diapositiva 2: Gautier de Meirsman</a:t>
            </a:r>
            <a:r>
              <a:rPr lang="es-ES" sz="1600" dirty="0" smtClean="0">
                <a:latin typeface="Bookman Old Style" pitchFamily="18" charset="0"/>
              </a:rPr>
              <a:t> (https://</a:t>
            </a:r>
            <a:r>
              <a:rPr lang="es-ES" sz="1600" dirty="0" smtClean="0">
                <a:latin typeface="Bookman Old Style" pitchFamily="18" charset="0"/>
              </a:rPr>
              <a:t>www.flickr.com/photos/serial77/8103300835)</a:t>
            </a:r>
          </a:p>
          <a:p>
            <a:pPr>
              <a:buNone/>
            </a:pPr>
            <a:r>
              <a:rPr lang="es-ES" sz="1600" dirty="0" smtClean="0">
                <a:latin typeface="Bookman Old Style" pitchFamily="18" charset="0"/>
              </a:rPr>
              <a:t>Foto de la diapositiva 3: Fer</a:t>
            </a:r>
            <a:r>
              <a:rPr lang="es-ES" sz="1600" dirty="0" smtClean="0">
                <a:latin typeface="Bookman Old Style" pitchFamily="18" charset="0"/>
              </a:rPr>
              <a:t> Díaz </a:t>
            </a:r>
            <a:r>
              <a:rPr lang="es-ES" sz="1600" dirty="0" smtClean="0">
                <a:latin typeface="Bookman Old Style" pitchFamily="18" charset="0"/>
              </a:rPr>
              <a:t>(</a:t>
            </a:r>
            <a:r>
              <a:rPr lang="es-ES" sz="1600" dirty="0" smtClean="0">
                <a:latin typeface="Bookman Old Style" pitchFamily="18" charset="0"/>
              </a:rPr>
              <a:t>http://unadocenade.com/una-docena-de-razones-para-visitar-castilla-y-leon</a:t>
            </a:r>
            <a:r>
              <a:rPr lang="es-ES" sz="1600" dirty="0" smtClean="0">
                <a:latin typeface="Bookman Old Style" pitchFamily="18" charset="0"/>
              </a:rPr>
              <a:t>/)</a:t>
            </a:r>
          </a:p>
          <a:p>
            <a:pPr>
              <a:buNone/>
            </a:pPr>
            <a:r>
              <a:rPr lang="es-ES" sz="1600" dirty="0" smtClean="0">
                <a:latin typeface="Bookman Old Style" pitchFamily="18" charset="0"/>
              </a:rPr>
              <a:t>Foto de la diapositiva 4: Ilustración de las </a:t>
            </a:r>
            <a:r>
              <a:rPr lang="es-ES" sz="1600" i="1" dirty="0" smtClean="0">
                <a:latin typeface="Bookman Old Style" pitchFamily="18" charset="0"/>
              </a:rPr>
              <a:t>Partidas </a:t>
            </a:r>
            <a:r>
              <a:rPr lang="es-ES" sz="1600" dirty="0" smtClean="0">
                <a:latin typeface="Bookman Old Style" pitchFamily="18" charset="0"/>
              </a:rPr>
              <a:t>de Alfonso X.</a:t>
            </a:r>
          </a:p>
          <a:p>
            <a:pPr>
              <a:buNone/>
            </a:pPr>
            <a:r>
              <a:rPr lang="es-ES" sz="1600" dirty="0" smtClean="0">
                <a:latin typeface="Bookman Old Style" pitchFamily="18" charset="0"/>
              </a:rPr>
              <a:t>Foto de la diapositiva 5: Antonio Sevilla, en el blog El talón </a:t>
            </a:r>
            <a:r>
              <a:rPr lang="es-ES" sz="1600" dirty="0" smtClean="0">
                <a:latin typeface="Bookman Old Style" pitchFamily="18" charset="0"/>
              </a:rPr>
              <a:t>de Aquiles (http://</a:t>
            </a:r>
            <a:r>
              <a:rPr lang="es-ES" sz="1600" dirty="0" smtClean="0">
                <a:latin typeface="Bookman Old Style" pitchFamily="18" charset="0"/>
              </a:rPr>
              <a:t>ei-talondeaquiles.blogspot.com.es/2012/12/cosas-de-plumas.html)</a:t>
            </a:r>
          </a:p>
          <a:p>
            <a:pPr>
              <a:buNone/>
            </a:pPr>
            <a:r>
              <a:rPr lang="es-ES" sz="1600" dirty="0" smtClean="0">
                <a:latin typeface="Bookman Old Style" pitchFamily="18" charset="0"/>
              </a:rPr>
              <a:t>Foto de la diapositiva 7: Firma de Góngora, en http</a:t>
            </a:r>
            <a:r>
              <a:rPr lang="es-ES" sz="1600" dirty="0" smtClean="0">
                <a:latin typeface="Bookman Old Style" pitchFamily="18" charset="0"/>
              </a:rPr>
              <a:t>://rosaantolinhazas.blogspot.com.es/2015/03/luis-de-gongora.html</a:t>
            </a:r>
            <a:endParaRPr lang="es-ES" sz="1600" dirty="0" smtClean="0">
              <a:latin typeface="Bookman Old Style" pitchFamily="18" charset="0"/>
            </a:endParaRPr>
          </a:p>
          <a:p>
            <a:pPr>
              <a:buNone/>
            </a:pPr>
            <a:r>
              <a:rPr lang="es-ES" sz="1600" dirty="0" smtClean="0">
                <a:latin typeface="Bookman Old Style" pitchFamily="18" charset="0"/>
              </a:rPr>
              <a:t>Foto de la diapositiva </a:t>
            </a:r>
            <a:r>
              <a:rPr lang="es-ES" sz="1600" dirty="0" smtClean="0">
                <a:latin typeface="Bookman Old Style" pitchFamily="18" charset="0"/>
              </a:rPr>
              <a:t>8: Retrato de Góngora por Diego Velázquez, en Wikipedia</a:t>
            </a:r>
            <a:r>
              <a:rPr lang="es-ES" sz="1600" dirty="0" smtClean="0">
                <a:latin typeface="Bookman Old Style" pitchFamily="18" charset="0"/>
              </a:rPr>
              <a:t> (https://</a:t>
            </a:r>
            <a:r>
              <a:rPr lang="es-ES" sz="1600" dirty="0" smtClean="0">
                <a:latin typeface="Bookman Old Style" pitchFamily="18" charset="0"/>
              </a:rPr>
              <a:t>es.wikipedia.org/wiki/Luis_de_G%C3%B3ngora)</a:t>
            </a:r>
          </a:p>
          <a:p>
            <a:pPr>
              <a:buNone/>
            </a:pPr>
            <a:r>
              <a:rPr lang="es-ES" sz="1600" dirty="0" smtClean="0">
                <a:latin typeface="Bookman Old Style" pitchFamily="18" charset="0"/>
              </a:rPr>
              <a:t>Foto de la diapositiva </a:t>
            </a:r>
            <a:r>
              <a:rPr lang="es-ES" sz="1600" dirty="0" smtClean="0">
                <a:latin typeface="Bookman Old Style" pitchFamily="18" charset="0"/>
              </a:rPr>
              <a:t>11: Unamuno fotografiado por </a:t>
            </a:r>
            <a:r>
              <a:rPr lang="es-ES" sz="1600" dirty="0" smtClean="0">
                <a:latin typeface="Bookman Old Style" pitchFamily="18" charset="0"/>
              </a:rPr>
              <a:t>José Suárez (en http://</a:t>
            </a:r>
            <a:r>
              <a:rPr lang="es-ES" sz="1600" dirty="0" smtClean="0">
                <a:latin typeface="Bookman Old Style" pitchFamily="18" charset="0"/>
              </a:rPr>
              <a:t>nodulo.org/ec/2010/n103p12.htm)</a:t>
            </a:r>
          </a:p>
          <a:p>
            <a:pPr>
              <a:buNone/>
            </a:pPr>
            <a:r>
              <a:rPr lang="es-ES" sz="1600" dirty="0" smtClean="0">
                <a:latin typeface="Bookman Old Style" pitchFamily="18" charset="0"/>
              </a:rPr>
              <a:t>Foto de la diapositiva </a:t>
            </a:r>
            <a:r>
              <a:rPr lang="es-ES" sz="1600" dirty="0" smtClean="0">
                <a:latin typeface="Bookman Old Style" pitchFamily="18" charset="0"/>
              </a:rPr>
              <a:t>13: Dibujo de Blas </a:t>
            </a:r>
            <a:r>
              <a:rPr lang="es-ES" sz="1600" dirty="0" smtClean="0">
                <a:latin typeface="Bookman Old Style" pitchFamily="18" charset="0"/>
              </a:rPr>
              <a:t>de Otero (en http://</a:t>
            </a:r>
            <a:r>
              <a:rPr lang="es-ES" sz="1600" dirty="0" smtClean="0">
                <a:latin typeface="Bookman Old Style" pitchFamily="18" charset="0"/>
              </a:rPr>
              <a:t>html.rincondelvago.com/blas-de-otero_1.html)</a:t>
            </a:r>
          </a:p>
          <a:p>
            <a:pPr>
              <a:buNone/>
            </a:pPr>
            <a:r>
              <a:rPr lang="es-ES" sz="1600" dirty="0" smtClean="0">
                <a:latin typeface="Bookman Old Style" pitchFamily="18" charset="0"/>
              </a:rPr>
              <a:t>Foto de la diapositiva </a:t>
            </a:r>
            <a:r>
              <a:rPr lang="es-ES" sz="1600" dirty="0" smtClean="0">
                <a:latin typeface="Bookman Old Style" pitchFamily="18" charset="0"/>
              </a:rPr>
              <a:t>14: Dibujo de José María Fernández Nieto por Rafael Oliva (http</a:t>
            </a:r>
            <a:r>
              <a:rPr lang="es-ES" sz="1600" dirty="0" smtClean="0">
                <a:latin typeface="Bookman Old Style" pitchFamily="18" charset="0"/>
              </a:rPr>
              <a:t>://uppencuentrosenlaliteratura.blogspot.com.es</a:t>
            </a:r>
            <a:r>
              <a:rPr lang="es-ES" sz="1600" dirty="0" smtClean="0">
                <a:latin typeface="Bookman Old Style" pitchFamily="18" charset="0"/>
              </a:rPr>
              <a:t>/ 2013/01/ha-muerto-jose-maria-fernandez-nieto.html</a:t>
            </a:r>
          </a:p>
          <a:p>
            <a:pPr>
              <a:buNone/>
            </a:pPr>
            <a:endParaRPr lang="es-ES" sz="1600" dirty="0" smtClean="0">
              <a:latin typeface="Bookman Old Style" pitchFamily="18" charset="0"/>
            </a:endParaRPr>
          </a:p>
          <a:p>
            <a:pPr>
              <a:buNone/>
            </a:pPr>
            <a:endParaRPr lang="es-ES" sz="1600" dirty="0">
              <a:latin typeface="Bookman Old Style"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228919"/>
            <a:ext cx="7467600" cy="45719"/>
          </a:xfrm>
        </p:spPr>
        <p:txBody>
          <a:bodyPr>
            <a:normAutofit fontScale="90000"/>
          </a:bodyPr>
          <a:lstStyle/>
          <a:p>
            <a:r>
              <a:rPr lang="es-ES" dirty="0" smtClean="0"/>
              <a:t> </a:t>
            </a:r>
            <a:endParaRPr lang="es-ES" dirty="0"/>
          </a:p>
        </p:txBody>
      </p:sp>
      <p:sp>
        <p:nvSpPr>
          <p:cNvPr id="3" name="2 Marcador de contenido"/>
          <p:cNvSpPr>
            <a:spLocks noGrp="1"/>
          </p:cNvSpPr>
          <p:nvPr>
            <p:ph sz="quarter" idx="1"/>
          </p:nvPr>
        </p:nvSpPr>
        <p:spPr>
          <a:xfrm>
            <a:off x="457200" y="332656"/>
            <a:ext cx="7467600" cy="6141296"/>
          </a:xfrm>
        </p:spPr>
        <p:txBody>
          <a:bodyPr/>
          <a:lstStyle/>
          <a:p>
            <a:pPr lvl="0">
              <a:buClr>
                <a:srgbClr val="FE8637"/>
              </a:buClr>
              <a:buNone/>
            </a:pPr>
            <a:r>
              <a:rPr lang="es-ES" sz="1600" dirty="0" smtClean="0">
                <a:solidFill>
                  <a:prstClr val="black"/>
                </a:solidFill>
                <a:latin typeface="Bookman Old Style" pitchFamily="18" charset="0"/>
              </a:rPr>
              <a:t>Foto de la diapositiva </a:t>
            </a:r>
            <a:r>
              <a:rPr lang="es-ES" sz="1600" dirty="0" smtClean="0">
                <a:solidFill>
                  <a:prstClr val="black"/>
                </a:solidFill>
                <a:latin typeface="Bookman Old Style" pitchFamily="18" charset="0"/>
              </a:rPr>
              <a:t>15: </a:t>
            </a:r>
            <a:r>
              <a:rPr lang="es-ES" sz="1600" dirty="0" smtClean="0">
                <a:solidFill>
                  <a:prstClr val="black"/>
                </a:solidFill>
                <a:latin typeface="Bookman Old Style" pitchFamily="18" charset="0"/>
              </a:rPr>
              <a:t>Alfredo Blanco del Val, en http://www.todopueblos.com/mazariegos-palencia/fotos/</a:t>
            </a:r>
          </a:p>
          <a:p>
            <a:pPr lvl="0">
              <a:buClr>
                <a:srgbClr val="FE8637"/>
              </a:buClr>
              <a:buNone/>
            </a:pPr>
            <a:r>
              <a:rPr lang="es-ES" sz="1600" dirty="0" smtClean="0">
                <a:solidFill>
                  <a:prstClr val="black"/>
                </a:solidFill>
                <a:latin typeface="Bookman Old Style" pitchFamily="18" charset="0"/>
              </a:rPr>
              <a:t>Foto de la diapositiva </a:t>
            </a:r>
            <a:r>
              <a:rPr lang="es-ES" sz="1600" dirty="0" smtClean="0">
                <a:solidFill>
                  <a:prstClr val="black"/>
                </a:solidFill>
                <a:latin typeface="Bookman Old Style" pitchFamily="18" charset="0"/>
              </a:rPr>
              <a:t>16: </a:t>
            </a:r>
            <a:r>
              <a:rPr lang="es-ES" sz="1600" dirty="0" smtClean="0">
                <a:solidFill>
                  <a:prstClr val="black"/>
                </a:solidFill>
                <a:latin typeface="Bookman Old Style" pitchFamily="18" charset="0"/>
              </a:rPr>
              <a:t>F</a:t>
            </a:r>
            <a:r>
              <a:rPr lang="es-ES" sz="1600" dirty="0" smtClean="0">
                <a:solidFill>
                  <a:prstClr val="black"/>
                </a:solidFill>
                <a:latin typeface="Bookman Old Style" pitchFamily="18" charset="0"/>
              </a:rPr>
              <a:t>lópez.</a:t>
            </a:r>
            <a:endParaRPr lang="es-ES" sz="1600" dirty="0" smtClean="0">
              <a:solidFill>
                <a:prstClr val="black"/>
              </a:solidFill>
              <a:latin typeface="Bookman Old Style" pitchFamily="18" charset="0"/>
            </a:endParaRPr>
          </a:p>
          <a:p>
            <a:pPr lvl="0">
              <a:buClr>
                <a:srgbClr val="FE8637"/>
              </a:buClr>
              <a:buNone/>
            </a:pPr>
            <a:r>
              <a:rPr lang="es-ES" sz="1600" dirty="0" smtClean="0">
                <a:solidFill>
                  <a:prstClr val="black"/>
                </a:solidFill>
                <a:latin typeface="Bookman Old Style" pitchFamily="18" charset="0"/>
              </a:rPr>
              <a:t>Foto de la diapositiva </a:t>
            </a:r>
            <a:r>
              <a:rPr lang="es-ES" sz="1600" dirty="0" smtClean="0">
                <a:solidFill>
                  <a:prstClr val="black"/>
                </a:solidFill>
                <a:latin typeface="Bookman Old Style" pitchFamily="18" charset="0"/>
              </a:rPr>
              <a:t>18: Ionut Becheru</a:t>
            </a:r>
            <a:r>
              <a:rPr lang="es-ES" sz="1600" dirty="0" smtClean="0">
                <a:solidFill>
                  <a:prstClr val="black"/>
                </a:solidFill>
                <a:latin typeface="Bookman Old Style" pitchFamily="18" charset="0"/>
              </a:rPr>
              <a:t>, en https://svefromista.wordpress.com/2010/10/25/fromista-palencia-fromista/</a:t>
            </a:r>
          </a:p>
          <a:p>
            <a:pPr lvl="0">
              <a:buClr>
                <a:srgbClr val="FE8637"/>
              </a:buClr>
              <a:buNone/>
            </a:pPr>
            <a:r>
              <a:rPr lang="es-ES" sz="1600" dirty="0" smtClean="0">
                <a:solidFill>
                  <a:prstClr val="black"/>
                </a:solidFill>
                <a:latin typeface="Bookman Old Style" pitchFamily="18" charset="0"/>
              </a:rPr>
              <a:t>Foto de la diapositiva </a:t>
            </a:r>
            <a:r>
              <a:rPr lang="es-ES" sz="1600" dirty="0" smtClean="0">
                <a:solidFill>
                  <a:prstClr val="black"/>
                </a:solidFill>
                <a:latin typeface="Bookman Old Style" pitchFamily="18" charset="0"/>
              </a:rPr>
              <a:t>19: Luisa </a:t>
            </a:r>
            <a:r>
              <a:rPr lang="es-ES" sz="1600" dirty="0" smtClean="0">
                <a:solidFill>
                  <a:prstClr val="black"/>
                </a:solidFill>
                <a:latin typeface="Bookman Old Style" pitchFamily="18" charset="0"/>
              </a:rPr>
              <a:t>Gila Merino, en http://</a:t>
            </a:r>
            <a:r>
              <a:rPr lang="es-ES" sz="1600" dirty="0" smtClean="0">
                <a:solidFill>
                  <a:prstClr val="black"/>
                </a:solidFill>
                <a:latin typeface="Bookman Old Style" pitchFamily="18" charset="0"/>
              </a:rPr>
              <a:t>www.viewphotos.org/spain/images-city-of-Grajal-de-Campos-3765.html</a:t>
            </a:r>
          </a:p>
          <a:p>
            <a:pPr>
              <a:buClr>
                <a:srgbClr val="FE8637"/>
              </a:buClr>
              <a:buNone/>
            </a:pPr>
            <a:r>
              <a:rPr lang="es-ES" sz="1600" dirty="0" smtClean="0">
                <a:solidFill>
                  <a:prstClr val="black"/>
                </a:solidFill>
                <a:latin typeface="Bookman Old Style" pitchFamily="18" charset="0"/>
              </a:rPr>
              <a:t>Foto de la diapositiva 26: http://www.codigopostal.org/villarrin-de-campos-cp-49137/</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r>
              <a:rPr lang="es-ES" dirty="0" smtClean="0">
                <a:latin typeface="Bookman Old Style" pitchFamily="18" charset="0"/>
              </a:rPr>
              <a:t>             </a:t>
            </a:r>
            <a:r>
              <a:rPr lang="es-ES" dirty="0" smtClean="0">
                <a:solidFill>
                  <a:schemeClr val="bg2">
                    <a:lumMod val="75000"/>
                  </a:schemeClr>
                </a:solidFill>
                <a:latin typeface="Bookman Old Style" pitchFamily="18" charset="0"/>
              </a:rPr>
              <a:t>TIERRA</a:t>
            </a:r>
            <a:r>
              <a:rPr lang="es-ES" dirty="0" smtClean="0">
                <a:solidFill>
                  <a:schemeClr val="accent4">
                    <a:lumMod val="60000"/>
                    <a:lumOff val="40000"/>
                  </a:schemeClr>
                </a:solidFill>
                <a:latin typeface="Bookman Old Style" pitchFamily="18" charset="0"/>
              </a:rPr>
              <a:t> DE CAMPOS</a:t>
            </a:r>
            <a:endParaRPr lang="es-ES" dirty="0">
              <a:solidFill>
                <a:schemeClr val="accent4">
                  <a:lumMod val="60000"/>
                  <a:lumOff val="40000"/>
                </a:schemeClr>
              </a:solidFill>
              <a:latin typeface="Bookman Old Style" pitchFamily="18" charset="0"/>
            </a:endParaRPr>
          </a:p>
        </p:txBody>
      </p:sp>
      <p:sp>
        <p:nvSpPr>
          <p:cNvPr id="3" name="2 Marcador de contenido"/>
          <p:cNvSpPr>
            <a:spLocks noGrp="1"/>
          </p:cNvSpPr>
          <p:nvPr>
            <p:ph sz="quarter" idx="1"/>
          </p:nvPr>
        </p:nvSpPr>
        <p:spPr>
          <a:xfrm>
            <a:off x="457200" y="1124744"/>
            <a:ext cx="7467600" cy="5349208"/>
          </a:xfrm>
        </p:spPr>
        <p:txBody>
          <a:bodyPr>
            <a:normAutofit/>
          </a:bodyPr>
          <a:lstStyle/>
          <a:p>
            <a:pPr>
              <a:buNone/>
            </a:pPr>
            <a:r>
              <a:rPr lang="es-ES" dirty="0" smtClean="0">
                <a:latin typeface="Bookman Old Style" pitchFamily="18" charset="0"/>
              </a:rPr>
              <a:t>   Si bien la primera alusión a los Campos Góticos, origen de la Tierra de Campos, en los que asentó la mayor parte de la población visigoda </a:t>
            </a:r>
            <a:r>
              <a:rPr lang="es-ES" dirty="0" smtClean="0">
                <a:latin typeface="Bookman Old Style" pitchFamily="18" charset="0"/>
              </a:rPr>
              <a:t>española a </a:t>
            </a:r>
            <a:r>
              <a:rPr lang="es-ES" dirty="0" smtClean="0">
                <a:latin typeface="Bookman Old Style" pitchFamily="18" charset="0"/>
              </a:rPr>
              <a:t>finales del S.V, se halla en la </a:t>
            </a:r>
            <a:r>
              <a:rPr lang="es-ES" i="1" dirty="0" smtClean="0">
                <a:latin typeface="Bookman Old Style" pitchFamily="18" charset="0"/>
              </a:rPr>
              <a:t>Crónica Albeldense</a:t>
            </a:r>
            <a:r>
              <a:rPr lang="es-ES" dirty="0" smtClean="0">
                <a:latin typeface="Bookman Old Style" pitchFamily="18" charset="0"/>
              </a:rPr>
              <a:t> (año 881), el primer testimonio con la denominación de Tierra de Campos lo encontramos en el tomo II de la </a:t>
            </a:r>
            <a:r>
              <a:rPr lang="es-ES" i="1" dirty="0" smtClean="0">
                <a:latin typeface="Bookman Old Style" pitchFamily="18" charset="0"/>
              </a:rPr>
              <a:t>Estoria de España</a:t>
            </a:r>
            <a:r>
              <a:rPr lang="es-ES" dirty="0" smtClean="0">
                <a:latin typeface="Bookman Old Style" pitchFamily="18" charset="0"/>
              </a:rPr>
              <a:t>, del rey Alfonso X (finales del siglo XIII). A continuación puedes leer el párrafo en que aparece…</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14000" r="-1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7"/>
            <a:ext cx="7499176" cy="130026"/>
          </a:xfrm>
        </p:spPr>
        <p:txBody>
          <a:bodyPr>
            <a:normAutofit fontScale="90000"/>
          </a:bodyPr>
          <a:lstStyle/>
          <a:p>
            <a:r>
              <a:rPr lang="es-ES" dirty="0" smtClean="0"/>
              <a:t> </a:t>
            </a:r>
            <a:endParaRPr lang="es-ES" dirty="0"/>
          </a:p>
        </p:txBody>
      </p:sp>
      <p:sp>
        <p:nvSpPr>
          <p:cNvPr id="3" name="2 Marcador de contenido"/>
          <p:cNvSpPr>
            <a:spLocks noGrp="1"/>
          </p:cNvSpPr>
          <p:nvPr>
            <p:ph sz="quarter" idx="1"/>
          </p:nvPr>
        </p:nvSpPr>
        <p:spPr>
          <a:xfrm>
            <a:off x="1979712" y="332656"/>
            <a:ext cx="6707088" cy="6336704"/>
          </a:xfrm>
        </p:spPr>
        <p:txBody>
          <a:bodyPr>
            <a:normAutofit fontScale="70000" lnSpcReduction="20000"/>
          </a:bodyPr>
          <a:lstStyle/>
          <a:p>
            <a:pPr>
              <a:buNone/>
            </a:pPr>
            <a:r>
              <a:rPr lang="es-ES" sz="2300" dirty="0" smtClean="0"/>
              <a:t>     (…) </a:t>
            </a:r>
            <a:r>
              <a:rPr lang="es-ES" sz="2300" dirty="0"/>
              <a:t>Entro el Rey </a:t>
            </a:r>
            <a:br>
              <a:rPr lang="es-ES" sz="2300" dirty="0"/>
            </a:br>
            <a:r>
              <a:rPr lang="es-ES" sz="2300" dirty="0"/>
              <a:t>don Alffonsso por tierra de campos. esta es </a:t>
            </a:r>
            <a:br>
              <a:rPr lang="es-ES" sz="2300" dirty="0"/>
            </a:br>
            <a:r>
              <a:rPr lang="es-ES" sz="2300" dirty="0"/>
              <a:t>Toro. la que tiene dell un cabo el Rio Dezla </a:t>
            </a:r>
            <a:br>
              <a:rPr lang="es-ES" sz="2300" dirty="0"/>
            </a:br>
            <a:r>
              <a:rPr lang="es-ES" sz="2300" dirty="0"/>
              <a:t>dell otro el rio de Carrion. de Pisuerga. &amp; de </a:t>
            </a:r>
            <a:br>
              <a:rPr lang="es-ES" sz="2300" dirty="0"/>
            </a:br>
            <a:r>
              <a:rPr lang="es-ES" sz="2300" dirty="0"/>
              <a:t>Duero. &amp; conquirio lo todo. Otrossj en Portogal </a:t>
            </a:r>
            <a:br>
              <a:rPr lang="es-ES" sz="2300" dirty="0"/>
            </a:br>
            <a:r>
              <a:rPr lang="es-ES" sz="2300" dirty="0"/>
              <a:t>gano estas cibdades. El puerto de Portogal. </a:t>
            </a:r>
            <a:br>
              <a:rPr lang="es-ES" sz="2300" dirty="0"/>
            </a:br>
            <a:r>
              <a:rPr lang="es-ES" sz="2300" dirty="0"/>
              <a:t>Anegia. Bragana. Viseo. fflauia. En </a:t>
            </a:r>
            <a:br>
              <a:rPr lang="es-ES" sz="2300" dirty="0"/>
            </a:br>
            <a:r>
              <a:rPr lang="es-ES" sz="2300" dirty="0"/>
              <a:t>tierra de Leon gano Ledesma. Salamanca. </a:t>
            </a:r>
            <a:br>
              <a:rPr lang="es-ES" sz="2300" dirty="0"/>
            </a:br>
            <a:r>
              <a:rPr lang="es-ES" sz="2300" dirty="0"/>
              <a:t>Numancia a la que agora dizen Çamora. &amp; las </a:t>
            </a:r>
            <a:br>
              <a:rPr lang="es-ES" sz="2300" dirty="0"/>
            </a:br>
            <a:r>
              <a:rPr lang="es-ES" sz="2300" dirty="0"/>
              <a:t>marismas de Gallizia. En tierra de Castiella. </a:t>
            </a:r>
            <a:br>
              <a:rPr lang="es-ES" sz="2300" dirty="0"/>
            </a:br>
            <a:r>
              <a:rPr lang="es-ES" sz="2300" dirty="0"/>
              <a:t>Auila. Sietmancas. Duennas. Saldanna. </a:t>
            </a:r>
            <a:br>
              <a:rPr lang="es-ES" sz="2300" dirty="0"/>
            </a:br>
            <a:r>
              <a:rPr lang="es-ES" sz="2300" dirty="0"/>
              <a:t>Amaya. Miranda. Segouia. Osma. Sepuluega. </a:t>
            </a:r>
            <a:br>
              <a:rPr lang="es-ES" sz="2300" dirty="0"/>
            </a:br>
            <a:r>
              <a:rPr lang="es-ES" sz="2300" dirty="0"/>
              <a:t>Argança. Crunna. Maua. Auca. Reuendeca. </a:t>
            </a:r>
            <a:br>
              <a:rPr lang="es-ES" sz="2300" dirty="0"/>
            </a:br>
            <a:r>
              <a:rPr lang="es-ES" sz="2300" dirty="0"/>
              <a:t>Carbonera. Aluegia. Cismera. Alaxanco. </a:t>
            </a:r>
            <a:br>
              <a:rPr lang="es-ES" sz="2300" dirty="0"/>
            </a:br>
            <a:r>
              <a:rPr lang="es-ES" sz="2300" dirty="0"/>
              <a:t>Trasmiera. Sopuerta. Caruiza. Bardulia </a:t>
            </a:r>
            <a:br>
              <a:rPr lang="es-ES" sz="2300" dirty="0"/>
            </a:br>
            <a:r>
              <a:rPr lang="es-ES" sz="2300" dirty="0"/>
              <a:t>a la que dizen Castiella uieia. Alaua. Ordunna. </a:t>
            </a:r>
            <a:br>
              <a:rPr lang="es-ES" sz="2300" dirty="0"/>
            </a:br>
            <a:r>
              <a:rPr lang="es-ES" sz="2300" dirty="0"/>
              <a:t>Vizcaya. Aycon. Panplona. Berrezia. </a:t>
            </a:r>
            <a:br>
              <a:rPr lang="es-ES" sz="2300" dirty="0"/>
            </a:br>
            <a:r>
              <a:rPr lang="es-ES" sz="2300" dirty="0"/>
              <a:t>Nauarra. Ruconia. Sarasacio. &amp; todo lo al </a:t>
            </a:r>
            <a:br>
              <a:rPr lang="es-ES" sz="2300" dirty="0"/>
            </a:br>
            <a:r>
              <a:rPr lang="es-ES" sz="2300" dirty="0"/>
              <a:t>fasta los montes Pireneos. &amp; renouo muchos </a:t>
            </a:r>
            <a:br>
              <a:rPr lang="es-ES" sz="2300" dirty="0"/>
            </a:br>
            <a:r>
              <a:rPr lang="es-ES" sz="2300" dirty="0"/>
              <a:t>castiellos &amp; bastecio los. &amp; saco muchos </a:t>
            </a:r>
            <a:br>
              <a:rPr lang="es-ES" sz="2300" dirty="0"/>
            </a:br>
            <a:r>
              <a:rPr lang="es-ES" sz="2300" dirty="0"/>
              <a:t>catiuos de poder de los moros.</a:t>
            </a:r>
            <a:r>
              <a:rPr lang="es-ES" dirty="0"/>
              <a:t/>
            </a:r>
            <a:br>
              <a:rPr lang="es-ES" dirty="0"/>
            </a:br>
            <a:endParaRPr lang="es-ES" dirty="0" smtClean="0"/>
          </a:p>
          <a:p>
            <a:pPr>
              <a:buNone/>
            </a:pPr>
            <a:r>
              <a:rPr lang="es-ES" sz="1300" dirty="0" smtClean="0"/>
              <a:t>Página </a:t>
            </a:r>
            <a:r>
              <a:rPr lang="es-ES" sz="1300" dirty="0"/>
              <a:t>FOL. 7V</a:t>
            </a:r>
          </a:p>
          <a:p>
            <a:pPr>
              <a:buNone/>
            </a:pPr>
            <a:r>
              <a:rPr lang="es-ES" sz="1300" dirty="0"/>
              <a:t>- - - - - - - - - - - - - - - - - - - - - - - - - - - - - - - - - - - - - </a:t>
            </a:r>
            <a:r>
              <a:rPr lang="es-ES" sz="1300" dirty="0" smtClean="0"/>
              <a:t>-</a:t>
            </a:r>
            <a:r>
              <a:rPr lang="es-ES" sz="1300" dirty="0"/>
              <a:t> </a:t>
            </a:r>
          </a:p>
          <a:p>
            <a:pPr>
              <a:buNone/>
            </a:pPr>
            <a:r>
              <a:rPr lang="es-ES" sz="1300" dirty="0"/>
              <a:t>AÑO: </a:t>
            </a:r>
            <a:r>
              <a:rPr lang="es-ES" sz="1300" dirty="0" smtClean="0"/>
              <a:t>1270 </a:t>
            </a:r>
            <a:r>
              <a:rPr lang="es-ES" sz="1300" dirty="0"/>
              <a:t>- 1284</a:t>
            </a:r>
          </a:p>
          <a:p>
            <a:pPr>
              <a:buNone/>
            </a:pPr>
            <a:r>
              <a:rPr lang="es-ES" sz="1300" dirty="0"/>
              <a:t>AUTOR: </a:t>
            </a:r>
            <a:r>
              <a:rPr lang="es-ES" sz="1300" dirty="0" smtClean="0"/>
              <a:t>Alfonso </a:t>
            </a:r>
            <a:r>
              <a:rPr lang="es-ES" sz="1300" dirty="0"/>
              <a:t>X</a:t>
            </a:r>
          </a:p>
          <a:p>
            <a:pPr>
              <a:buNone/>
            </a:pPr>
            <a:r>
              <a:rPr lang="es-ES" sz="1300" dirty="0"/>
              <a:t>TÍTULO: </a:t>
            </a:r>
            <a:r>
              <a:rPr lang="es-ES" sz="1300" dirty="0" smtClean="0"/>
              <a:t>Estoria </a:t>
            </a:r>
            <a:r>
              <a:rPr lang="es-ES" sz="1300" dirty="0"/>
              <a:t>de España, II</a:t>
            </a:r>
          </a:p>
          <a:p>
            <a:pPr>
              <a:buNone/>
            </a:pPr>
            <a:r>
              <a:rPr lang="es-ES" sz="1300" dirty="0"/>
              <a:t>PAÍS: </a:t>
            </a:r>
            <a:r>
              <a:rPr lang="es-ES" sz="1300" dirty="0" smtClean="0"/>
              <a:t>ESPAÑA</a:t>
            </a:r>
            <a:endParaRPr lang="es-ES" sz="1300" dirty="0"/>
          </a:p>
          <a:p>
            <a:pPr>
              <a:buNone/>
            </a:pPr>
            <a:r>
              <a:rPr lang="es-ES" sz="1300" dirty="0"/>
              <a:t>TEMA: </a:t>
            </a:r>
            <a:r>
              <a:rPr lang="es-ES" sz="1300" dirty="0" smtClean="0"/>
              <a:t>19.Historiografía</a:t>
            </a:r>
            <a:endParaRPr lang="es-ES" sz="1300" dirty="0"/>
          </a:p>
          <a:p>
            <a:pPr>
              <a:buNone/>
            </a:pPr>
            <a:r>
              <a:rPr lang="es-ES" sz="1300" dirty="0"/>
              <a:t>PUBLICACIÓN: </a:t>
            </a:r>
            <a:r>
              <a:rPr lang="en-US" sz="1300" dirty="0" smtClean="0"/>
              <a:t>Lloyd </a:t>
            </a:r>
            <a:r>
              <a:rPr lang="en-US" sz="1300" dirty="0"/>
              <a:t>A. </a:t>
            </a:r>
            <a:r>
              <a:rPr lang="en-US" sz="1300" dirty="0" err="1"/>
              <a:t>Kasten</a:t>
            </a:r>
            <a:r>
              <a:rPr lang="en-US" sz="1300" dirty="0"/>
              <a:t>; </a:t>
            </a:r>
            <a:r>
              <a:rPr lang="en-US" sz="1300" dirty="0" smtClean="0"/>
              <a:t>J.J</a:t>
            </a:r>
            <a:r>
              <a:rPr lang="en-US" sz="1300" dirty="0"/>
              <a:t>. Nitti, Hispanic Seminary of Medieval Studies (</a:t>
            </a:r>
            <a:r>
              <a:rPr lang="en-US" sz="1300" dirty="0" smtClean="0"/>
              <a:t>Madison</a:t>
            </a:r>
            <a:r>
              <a:rPr lang="en-US" sz="1300" dirty="0"/>
              <a:t>), </a:t>
            </a:r>
            <a:r>
              <a:rPr lang="en-US" sz="1300" dirty="0" smtClean="0"/>
              <a:t>1995</a:t>
            </a:r>
          </a:p>
          <a:p>
            <a:endParaRPr lang="en-US" sz="1300" dirty="0" smtClean="0"/>
          </a:p>
          <a:p>
            <a:pPr>
              <a:buNone/>
            </a:pPr>
            <a:r>
              <a:rPr lang="en-US" sz="1300" i="1" dirty="0" err="1" smtClean="0">
                <a:latin typeface="Bookman Old Style" pitchFamily="18" charset="0"/>
              </a:rPr>
              <a:t>Fuente</a:t>
            </a:r>
            <a:r>
              <a:rPr lang="en-US" sz="1300" i="1" dirty="0" smtClean="0">
                <a:latin typeface="Bookman Old Style" pitchFamily="18" charset="0"/>
              </a:rPr>
              <a:t>: Corpus </a:t>
            </a:r>
            <a:r>
              <a:rPr lang="en-US" sz="1300" i="1" dirty="0" err="1" smtClean="0">
                <a:latin typeface="Bookman Old Style" pitchFamily="18" charset="0"/>
              </a:rPr>
              <a:t>Diacrónico</a:t>
            </a:r>
            <a:r>
              <a:rPr lang="en-US" sz="1300" i="1" dirty="0" smtClean="0">
                <a:latin typeface="Bookman Old Style" pitchFamily="18" charset="0"/>
              </a:rPr>
              <a:t> del </a:t>
            </a:r>
            <a:r>
              <a:rPr lang="en-US" sz="1300" i="1" dirty="0" err="1" smtClean="0">
                <a:latin typeface="Bookman Old Style" pitchFamily="18" charset="0"/>
              </a:rPr>
              <a:t>Español</a:t>
            </a:r>
            <a:r>
              <a:rPr lang="en-US" sz="1300" i="1" dirty="0" smtClean="0">
                <a:latin typeface="Bookman Old Style" pitchFamily="18" charset="0"/>
              </a:rPr>
              <a:t> (CORDE), www.corpus.rae.es.</a:t>
            </a:r>
          </a:p>
          <a:p>
            <a:endParaRPr lang="en-US" dirty="0" smtClean="0"/>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6000" t="16000" b="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pPr algn="ctr"/>
            <a:r>
              <a:rPr lang="es-ES" dirty="0" smtClean="0">
                <a:latin typeface="Bookman Old Style" pitchFamily="18" charset="0"/>
              </a:rPr>
              <a:t>POEMAS A LA TIERRA DE CAMPOS</a:t>
            </a:r>
            <a:endParaRPr lang="es-ES" dirty="0">
              <a:latin typeface="Bookman Old Style" pitchFamily="18" charset="0"/>
            </a:endParaRPr>
          </a:p>
        </p:txBody>
      </p:sp>
      <p:sp>
        <p:nvSpPr>
          <p:cNvPr id="3" name="2 Marcador de contenido"/>
          <p:cNvSpPr>
            <a:spLocks noGrp="1"/>
          </p:cNvSpPr>
          <p:nvPr>
            <p:ph sz="quarter" idx="1"/>
          </p:nvPr>
        </p:nvSpPr>
        <p:spPr>
          <a:xfrm>
            <a:off x="179512" y="1268760"/>
            <a:ext cx="3960440" cy="5205192"/>
          </a:xfrm>
        </p:spPr>
        <p:txBody>
          <a:bodyPr>
            <a:normAutofit lnSpcReduction="10000"/>
          </a:bodyPr>
          <a:lstStyle/>
          <a:p>
            <a:pPr>
              <a:buNone/>
            </a:pPr>
            <a:r>
              <a:rPr lang="es-ES" dirty="0" smtClean="0">
                <a:latin typeface="Bookman Old Style" pitchFamily="18" charset="0"/>
              </a:rPr>
              <a:t>   Ya dentro del género poético, ofrecemos una muestra de poemas inspirados en la Tierra de Campos. Esta tendrá orden cronológico, desde un romancillo inscrito en un libro de refranes del poeta renacentista Pero Vallés, hasta poemas de autores vivos, pasando por </a:t>
            </a:r>
            <a:r>
              <a:rPr lang="es-ES" dirty="0" smtClean="0">
                <a:latin typeface="Bookman Old Style" pitchFamily="18" charset="0"/>
              </a:rPr>
              <a:t>otro</a:t>
            </a:r>
            <a:r>
              <a:rPr lang="es-ES" dirty="0" smtClean="0">
                <a:latin typeface="Bookman Old Style" pitchFamily="18" charset="0"/>
              </a:rPr>
              <a:t>s </a:t>
            </a:r>
            <a:r>
              <a:rPr lang="es-ES" dirty="0" smtClean="0">
                <a:latin typeface="Bookman Old Style" pitchFamily="18" charset="0"/>
              </a:rPr>
              <a:t>barrocos o de la Generación del 98.</a:t>
            </a:r>
            <a:endParaRPr lang="es-ES" dirty="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normAutofit/>
          </a:bodyPr>
          <a:lstStyle/>
          <a:p>
            <a:pPr algn="ctr"/>
            <a:r>
              <a:rPr lang="es-ES" dirty="0" smtClean="0">
                <a:latin typeface="Bookman Old Style" pitchFamily="18" charset="0"/>
              </a:rPr>
              <a:t>PERO VALLÉS</a:t>
            </a:r>
            <a:endParaRPr lang="es-ES" dirty="0">
              <a:latin typeface="Bookman Old Style" pitchFamily="18" charset="0"/>
            </a:endParaRPr>
          </a:p>
        </p:txBody>
      </p:sp>
      <p:sp>
        <p:nvSpPr>
          <p:cNvPr id="3" name="2 Marcador de contenido"/>
          <p:cNvSpPr>
            <a:spLocks noGrp="1"/>
          </p:cNvSpPr>
          <p:nvPr>
            <p:ph sz="quarter" idx="1"/>
          </p:nvPr>
        </p:nvSpPr>
        <p:spPr>
          <a:xfrm>
            <a:off x="457200" y="692696"/>
            <a:ext cx="7467600" cy="5781256"/>
          </a:xfrm>
        </p:spPr>
        <p:txBody>
          <a:bodyPr>
            <a:normAutofit lnSpcReduction="10000"/>
          </a:bodyPr>
          <a:lstStyle/>
          <a:p>
            <a:pPr>
              <a:buNone/>
            </a:pPr>
            <a:r>
              <a:rPr lang="es-ES" sz="2000" dirty="0" smtClean="0">
                <a:latin typeface="Bookman Old Style" pitchFamily="18" charset="0"/>
              </a:rPr>
              <a:t>   </a:t>
            </a:r>
          </a:p>
          <a:p>
            <a:pPr>
              <a:buNone/>
            </a:pPr>
            <a:r>
              <a:rPr lang="es-ES" sz="2000" dirty="0" smtClean="0">
                <a:latin typeface="Bookman Old Style" pitchFamily="18" charset="0"/>
              </a:rPr>
              <a:t>    El sacerdote aragonés Pero Vallés publicó en 1549 un </a:t>
            </a:r>
            <a:r>
              <a:rPr lang="es-ES" sz="2000" i="1" dirty="0" smtClean="0">
                <a:latin typeface="Bookman Old Style" pitchFamily="18" charset="0"/>
              </a:rPr>
              <a:t>Libro de refranes compilado por el orden del ABC, en el cual se contienen quatro mil y trezientos refranes. El más copioso que hasta oy ha salido impresso</a:t>
            </a:r>
            <a:r>
              <a:rPr lang="es-ES" sz="2000" dirty="0" smtClean="0">
                <a:latin typeface="Bookman Old Style" pitchFamily="18" charset="0"/>
              </a:rPr>
              <a:t>. En dicho género, constituye el esfuerzo compilador más notable del siglo XVI. Uno de esos refranes es este romancillo en pentasílabos:</a:t>
            </a:r>
          </a:p>
          <a:p>
            <a:pPr>
              <a:buNone/>
            </a:pPr>
            <a:endParaRPr lang="es-ES" sz="2000" dirty="0" smtClean="0">
              <a:latin typeface="Bookman Old Style" pitchFamily="18" charset="0"/>
            </a:endParaRPr>
          </a:p>
          <a:p>
            <a:pPr algn="ctr">
              <a:buNone/>
            </a:pPr>
            <a:r>
              <a:rPr lang="es-ES" dirty="0" smtClean="0">
                <a:latin typeface="Bookman Old Style" pitchFamily="18" charset="0"/>
              </a:rPr>
              <a:t>Tierra de Campos,</a:t>
            </a:r>
          </a:p>
          <a:p>
            <a:pPr algn="ctr">
              <a:buNone/>
            </a:pPr>
            <a:r>
              <a:rPr lang="es-ES" dirty="0" smtClean="0">
                <a:latin typeface="Bookman Old Style" pitchFamily="18" charset="0"/>
              </a:rPr>
              <a:t>tierra de diablos:</a:t>
            </a:r>
          </a:p>
          <a:p>
            <a:pPr algn="ctr">
              <a:buNone/>
            </a:pPr>
            <a:r>
              <a:rPr lang="es-ES" dirty="0" smtClean="0">
                <a:latin typeface="Bookman Old Style" pitchFamily="18" charset="0"/>
              </a:rPr>
              <a:t>sueltan los perros</a:t>
            </a:r>
          </a:p>
          <a:p>
            <a:pPr algn="ctr">
              <a:buNone/>
            </a:pPr>
            <a:r>
              <a:rPr lang="es-ES" dirty="0" smtClean="0">
                <a:latin typeface="Bookman Old Style" pitchFamily="18" charset="0"/>
              </a:rPr>
              <a:t>y atan los cantos.</a:t>
            </a:r>
          </a:p>
          <a:p>
            <a:pPr algn="ctr">
              <a:buNone/>
            </a:pPr>
            <a:endParaRPr lang="es-ES" dirty="0" smtClean="0">
              <a:latin typeface="Bookman Old Style" pitchFamily="18" charset="0"/>
            </a:endParaRPr>
          </a:p>
          <a:p>
            <a:pPr>
              <a:buNone/>
            </a:pPr>
            <a:r>
              <a:rPr lang="es-ES" dirty="0" smtClean="0">
                <a:latin typeface="Bookman Old Style" pitchFamily="18" charset="0"/>
              </a:rPr>
              <a:t>    </a:t>
            </a:r>
            <a:r>
              <a:rPr lang="es-ES" sz="1200" i="1" dirty="0" smtClean="0">
                <a:latin typeface="Bookman Old Style" pitchFamily="18" charset="0"/>
              </a:rPr>
              <a:t>(Edición moderna, Fondo de Cultura Económica, México D.F., 2003)</a:t>
            </a:r>
          </a:p>
          <a:p>
            <a:pPr>
              <a:buNone/>
            </a:pPr>
            <a:r>
              <a:rPr lang="es-ES" sz="1200" i="1" dirty="0" smtClean="0">
                <a:latin typeface="Bookman Old Style" pitchFamily="18" charset="0"/>
              </a:rPr>
              <a:t>         </a:t>
            </a:r>
            <a:endParaRPr lang="es-ES" dirty="0" smtClean="0">
              <a:latin typeface="Bookman Old Style" pitchFamily="18" charset="0"/>
            </a:endParaRPr>
          </a:p>
          <a:p>
            <a:pPr algn="ctr">
              <a:buNone/>
            </a:pPr>
            <a:endParaRPr lang="es-ES"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6"/>
            <a:ext cx="7467600" cy="490067"/>
          </a:xfrm>
        </p:spPr>
        <p:txBody>
          <a:bodyPr>
            <a:normAutofit fontScale="90000"/>
          </a:bodyPr>
          <a:lstStyle/>
          <a:p>
            <a:r>
              <a:rPr lang="es-ES" dirty="0" smtClean="0"/>
              <a:t> </a:t>
            </a:r>
            <a:endParaRPr lang="es-ES" dirty="0"/>
          </a:p>
        </p:txBody>
      </p:sp>
      <p:sp>
        <p:nvSpPr>
          <p:cNvPr id="3" name="2 Marcador de contenido"/>
          <p:cNvSpPr>
            <a:spLocks noGrp="1"/>
          </p:cNvSpPr>
          <p:nvPr>
            <p:ph sz="quarter" idx="1"/>
          </p:nvPr>
        </p:nvSpPr>
        <p:spPr>
          <a:xfrm>
            <a:off x="457200" y="188640"/>
            <a:ext cx="7467600" cy="6285312"/>
          </a:xfrm>
        </p:spPr>
        <p:txBody>
          <a:bodyPr numCol="1">
            <a:normAutofit/>
          </a:bodyPr>
          <a:lstStyle/>
          <a:p>
            <a:pPr algn="ctr">
              <a:buNone/>
            </a:pPr>
            <a:r>
              <a:rPr lang="es-ES" dirty="0" smtClean="0">
                <a:latin typeface="Bookman Old Style" pitchFamily="18" charset="0"/>
              </a:rPr>
              <a:t>LUIS DE GÓNGORA Y ARGOTE</a:t>
            </a:r>
          </a:p>
          <a:p>
            <a:pPr algn="ctr">
              <a:buNone/>
            </a:pPr>
            <a:endParaRPr lang="es-ES" dirty="0" smtClean="0">
              <a:latin typeface="Bookman Old Style" pitchFamily="18" charset="0"/>
            </a:endParaRPr>
          </a:p>
          <a:p>
            <a:pPr>
              <a:buNone/>
            </a:pPr>
            <a:r>
              <a:rPr lang="es-ES" dirty="0" smtClean="0"/>
              <a:t>   </a:t>
            </a:r>
            <a:r>
              <a:rPr lang="es-ES" dirty="0" smtClean="0">
                <a:latin typeface="Bookman Old Style" pitchFamily="18" charset="0"/>
              </a:rPr>
              <a:t>Luis de Góngora compuso numerosos romances satíricos en la tradición de los relatos lucianescos. En ellos se da voz y sentimiento humanos a los animales, en este caso una recua de caballos que despotrican contra sus amos “por más parecer criados”.</a:t>
            </a:r>
          </a:p>
          <a:p>
            <a:pPr>
              <a:buNone/>
            </a:pPr>
            <a:r>
              <a:rPr lang="es-ES" dirty="0" smtClean="0">
                <a:latin typeface="Bookman Old Style" pitchFamily="18" charset="0"/>
              </a:rPr>
              <a:t>   Uno de los rocines, cuyo dueño es procurador de Cortes, lamenta sus diez años trabajados en Tierra de Campos.</a:t>
            </a:r>
          </a:p>
          <a:p>
            <a:pPr>
              <a:buNone/>
            </a:pPr>
            <a:r>
              <a:rPr lang="es-ES" dirty="0" smtClean="0">
                <a:latin typeface="Bookman Old Style" pitchFamily="18" charset="0"/>
              </a:rPr>
              <a:t>   (Aunque los romances gongorinos datan entre 1580 y 1627, la edición consultada es la de Antonio Carreira para Quaderns Crema, Barcelona, 1998).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l="-15000" r="-1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6"/>
            <a:ext cx="7467600" cy="634083"/>
          </a:xfrm>
        </p:spPr>
        <p:txBody>
          <a:bodyPr>
            <a:normAutofit fontScale="90000"/>
          </a:bodyPr>
          <a:lstStyle/>
          <a:p>
            <a:pPr algn="ctr"/>
            <a:r>
              <a:rPr lang="es-ES" sz="2800" i="1" dirty="0" smtClean="0">
                <a:latin typeface="Bookman Old Style" pitchFamily="18" charset="0"/>
              </a:rPr>
              <a:t>Romance “Murmuraban los rocines” (1593)</a:t>
            </a:r>
            <a:endParaRPr lang="es-ES" sz="2800" i="1" dirty="0">
              <a:latin typeface="Bookman Old Style" pitchFamily="18" charset="0"/>
            </a:endParaRPr>
          </a:p>
        </p:txBody>
      </p:sp>
      <p:sp>
        <p:nvSpPr>
          <p:cNvPr id="3" name="2 Marcador de contenido"/>
          <p:cNvSpPr>
            <a:spLocks noGrp="1"/>
          </p:cNvSpPr>
          <p:nvPr>
            <p:ph sz="quarter" idx="1"/>
          </p:nvPr>
        </p:nvSpPr>
        <p:spPr>
          <a:xfrm>
            <a:off x="457200" y="548680"/>
            <a:ext cx="7467600" cy="5925272"/>
          </a:xfrm>
        </p:spPr>
        <p:txBody>
          <a:bodyPr numCol="2">
            <a:normAutofit fontScale="70000" lnSpcReduction="20000"/>
          </a:bodyPr>
          <a:lstStyle/>
          <a:p>
            <a:pPr>
              <a:buNone/>
            </a:pPr>
            <a:r>
              <a:rPr lang="es-ES" dirty="0" smtClean="0"/>
              <a:t>   </a:t>
            </a:r>
            <a:r>
              <a:rPr lang="es-ES" dirty="0" smtClean="0">
                <a:latin typeface="Bookman Old Style" pitchFamily="18" charset="0"/>
              </a:rPr>
              <a:t> </a:t>
            </a:r>
          </a:p>
          <a:p>
            <a:pPr>
              <a:buNone/>
            </a:pPr>
            <a:endParaRPr lang="es-ES" dirty="0" smtClean="0"/>
          </a:p>
          <a:p>
            <a:pPr algn="ctr">
              <a:lnSpc>
                <a:spcPct val="115000"/>
              </a:lnSpc>
              <a:buNone/>
            </a:pPr>
            <a:endParaRPr lang="es-ES" sz="2000" dirty="0" smtClean="0">
              <a:latin typeface="Bookman Old Style"/>
              <a:ea typeface="Calibri"/>
              <a:cs typeface="Times New Roman"/>
            </a:endParaRPr>
          </a:p>
          <a:p>
            <a:pPr algn="ctr">
              <a:lnSpc>
                <a:spcPct val="115000"/>
              </a:lnSpc>
              <a:buNone/>
            </a:pPr>
            <a:r>
              <a:rPr lang="es-ES" sz="2000" dirty="0" smtClean="0">
                <a:latin typeface="Bookman Old Style"/>
                <a:ea typeface="Calibri"/>
                <a:cs typeface="Times New Roman"/>
              </a:rPr>
              <a:t>Murmuraban los rocines</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Calibri"/>
                <a:cs typeface="Times New Roman"/>
              </a:rPr>
              <a:t>a la puerta de palacio,</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Calibri"/>
                <a:cs typeface="Times New Roman"/>
              </a:rPr>
              <a:t>no en sonorosos relinchos</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Calibri"/>
                <a:cs typeface="Times New Roman"/>
              </a:rPr>
              <a:t>(que eso es ya muy de caballos),</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Calibri"/>
                <a:cs typeface="Times New Roman"/>
              </a:rPr>
              <a:t>sino en bestial idïoma,</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Calibri"/>
                <a:cs typeface="Times New Roman"/>
              </a:rPr>
              <a:t>ni gruñendo ni rifando,</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Calibri"/>
                <a:cs typeface="Times New Roman"/>
              </a:rPr>
              <a:t>para mejor engañar</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Calibri"/>
                <a:cs typeface="Times New Roman"/>
              </a:rPr>
              <a:t>las varas de los lacayos.</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Calibri"/>
                <a:cs typeface="Times New Roman"/>
              </a:rPr>
              <a:t>Cabecijuntos murmuran,</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Calibri"/>
                <a:cs typeface="Times New Roman"/>
              </a:rPr>
              <a:t>tres a tres y cuatro a cuatro,</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Calibri"/>
                <a:cs typeface="Times New Roman"/>
              </a:rPr>
              <a:t>de sus amos, lo primero,</a:t>
            </a:r>
          </a:p>
          <a:p>
            <a:pPr algn="ctr">
              <a:lnSpc>
                <a:spcPct val="115000"/>
              </a:lnSpc>
              <a:buNone/>
            </a:pPr>
            <a:r>
              <a:rPr lang="es-ES" sz="2000" dirty="0" smtClean="0">
                <a:latin typeface="Bookman Old Style"/>
                <a:ea typeface="Calibri"/>
                <a:cs typeface="Times New Roman"/>
              </a:rPr>
              <a:t>por más parecer crïados.</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Times New Roman"/>
                <a:cs typeface="Times New Roman"/>
              </a:rPr>
              <a:t>(…)De un procurador de cortes</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Times New Roman"/>
                <a:cs typeface="Times New Roman"/>
              </a:rPr>
              <a:t>habló allí un rocín más largo</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Times New Roman"/>
                <a:cs typeface="Times New Roman"/>
              </a:rPr>
              <a:t>que una noche de diciembre</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Times New Roman"/>
                <a:cs typeface="Times New Roman"/>
              </a:rPr>
              <a:t>para un hombre mal casado:</a:t>
            </a:r>
            <a:endParaRPr lang="es-ES" sz="2000" dirty="0" smtClean="0">
              <a:latin typeface="Calibri"/>
              <a:ea typeface="Calibri"/>
              <a:cs typeface="Times New Roman"/>
            </a:endParaRPr>
          </a:p>
          <a:p>
            <a:pPr algn="ctr">
              <a:lnSpc>
                <a:spcPct val="115000"/>
              </a:lnSpc>
              <a:buNone/>
            </a:pPr>
            <a:r>
              <a:rPr lang="es-ES" sz="2000" dirty="0" smtClean="0">
                <a:latin typeface="Bookman Old Style"/>
                <a:ea typeface="Times New Roman"/>
                <a:cs typeface="Times New Roman"/>
              </a:rPr>
              <a:t>«Escuchado he vuestras quejas</a:t>
            </a:r>
            <a:endParaRPr lang="es-ES" sz="2000" dirty="0" smtClean="0">
              <a:latin typeface="Calibri"/>
              <a:ea typeface="Calibri"/>
              <a:cs typeface="Times New Roman"/>
            </a:endParaRPr>
          </a:p>
          <a:p>
            <a:pPr algn="ctr">
              <a:lnSpc>
                <a:spcPct val="115000"/>
              </a:lnSpc>
              <a:buNone/>
            </a:pPr>
            <a:endParaRPr lang="es-ES" sz="2000" dirty="0" smtClean="0">
              <a:latin typeface="Bookman Old Style"/>
              <a:ea typeface="Times New Roman"/>
              <a:cs typeface="Times New Roman"/>
            </a:endParaRPr>
          </a:p>
          <a:p>
            <a:pPr algn="ctr">
              <a:lnSpc>
                <a:spcPct val="115000"/>
              </a:lnSpc>
              <a:buNone/>
            </a:pPr>
            <a:endParaRPr lang="es-ES" sz="2000" dirty="0" smtClean="0">
              <a:latin typeface="Bookman Old Style"/>
              <a:ea typeface="Times New Roman"/>
              <a:cs typeface="Times New Roman"/>
            </a:endParaRPr>
          </a:p>
          <a:p>
            <a:pPr algn="ctr">
              <a:lnSpc>
                <a:spcPct val="115000"/>
              </a:lnSpc>
              <a:buNone/>
            </a:pPr>
            <a:endParaRPr lang="es-ES" sz="2000" dirty="0" smtClean="0">
              <a:latin typeface="Bookman Old Style"/>
              <a:ea typeface="Times New Roman"/>
              <a:cs typeface="Times New Roman"/>
            </a:endParaRPr>
          </a:p>
          <a:p>
            <a:pPr algn="ctr">
              <a:lnSpc>
                <a:spcPct val="115000"/>
              </a:lnSpc>
              <a:buNone/>
            </a:pPr>
            <a:endParaRPr lang="es-ES" sz="2000" dirty="0" smtClean="0">
              <a:latin typeface="Bookman Old Style"/>
              <a:ea typeface="Times New Roman"/>
              <a:cs typeface="Times New Roman"/>
            </a:endParaRPr>
          </a:p>
          <a:p>
            <a:pPr algn="ctr">
              <a:lnSpc>
                <a:spcPct val="115000"/>
              </a:lnSpc>
              <a:buNone/>
            </a:pPr>
            <a:r>
              <a:rPr lang="es-ES" sz="2000" dirty="0" smtClean="0">
                <a:latin typeface="Bookman Old Style"/>
                <a:ea typeface="Times New Roman"/>
                <a:cs typeface="Times New Roman"/>
              </a:rPr>
              <a:t>con las orejas de un palmo,</a:t>
            </a:r>
            <a:endParaRPr lang="es-ES" sz="2000" dirty="0" smtClean="0">
              <a:latin typeface="Calibri"/>
              <a:ea typeface="Calibri"/>
              <a:cs typeface="Times New Roman"/>
            </a:endParaRPr>
          </a:p>
          <a:p>
            <a:pPr algn="ctr">
              <a:buNone/>
            </a:pPr>
            <a:r>
              <a:rPr lang="es-ES" sz="2000" dirty="0" smtClean="0">
                <a:latin typeface="Bookman Old Style" pitchFamily="18" charset="0"/>
              </a:rPr>
              <a:t>y a no sentir yo mis duelos,</a:t>
            </a:r>
          </a:p>
          <a:p>
            <a:pPr algn="ctr">
              <a:buNone/>
            </a:pPr>
            <a:r>
              <a:rPr lang="es-ES" sz="2000" dirty="0" smtClean="0">
                <a:latin typeface="Bookman Old Style" pitchFamily="18" charset="0"/>
              </a:rPr>
              <a:t>sintiera vuestros trabajos:</a:t>
            </a:r>
          </a:p>
          <a:p>
            <a:pPr algn="ctr">
              <a:buNone/>
            </a:pPr>
            <a:r>
              <a:rPr lang="es-ES" sz="2000" dirty="0" smtClean="0">
                <a:latin typeface="Bookman Old Style" pitchFamily="18" charset="0"/>
              </a:rPr>
              <a:t>diez años tiramos juntos</a:t>
            </a:r>
          </a:p>
          <a:p>
            <a:pPr algn="ctr">
              <a:buNone/>
            </a:pPr>
            <a:r>
              <a:rPr lang="es-ES" sz="2000" dirty="0" smtClean="0">
                <a:latin typeface="Bookman Old Style" pitchFamily="18" charset="0"/>
              </a:rPr>
              <a:t>por toda tierra de campos</a:t>
            </a:r>
          </a:p>
          <a:p>
            <a:pPr algn="ctr">
              <a:buNone/>
            </a:pPr>
            <a:r>
              <a:rPr lang="es-ES" sz="2000" dirty="0" smtClean="0">
                <a:latin typeface="Bookman Old Style" pitchFamily="18" charset="0"/>
              </a:rPr>
              <a:t>yo y un tío de Babieca</a:t>
            </a:r>
          </a:p>
          <a:p>
            <a:pPr algn="ctr">
              <a:buNone/>
            </a:pPr>
            <a:r>
              <a:rPr lang="es-ES" sz="2000" dirty="0" smtClean="0">
                <a:latin typeface="Bookman Old Style" pitchFamily="18" charset="0"/>
              </a:rPr>
              <a:t>el carretón de Laín Calvo;</a:t>
            </a:r>
          </a:p>
          <a:p>
            <a:pPr algn="ctr">
              <a:buNone/>
            </a:pPr>
            <a:r>
              <a:rPr lang="es-ES" sz="2000" dirty="0" smtClean="0">
                <a:latin typeface="Bookman Old Style" pitchFamily="18" charset="0"/>
              </a:rPr>
              <a:t>serví a condes, serví a reyes,</a:t>
            </a:r>
          </a:p>
          <a:p>
            <a:pPr algn="ctr">
              <a:buNone/>
            </a:pPr>
            <a:r>
              <a:rPr lang="es-ES" sz="2000" dirty="0" smtClean="0">
                <a:latin typeface="Bookman Old Style" pitchFamily="18" charset="0"/>
              </a:rPr>
              <a:t>hasta que por varios casos</a:t>
            </a:r>
          </a:p>
          <a:p>
            <a:pPr algn="ctr">
              <a:buNone/>
            </a:pPr>
            <a:r>
              <a:rPr lang="es-ES" sz="2000" i="1" dirty="0" smtClean="0">
                <a:latin typeface="Bookman Old Style" pitchFamily="18" charset="0"/>
              </a:rPr>
              <a:t>tendimus in Latium, </a:t>
            </a:r>
            <a:r>
              <a:rPr lang="es-ES" sz="2000" dirty="0" smtClean="0">
                <a:latin typeface="Bookman Old Style" pitchFamily="18" charset="0"/>
              </a:rPr>
              <a:t>digo,</a:t>
            </a:r>
          </a:p>
          <a:p>
            <a:pPr algn="ctr">
              <a:buNone/>
            </a:pPr>
            <a:r>
              <a:rPr lang="es-ES" sz="2000" dirty="0" smtClean="0">
                <a:latin typeface="Bookman Old Style" pitchFamily="18" charset="0"/>
              </a:rPr>
              <a:t>me miráis tendido y lacio.</a:t>
            </a:r>
          </a:p>
          <a:p>
            <a:pPr algn="ctr">
              <a:buNone/>
            </a:pPr>
            <a:r>
              <a:rPr lang="es-ES" sz="2000" dirty="0" smtClean="0">
                <a:latin typeface="Bookman Old Style" pitchFamily="18" charset="0"/>
              </a:rPr>
              <a:t>(…)Dieron entonces las once,</a:t>
            </a:r>
          </a:p>
          <a:p>
            <a:pPr algn="ctr">
              <a:buNone/>
            </a:pPr>
            <a:r>
              <a:rPr lang="es-ES" sz="2000" dirty="0" smtClean="0">
                <a:latin typeface="Bookman Old Style" pitchFamily="18" charset="0"/>
              </a:rPr>
              <a:t>y al mismo punto dejaron</a:t>
            </a:r>
          </a:p>
          <a:p>
            <a:pPr algn="ctr">
              <a:buNone/>
            </a:pPr>
            <a:r>
              <a:rPr lang="es-ES" sz="2000" dirty="0" smtClean="0">
                <a:latin typeface="Bookman Old Style" pitchFamily="18" charset="0"/>
              </a:rPr>
              <a:t>su plática los rocines,</a:t>
            </a:r>
          </a:p>
          <a:p>
            <a:pPr algn="ctr">
              <a:buNone/>
            </a:pPr>
            <a:r>
              <a:rPr lang="es-ES" sz="2000" dirty="0" smtClean="0">
                <a:latin typeface="Bookman Old Style" pitchFamily="18" charset="0"/>
              </a:rPr>
              <a:t>sus quínolas, los lacayos.</a:t>
            </a:r>
          </a:p>
          <a:p>
            <a:pPr algn="ctr">
              <a:buNone/>
            </a:pPr>
            <a:r>
              <a:rPr lang="es-ES" sz="2000" dirty="0" smtClean="0">
                <a:latin typeface="Bookman Old Style" pitchFamily="18" charset="0"/>
              </a:rPr>
              <a:t>Cualquier docto en esta lengua</a:t>
            </a:r>
          </a:p>
          <a:p>
            <a:pPr algn="ctr">
              <a:buNone/>
            </a:pPr>
            <a:r>
              <a:rPr lang="es-ES" sz="2000" dirty="0" smtClean="0">
                <a:latin typeface="Bookman Old Style" pitchFamily="18" charset="0"/>
              </a:rPr>
              <a:t>podrá mañana temprano</a:t>
            </a:r>
          </a:p>
          <a:p>
            <a:pPr algn="ctr">
              <a:buNone/>
            </a:pPr>
            <a:r>
              <a:rPr lang="es-ES" sz="2000" dirty="0" smtClean="0">
                <a:latin typeface="Bookman Old Style" pitchFamily="18" charset="0"/>
              </a:rPr>
              <a:t>ir a escuchar otro poco</a:t>
            </a:r>
          </a:p>
          <a:p>
            <a:pPr algn="ctr">
              <a:buNone/>
            </a:pPr>
            <a:r>
              <a:rPr lang="es-ES" sz="2000" dirty="0" smtClean="0">
                <a:latin typeface="Bookman Old Style" pitchFamily="18" charset="0"/>
              </a:rPr>
              <a:t>las mulas de los letrados.</a:t>
            </a:r>
          </a:p>
          <a:p>
            <a:pPr>
              <a:buNone/>
            </a:pPr>
            <a:r>
              <a:rPr lang="es-ES" sz="11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018"/>
          </a:xfrm>
        </p:spPr>
        <p:txBody>
          <a:bodyPr>
            <a:normAutofit fontScale="90000"/>
          </a:bodyPr>
          <a:lstStyle/>
          <a:p>
            <a:r>
              <a:rPr lang="es-ES" dirty="0" smtClean="0"/>
              <a:t> </a:t>
            </a:r>
            <a:endParaRPr lang="es-ES" dirty="0"/>
          </a:p>
        </p:txBody>
      </p:sp>
      <p:graphicFrame>
        <p:nvGraphicFramePr>
          <p:cNvPr id="4" name="3 Marcador de contenido"/>
          <p:cNvGraphicFramePr>
            <a:graphicFrameLocks noGrp="1"/>
          </p:cNvGraphicFramePr>
          <p:nvPr>
            <p:ph sz="quarter" idx="1"/>
          </p:nvPr>
        </p:nvGraphicFramePr>
        <p:xfrm>
          <a:off x="457200" y="476672"/>
          <a:ext cx="7643192" cy="5997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1095</TotalTime>
  <Words>2655</Words>
  <Application>Microsoft Office PowerPoint</Application>
  <PresentationFormat>Presentación en pantalla (4:3)</PresentationFormat>
  <Paragraphs>357</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Mirador</vt:lpstr>
      <vt:lpstr>LA POESÍA DE TIERRA DE CAMPOS</vt:lpstr>
      <vt:lpstr>   CASTILLA, LA POESÍA DE UNA TIERRA</vt:lpstr>
      <vt:lpstr>             TIERRA DE CAMPOS</vt:lpstr>
      <vt:lpstr> </vt:lpstr>
      <vt:lpstr>POEMAS A LA TIERRA DE CAMPOS</vt:lpstr>
      <vt:lpstr>PERO VALLÉS</vt:lpstr>
      <vt:lpstr> </vt:lpstr>
      <vt:lpstr>Romance “Murmuraban los rocines” (1593)</vt:lpstr>
      <vt:lpstr> </vt:lpstr>
      <vt:lpstr>CASTILLA Y LA GENERACIÓN DEL 98</vt:lpstr>
      <vt:lpstr>TÚ ME LEVANTAS, TIERRA DE CASTILLA</vt:lpstr>
      <vt:lpstr>POESÍA SOCIAL</vt:lpstr>
      <vt:lpstr>“Tierra de campos”</vt:lpstr>
      <vt:lpstr>José maría fernández nieto</vt:lpstr>
      <vt:lpstr> </vt:lpstr>
      <vt:lpstr>Diapositiva 16</vt:lpstr>
      <vt:lpstr>Poetas vivos</vt:lpstr>
      <vt:lpstr>Canal de castilla</vt:lpstr>
      <vt:lpstr>grajal de campos</vt:lpstr>
      <vt:lpstr> </vt:lpstr>
      <vt:lpstr>TIERRA DE CAMPOS</vt:lpstr>
      <vt:lpstr>REGIONAL EXPRESS</vt:lpstr>
      <vt:lpstr>ANEXO I. ACTIVIDADES DE APRENDIZAJE</vt:lpstr>
      <vt:lpstr> </vt:lpstr>
      <vt:lpstr>  </vt:lpstr>
      <vt:lpstr> </vt:lpstr>
      <vt:lpstr>ANEXO II. PROCEDENCIA DE LAS IMÁGENES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POESÍA DE LA TIERRA DE CAMPOS</dc:title>
  <dc:creator>SERGIO</dc:creator>
  <cp:lastModifiedBy>SERGIO</cp:lastModifiedBy>
  <cp:revision>104</cp:revision>
  <dcterms:created xsi:type="dcterms:W3CDTF">2015-12-04T08:56:27Z</dcterms:created>
  <dcterms:modified xsi:type="dcterms:W3CDTF">2015-12-11T02:13:33Z</dcterms:modified>
</cp:coreProperties>
</file>