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30"/>
  </p:notesMasterIdLst>
  <p:sldIdLst>
    <p:sldId id="256" r:id="rId2"/>
    <p:sldId id="257" r:id="rId3"/>
    <p:sldId id="277" r:id="rId4"/>
    <p:sldId id="258" r:id="rId5"/>
    <p:sldId id="281" r:id="rId6"/>
    <p:sldId id="259" r:id="rId7"/>
    <p:sldId id="260" r:id="rId8"/>
    <p:sldId id="273" r:id="rId9"/>
    <p:sldId id="274" r:id="rId10"/>
    <p:sldId id="261" r:id="rId11"/>
    <p:sldId id="262" r:id="rId12"/>
    <p:sldId id="269" r:id="rId13"/>
    <p:sldId id="276" r:id="rId14"/>
    <p:sldId id="263" r:id="rId15"/>
    <p:sldId id="268" r:id="rId16"/>
    <p:sldId id="264" r:id="rId17"/>
    <p:sldId id="270" r:id="rId18"/>
    <p:sldId id="265" r:id="rId19"/>
    <p:sldId id="271" r:id="rId20"/>
    <p:sldId id="266" r:id="rId21"/>
    <p:sldId id="272" r:id="rId22"/>
    <p:sldId id="279" r:id="rId23"/>
    <p:sldId id="267" r:id="rId24"/>
    <p:sldId id="282" r:id="rId25"/>
    <p:sldId id="275" r:id="rId26"/>
    <p:sldId id="280" r:id="rId27"/>
    <p:sldId id="278" r:id="rId28"/>
    <p:sldId id="283" r:id="rId29"/>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useTimings="0">
    <p:present/>
    <p:sldAll/>
    <p:penClr>
      <a:srgbClr val="FF0000"/>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324" autoAdjust="0"/>
    <p:restoredTop sz="94709" autoAdjust="0"/>
  </p:normalViewPr>
  <p:slideViewPr>
    <p:cSldViewPr>
      <p:cViewPr varScale="1">
        <p:scale>
          <a:sx n="75" d="100"/>
          <a:sy n="75" d="100"/>
        </p:scale>
        <p:origin x="-468" y="-84"/>
      </p:cViewPr>
      <p:guideLst>
        <p:guide orient="horz" pos="2160"/>
        <p:guide pos="2880"/>
      </p:guideLst>
    </p:cSldViewPr>
  </p:slideViewPr>
  <p:outlineViewPr>
    <p:cViewPr>
      <p:scale>
        <a:sx n="33" d="100"/>
        <a:sy n="33" d="100"/>
      </p:scale>
      <p:origin x="0" y="423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6" d="100"/>
          <a:sy n="56" d="100"/>
        </p:scale>
        <p:origin x="-1812" y="-96"/>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_tradnl"/>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FA56B50-AB4E-44AB-A1FD-945625B23C7E}" type="datetimeFigureOut">
              <a:rPr lang="es-ES_tradnl" smtClean="0"/>
              <a:pPr/>
              <a:t>27/04/2015</a:t>
            </a:fld>
            <a:endParaRPr lang="es-ES_tradnl"/>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_tradnl"/>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_tradnl"/>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_tradnl"/>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D6342C6-C0D4-4B64-B83F-606BA134507D}" type="slidenum">
              <a:rPr lang="es-ES_tradnl" smtClean="0"/>
              <a:pPr/>
              <a:t>‹Nº›</a:t>
            </a:fld>
            <a:endParaRPr lang="es-ES_tradnl"/>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_tradnl"/>
          </a:p>
        </p:txBody>
      </p:sp>
      <p:sp>
        <p:nvSpPr>
          <p:cNvPr id="4" name="3 Marcador de número de diapositiva"/>
          <p:cNvSpPr>
            <a:spLocks noGrp="1"/>
          </p:cNvSpPr>
          <p:nvPr>
            <p:ph type="sldNum" sz="quarter" idx="10"/>
          </p:nvPr>
        </p:nvSpPr>
        <p:spPr/>
        <p:txBody>
          <a:bodyPr/>
          <a:lstStyle/>
          <a:p>
            <a:fld id="{1D6342C6-C0D4-4B64-B83F-606BA134507D}" type="slidenum">
              <a:rPr lang="es-ES_tradnl" smtClean="0"/>
              <a:pPr/>
              <a:t>27</a:t>
            </a:fld>
            <a:endParaRPr lang="es-ES_tradnl"/>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9677FD38-1DF1-437A-ADC8-A483AED78753}" type="datetimeFigureOut">
              <a:rPr lang="es-ES" smtClean="0"/>
              <a:pPr/>
              <a:t>27/04/2015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C6AC0D96-9BE5-457D-A016-11D42916AC63}" type="slidenum">
              <a:rPr lang="es-ES" smtClean="0"/>
              <a:pPr/>
              <a:t>‹Nº›</a:t>
            </a:fld>
            <a:endParaRPr lang="es-ES"/>
          </a:p>
        </p:txBody>
      </p:sp>
    </p:spTree>
  </p:cSld>
  <p:clrMapOvr>
    <a:masterClrMapping/>
  </p:clrMapOvr>
  <p:transition advClick="0" advTm="2000">
    <p:dissolv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9677FD38-1DF1-437A-ADC8-A483AED78753}" type="datetimeFigureOut">
              <a:rPr lang="es-ES" smtClean="0"/>
              <a:pPr/>
              <a:t>27/04/2015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C6AC0D96-9BE5-457D-A016-11D42916AC63}" type="slidenum">
              <a:rPr lang="es-ES" smtClean="0"/>
              <a:pPr/>
              <a:t>‹Nº›</a:t>
            </a:fld>
            <a:endParaRPr lang="es-ES"/>
          </a:p>
        </p:txBody>
      </p:sp>
    </p:spTree>
  </p:cSld>
  <p:clrMapOvr>
    <a:masterClrMapping/>
  </p:clrMapOvr>
  <p:transition advClick="0" advTm="2000">
    <p:dissolv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9677FD38-1DF1-437A-ADC8-A483AED78753}" type="datetimeFigureOut">
              <a:rPr lang="es-ES" smtClean="0"/>
              <a:pPr/>
              <a:t>27/04/2015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C6AC0D96-9BE5-457D-A016-11D42916AC63}" type="slidenum">
              <a:rPr lang="es-ES" smtClean="0"/>
              <a:pPr/>
              <a:t>‹Nº›</a:t>
            </a:fld>
            <a:endParaRPr lang="es-ES"/>
          </a:p>
        </p:txBody>
      </p:sp>
    </p:spTree>
  </p:cSld>
  <p:clrMapOvr>
    <a:masterClrMapping/>
  </p:clrMapOvr>
  <p:transition advClick="0" advTm="2000">
    <p:dissolv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9677FD38-1DF1-437A-ADC8-A483AED78753}" type="datetimeFigureOut">
              <a:rPr lang="es-ES" smtClean="0"/>
              <a:pPr/>
              <a:t>27/04/2015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C6AC0D96-9BE5-457D-A016-11D42916AC63}" type="slidenum">
              <a:rPr lang="es-ES" smtClean="0"/>
              <a:pPr/>
              <a:t>‹Nº›</a:t>
            </a:fld>
            <a:endParaRPr lang="es-ES"/>
          </a:p>
        </p:txBody>
      </p:sp>
    </p:spTree>
  </p:cSld>
  <p:clrMapOvr>
    <a:masterClrMapping/>
  </p:clrMapOvr>
  <p:transition advClick="0" advTm="2000">
    <p:dissolv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9677FD38-1DF1-437A-ADC8-A483AED78753}" type="datetimeFigureOut">
              <a:rPr lang="es-ES" smtClean="0"/>
              <a:pPr/>
              <a:t>27/04/2015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C6AC0D96-9BE5-457D-A016-11D42916AC63}" type="slidenum">
              <a:rPr lang="es-ES" smtClean="0"/>
              <a:pPr/>
              <a:t>‹Nº›</a:t>
            </a:fld>
            <a:endParaRPr lang="es-ES"/>
          </a:p>
        </p:txBody>
      </p:sp>
    </p:spTree>
  </p:cSld>
  <p:clrMapOvr>
    <a:masterClrMapping/>
  </p:clrMapOvr>
  <p:transition advClick="0" advTm="2000">
    <p:dissolv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9677FD38-1DF1-437A-ADC8-A483AED78753}" type="datetimeFigureOut">
              <a:rPr lang="es-ES" smtClean="0"/>
              <a:pPr/>
              <a:t>27/04/2015</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C6AC0D96-9BE5-457D-A016-11D42916AC63}" type="slidenum">
              <a:rPr lang="es-ES" smtClean="0"/>
              <a:pPr/>
              <a:t>‹Nº›</a:t>
            </a:fld>
            <a:endParaRPr lang="es-ES"/>
          </a:p>
        </p:txBody>
      </p:sp>
    </p:spTree>
  </p:cSld>
  <p:clrMapOvr>
    <a:masterClrMapping/>
  </p:clrMapOvr>
  <p:transition advClick="0" advTm="2000">
    <p:dissolv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9677FD38-1DF1-437A-ADC8-A483AED78753}" type="datetimeFigureOut">
              <a:rPr lang="es-ES" smtClean="0"/>
              <a:pPr/>
              <a:t>27/04/2015</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C6AC0D96-9BE5-457D-A016-11D42916AC63}" type="slidenum">
              <a:rPr lang="es-ES" smtClean="0"/>
              <a:pPr/>
              <a:t>‹Nº›</a:t>
            </a:fld>
            <a:endParaRPr lang="es-ES"/>
          </a:p>
        </p:txBody>
      </p:sp>
    </p:spTree>
  </p:cSld>
  <p:clrMapOvr>
    <a:masterClrMapping/>
  </p:clrMapOvr>
  <p:transition advClick="0" advTm="2000">
    <p:dissolv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9677FD38-1DF1-437A-ADC8-A483AED78753}" type="datetimeFigureOut">
              <a:rPr lang="es-ES" smtClean="0"/>
              <a:pPr/>
              <a:t>27/04/2015</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C6AC0D96-9BE5-457D-A016-11D42916AC63}" type="slidenum">
              <a:rPr lang="es-ES" smtClean="0"/>
              <a:pPr/>
              <a:t>‹Nº›</a:t>
            </a:fld>
            <a:endParaRPr lang="es-ES"/>
          </a:p>
        </p:txBody>
      </p:sp>
    </p:spTree>
  </p:cSld>
  <p:clrMapOvr>
    <a:masterClrMapping/>
  </p:clrMapOvr>
  <p:transition advClick="0" advTm="2000">
    <p:dissolv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9677FD38-1DF1-437A-ADC8-A483AED78753}" type="datetimeFigureOut">
              <a:rPr lang="es-ES" smtClean="0"/>
              <a:pPr/>
              <a:t>27/04/2015</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C6AC0D96-9BE5-457D-A016-11D42916AC63}" type="slidenum">
              <a:rPr lang="es-ES" smtClean="0"/>
              <a:pPr/>
              <a:t>‹Nº›</a:t>
            </a:fld>
            <a:endParaRPr lang="es-ES"/>
          </a:p>
        </p:txBody>
      </p:sp>
    </p:spTree>
  </p:cSld>
  <p:clrMapOvr>
    <a:masterClrMapping/>
  </p:clrMapOvr>
  <p:transition advClick="0" advTm="2000">
    <p:dissolv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9677FD38-1DF1-437A-ADC8-A483AED78753}" type="datetimeFigureOut">
              <a:rPr lang="es-ES" smtClean="0"/>
              <a:pPr/>
              <a:t>27/04/2015</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C6AC0D96-9BE5-457D-A016-11D42916AC63}" type="slidenum">
              <a:rPr lang="es-ES" smtClean="0"/>
              <a:pPr/>
              <a:t>‹Nº›</a:t>
            </a:fld>
            <a:endParaRPr lang="es-ES"/>
          </a:p>
        </p:txBody>
      </p:sp>
    </p:spTree>
  </p:cSld>
  <p:clrMapOvr>
    <a:masterClrMapping/>
  </p:clrMapOvr>
  <p:transition advClick="0" advTm="2000">
    <p:dissolv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9677FD38-1DF1-437A-ADC8-A483AED78753}" type="datetimeFigureOut">
              <a:rPr lang="es-ES" smtClean="0"/>
              <a:pPr/>
              <a:t>27/04/2015</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C6AC0D96-9BE5-457D-A016-11D42916AC63}" type="slidenum">
              <a:rPr lang="es-ES" smtClean="0"/>
              <a:pPr/>
              <a:t>‹Nº›</a:t>
            </a:fld>
            <a:endParaRPr lang="es-ES"/>
          </a:p>
        </p:txBody>
      </p:sp>
    </p:spTree>
  </p:cSld>
  <p:clrMapOvr>
    <a:masterClrMapping/>
  </p:clrMapOvr>
  <p:transition advClick="0" advTm="2000">
    <p:dissolv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77FD38-1DF1-437A-ADC8-A483AED78753}" type="datetimeFigureOut">
              <a:rPr lang="es-ES" smtClean="0"/>
              <a:pPr/>
              <a:t>27/04/2015</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6AC0D96-9BE5-457D-A016-11D42916AC63}" type="slidenum">
              <a:rPr lang="es-ES" smtClean="0"/>
              <a:pPr/>
              <a:t>‹Nº›</a:t>
            </a:fld>
            <a:endParaRPr lang="es-E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ransition advClick="0" advTm="2000">
    <p:dissolve/>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3" Type="http://schemas.openxmlformats.org/officeDocument/2006/relationships/hyperlink" Target="http://www.dailymotion.com/video/x1dd4cy_la-reserva-de-villafafila-ejemplo-de-gestion-agroambiental-en-la-red-natura-2000_tech" TargetMode="External"/><Relationship Id="rId2" Type="http://schemas.openxmlformats.org/officeDocument/2006/relationships/hyperlink" Target="https://youtu.be/nQBlaJhAomA" TargetMode="External"/><Relationship Id="rId1" Type="http://schemas.openxmlformats.org/officeDocument/2006/relationships/slideLayout" Target="../slideLayouts/slideLayout2.xml"/><Relationship Id="rId4" Type="http://schemas.openxmlformats.org/officeDocument/2006/relationships/image" Target="../media/image13.jpe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hyperlink" Target="http://villafafila.net/rutas/rutas.htm" TargetMode="Externa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4429124" y="785794"/>
            <a:ext cx="4029076" cy="2286015"/>
          </a:xfrm>
        </p:spPr>
        <p:txBody>
          <a:bodyPr>
            <a:normAutofit fontScale="90000"/>
          </a:bodyPr>
          <a:lstStyle/>
          <a:p>
            <a:r>
              <a:rPr lang="es-ES" dirty="0" smtClean="0">
                <a:solidFill>
                  <a:srgbClr val="FF0000"/>
                </a:solidFill>
                <a:latin typeface="Aharoni" pitchFamily="2" charset="-79"/>
                <a:cs typeface="Aharoni" pitchFamily="2" charset="-79"/>
              </a:rPr>
              <a:t>LAGUNAS DE VILLAFÁFILA </a:t>
            </a:r>
            <a:br>
              <a:rPr lang="es-ES" dirty="0" smtClean="0">
                <a:solidFill>
                  <a:srgbClr val="FF0000"/>
                </a:solidFill>
                <a:latin typeface="Aharoni" pitchFamily="2" charset="-79"/>
                <a:cs typeface="Aharoni" pitchFamily="2" charset="-79"/>
              </a:rPr>
            </a:br>
            <a:r>
              <a:rPr lang="es-ES" dirty="0" smtClean="0">
                <a:solidFill>
                  <a:srgbClr val="FF0000"/>
                </a:solidFill>
                <a:latin typeface="Aharoni" pitchFamily="2" charset="-79"/>
                <a:cs typeface="Aharoni" pitchFamily="2" charset="-79"/>
              </a:rPr>
              <a:t>Y SU ENTORNO</a:t>
            </a:r>
            <a:endParaRPr lang="es-ES" dirty="0">
              <a:solidFill>
                <a:srgbClr val="FF0000"/>
              </a:solidFill>
              <a:latin typeface="Aharoni" pitchFamily="2" charset="-79"/>
              <a:cs typeface="Aharoni" pitchFamily="2" charset="-79"/>
            </a:endParaRPr>
          </a:p>
        </p:txBody>
      </p:sp>
      <p:sp>
        <p:nvSpPr>
          <p:cNvPr id="3" name="2 Subtítulo"/>
          <p:cNvSpPr>
            <a:spLocks noGrp="1"/>
          </p:cNvSpPr>
          <p:nvPr>
            <p:ph type="subTitle" idx="1"/>
          </p:nvPr>
        </p:nvSpPr>
        <p:spPr>
          <a:xfrm>
            <a:off x="4714876" y="3500438"/>
            <a:ext cx="3429024" cy="2357454"/>
          </a:xfrm>
        </p:spPr>
        <p:txBody>
          <a:bodyPr>
            <a:normAutofit fontScale="92500" lnSpcReduction="10000"/>
          </a:bodyPr>
          <a:lstStyle/>
          <a:p>
            <a:r>
              <a:rPr lang="es-ES" dirty="0" smtClean="0">
                <a:latin typeface="Arial Black" pitchFamily="34" charset="0"/>
              </a:rPr>
              <a:t>ESPACIO NATURAL PROTEGIDO </a:t>
            </a:r>
          </a:p>
          <a:p>
            <a:r>
              <a:rPr lang="es-ES" dirty="0" smtClean="0">
                <a:latin typeface="Arial Black" pitchFamily="34" charset="0"/>
              </a:rPr>
              <a:t>EN TIERRA DE CAMPOS</a:t>
            </a:r>
            <a:endParaRPr lang="es-ES" dirty="0">
              <a:latin typeface="Arial Black" pitchFamily="34" charset="0"/>
            </a:endParaRPr>
          </a:p>
        </p:txBody>
      </p:sp>
      <p:pic>
        <p:nvPicPr>
          <p:cNvPr id="4" name="3 Imagen" descr="villafafila.jpg"/>
          <p:cNvPicPr>
            <a:picLocks noChangeAspect="1"/>
          </p:cNvPicPr>
          <p:nvPr/>
        </p:nvPicPr>
        <p:blipFill>
          <a:blip r:embed="rId2" cstate="print"/>
          <a:stretch>
            <a:fillRect/>
          </a:stretch>
        </p:blipFill>
        <p:spPr>
          <a:xfrm>
            <a:off x="1142976" y="785794"/>
            <a:ext cx="2857520" cy="5000660"/>
          </a:xfrm>
          <a:prstGeom prst="rect">
            <a:avLst/>
          </a:prstGeom>
        </p:spPr>
      </p:pic>
      <p:sp>
        <p:nvSpPr>
          <p:cNvPr id="5" name="4 CuadroTexto"/>
          <p:cNvSpPr txBox="1"/>
          <p:nvPr/>
        </p:nvSpPr>
        <p:spPr>
          <a:xfrm>
            <a:off x="1142976" y="6072206"/>
            <a:ext cx="4857784" cy="323165"/>
          </a:xfrm>
          <a:prstGeom prst="rect">
            <a:avLst/>
          </a:prstGeom>
          <a:noFill/>
        </p:spPr>
        <p:txBody>
          <a:bodyPr wrap="square" rtlCol="0">
            <a:spAutoFit/>
          </a:bodyPr>
          <a:lstStyle/>
          <a:p>
            <a:r>
              <a:rPr lang="es-ES" sz="1500" dirty="0" smtClean="0"/>
              <a:t>WWW.PATRIMONIONATURAL. ORG</a:t>
            </a:r>
            <a:endParaRPr lang="es-ES" sz="1500" dirty="0"/>
          </a:p>
        </p:txBody>
      </p:sp>
    </p:spTree>
  </p:cSld>
  <p:clrMapOvr>
    <a:masterClrMapping/>
  </p:clrMapOvr>
  <p:transition advClick="0" advTm="2000">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71472" y="214290"/>
            <a:ext cx="8186766" cy="1500198"/>
          </a:xfrm>
        </p:spPr>
        <p:txBody>
          <a:bodyPr>
            <a:normAutofit/>
          </a:bodyPr>
          <a:lstStyle/>
          <a:p>
            <a:pPr algn="l"/>
            <a:r>
              <a:rPr lang="es-ES" sz="2000" dirty="0" smtClean="0"/>
              <a:t>     Desde esta página se</a:t>
            </a:r>
            <a:r>
              <a:rPr lang="es-ES" sz="2000" b="1" dirty="0" smtClean="0"/>
              <a:t> </a:t>
            </a:r>
            <a:r>
              <a:rPr lang="es-ES" sz="2000" dirty="0" smtClean="0"/>
              <a:t>informa a los visitantes, de la importancia de este Espacio Natural en Tierra de Campos Zamorana.</a:t>
            </a:r>
            <a:br>
              <a:rPr lang="es-ES" sz="2000" dirty="0" smtClean="0"/>
            </a:br>
            <a:r>
              <a:rPr lang="es-ES" sz="2000" dirty="0" smtClean="0"/>
              <a:t>   </a:t>
            </a:r>
            <a:endParaRPr lang="es-ES" sz="2000" dirty="0"/>
          </a:p>
        </p:txBody>
      </p:sp>
      <p:pic>
        <p:nvPicPr>
          <p:cNvPr id="4" name="3 Marcador de contenido" descr="abc.es.jpg"/>
          <p:cNvPicPr>
            <a:picLocks noGrp="1" noChangeAspect="1"/>
          </p:cNvPicPr>
          <p:nvPr>
            <p:ph idx="1"/>
          </p:nvPr>
        </p:nvPicPr>
        <p:blipFill>
          <a:blip r:embed="rId2" cstate="print"/>
          <a:stretch>
            <a:fillRect/>
          </a:stretch>
        </p:blipFill>
        <p:spPr>
          <a:xfrm>
            <a:off x="1504950" y="2139156"/>
            <a:ext cx="6134100" cy="3448050"/>
          </a:xfrm>
        </p:spPr>
      </p:pic>
      <p:sp>
        <p:nvSpPr>
          <p:cNvPr id="5" name="4 CuadroTexto"/>
          <p:cNvSpPr txBox="1"/>
          <p:nvPr/>
        </p:nvSpPr>
        <p:spPr>
          <a:xfrm>
            <a:off x="3428992" y="6534835"/>
            <a:ext cx="2286016" cy="323165"/>
          </a:xfrm>
          <a:prstGeom prst="rect">
            <a:avLst/>
          </a:prstGeom>
          <a:noFill/>
        </p:spPr>
        <p:txBody>
          <a:bodyPr wrap="square" rtlCol="0">
            <a:spAutoFit/>
          </a:bodyPr>
          <a:lstStyle/>
          <a:p>
            <a:r>
              <a:rPr lang="es-ES" sz="1500" dirty="0" smtClean="0"/>
              <a:t>WWW.ABC.ES</a:t>
            </a:r>
            <a:endParaRPr lang="es-ES" sz="1500" dirty="0"/>
          </a:p>
        </p:txBody>
      </p:sp>
    </p:spTree>
  </p:cSld>
  <p:clrMapOvr>
    <a:masterClrMapping/>
  </p:clrMapOvr>
  <p:transition advClick="0" advTm="2000">
    <p:dissolv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a:xfrm>
            <a:off x="457200" y="274638"/>
            <a:ext cx="8229600" cy="5797568"/>
          </a:xfrm>
        </p:spPr>
        <p:txBody>
          <a:bodyPr>
            <a:normAutofit/>
          </a:bodyPr>
          <a:lstStyle/>
          <a:p>
            <a:pPr algn="l"/>
            <a:r>
              <a:rPr lang="es-ES" sz="2400" b="1" dirty="0" smtClean="0"/>
              <a:t/>
            </a:r>
            <a:br>
              <a:rPr lang="es-ES" sz="2400" b="1" dirty="0" smtClean="0"/>
            </a:br>
            <a:r>
              <a:rPr lang="es-ES" sz="2100" b="1" dirty="0" smtClean="0"/>
              <a:t>Las figuras de protección de la Reserva a nivel estatal y autonómico son</a:t>
            </a:r>
            <a:r>
              <a:rPr lang="es-ES" sz="2100" dirty="0" smtClean="0"/>
              <a:t>:</a:t>
            </a:r>
            <a:br>
              <a:rPr lang="es-ES" sz="2100" dirty="0" smtClean="0"/>
            </a:br>
            <a:r>
              <a:rPr lang="es-ES" sz="2100" dirty="0" smtClean="0"/>
              <a:t>-  1972 - Zona de caza controlada (2.854 hectáreas). </a:t>
            </a:r>
            <a:br>
              <a:rPr lang="es-ES" sz="2100" dirty="0" smtClean="0"/>
            </a:br>
            <a:r>
              <a:rPr lang="es-ES" sz="2100" dirty="0" smtClean="0"/>
              <a:t>-  1986 - Reserva nacional de caza (32.549 hectáreas). </a:t>
            </a:r>
            <a:br>
              <a:rPr lang="es-ES" sz="2100" dirty="0" smtClean="0"/>
            </a:br>
            <a:r>
              <a:rPr lang="es-ES" sz="2100" dirty="0" smtClean="0"/>
              <a:t>-  1996 - Reserva regional de caza (32.549 hectáreas). </a:t>
            </a:r>
            <a:br>
              <a:rPr lang="es-ES" sz="2100" dirty="0" smtClean="0"/>
            </a:br>
            <a:r>
              <a:rPr lang="es-ES" sz="2100" dirty="0" smtClean="0"/>
              <a:t>-  2006 - Reserva natural (32.541 hectáreas).</a:t>
            </a:r>
            <a:br>
              <a:rPr lang="es-ES" sz="2100" dirty="0" smtClean="0"/>
            </a:br>
            <a:r>
              <a:rPr lang="es-ES" sz="2100" dirty="0" smtClean="0"/>
              <a:t/>
            </a:r>
            <a:br>
              <a:rPr lang="es-ES" sz="2100" dirty="0" smtClean="0"/>
            </a:br>
            <a:r>
              <a:rPr lang="es-ES" sz="2100" b="1" dirty="0" smtClean="0"/>
              <a:t>Otras figuras de protección a nivel internacional:</a:t>
            </a:r>
            <a:r>
              <a:rPr lang="es-ES" sz="2100" dirty="0" smtClean="0"/>
              <a:t/>
            </a:r>
            <a:br>
              <a:rPr lang="es-ES" sz="2100" dirty="0" smtClean="0"/>
            </a:br>
            <a:r>
              <a:rPr lang="es-ES" sz="2100" dirty="0" smtClean="0"/>
              <a:t>-  1987 - ZEPA (Zona de especial protección para las aves ) - 32.549 hectáreas.</a:t>
            </a:r>
            <a:br>
              <a:rPr lang="es-ES" sz="2100" dirty="0" smtClean="0"/>
            </a:br>
            <a:r>
              <a:rPr lang="es-ES" sz="2100" dirty="0" smtClean="0"/>
              <a:t>-  1989 - Humedal RAMSAR (Protección e importancia internacional</a:t>
            </a:r>
            <a:br>
              <a:rPr lang="es-ES" sz="2100" dirty="0" smtClean="0"/>
            </a:br>
            <a:r>
              <a:rPr lang="es-ES" sz="2100" dirty="0" smtClean="0"/>
              <a:t>del complejo lagunar) - 2.854 hectáreas.</a:t>
            </a:r>
            <a:br>
              <a:rPr lang="es-ES" sz="2100" dirty="0" smtClean="0"/>
            </a:br>
            <a:r>
              <a:rPr lang="es-ES" sz="2100" dirty="0" smtClean="0"/>
              <a:t>-  1992 - LIC (Lugar de interés Comunitario) - 4.219 hectáreas</a:t>
            </a:r>
            <a:endParaRPr lang="es-ES" sz="2100" dirty="0"/>
          </a:p>
        </p:txBody>
      </p:sp>
    </p:spTree>
  </p:cSld>
  <p:clrMapOvr>
    <a:masterClrMapping/>
  </p:clrMapOvr>
  <p:transition advClick="0" advTm="2000">
    <p:dissolv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725470"/>
          </a:xfrm>
        </p:spPr>
        <p:txBody>
          <a:bodyPr>
            <a:normAutofit fontScale="90000"/>
          </a:bodyPr>
          <a:lstStyle/>
          <a:p>
            <a:r>
              <a:rPr lang="es-ES" dirty="0" smtClean="0"/>
              <a:t>Complejo lagunar</a:t>
            </a:r>
            <a:endParaRPr lang="es-ES" dirty="0"/>
          </a:p>
        </p:txBody>
      </p:sp>
      <p:pic>
        <p:nvPicPr>
          <p:cNvPr id="5" name="4 Marcador de contenido" descr="seo.org.jpg"/>
          <p:cNvPicPr>
            <a:picLocks noGrp="1" noChangeAspect="1"/>
          </p:cNvPicPr>
          <p:nvPr>
            <p:ph idx="1"/>
          </p:nvPr>
        </p:nvPicPr>
        <p:blipFill>
          <a:blip r:embed="rId2" cstate="print"/>
          <a:stretch>
            <a:fillRect/>
          </a:stretch>
        </p:blipFill>
        <p:spPr>
          <a:xfrm>
            <a:off x="714348" y="1142984"/>
            <a:ext cx="7715304" cy="5143536"/>
          </a:xfrm>
        </p:spPr>
      </p:pic>
      <p:sp>
        <p:nvSpPr>
          <p:cNvPr id="6" name="5 CuadroTexto"/>
          <p:cNvSpPr txBox="1"/>
          <p:nvPr/>
        </p:nvSpPr>
        <p:spPr>
          <a:xfrm>
            <a:off x="5072066" y="6500834"/>
            <a:ext cx="2786082" cy="369332"/>
          </a:xfrm>
          <a:prstGeom prst="rect">
            <a:avLst/>
          </a:prstGeom>
          <a:noFill/>
        </p:spPr>
        <p:txBody>
          <a:bodyPr wrap="square" rtlCol="0">
            <a:spAutoFit/>
          </a:bodyPr>
          <a:lstStyle/>
          <a:p>
            <a:r>
              <a:rPr lang="es-ES" dirty="0" smtClean="0"/>
              <a:t>www.seo.org</a:t>
            </a:r>
            <a:endParaRPr lang="es-ES" dirty="0"/>
          </a:p>
        </p:txBody>
      </p:sp>
    </p:spTree>
  </p:cSld>
  <p:clrMapOvr>
    <a:masterClrMapping/>
  </p:clrMapOvr>
  <p:transition advClick="0" advTm="2000">
    <p:dissolv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a:xfrm>
            <a:off x="457200" y="274638"/>
            <a:ext cx="8229600" cy="6083320"/>
          </a:xfrm>
        </p:spPr>
        <p:txBody>
          <a:bodyPr/>
          <a:lstStyle/>
          <a:p>
            <a:r>
              <a:rPr lang="es-ES" sz="4000" dirty="0" smtClean="0"/>
              <a:t>ACTIVIDAD 3º</a:t>
            </a:r>
            <a:br>
              <a:rPr lang="es-ES" sz="4000" dirty="0" smtClean="0"/>
            </a:br>
            <a:r>
              <a:rPr lang="es-ES" dirty="0" smtClean="0"/>
              <a:t/>
            </a:r>
            <a:br>
              <a:rPr lang="es-ES" dirty="0" smtClean="0"/>
            </a:br>
            <a:r>
              <a:rPr lang="es-ES" sz="2400" dirty="0" smtClean="0"/>
              <a:t>EN EL COMPLEJO  LAGUNAR HAY OBSERVATORIOS, AVERIGUA  QUÉ ESPECIES ACUÁTICAS  PREDOMINAN EN ESTE ECOSISTEMA</a:t>
            </a:r>
            <a:endParaRPr lang="es-ES" sz="2400" dirty="0"/>
          </a:p>
        </p:txBody>
      </p:sp>
    </p:spTree>
  </p:cSld>
  <p:clrMapOvr>
    <a:masterClrMapping/>
  </p:clrMapOvr>
  <p:transition advClick="0" advTm="2000">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ctrTitle"/>
          </p:nvPr>
        </p:nvSpPr>
        <p:spPr>
          <a:xfrm>
            <a:off x="642910" y="428605"/>
            <a:ext cx="7772400" cy="714380"/>
          </a:xfrm>
        </p:spPr>
        <p:txBody>
          <a:bodyPr>
            <a:normAutofit/>
          </a:bodyPr>
          <a:lstStyle/>
          <a:p>
            <a:r>
              <a:rPr lang="es-ES" sz="3600" dirty="0" smtClean="0"/>
              <a:t>PAISAJE</a:t>
            </a:r>
            <a:endParaRPr lang="es-ES" sz="3600" dirty="0"/>
          </a:p>
        </p:txBody>
      </p:sp>
      <p:sp>
        <p:nvSpPr>
          <p:cNvPr id="4" name="3 Subtítulo"/>
          <p:cNvSpPr>
            <a:spLocks noGrp="1"/>
          </p:cNvSpPr>
          <p:nvPr>
            <p:ph type="subTitle" idx="1"/>
          </p:nvPr>
        </p:nvSpPr>
        <p:spPr>
          <a:xfrm>
            <a:off x="500034" y="1714488"/>
            <a:ext cx="8215370" cy="4572032"/>
          </a:xfrm>
        </p:spPr>
        <p:txBody>
          <a:bodyPr>
            <a:normAutofit fontScale="70000" lnSpcReduction="20000"/>
          </a:bodyPr>
          <a:lstStyle/>
          <a:p>
            <a:pPr algn="just"/>
            <a:r>
              <a:rPr lang="es-ES" dirty="0" smtClean="0"/>
              <a:t>	</a:t>
            </a:r>
            <a:r>
              <a:rPr lang="es-ES" dirty="0" smtClean="0">
                <a:solidFill>
                  <a:srgbClr val="FF0000"/>
                </a:solidFill>
              </a:rPr>
              <a:t>La Reserva de las Lagunas de </a:t>
            </a:r>
            <a:r>
              <a:rPr lang="es-ES" dirty="0" err="1" smtClean="0">
                <a:solidFill>
                  <a:srgbClr val="FF0000"/>
                </a:solidFill>
              </a:rPr>
              <a:t>Villafáfila</a:t>
            </a:r>
            <a:r>
              <a:rPr lang="es-ES" dirty="0" smtClean="0">
                <a:solidFill>
                  <a:srgbClr val="FF0000"/>
                </a:solidFill>
              </a:rPr>
              <a:t> comprende once términos municipales y ocupa una superficie de 32.682 ha. Se encuentra enclavada en la Tierra de Campos, donde la estepa cerealista es el paisaje dominante. En el centro de ésta y rompiendo la monotonía que impone el cultivo de secano aparece, como un oasis, un complejo lagunar de carácter temporal y salino.</a:t>
            </a:r>
          </a:p>
          <a:p>
            <a:pPr algn="just"/>
            <a:r>
              <a:rPr lang="es-ES" dirty="0" smtClean="0">
                <a:solidFill>
                  <a:srgbClr val="FF0000"/>
                </a:solidFill>
              </a:rPr>
              <a:t>	Este infinito paisaje agrario entraña una belleza especial, sobre todo con la salida del sol y al atardecer. Además del paisaje, el hombre ha creado un rico patrimonio arquitectónico de tapial y adobe: la «cultura del barro». Pero los dos hábitats más significativos de </a:t>
            </a:r>
            <a:r>
              <a:rPr lang="es-ES" dirty="0" err="1" smtClean="0">
                <a:solidFill>
                  <a:srgbClr val="FF0000"/>
                </a:solidFill>
              </a:rPr>
              <a:t>Villafáfila</a:t>
            </a:r>
            <a:r>
              <a:rPr lang="es-ES" dirty="0" smtClean="0">
                <a:solidFill>
                  <a:srgbClr val="FF0000"/>
                </a:solidFill>
              </a:rPr>
              <a:t> son la razón de la relevancia de este enclave. Los humedales dan refugio a tal variedad y cantidad de aves migratorias que convierten este espacio protegido en una de las más importantes áreas de invernada de la Península Ibérica. Por otro lado, las parcelas de secano conservan una de las mayores poblaciones de avutarda de Europa.</a:t>
            </a:r>
            <a:endParaRPr lang="es-ES" dirty="0">
              <a:solidFill>
                <a:srgbClr val="FF0000"/>
              </a:solidFill>
            </a:endParaRPr>
          </a:p>
        </p:txBody>
      </p:sp>
    </p:spTree>
  </p:cSld>
  <p:clrMapOvr>
    <a:masterClrMapping/>
  </p:clrMapOvr>
  <p:transition advClick="0" advTm="2000">
    <p:dissolv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t>Fauna acuática</a:t>
            </a:r>
            <a:br>
              <a:rPr lang="es-ES" dirty="0" smtClean="0"/>
            </a:br>
            <a:endParaRPr lang="es-ES" dirty="0"/>
          </a:p>
        </p:txBody>
      </p:sp>
      <p:pic>
        <p:nvPicPr>
          <p:cNvPr id="5" name="4 Marcador de contenido" descr="dicty.com.jpg"/>
          <p:cNvPicPr>
            <a:picLocks noGrp="1" noChangeAspect="1"/>
          </p:cNvPicPr>
          <p:nvPr>
            <p:ph idx="1"/>
          </p:nvPr>
        </p:nvPicPr>
        <p:blipFill>
          <a:blip r:embed="rId2" cstate="print"/>
          <a:stretch>
            <a:fillRect/>
          </a:stretch>
        </p:blipFill>
        <p:spPr>
          <a:xfrm>
            <a:off x="619125" y="1696244"/>
            <a:ext cx="7905750" cy="4333875"/>
          </a:xfrm>
        </p:spPr>
      </p:pic>
      <p:sp>
        <p:nvSpPr>
          <p:cNvPr id="6" name="5 CuadroTexto"/>
          <p:cNvSpPr txBox="1"/>
          <p:nvPr/>
        </p:nvSpPr>
        <p:spPr>
          <a:xfrm>
            <a:off x="5072066" y="6488668"/>
            <a:ext cx="2643206" cy="369332"/>
          </a:xfrm>
          <a:prstGeom prst="rect">
            <a:avLst/>
          </a:prstGeom>
          <a:noFill/>
        </p:spPr>
        <p:txBody>
          <a:bodyPr wrap="square" rtlCol="0">
            <a:spAutoFit/>
          </a:bodyPr>
          <a:lstStyle/>
          <a:p>
            <a:r>
              <a:rPr lang="es-ES" dirty="0" smtClean="0"/>
              <a:t>www.dicty.com</a:t>
            </a:r>
            <a:endParaRPr lang="es-ES" dirty="0"/>
          </a:p>
        </p:txBody>
      </p:sp>
    </p:spTree>
  </p:cSld>
  <p:clrMapOvr>
    <a:masterClrMapping/>
  </p:clrMapOvr>
  <p:transition advClick="0" advTm="2000">
    <p:dissolv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p:nvPr>
        </p:nvSpPr>
        <p:spPr>
          <a:xfrm>
            <a:off x="685800" y="285729"/>
            <a:ext cx="7772400" cy="500065"/>
          </a:xfrm>
        </p:spPr>
        <p:txBody>
          <a:bodyPr>
            <a:noAutofit/>
          </a:bodyPr>
          <a:lstStyle/>
          <a:p>
            <a:r>
              <a:rPr lang="es-ES" sz="3200" dirty="0" smtClean="0"/>
              <a:t>VEGETACIÓN</a:t>
            </a:r>
            <a:endParaRPr lang="es-ES" sz="3200" dirty="0"/>
          </a:p>
        </p:txBody>
      </p:sp>
      <p:sp>
        <p:nvSpPr>
          <p:cNvPr id="5" name="4 Subtítulo"/>
          <p:cNvSpPr>
            <a:spLocks noGrp="1"/>
          </p:cNvSpPr>
          <p:nvPr>
            <p:ph type="subTitle" idx="1"/>
          </p:nvPr>
        </p:nvSpPr>
        <p:spPr>
          <a:xfrm>
            <a:off x="571472" y="1071546"/>
            <a:ext cx="8072494" cy="5429288"/>
          </a:xfrm>
        </p:spPr>
        <p:txBody>
          <a:bodyPr>
            <a:noAutofit/>
          </a:bodyPr>
          <a:lstStyle/>
          <a:p>
            <a:pPr algn="just"/>
            <a:r>
              <a:rPr lang="es-ES" sz="1900" dirty="0" smtClean="0"/>
              <a:t>	</a:t>
            </a:r>
            <a:r>
              <a:rPr lang="es-ES" sz="1900" b="1" dirty="0" smtClean="0">
                <a:solidFill>
                  <a:srgbClr val="0070C0"/>
                </a:solidFill>
              </a:rPr>
              <a:t>En esta comarca, que sufrió una temprana deforestación con objeto de aprovechar sus terrenos para cultivos, diferenciamos claramente dos comunidades vegetales. Por un lado, con una monotonía aplastante sólo rota por alguna pequeña alameda y unos escasos ejemplares de pino piñonero, la estepa cerealista, dominada por los cultivos de cebada, trigo y alfalfa de secano, así como las plantas </a:t>
            </a:r>
            <a:r>
              <a:rPr lang="es-ES" sz="1900" b="1" dirty="0" err="1" smtClean="0">
                <a:solidFill>
                  <a:srgbClr val="0070C0"/>
                </a:solidFill>
              </a:rPr>
              <a:t>ruderales</a:t>
            </a:r>
            <a:r>
              <a:rPr lang="es-ES" sz="1900" b="1" dirty="0" smtClean="0">
                <a:solidFill>
                  <a:srgbClr val="0070C0"/>
                </a:solidFill>
              </a:rPr>
              <a:t> características. Por otro, en el centro de la Reserva, las lagunas salinas que junto con los prados salinos que las rodean conforman los ecosistemas que presentan mayor riqueza botánica. Esta variada vegetación está condicionada por los gradientes de encharcamiento, salinidad y climatología, lo que permite encontrar conviviendo juntas especies características de zonas continentales y otras de bordes marinos.</a:t>
            </a:r>
          </a:p>
          <a:p>
            <a:pPr algn="just"/>
            <a:r>
              <a:rPr lang="es-ES" sz="1900" b="1" dirty="0" smtClean="0">
                <a:solidFill>
                  <a:srgbClr val="0070C0"/>
                </a:solidFill>
              </a:rPr>
              <a:t>	Hasta el momento, todos los estudios realizados sobre vegetación acuática confieren a este complejo lagunar una importancia internacional. Entre las muchas especies de plantas existentes en el humedal de interés botánico resaltaremos la juncia o castañuela, de la que se han descrito tres especies: </a:t>
            </a:r>
            <a:r>
              <a:rPr lang="es-ES" sz="1900" b="1" dirty="0" err="1" smtClean="0">
                <a:solidFill>
                  <a:srgbClr val="0070C0"/>
                </a:solidFill>
              </a:rPr>
              <a:t>Scirpus</a:t>
            </a:r>
            <a:r>
              <a:rPr lang="es-ES" sz="1900" b="1" dirty="0" smtClean="0">
                <a:solidFill>
                  <a:srgbClr val="0070C0"/>
                </a:solidFill>
              </a:rPr>
              <a:t> </a:t>
            </a:r>
            <a:r>
              <a:rPr lang="es-ES" sz="1900" b="1" dirty="0" err="1" smtClean="0">
                <a:solidFill>
                  <a:srgbClr val="0070C0"/>
                </a:solidFill>
              </a:rPr>
              <a:t>maritimus</a:t>
            </a:r>
            <a:r>
              <a:rPr lang="es-ES" sz="1900" b="1" dirty="0" smtClean="0">
                <a:solidFill>
                  <a:srgbClr val="0070C0"/>
                </a:solidFill>
              </a:rPr>
              <a:t>, S. </a:t>
            </a:r>
            <a:r>
              <a:rPr lang="es-ES" sz="1900" b="1" dirty="0" err="1" smtClean="0">
                <a:solidFill>
                  <a:srgbClr val="0070C0"/>
                </a:solidFill>
              </a:rPr>
              <a:t>litoralis</a:t>
            </a:r>
            <a:r>
              <a:rPr lang="es-ES" sz="1900" b="1" dirty="0" smtClean="0">
                <a:solidFill>
                  <a:srgbClr val="0070C0"/>
                </a:solidFill>
              </a:rPr>
              <a:t> y S. </a:t>
            </a:r>
            <a:r>
              <a:rPr lang="es-ES" sz="1900" b="1" dirty="0" err="1" smtClean="0">
                <a:solidFill>
                  <a:srgbClr val="0070C0"/>
                </a:solidFill>
              </a:rPr>
              <a:t>lacustris</a:t>
            </a:r>
            <a:r>
              <a:rPr lang="es-ES" sz="1900" b="1" dirty="0" smtClean="0">
                <a:solidFill>
                  <a:srgbClr val="0070C0"/>
                </a:solidFill>
              </a:rPr>
              <a:t>. En los bordes lagunares y praderas cercanas predomina el </a:t>
            </a:r>
            <a:r>
              <a:rPr lang="es-ES" sz="1900" b="1" dirty="0" err="1" smtClean="0">
                <a:solidFill>
                  <a:srgbClr val="0070C0"/>
                </a:solidFill>
              </a:rPr>
              <a:t>gramón</a:t>
            </a:r>
            <a:r>
              <a:rPr lang="es-ES" sz="1900" b="1" dirty="0" smtClean="0">
                <a:solidFill>
                  <a:srgbClr val="0070C0"/>
                </a:solidFill>
              </a:rPr>
              <a:t> junto a especies como la escorzonera enana, el </a:t>
            </a:r>
            <a:r>
              <a:rPr lang="es-ES" sz="1900" b="1" dirty="0" err="1" smtClean="0">
                <a:solidFill>
                  <a:srgbClr val="0070C0"/>
                </a:solidFill>
              </a:rPr>
              <a:t>pelujo</a:t>
            </a:r>
            <a:r>
              <a:rPr lang="es-ES" sz="1900" b="1" dirty="0" smtClean="0">
                <a:solidFill>
                  <a:srgbClr val="0070C0"/>
                </a:solidFill>
              </a:rPr>
              <a:t>, el </a:t>
            </a:r>
            <a:r>
              <a:rPr lang="es-ES" sz="1900" b="1" dirty="0" err="1" smtClean="0">
                <a:solidFill>
                  <a:srgbClr val="0070C0"/>
                </a:solidFill>
              </a:rPr>
              <a:t>hinojillo</a:t>
            </a:r>
            <a:r>
              <a:rPr lang="es-ES" sz="1900" b="1" dirty="0" smtClean="0">
                <a:solidFill>
                  <a:srgbClr val="0070C0"/>
                </a:solidFill>
              </a:rPr>
              <a:t> de conejo, la arrastradera, la margarita, el </a:t>
            </a:r>
            <a:r>
              <a:rPr lang="es-ES" sz="1900" b="1" dirty="0" err="1" smtClean="0">
                <a:solidFill>
                  <a:srgbClr val="0070C0"/>
                </a:solidFill>
              </a:rPr>
              <a:t>correjuelo</a:t>
            </a:r>
            <a:r>
              <a:rPr lang="es-ES" sz="1900" b="1" dirty="0" smtClean="0">
                <a:solidFill>
                  <a:srgbClr val="0070C0"/>
                </a:solidFill>
              </a:rPr>
              <a:t> y la grama.</a:t>
            </a:r>
          </a:p>
          <a:p>
            <a:endParaRPr lang="es-ES" sz="2000" dirty="0"/>
          </a:p>
        </p:txBody>
      </p:sp>
    </p:spTree>
  </p:cSld>
  <p:clrMapOvr>
    <a:masterClrMapping/>
  </p:clrMapOvr>
  <p:transition advClick="0" advTm="2000">
    <p:dissolv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582594"/>
          </a:xfrm>
        </p:spPr>
        <p:txBody>
          <a:bodyPr>
            <a:normAutofit fontScale="90000"/>
          </a:bodyPr>
          <a:lstStyle/>
          <a:p>
            <a:r>
              <a:rPr lang="es-ES" sz="3600" dirty="0" smtClean="0"/>
              <a:t>Avutarda sobrevolando los campos</a:t>
            </a:r>
            <a:endParaRPr lang="es-ES" sz="3600" dirty="0"/>
          </a:p>
        </p:txBody>
      </p:sp>
      <p:pic>
        <p:nvPicPr>
          <p:cNvPr id="4" name="3 Marcador de contenido" descr="laopinionde zamora.es.jpg"/>
          <p:cNvPicPr>
            <a:picLocks noGrp="1" noChangeAspect="1"/>
          </p:cNvPicPr>
          <p:nvPr>
            <p:ph idx="1"/>
          </p:nvPr>
        </p:nvPicPr>
        <p:blipFill>
          <a:blip r:embed="rId2" cstate="print"/>
          <a:stretch>
            <a:fillRect/>
          </a:stretch>
        </p:blipFill>
        <p:spPr>
          <a:xfrm>
            <a:off x="1214414" y="1600200"/>
            <a:ext cx="6500858" cy="4525963"/>
          </a:xfrm>
        </p:spPr>
      </p:pic>
      <p:sp>
        <p:nvSpPr>
          <p:cNvPr id="5" name="4 CuadroTexto"/>
          <p:cNvSpPr txBox="1"/>
          <p:nvPr/>
        </p:nvSpPr>
        <p:spPr>
          <a:xfrm>
            <a:off x="4429124" y="6488668"/>
            <a:ext cx="3000396" cy="323165"/>
          </a:xfrm>
          <a:prstGeom prst="rect">
            <a:avLst/>
          </a:prstGeom>
          <a:noFill/>
        </p:spPr>
        <p:txBody>
          <a:bodyPr wrap="square" rtlCol="0">
            <a:spAutoFit/>
          </a:bodyPr>
          <a:lstStyle/>
          <a:p>
            <a:r>
              <a:rPr lang="es-ES" sz="1500" dirty="0" smtClean="0"/>
              <a:t>www.laopiniondezamora.es</a:t>
            </a:r>
            <a:endParaRPr lang="es-ES" sz="1500" dirty="0"/>
          </a:p>
        </p:txBody>
      </p:sp>
    </p:spTree>
  </p:cSld>
  <p:clrMapOvr>
    <a:masterClrMapping/>
  </p:clrMapOvr>
  <p:transition advClick="0" advTm="2000">
    <p:dissolv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p:nvPr>
        </p:nvSpPr>
        <p:spPr>
          <a:xfrm>
            <a:off x="714348" y="285728"/>
            <a:ext cx="7772400" cy="584195"/>
          </a:xfrm>
        </p:spPr>
        <p:txBody>
          <a:bodyPr>
            <a:noAutofit/>
          </a:bodyPr>
          <a:lstStyle/>
          <a:p>
            <a:r>
              <a:rPr lang="es-ES" sz="3600" dirty="0" smtClean="0"/>
              <a:t>FAUNA</a:t>
            </a:r>
            <a:endParaRPr lang="es-ES" sz="3600" dirty="0"/>
          </a:p>
        </p:txBody>
      </p:sp>
      <p:sp>
        <p:nvSpPr>
          <p:cNvPr id="5" name="4 Subtítulo"/>
          <p:cNvSpPr>
            <a:spLocks noGrp="1"/>
          </p:cNvSpPr>
          <p:nvPr>
            <p:ph type="subTitle" idx="1"/>
          </p:nvPr>
        </p:nvSpPr>
        <p:spPr>
          <a:xfrm>
            <a:off x="642910" y="1285860"/>
            <a:ext cx="7929618" cy="5357850"/>
          </a:xfrm>
        </p:spPr>
        <p:txBody>
          <a:bodyPr>
            <a:normAutofit fontScale="70000" lnSpcReduction="20000"/>
          </a:bodyPr>
          <a:lstStyle/>
          <a:p>
            <a:pPr algn="just"/>
            <a:r>
              <a:rPr lang="es-ES" dirty="0" smtClean="0"/>
              <a:t>	</a:t>
            </a:r>
            <a:r>
              <a:rPr lang="es-ES" dirty="0" smtClean="0">
                <a:solidFill>
                  <a:srgbClr val="002060"/>
                </a:solidFill>
              </a:rPr>
              <a:t>En la estepa cerealista pervive una de las mayores poblaciones de avutarda (Otis tarda) del mundo —2.668 individuos censados en marzo de 2005— así como otras especies de gran interés ligadas a la estepa como el cernícalo primilla, con más de 300 parejas </a:t>
            </a:r>
            <a:r>
              <a:rPr lang="es-ES" dirty="0" err="1" smtClean="0">
                <a:solidFill>
                  <a:srgbClr val="002060"/>
                </a:solidFill>
              </a:rPr>
              <a:t>nidificantes</a:t>
            </a:r>
            <a:r>
              <a:rPr lang="es-ES" dirty="0" smtClean="0">
                <a:solidFill>
                  <a:srgbClr val="002060"/>
                </a:solidFill>
              </a:rPr>
              <a:t>, el aguilucho cenizo, el sisón y la ortega entre otros. </a:t>
            </a:r>
          </a:p>
          <a:p>
            <a:pPr algn="just"/>
            <a:r>
              <a:rPr lang="es-ES" dirty="0" smtClean="0">
                <a:solidFill>
                  <a:srgbClr val="002060"/>
                </a:solidFill>
              </a:rPr>
              <a:t>	El complejo lagunar posee una extraordinaria riqueza en invertebrados acuáticos, pero son las aves las que ponen la nota más colorista y espectacular de la Reserva. </a:t>
            </a:r>
          </a:p>
          <a:p>
            <a:pPr algn="just"/>
            <a:r>
              <a:rPr lang="es-ES" dirty="0" smtClean="0">
                <a:solidFill>
                  <a:srgbClr val="002060"/>
                </a:solidFill>
              </a:rPr>
              <a:t>	En ella se concentran casi el 50% de todas las aves acuáticas censadas en Castilla y León. Como </a:t>
            </a:r>
            <a:r>
              <a:rPr lang="es-ES" dirty="0" err="1" smtClean="0">
                <a:solidFill>
                  <a:srgbClr val="002060"/>
                </a:solidFill>
              </a:rPr>
              <a:t>nidificantes</a:t>
            </a:r>
            <a:r>
              <a:rPr lang="es-ES" dirty="0" smtClean="0">
                <a:solidFill>
                  <a:srgbClr val="002060"/>
                </a:solidFill>
              </a:rPr>
              <a:t> pueden destacarse la cigüeñuela, la avoceta, el aguilucho lagunero, la pagaza </a:t>
            </a:r>
            <a:r>
              <a:rPr lang="es-ES" dirty="0" err="1" smtClean="0">
                <a:solidFill>
                  <a:srgbClr val="002060"/>
                </a:solidFill>
              </a:rPr>
              <a:t>piconegra</a:t>
            </a:r>
            <a:r>
              <a:rPr lang="es-ES" dirty="0" smtClean="0">
                <a:solidFill>
                  <a:srgbClr val="002060"/>
                </a:solidFill>
              </a:rPr>
              <a:t>, la avefría, el azulón, el zampullín, la cigüeña blanca, el pato cuchara y el chorlitejo chico. Como únicamente invernantes o en paso citaremos al ánsar común, con una media de 26.000 individuos invernantes en la última década, la grulla, el ánade friso, la cerceta común y la espátula.</a:t>
            </a:r>
            <a:endParaRPr lang="es-ES" dirty="0">
              <a:solidFill>
                <a:srgbClr val="002060"/>
              </a:solidFill>
            </a:endParaRPr>
          </a:p>
        </p:txBody>
      </p:sp>
    </p:spTree>
  </p:cSld>
  <p:clrMapOvr>
    <a:masterClrMapping/>
  </p:clrMapOvr>
  <p:transition advClick="0" advTm="2000">
    <p:dissolv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511156"/>
          </a:xfrm>
        </p:spPr>
        <p:txBody>
          <a:bodyPr>
            <a:normAutofit fontScale="90000"/>
          </a:bodyPr>
          <a:lstStyle/>
          <a:p>
            <a:r>
              <a:rPr lang="es-ES" sz="3200" dirty="0" err="1" smtClean="0"/>
              <a:t>Ansares</a:t>
            </a:r>
            <a:r>
              <a:rPr lang="es-ES" sz="3200" dirty="0" smtClean="0"/>
              <a:t> junto a la Casa del Parque</a:t>
            </a:r>
            <a:endParaRPr lang="es-ES" sz="3200" dirty="0"/>
          </a:p>
        </p:txBody>
      </p:sp>
      <p:pic>
        <p:nvPicPr>
          <p:cNvPr id="4" name="3 Marcador de contenido" descr="conmishijos.com.jpg"/>
          <p:cNvPicPr>
            <a:picLocks noGrp="1" noChangeAspect="1"/>
          </p:cNvPicPr>
          <p:nvPr>
            <p:ph idx="1"/>
          </p:nvPr>
        </p:nvPicPr>
        <p:blipFill>
          <a:blip r:embed="rId2" cstate="print"/>
          <a:stretch>
            <a:fillRect/>
          </a:stretch>
        </p:blipFill>
        <p:spPr>
          <a:xfrm>
            <a:off x="1214414" y="1500174"/>
            <a:ext cx="7000923" cy="4429156"/>
          </a:xfrm>
        </p:spPr>
      </p:pic>
      <p:sp>
        <p:nvSpPr>
          <p:cNvPr id="5" name="4 CuadroTexto"/>
          <p:cNvSpPr txBox="1"/>
          <p:nvPr/>
        </p:nvSpPr>
        <p:spPr>
          <a:xfrm>
            <a:off x="4857752" y="6500834"/>
            <a:ext cx="2500330" cy="323165"/>
          </a:xfrm>
          <a:prstGeom prst="rect">
            <a:avLst/>
          </a:prstGeom>
          <a:noFill/>
        </p:spPr>
        <p:txBody>
          <a:bodyPr wrap="square" rtlCol="0">
            <a:spAutoFit/>
          </a:bodyPr>
          <a:lstStyle/>
          <a:p>
            <a:r>
              <a:rPr lang="es-ES" sz="1500" dirty="0" smtClean="0"/>
              <a:t>www.conmishijos.com</a:t>
            </a:r>
            <a:endParaRPr lang="es-ES" sz="1500" dirty="0"/>
          </a:p>
        </p:txBody>
      </p:sp>
    </p:spTree>
  </p:cSld>
  <p:clrMapOvr>
    <a:masterClrMapping/>
  </p:clrMapOvr>
  <p:transition advClick="0" advTm="2000">
    <p:dissolv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214811" y="1500174"/>
            <a:ext cx="3786214" cy="4000528"/>
          </a:xfrm>
        </p:spPr>
        <p:txBody>
          <a:bodyPr>
            <a:normAutofit/>
          </a:bodyPr>
          <a:lstStyle/>
          <a:p>
            <a:r>
              <a:rPr lang="es-ES" sz="4000" dirty="0" smtClean="0">
                <a:latin typeface="Baskerville Old Face" pitchFamily="18" charset="0"/>
              </a:rPr>
              <a:t>Red de Espacios Naturales de</a:t>
            </a:r>
            <a:br>
              <a:rPr lang="es-ES" sz="4000" dirty="0" smtClean="0">
                <a:latin typeface="Baskerville Old Face" pitchFamily="18" charset="0"/>
              </a:rPr>
            </a:br>
            <a:r>
              <a:rPr lang="es-ES" sz="4000" dirty="0" smtClean="0">
                <a:latin typeface="Baskerville Old Face" pitchFamily="18" charset="0"/>
              </a:rPr>
              <a:t> Castilla y León</a:t>
            </a:r>
            <a:endParaRPr lang="es-ES" sz="4000" dirty="0">
              <a:latin typeface="Baskerville Old Face" pitchFamily="18" charset="0"/>
            </a:endParaRPr>
          </a:p>
        </p:txBody>
      </p:sp>
      <p:pic>
        <p:nvPicPr>
          <p:cNvPr id="4" name="3 Marcador de contenido" descr="Logotipo R Natural Lagunas de Villafafila.jpg"/>
          <p:cNvPicPr>
            <a:picLocks noGrp="1" noChangeAspect="1"/>
          </p:cNvPicPr>
          <p:nvPr>
            <p:ph idx="1"/>
          </p:nvPr>
        </p:nvPicPr>
        <p:blipFill>
          <a:blip r:embed="rId2" cstate="print"/>
          <a:stretch>
            <a:fillRect/>
          </a:stretch>
        </p:blipFill>
        <p:spPr>
          <a:xfrm>
            <a:off x="857224" y="1714488"/>
            <a:ext cx="3500462" cy="3357586"/>
          </a:xfrm>
        </p:spPr>
      </p:pic>
    </p:spTree>
  </p:cSld>
  <p:clrMapOvr>
    <a:masterClrMapping/>
  </p:clrMapOvr>
  <p:transition advClick="0" advTm="2000">
    <p:dissolv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p:nvPr>
        </p:nvSpPr>
        <p:spPr>
          <a:xfrm>
            <a:off x="714348" y="285729"/>
            <a:ext cx="7772400" cy="785818"/>
          </a:xfrm>
        </p:spPr>
        <p:txBody>
          <a:bodyPr>
            <a:normAutofit/>
          </a:bodyPr>
          <a:lstStyle/>
          <a:p>
            <a:r>
              <a:rPr lang="es-ES" sz="3200" dirty="0" smtClean="0"/>
              <a:t>PATRIMONIO SOCIAL Y CULTURAL</a:t>
            </a:r>
            <a:endParaRPr lang="es-ES" sz="3200" dirty="0"/>
          </a:p>
        </p:txBody>
      </p:sp>
      <p:sp>
        <p:nvSpPr>
          <p:cNvPr id="5" name="4 Subtítulo"/>
          <p:cNvSpPr>
            <a:spLocks noGrp="1"/>
          </p:cNvSpPr>
          <p:nvPr>
            <p:ph type="subTitle" idx="1"/>
          </p:nvPr>
        </p:nvSpPr>
        <p:spPr>
          <a:xfrm>
            <a:off x="642910" y="1214422"/>
            <a:ext cx="8072494" cy="5286412"/>
          </a:xfrm>
        </p:spPr>
        <p:txBody>
          <a:bodyPr>
            <a:noAutofit/>
          </a:bodyPr>
          <a:lstStyle/>
          <a:p>
            <a:pPr algn="just"/>
            <a:r>
              <a:rPr lang="es-ES" sz="1600" dirty="0" smtClean="0"/>
              <a:t>	</a:t>
            </a:r>
            <a:r>
              <a:rPr lang="es-ES" sz="1800" dirty="0" smtClean="0">
                <a:solidFill>
                  <a:srgbClr val="7030A0"/>
                </a:solidFill>
              </a:rPr>
              <a:t>Desde tiempos pretéritos, el mayor atractivo que ha tenido la zona para el hombre ha sido la sal, El museo arqueológico de Zamora alberga las cerámicas de esta época asociadas a la transformación de sal, encontradas en la orilla de la laguna de las Salinas entre </a:t>
            </a:r>
            <a:r>
              <a:rPr lang="es-ES" sz="1800" dirty="0" err="1" smtClean="0">
                <a:solidFill>
                  <a:srgbClr val="7030A0"/>
                </a:solidFill>
              </a:rPr>
              <a:t>Villafáfila</a:t>
            </a:r>
            <a:r>
              <a:rPr lang="es-ES" sz="1800" dirty="0" smtClean="0">
                <a:solidFill>
                  <a:srgbClr val="7030A0"/>
                </a:solidFill>
              </a:rPr>
              <a:t> y </a:t>
            </a:r>
            <a:r>
              <a:rPr lang="es-ES" sz="1800" dirty="0" err="1" smtClean="0">
                <a:solidFill>
                  <a:srgbClr val="7030A0"/>
                </a:solidFill>
              </a:rPr>
              <a:t>Villarrín</a:t>
            </a:r>
            <a:r>
              <a:rPr lang="es-ES" sz="1800" dirty="0" smtClean="0">
                <a:solidFill>
                  <a:srgbClr val="7030A0"/>
                </a:solidFill>
              </a:rPr>
              <a:t> de Campos. Sin embargo, apenas quedan vestigios de los importantes poblamientos romanos y visigodos. Entre los siglos X y XIII la zona tiene su momento histórico más glorioso, encontrándose casi todas las lagunas bordeadas con numerosos poblados, «pausadas» y cabañas, todos ellos asociados íntimamente a la explotación de la sal. En esta época, el rey de León decidió convertir la producción y el comercio de la sal en un monopolio real. Con la intensificación del comercio con Portugal se inicia el declive de la explotación de la sal hasta su abandono definitivo. En el reinado de Carlos III se intenta recuperar la explotación de este recurso y se crea la «Real Fábrica de Salitres de </a:t>
            </a:r>
            <a:r>
              <a:rPr lang="es-ES" sz="1800" dirty="0" err="1" smtClean="0">
                <a:solidFill>
                  <a:srgbClr val="7030A0"/>
                </a:solidFill>
              </a:rPr>
              <a:t>Villafáfila</a:t>
            </a:r>
            <a:r>
              <a:rPr lang="es-ES" sz="1800" dirty="0" smtClean="0">
                <a:solidFill>
                  <a:srgbClr val="7030A0"/>
                </a:solidFill>
              </a:rPr>
              <a:t>», que permaneció en activo hasta la invasión napoleónica.</a:t>
            </a:r>
          </a:p>
          <a:p>
            <a:pPr algn="just"/>
            <a:r>
              <a:rPr lang="es-ES" sz="1800" dirty="0" smtClean="0">
                <a:solidFill>
                  <a:srgbClr val="7030A0"/>
                </a:solidFill>
              </a:rPr>
              <a:t>	 La arquitectura popular se caracteriza por el uso de la tierra como principal materia prima. Mezclada con agua, paja y un largo secado al sol nos proporciona «adobes». Si la tierra se aplica en capas alternas con cal dentro de un encofrado hablamos de «tapial». La mayor parte de las iglesias existentes en los pueblos, construidas en piedra y ladrillo, cuentan con importantes tesoros artísticos. Alguno de estos templos son verdaderas joyas arquitectónicas.</a:t>
            </a:r>
            <a:endParaRPr lang="es-ES" sz="1800" dirty="0">
              <a:solidFill>
                <a:srgbClr val="7030A0"/>
              </a:solidFill>
            </a:endParaRPr>
          </a:p>
        </p:txBody>
      </p:sp>
    </p:spTree>
  </p:cSld>
  <p:clrMapOvr>
    <a:masterClrMapping/>
  </p:clrMapOvr>
  <p:transition advClick="0" advTm="2000">
    <p:dissolv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725470"/>
          </a:xfrm>
        </p:spPr>
        <p:txBody>
          <a:bodyPr>
            <a:normAutofit/>
          </a:bodyPr>
          <a:lstStyle/>
          <a:p>
            <a:r>
              <a:rPr lang="es-ES" sz="2800" dirty="0" smtClean="0"/>
              <a:t>Arquitectura popular: </a:t>
            </a:r>
            <a:r>
              <a:rPr lang="es-ES" sz="2800" dirty="0" smtClean="0">
                <a:solidFill>
                  <a:srgbClr val="FF0000"/>
                </a:solidFill>
              </a:rPr>
              <a:t>palomar castellano</a:t>
            </a:r>
            <a:endParaRPr lang="es-ES" sz="2800" dirty="0">
              <a:solidFill>
                <a:srgbClr val="FF0000"/>
              </a:solidFill>
            </a:endParaRPr>
          </a:p>
        </p:txBody>
      </p:sp>
      <p:pic>
        <p:nvPicPr>
          <p:cNvPr id="4" name="3 Marcador de contenido" descr="palomar-en-villarrin-de-campos-zamora-espaa-9ae1ec0c-3a48-4474-8cd2-013b8fc6bd4f.jpg"/>
          <p:cNvPicPr>
            <a:picLocks noGrp="1" noChangeAspect="1"/>
          </p:cNvPicPr>
          <p:nvPr>
            <p:ph idx="1"/>
          </p:nvPr>
        </p:nvPicPr>
        <p:blipFill>
          <a:blip r:embed="rId2" cstate="print"/>
          <a:stretch>
            <a:fillRect/>
          </a:stretch>
        </p:blipFill>
        <p:spPr>
          <a:xfrm>
            <a:off x="1142976" y="1500174"/>
            <a:ext cx="7286676" cy="4357718"/>
          </a:xfrm>
        </p:spPr>
      </p:pic>
      <p:sp>
        <p:nvSpPr>
          <p:cNvPr id="5" name="4 CuadroTexto"/>
          <p:cNvSpPr txBox="1"/>
          <p:nvPr/>
        </p:nvSpPr>
        <p:spPr>
          <a:xfrm>
            <a:off x="5500694" y="6429396"/>
            <a:ext cx="2643206" cy="323165"/>
          </a:xfrm>
          <a:prstGeom prst="rect">
            <a:avLst/>
          </a:prstGeom>
          <a:noFill/>
        </p:spPr>
        <p:txBody>
          <a:bodyPr wrap="square" rtlCol="0">
            <a:spAutoFit/>
          </a:bodyPr>
          <a:lstStyle/>
          <a:p>
            <a:r>
              <a:rPr lang="es-ES" sz="1500" dirty="0" smtClean="0"/>
              <a:t>www.fotocommunity.es</a:t>
            </a:r>
            <a:endParaRPr lang="es-ES" sz="1500" dirty="0"/>
          </a:p>
        </p:txBody>
      </p:sp>
    </p:spTree>
  </p:cSld>
  <p:clrMapOvr>
    <a:masterClrMapping/>
  </p:clrMapOvr>
  <p:transition advClick="0" advTm="2000">
    <p:dissolv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a:xfrm>
            <a:off x="457200" y="274638"/>
            <a:ext cx="8229600" cy="5654692"/>
          </a:xfrm>
        </p:spPr>
        <p:txBody>
          <a:bodyPr>
            <a:normAutofit/>
          </a:bodyPr>
          <a:lstStyle/>
          <a:p>
            <a:r>
              <a:rPr lang="es-ES" dirty="0" smtClean="0"/>
              <a:t/>
            </a:r>
            <a:br>
              <a:rPr lang="es-ES" dirty="0" smtClean="0"/>
            </a:br>
            <a:r>
              <a:rPr lang="es-ES" sz="4000" dirty="0" smtClean="0"/>
              <a:t>ACTIVIDAD 4º</a:t>
            </a:r>
            <a:br>
              <a:rPr lang="es-ES" sz="4000" dirty="0" smtClean="0"/>
            </a:br>
            <a:r>
              <a:rPr lang="es-ES" dirty="0" smtClean="0"/>
              <a:t/>
            </a:r>
            <a:br>
              <a:rPr lang="es-ES" dirty="0" smtClean="0"/>
            </a:br>
            <a:r>
              <a:rPr lang="es-ES" sz="3200" dirty="0" smtClean="0"/>
              <a:t>REALIZAR DOS RUTAS DE </a:t>
            </a:r>
            <a:r>
              <a:rPr lang="es-ES" sz="3200" b="1" dirty="0" smtClean="0"/>
              <a:t>PALOMARES </a:t>
            </a:r>
            <a:r>
              <a:rPr lang="es-ES" sz="3200" dirty="0" smtClean="0"/>
              <a:t/>
            </a:r>
            <a:br>
              <a:rPr lang="es-ES" sz="3200" dirty="0" smtClean="0"/>
            </a:br>
            <a:r>
              <a:rPr lang="es-ES" sz="3200" dirty="0" smtClean="0"/>
              <a:t>EN LA RESERVA:</a:t>
            </a:r>
            <a:r>
              <a:rPr lang="es-ES" sz="3300" dirty="0" smtClean="0"/>
              <a:t/>
            </a:r>
            <a:br>
              <a:rPr lang="es-ES" sz="3300" dirty="0" smtClean="0"/>
            </a:br>
            <a:r>
              <a:rPr lang="es-ES" dirty="0" smtClean="0"/>
              <a:t/>
            </a:r>
            <a:br>
              <a:rPr lang="es-ES" dirty="0" smtClean="0"/>
            </a:br>
            <a:r>
              <a:rPr lang="es-ES" sz="2400" dirty="0" smtClean="0"/>
              <a:t>1º- NORESTE-CENTRO(Campos)</a:t>
            </a:r>
            <a:br>
              <a:rPr lang="es-ES" sz="2400" dirty="0" smtClean="0"/>
            </a:br>
            <a:r>
              <a:rPr lang="es-ES" sz="2400" dirty="0" smtClean="0"/>
              <a:t/>
            </a:r>
            <a:br>
              <a:rPr lang="es-ES" sz="2400" dirty="0" smtClean="0"/>
            </a:br>
            <a:r>
              <a:rPr lang="es-ES" sz="2400" dirty="0" smtClean="0"/>
              <a:t>2º SUROESTE (</a:t>
            </a:r>
            <a:r>
              <a:rPr lang="es-ES" sz="2400" dirty="0" err="1" smtClean="0"/>
              <a:t>Lampreana</a:t>
            </a:r>
            <a:r>
              <a:rPr lang="es-ES" sz="2400" dirty="0" smtClean="0"/>
              <a:t>)</a:t>
            </a:r>
            <a:br>
              <a:rPr lang="es-ES" sz="2400" dirty="0" smtClean="0"/>
            </a:br>
            <a:endParaRPr lang="es-ES" sz="2400" dirty="0"/>
          </a:p>
        </p:txBody>
      </p:sp>
    </p:spTree>
  </p:cSld>
  <p:clrMapOvr>
    <a:masterClrMapping/>
  </p:clrMapOvr>
  <p:transition advClick="0" advTm="2000">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011222"/>
          </a:xfrm>
        </p:spPr>
        <p:txBody>
          <a:bodyPr>
            <a:normAutofit fontScale="90000"/>
          </a:bodyPr>
          <a:lstStyle/>
          <a:p>
            <a:r>
              <a:rPr lang="es-ES_tradnl" sz="3200" b="1" dirty="0" smtClean="0">
                <a:solidFill>
                  <a:srgbClr val="002060"/>
                </a:solidFill>
                <a:hlinkClick r:id="rId2"/>
              </a:rPr>
              <a:t>La Reserva de </a:t>
            </a:r>
            <a:r>
              <a:rPr lang="es-ES_tradnl" sz="3200" b="1" dirty="0" err="1" smtClean="0">
                <a:solidFill>
                  <a:srgbClr val="002060"/>
                </a:solidFill>
                <a:hlinkClick r:id="rId2"/>
              </a:rPr>
              <a:t>Villafáfila</a:t>
            </a:r>
            <a:r>
              <a:rPr lang="es-ES_tradnl" sz="3200" b="1" dirty="0" smtClean="0">
                <a:solidFill>
                  <a:srgbClr val="002060"/>
                </a:solidFill>
                <a:hlinkClick r:id="rId2"/>
              </a:rPr>
              <a:t>, ejemplo de gestión agroambiental en la Red Natura 2000 -</a:t>
            </a:r>
            <a:endParaRPr lang="es-ES" sz="3200" b="1" dirty="0">
              <a:solidFill>
                <a:srgbClr val="002060"/>
              </a:solidFill>
              <a:hlinkClick r:id="rId3"/>
            </a:endParaRPr>
          </a:p>
        </p:txBody>
      </p:sp>
      <p:pic>
        <p:nvPicPr>
          <p:cNvPr id="6" name="5 Marcador de contenido" descr="villafáfila.com.jpg">
            <a:hlinkClick r:id="rId3"/>
          </p:cNvPr>
          <p:cNvPicPr>
            <a:picLocks noGrp="1" noChangeAspect="1"/>
          </p:cNvPicPr>
          <p:nvPr>
            <p:ph idx="1"/>
          </p:nvPr>
        </p:nvPicPr>
        <p:blipFill>
          <a:blip r:embed="rId4" cstate="print"/>
          <a:stretch>
            <a:fillRect/>
          </a:stretch>
        </p:blipFill>
        <p:spPr>
          <a:xfrm>
            <a:off x="1428728" y="1714488"/>
            <a:ext cx="6215106" cy="4000528"/>
          </a:xfrm>
        </p:spPr>
      </p:pic>
      <p:sp>
        <p:nvSpPr>
          <p:cNvPr id="7" name="6 CuadroTexto"/>
          <p:cNvSpPr txBox="1"/>
          <p:nvPr/>
        </p:nvSpPr>
        <p:spPr>
          <a:xfrm>
            <a:off x="4286248" y="6488668"/>
            <a:ext cx="2928958" cy="323165"/>
          </a:xfrm>
          <a:prstGeom prst="rect">
            <a:avLst/>
          </a:prstGeom>
          <a:noFill/>
        </p:spPr>
        <p:txBody>
          <a:bodyPr wrap="square" rtlCol="0">
            <a:spAutoFit/>
          </a:bodyPr>
          <a:lstStyle/>
          <a:p>
            <a:r>
              <a:rPr lang="es-ES" sz="1500" dirty="0" smtClean="0"/>
              <a:t>WWW.VILLAFÁFILA.COM</a:t>
            </a:r>
            <a:endParaRPr lang="es-ES" sz="1500" dirty="0"/>
          </a:p>
        </p:txBody>
      </p:sp>
    </p:spTree>
  </p:cSld>
  <p:clrMapOvr>
    <a:masterClrMapping/>
  </p:clrMapOvr>
  <p:transition advClick="0" advTm="2000">
    <p:dissolv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5654692"/>
          </a:xfrm>
        </p:spPr>
        <p:txBody>
          <a:bodyPr>
            <a:normAutofit fontScale="90000"/>
          </a:bodyPr>
          <a:lstStyle/>
          <a:p>
            <a:r>
              <a:rPr lang="es-ES_tradnl" sz="4000" dirty="0" smtClean="0"/>
              <a:t/>
            </a:r>
            <a:br>
              <a:rPr lang="es-ES_tradnl" sz="4000" dirty="0" smtClean="0"/>
            </a:br>
            <a:r>
              <a:rPr lang="es-ES_tradnl" sz="4000" dirty="0" smtClean="0"/>
              <a:t>ACTIVIDAD 5º</a:t>
            </a:r>
            <a:br>
              <a:rPr lang="es-ES_tradnl" sz="4000" dirty="0" smtClean="0"/>
            </a:br>
            <a:r>
              <a:rPr lang="es-ES_tradnl" sz="4000" dirty="0" smtClean="0"/>
              <a:t/>
            </a:r>
            <a:br>
              <a:rPr lang="es-ES_tradnl" sz="4000" dirty="0" smtClean="0"/>
            </a:br>
            <a:r>
              <a:rPr lang="es-ES_tradnl" sz="2400" dirty="0" smtClean="0"/>
              <a:t>UNO DE LOS ECOSISTEMAS ES UNA PSEUDOESTEPA CEREALISTA,</a:t>
            </a:r>
            <a:br>
              <a:rPr lang="es-ES_tradnl" sz="2400" dirty="0" smtClean="0"/>
            </a:br>
            <a:r>
              <a:rPr lang="es-ES_tradnl" sz="2400" dirty="0" smtClean="0"/>
              <a:t>AVERIGUA POR QUÉ SE LLAMA ASÍ.</a:t>
            </a:r>
            <a:br>
              <a:rPr lang="es-ES_tradnl" sz="2400" dirty="0" smtClean="0"/>
            </a:br>
            <a:r>
              <a:rPr lang="es-ES_tradnl" sz="2400" dirty="0" smtClean="0"/>
              <a:t/>
            </a:r>
            <a:br>
              <a:rPr lang="es-ES_tradnl" sz="2400" dirty="0" smtClean="0"/>
            </a:br>
            <a:r>
              <a:rPr lang="es-ES_tradnl" sz="2400" dirty="0" smtClean="0"/>
              <a:t/>
            </a:r>
            <a:br>
              <a:rPr lang="es-ES_tradnl" sz="2400" dirty="0" smtClean="0"/>
            </a:br>
            <a:r>
              <a:rPr lang="es-ES_tradnl" sz="2400" dirty="0" smtClean="0"/>
              <a:t/>
            </a:r>
            <a:br>
              <a:rPr lang="es-ES_tradnl" sz="2400" dirty="0" smtClean="0"/>
            </a:br>
            <a:r>
              <a:rPr lang="es-ES_tradnl" sz="2400" dirty="0" smtClean="0"/>
              <a:t>EN ESTE ECOSISTEMA SE CULTIVA UNA ESPECIE VEGETAL DE SUMA IMPORTANCIA PARA LAS AVES ESTEPARÍAS, AVERIGUA CUÁL  ES Y NOMBRA VARIAS ESPECIES DE AVES VINCULADAS AL MISMO</a:t>
            </a:r>
            <a:br>
              <a:rPr lang="es-ES_tradnl" sz="2400" dirty="0" smtClean="0"/>
            </a:br>
            <a:r>
              <a:rPr lang="es-ES_tradnl" sz="2400" dirty="0" smtClean="0"/>
              <a:t/>
            </a:r>
            <a:br>
              <a:rPr lang="es-ES_tradnl" sz="2400" dirty="0" smtClean="0"/>
            </a:br>
            <a:r>
              <a:rPr lang="es-ES_tradnl" sz="4000" dirty="0" smtClean="0"/>
              <a:t/>
            </a:r>
            <a:br>
              <a:rPr lang="es-ES_tradnl" sz="4000" dirty="0" smtClean="0"/>
            </a:br>
            <a:endParaRPr lang="es-ES_tradnl" sz="4000" dirty="0"/>
          </a:p>
        </p:txBody>
      </p:sp>
    </p:spTree>
  </p:cSld>
  <p:clrMapOvr>
    <a:masterClrMapping/>
  </p:clrMapOvr>
  <p:transition advClick="0" advTm="2000">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t/>
            </a:r>
            <a:br>
              <a:rPr lang="es-ES" dirty="0" smtClean="0"/>
            </a:br>
            <a:r>
              <a:rPr lang="es-ES" dirty="0" smtClean="0"/>
              <a:t/>
            </a:r>
            <a:br>
              <a:rPr lang="es-ES" dirty="0" smtClean="0"/>
            </a:br>
            <a:r>
              <a:rPr lang="es-ES" dirty="0" smtClean="0"/>
              <a:t/>
            </a:r>
            <a:br>
              <a:rPr lang="es-ES" dirty="0" smtClean="0"/>
            </a:br>
            <a:r>
              <a:rPr lang="es-ES" dirty="0" smtClean="0"/>
              <a:t/>
            </a:r>
            <a:br>
              <a:rPr lang="es-ES" dirty="0" smtClean="0"/>
            </a:br>
            <a:r>
              <a:rPr lang="es-ES" dirty="0" smtClean="0"/>
              <a:t/>
            </a:r>
            <a:br>
              <a:rPr lang="es-ES" dirty="0" smtClean="0"/>
            </a:br>
            <a:r>
              <a:rPr lang="es-ES" dirty="0" smtClean="0"/>
              <a:t/>
            </a:r>
            <a:br>
              <a:rPr lang="es-ES" dirty="0" smtClean="0"/>
            </a:br>
            <a:r>
              <a:rPr lang="es-ES" dirty="0" smtClean="0"/>
              <a:t/>
            </a:r>
            <a:br>
              <a:rPr lang="es-ES" dirty="0" smtClean="0"/>
            </a:br>
            <a:r>
              <a:rPr lang="es-ES" dirty="0" smtClean="0"/>
              <a:t/>
            </a:r>
            <a:br>
              <a:rPr lang="es-ES" dirty="0" smtClean="0"/>
            </a:br>
            <a:r>
              <a:rPr lang="es-ES" dirty="0" smtClean="0"/>
              <a:t/>
            </a:r>
            <a:br>
              <a:rPr lang="es-ES" dirty="0" smtClean="0"/>
            </a:br>
            <a:r>
              <a:rPr lang="es-ES" dirty="0" smtClean="0"/>
              <a:t/>
            </a:r>
            <a:br>
              <a:rPr lang="es-ES" dirty="0" smtClean="0"/>
            </a:br>
            <a:r>
              <a:rPr lang="es-ES" sz="4900" dirty="0" smtClean="0">
                <a:hlinkClick r:id="rId2"/>
              </a:rPr>
              <a:t>RUTAS EN LA RESERVA DE VILLAFÁFILA</a:t>
            </a:r>
            <a:r>
              <a:rPr lang="es-ES" sz="4900" dirty="0" smtClean="0"/>
              <a:t/>
            </a:r>
            <a:br>
              <a:rPr lang="es-ES" sz="4900" dirty="0" smtClean="0"/>
            </a:br>
            <a:r>
              <a:rPr lang="es-ES" dirty="0" smtClean="0"/>
              <a:t/>
            </a:r>
            <a:br>
              <a:rPr lang="es-ES" dirty="0" smtClean="0"/>
            </a:br>
            <a:r>
              <a:rPr lang="es-ES" dirty="0" smtClean="0"/>
              <a:t/>
            </a:r>
            <a:br>
              <a:rPr lang="es-ES" dirty="0" smtClean="0"/>
            </a:br>
            <a:endParaRPr lang="es-ES" dirty="0"/>
          </a:p>
        </p:txBody>
      </p:sp>
    </p:spTree>
  </p:cSld>
  <p:clrMapOvr>
    <a:masterClrMapping/>
  </p:clrMapOvr>
  <p:transition advClick="0" advTm="2000">
    <p:dissolv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r>
              <a:rPr lang="es-ES" sz="2800" dirty="0" smtClean="0"/>
              <a:t/>
            </a:r>
            <a:br>
              <a:rPr lang="es-ES" sz="2800" dirty="0" smtClean="0"/>
            </a:br>
            <a:r>
              <a:rPr lang="es-ES" sz="2800" dirty="0" smtClean="0"/>
              <a:t/>
            </a:r>
            <a:br>
              <a:rPr lang="es-ES" sz="2800" dirty="0" smtClean="0"/>
            </a:br>
            <a:r>
              <a:rPr lang="es-ES" sz="2800" dirty="0" smtClean="0"/>
              <a:t/>
            </a:r>
            <a:br>
              <a:rPr lang="es-ES" sz="2800" dirty="0" smtClean="0"/>
            </a:br>
            <a:r>
              <a:rPr lang="es-ES" sz="2800" dirty="0" smtClean="0"/>
              <a:t/>
            </a:r>
            <a:br>
              <a:rPr lang="es-ES" sz="2800" dirty="0" smtClean="0"/>
            </a:br>
            <a:r>
              <a:rPr lang="es-ES" sz="2800" dirty="0" smtClean="0"/>
              <a:t/>
            </a:r>
            <a:br>
              <a:rPr lang="es-ES" sz="2800" dirty="0" smtClean="0"/>
            </a:br>
            <a:r>
              <a:rPr lang="es-ES" sz="2800" dirty="0" smtClean="0"/>
              <a:t/>
            </a:r>
            <a:br>
              <a:rPr lang="es-ES" sz="2800" dirty="0" smtClean="0"/>
            </a:br>
            <a:r>
              <a:rPr lang="es-ES" sz="2800" dirty="0" smtClean="0"/>
              <a:t/>
            </a:r>
            <a:br>
              <a:rPr lang="es-ES" sz="2800" dirty="0" smtClean="0"/>
            </a:br>
            <a:r>
              <a:rPr lang="es-ES" sz="2800" dirty="0" smtClean="0"/>
              <a:t/>
            </a:r>
            <a:br>
              <a:rPr lang="es-ES" sz="2800" dirty="0" smtClean="0"/>
            </a:br>
            <a:r>
              <a:rPr lang="es-ES" sz="2800" dirty="0" smtClean="0"/>
              <a:t/>
            </a:r>
            <a:br>
              <a:rPr lang="es-ES" sz="2800" dirty="0" smtClean="0"/>
            </a:br>
            <a:r>
              <a:rPr lang="es-ES" sz="2800" dirty="0" smtClean="0"/>
              <a:t/>
            </a:r>
            <a:br>
              <a:rPr lang="es-ES" sz="2800" dirty="0" smtClean="0"/>
            </a:br>
            <a:r>
              <a:rPr lang="es-ES" sz="2800" dirty="0" smtClean="0"/>
              <a:t/>
            </a:r>
            <a:br>
              <a:rPr lang="es-ES" sz="2800" dirty="0" smtClean="0"/>
            </a:br>
            <a:r>
              <a:rPr lang="es-ES" sz="2800" dirty="0" smtClean="0"/>
              <a:t/>
            </a:r>
            <a:br>
              <a:rPr lang="es-ES" sz="2800" dirty="0" smtClean="0"/>
            </a:br>
            <a:r>
              <a:rPr lang="es-ES" sz="4000" dirty="0" smtClean="0"/>
              <a:t>ACTIVIDAD  6º</a:t>
            </a:r>
            <a:r>
              <a:rPr lang="es-ES" sz="2800" dirty="0" smtClean="0"/>
              <a:t/>
            </a:r>
            <a:br>
              <a:rPr lang="es-ES" sz="2800" dirty="0" smtClean="0"/>
            </a:br>
            <a:r>
              <a:rPr lang="es-ES" sz="2800" dirty="0" smtClean="0"/>
              <a:t/>
            </a:r>
            <a:br>
              <a:rPr lang="es-ES" sz="2800" dirty="0" smtClean="0"/>
            </a:br>
            <a:r>
              <a:rPr lang="es-ES" sz="2800" dirty="0" smtClean="0"/>
              <a:t/>
            </a:r>
            <a:br>
              <a:rPr lang="es-ES" sz="2800" dirty="0" smtClean="0"/>
            </a:br>
            <a:r>
              <a:rPr lang="es-ES" sz="2400" dirty="0" smtClean="0"/>
              <a:t>1ª ¿ QUÉ ES UN ESPACIO NATURAL?</a:t>
            </a:r>
            <a:br>
              <a:rPr lang="es-ES" sz="2400" dirty="0" smtClean="0"/>
            </a:br>
            <a:r>
              <a:rPr lang="es-ES" sz="2400" dirty="0" smtClean="0"/>
              <a:t/>
            </a:r>
            <a:br>
              <a:rPr lang="es-ES" sz="2400" dirty="0" smtClean="0"/>
            </a:br>
            <a:r>
              <a:rPr lang="es-ES" sz="2400" dirty="0" smtClean="0"/>
              <a:t>2ª ¿POR QUÉ TENEMOS QUE PROTEGER UN ESPACIO NATURAL?</a:t>
            </a:r>
            <a:br>
              <a:rPr lang="es-ES" sz="2400" dirty="0" smtClean="0"/>
            </a:br>
            <a:r>
              <a:rPr lang="es-ES" sz="2400" dirty="0" smtClean="0"/>
              <a:t/>
            </a:r>
            <a:br>
              <a:rPr lang="es-ES" sz="2400" dirty="0" smtClean="0"/>
            </a:br>
            <a:r>
              <a:rPr lang="es-ES" sz="2400" dirty="0" smtClean="0"/>
              <a:t>3º ¿QUÉ ECOSISTEMAS COEXISTEN EN ESTE ESPACIO NATURAL?</a:t>
            </a:r>
            <a:br>
              <a:rPr lang="es-ES" sz="2400" dirty="0" smtClean="0"/>
            </a:br>
            <a:r>
              <a:rPr lang="es-ES" sz="2400" dirty="0" smtClean="0"/>
              <a:t/>
            </a:r>
            <a:br>
              <a:rPr lang="es-ES" sz="2400" dirty="0" smtClean="0"/>
            </a:br>
            <a:r>
              <a:rPr lang="es-ES" sz="2400" dirty="0" smtClean="0"/>
              <a:t>4º ¿ QUE IMPORTANCIA TIENE ESTE ESPACIO NATURAL A NIVEL INTERNACIONAL?</a:t>
            </a:r>
            <a:br>
              <a:rPr lang="es-ES" sz="2400" dirty="0" smtClean="0"/>
            </a:br>
            <a:r>
              <a:rPr lang="es-ES" sz="2400" dirty="0" smtClean="0"/>
              <a:t/>
            </a:r>
            <a:br>
              <a:rPr lang="es-ES" sz="2400" dirty="0" smtClean="0"/>
            </a:br>
            <a:r>
              <a:rPr lang="es-ES" sz="2400" dirty="0" smtClean="0"/>
              <a:t>5º ¿QUÉ ESPECIES ANIMALES ESTÁN PROTEGIDAS?</a:t>
            </a:r>
            <a:br>
              <a:rPr lang="es-ES" sz="2400" dirty="0" smtClean="0"/>
            </a:br>
            <a:r>
              <a:rPr lang="es-ES" sz="2400" dirty="0" smtClean="0"/>
              <a:t/>
            </a:r>
            <a:br>
              <a:rPr lang="es-ES" sz="2400" dirty="0" smtClean="0"/>
            </a:br>
            <a:r>
              <a:rPr lang="es-ES" sz="2400" dirty="0" smtClean="0"/>
              <a:t>6º CITA ALGUNAS ESPECIES ACUATICAS Y OTRAS ESTEPARÍAS</a:t>
            </a:r>
            <a:endParaRPr lang="es-ES_tradnl" sz="2400" dirty="0"/>
          </a:p>
        </p:txBody>
      </p:sp>
    </p:spTree>
  </p:cSld>
  <p:clrMapOvr>
    <a:masterClrMapping/>
  </p:clrMapOvr>
  <p:transition advClick="0" advTm="2000">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t/>
            </a:r>
            <a:br>
              <a:rPr lang="es-ES" dirty="0" smtClean="0"/>
            </a:br>
            <a:r>
              <a:rPr lang="es-ES" dirty="0" smtClean="0"/>
              <a:t/>
            </a:r>
            <a:br>
              <a:rPr lang="es-ES" dirty="0" smtClean="0"/>
            </a:br>
            <a:r>
              <a:rPr lang="es-ES" dirty="0" smtClean="0"/>
              <a:t/>
            </a:r>
            <a:br>
              <a:rPr lang="es-ES" dirty="0" smtClean="0"/>
            </a:br>
            <a:r>
              <a:rPr lang="es-ES" dirty="0" smtClean="0"/>
              <a:t/>
            </a:r>
            <a:br>
              <a:rPr lang="es-ES" dirty="0" smtClean="0"/>
            </a:br>
            <a:r>
              <a:rPr lang="es-ES" dirty="0" smtClean="0"/>
              <a:t/>
            </a:r>
            <a:br>
              <a:rPr lang="es-ES" dirty="0" smtClean="0"/>
            </a:br>
            <a:r>
              <a:rPr lang="es-ES" dirty="0" smtClean="0"/>
              <a:t/>
            </a:r>
            <a:br>
              <a:rPr lang="es-ES" dirty="0" smtClean="0"/>
            </a:br>
            <a:r>
              <a:rPr lang="es-ES" dirty="0" smtClean="0"/>
              <a:t/>
            </a:r>
            <a:br>
              <a:rPr lang="es-ES" dirty="0" smtClean="0"/>
            </a:br>
            <a:r>
              <a:rPr lang="es-ES" dirty="0" smtClean="0"/>
              <a:t/>
            </a:r>
            <a:br>
              <a:rPr lang="es-ES" dirty="0" smtClean="0"/>
            </a:br>
            <a:r>
              <a:rPr lang="es-ES" dirty="0" smtClean="0"/>
              <a:t>ACTIVIDAD 7º </a:t>
            </a:r>
            <a:br>
              <a:rPr lang="es-ES" dirty="0" smtClean="0"/>
            </a:br>
            <a:r>
              <a:rPr lang="es-ES" sz="2200" dirty="0" smtClean="0"/>
              <a:t>(CONCLUSIONES)</a:t>
            </a:r>
            <a:r>
              <a:rPr lang="es-ES" dirty="0" smtClean="0"/>
              <a:t/>
            </a:r>
            <a:br>
              <a:rPr lang="es-ES" dirty="0" smtClean="0"/>
            </a:br>
            <a:r>
              <a:rPr lang="es-ES" dirty="0" smtClean="0"/>
              <a:t/>
            </a:r>
            <a:br>
              <a:rPr lang="es-ES" dirty="0" smtClean="0"/>
            </a:br>
            <a:r>
              <a:rPr lang="es-ES" sz="2700" dirty="0" smtClean="0"/>
              <a:t>¿QUÉ IMPRESIÓN HAS SACADO DE LA VISITA?</a:t>
            </a:r>
            <a:br>
              <a:rPr lang="es-ES" sz="2700" dirty="0" smtClean="0"/>
            </a:br>
            <a:r>
              <a:rPr lang="es-ES" sz="2700" dirty="0" smtClean="0"/>
              <a:t/>
            </a:r>
            <a:br>
              <a:rPr lang="es-ES" sz="2700" dirty="0" smtClean="0"/>
            </a:br>
            <a:r>
              <a:rPr lang="es-ES" sz="2700" dirty="0" smtClean="0"/>
              <a:t/>
            </a:r>
            <a:br>
              <a:rPr lang="es-ES" sz="2700" dirty="0" smtClean="0"/>
            </a:br>
            <a:r>
              <a:rPr lang="es-ES" sz="2700" dirty="0" smtClean="0"/>
              <a:t> ¿TE HA PARECIDO INTERESANTE?</a:t>
            </a:r>
            <a:br>
              <a:rPr lang="es-ES" sz="2700" dirty="0" smtClean="0"/>
            </a:br>
            <a:r>
              <a:rPr lang="es-ES" sz="2700" dirty="0" smtClean="0"/>
              <a:t/>
            </a:r>
            <a:br>
              <a:rPr lang="es-ES" sz="2700" dirty="0" smtClean="0"/>
            </a:br>
            <a:r>
              <a:rPr lang="es-ES" sz="2700" dirty="0" smtClean="0"/>
              <a:t/>
            </a:r>
            <a:br>
              <a:rPr lang="es-ES" sz="2700" dirty="0" smtClean="0"/>
            </a:br>
            <a:r>
              <a:rPr lang="es-ES" sz="2700" dirty="0" smtClean="0"/>
              <a:t>¿QUÉ ESPECIES DE AVES HAS VISTO EN EL CAMPO?</a:t>
            </a:r>
            <a:br>
              <a:rPr lang="es-ES" sz="2700" dirty="0" smtClean="0"/>
            </a:br>
            <a:r>
              <a:rPr lang="es-ES" sz="2700" dirty="0" smtClean="0"/>
              <a:t/>
            </a:r>
            <a:br>
              <a:rPr lang="es-ES" sz="2700" dirty="0" smtClean="0"/>
            </a:br>
            <a:r>
              <a:rPr lang="es-ES" sz="2700" dirty="0" smtClean="0"/>
              <a:t/>
            </a:r>
            <a:br>
              <a:rPr lang="es-ES" sz="2700" dirty="0" smtClean="0"/>
            </a:br>
            <a:r>
              <a:rPr lang="es-ES" sz="2700" dirty="0" smtClean="0"/>
              <a:t>¿POR QUÉ CREES QUE ES IMPORTANTE LA POBLACIÓN DE AVES INVERNANTES?</a:t>
            </a:r>
            <a:endParaRPr lang="es-ES" sz="2700" dirty="0"/>
          </a:p>
        </p:txBody>
      </p:sp>
    </p:spTree>
  </p:cSld>
  <p:clrMapOvr>
    <a:masterClrMapping/>
  </p:clrMapOvr>
  <p:transition advClick="0" advTm="2000">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4083056"/>
          </a:xfrm>
        </p:spPr>
        <p:txBody>
          <a:bodyPr>
            <a:normAutofit fontScale="90000"/>
          </a:bodyPr>
          <a:lstStyle/>
          <a:p>
            <a:r>
              <a:rPr lang="es-ES_tradnl" dirty="0" smtClean="0"/>
              <a:t/>
            </a:r>
            <a:br>
              <a:rPr lang="es-ES_tradnl" dirty="0" smtClean="0"/>
            </a:br>
            <a:r>
              <a:rPr lang="es-ES_tradnl" dirty="0" smtClean="0"/>
              <a:t/>
            </a:r>
            <a:br>
              <a:rPr lang="es-ES_tradnl" dirty="0" smtClean="0"/>
            </a:br>
            <a:r>
              <a:rPr lang="es-ES_tradnl" dirty="0" smtClean="0"/>
              <a:t/>
            </a:r>
            <a:br>
              <a:rPr lang="es-ES_tradnl" dirty="0" smtClean="0"/>
            </a:br>
            <a:r>
              <a:rPr lang="es-ES_tradnl" dirty="0" smtClean="0"/>
              <a:t/>
            </a:r>
            <a:br>
              <a:rPr lang="es-ES_tradnl" dirty="0" smtClean="0"/>
            </a:br>
            <a:r>
              <a:rPr lang="es-ES_tradnl" dirty="0" smtClean="0"/>
              <a:t/>
            </a:r>
            <a:br>
              <a:rPr lang="es-ES_tradnl" dirty="0" smtClean="0"/>
            </a:br>
            <a:r>
              <a:rPr lang="es-ES_tradnl" dirty="0" smtClean="0"/>
              <a:t/>
            </a:r>
            <a:br>
              <a:rPr lang="es-ES_tradnl" dirty="0" smtClean="0"/>
            </a:br>
            <a:r>
              <a:rPr lang="es-ES_tradnl" dirty="0" smtClean="0"/>
              <a:t/>
            </a:r>
            <a:br>
              <a:rPr lang="es-ES_tradnl" dirty="0" smtClean="0"/>
            </a:br>
            <a:r>
              <a:rPr lang="es-ES_tradnl" dirty="0" smtClean="0"/>
              <a:t/>
            </a:r>
            <a:br>
              <a:rPr lang="es-ES_tradnl" dirty="0" smtClean="0"/>
            </a:br>
            <a:r>
              <a:rPr lang="es-ES_tradnl" dirty="0" smtClean="0"/>
              <a:t/>
            </a:r>
            <a:br>
              <a:rPr lang="es-ES_tradnl" dirty="0" smtClean="0"/>
            </a:br>
            <a:r>
              <a:rPr lang="es-ES_tradnl" dirty="0" smtClean="0"/>
              <a:t/>
            </a:r>
            <a:br>
              <a:rPr lang="es-ES_tradnl" dirty="0" smtClean="0"/>
            </a:br>
            <a:r>
              <a:rPr lang="es-ES_tradnl" dirty="0" smtClean="0"/>
              <a:t/>
            </a:r>
            <a:br>
              <a:rPr lang="es-ES_tradnl" dirty="0" smtClean="0"/>
            </a:br>
            <a:r>
              <a:rPr lang="es-ES_tradnl" dirty="0" smtClean="0"/>
              <a:t/>
            </a:r>
            <a:br>
              <a:rPr lang="es-ES_tradnl" dirty="0" smtClean="0"/>
            </a:br>
            <a:r>
              <a:rPr lang="es-ES_tradnl" dirty="0" smtClean="0"/>
              <a:t/>
            </a:r>
            <a:br>
              <a:rPr lang="es-ES_tradnl" dirty="0" smtClean="0"/>
            </a:br>
            <a:r>
              <a:rPr lang="es-ES_tradnl" dirty="0" smtClean="0"/>
              <a:t/>
            </a:r>
            <a:br>
              <a:rPr lang="es-ES_tradnl" dirty="0" smtClean="0"/>
            </a:br>
            <a:r>
              <a:rPr lang="es-ES_tradnl" dirty="0" smtClean="0"/>
              <a:t/>
            </a:r>
            <a:br>
              <a:rPr lang="es-ES_tradnl" dirty="0" smtClean="0"/>
            </a:br>
            <a:r>
              <a:rPr lang="es-ES_tradnl" dirty="0" smtClean="0"/>
              <a:t/>
            </a:r>
            <a:br>
              <a:rPr lang="es-ES_tradnl" dirty="0" smtClean="0"/>
            </a:br>
            <a:r>
              <a:rPr lang="es-ES_tradnl" dirty="0" smtClean="0"/>
              <a:t/>
            </a:r>
            <a:br>
              <a:rPr lang="es-ES_tradnl" dirty="0" smtClean="0"/>
            </a:br>
            <a:r>
              <a:rPr lang="es-ES_tradnl" dirty="0" smtClean="0"/>
              <a:t/>
            </a:r>
            <a:br>
              <a:rPr lang="es-ES_tradnl" dirty="0" smtClean="0"/>
            </a:br>
            <a:r>
              <a:rPr lang="es-ES_tradnl" dirty="0" smtClean="0"/>
              <a:t/>
            </a:r>
            <a:br>
              <a:rPr lang="es-ES_tradnl" dirty="0" smtClean="0"/>
            </a:br>
            <a:r>
              <a:rPr lang="es-ES_tradnl" dirty="0" smtClean="0"/>
              <a:t/>
            </a:r>
            <a:br>
              <a:rPr lang="es-ES_tradnl" dirty="0" smtClean="0"/>
            </a:br>
            <a:r>
              <a:rPr lang="es-ES_tradnl" dirty="0" smtClean="0"/>
              <a:t/>
            </a:r>
            <a:br>
              <a:rPr lang="es-ES_tradnl" dirty="0" smtClean="0"/>
            </a:br>
            <a:r>
              <a:rPr lang="es-ES_tradnl" dirty="0" smtClean="0"/>
              <a:t>CURSO DE </a:t>
            </a:r>
            <a:r>
              <a:rPr lang="es-ES_tradnl" dirty="0" smtClean="0">
                <a:solidFill>
                  <a:srgbClr val="FF0000"/>
                </a:solidFill>
              </a:rPr>
              <a:t>TIERRA DE CAMPOS</a:t>
            </a:r>
            <a:br>
              <a:rPr lang="es-ES_tradnl" dirty="0" smtClean="0">
                <a:solidFill>
                  <a:srgbClr val="FF0000"/>
                </a:solidFill>
              </a:rPr>
            </a:br>
            <a:r>
              <a:rPr lang="es-ES_tradnl" dirty="0" smtClean="0">
                <a:solidFill>
                  <a:srgbClr val="FF0000"/>
                </a:solidFill>
              </a:rPr>
              <a:t/>
            </a:r>
            <a:br>
              <a:rPr lang="es-ES_tradnl" dirty="0" smtClean="0">
                <a:solidFill>
                  <a:srgbClr val="FF0000"/>
                </a:solidFill>
              </a:rPr>
            </a:br>
            <a:r>
              <a:rPr lang="es-ES_tradnl" dirty="0" smtClean="0">
                <a:solidFill>
                  <a:srgbClr val="FF0000"/>
                </a:solidFill>
              </a:rPr>
              <a:t/>
            </a:r>
            <a:br>
              <a:rPr lang="es-ES_tradnl" dirty="0" smtClean="0">
                <a:solidFill>
                  <a:srgbClr val="FF0000"/>
                </a:solidFill>
              </a:rPr>
            </a:br>
            <a:r>
              <a:rPr lang="es-ES_tradnl" dirty="0" smtClean="0">
                <a:solidFill>
                  <a:srgbClr val="FF0000"/>
                </a:solidFill>
              </a:rPr>
              <a:t/>
            </a:r>
            <a:br>
              <a:rPr lang="es-ES_tradnl" dirty="0" smtClean="0">
                <a:solidFill>
                  <a:srgbClr val="FF0000"/>
                </a:solidFill>
              </a:rPr>
            </a:br>
            <a:r>
              <a:rPr lang="es-ES_tradnl" dirty="0" smtClean="0">
                <a:solidFill>
                  <a:srgbClr val="FF0000"/>
                </a:solidFill>
              </a:rPr>
              <a:t/>
            </a:r>
            <a:br>
              <a:rPr lang="es-ES_tradnl" dirty="0" smtClean="0">
                <a:solidFill>
                  <a:srgbClr val="FF0000"/>
                </a:solidFill>
              </a:rPr>
            </a:br>
            <a:r>
              <a:rPr lang="es-ES_tradnl" dirty="0" smtClean="0">
                <a:solidFill>
                  <a:srgbClr val="FF0000"/>
                </a:solidFill>
              </a:rPr>
              <a:t/>
            </a:r>
            <a:br>
              <a:rPr lang="es-ES_tradnl" dirty="0" smtClean="0">
                <a:solidFill>
                  <a:srgbClr val="FF0000"/>
                </a:solidFill>
              </a:rPr>
            </a:br>
            <a:r>
              <a:rPr lang="es-ES_tradnl" sz="2000" dirty="0" smtClean="0">
                <a:solidFill>
                  <a:srgbClr val="00B0F0"/>
                </a:solidFill>
              </a:rPr>
              <a:t>ALUMNO: ALFONSO MARCOS HERAS</a:t>
            </a:r>
            <a:r>
              <a:rPr lang="es-ES_tradnl" dirty="0" smtClean="0">
                <a:solidFill>
                  <a:srgbClr val="FF0000"/>
                </a:solidFill>
              </a:rPr>
              <a:t/>
            </a:r>
            <a:br>
              <a:rPr lang="es-ES_tradnl" dirty="0" smtClean="0">
                <a:solidFill>
                  <a:srgbClr val="FF0000"/>
                </a:solidFill>
              </a:rPr>
            </a:br>
            <a:r>
              <a:rPr lang="es-ES_tradnl" dirty="0" smtClean="0">
                <a:solidFill>
                  <a:srgbClr val="FF0000"/>
                </a:solidFill>
              </a:rPr>
              <a:t/>
            </a:r>
            <a:br>
              <a:rPr lang="es-ES_tradnl" dirty="0" smtClean="0">
                <a:solidFill>
                  <a:srgbClr val="FF0000"/>
                </a:solidFill>
              </a:rPr>
            </a:br>
            <a:r>
              <a:rPr lang="es-ES_tradnl" dirty="0" smtClean="0">
                <a:solidFill>
                  <a:srgbClr val="FF0000"/>
                </a:solidFill>
              </a:rPr>
              <a:t/>
            </a:r>
            <a:br>
              <a:rPr lang="es-ES_tradnl" dirty="0" smtClean="0">
                <a:solidFill>
                  <a:srgbClr val="FF0000"/>
                </a:solidFill>
              </a:rPr>
            </a:br>
            <a:r>
              <a:rPr lang="es-ES_tradnl" dirty="0" smtClean="0">
                <a:solidFill>
                  <a:srgbClr val="FF0000"/>
                </a:solidFill>
              </a:rPr>
              <a:t/>
            </a:r>
            <a:br>
              <a:rPr lang="es-ES_tradnl" dirty="0" smtClean="0">
                <a:solidFill>
                  <a:srgbClr val="FF0000"/>
                </a:solidFill>
              </a:rPr>
            </a:br>
            <a:r>
              <a:rPr lang="es-ES_tradnl" dirty="0" smtClean="0">
                <a:solidFill>
                  <a:srgbClr val="FF0000"/>
                </a:solidFill>
              </a:rPr>
              <a:t/>
            </a:r>
            <a:br>
              <a:rPr lang="es-ES_tradnl" dirty="0" smtClean="0">
                <a:solidFill>
                  <a:srgbClr val="FF0000"/>
                </a:solidFill>
              </a:rPr>
            </a:br>
            <a:r>
              <a:rPr lang="es-ES_tradnl" dirty="0" smtClean="0">
                <a:solidFill>
                  <a:srgbClr val="FF0000"/>
                </a:solidFill>
              </a:rPr>
              <a:t/>
            </a:r>
            <a:br>
              <a:rPr lang="es-ES_tradnl" dirty="0" smtClean="0">
                <a:solidFill>
                  <a:srgbClr val="FF0000"/>
                </a:solidFill>
              </a:rPr>
            </a:br>
            <a:r>
              <a:rPr lang="es-ES_tradnl" dirty="0" smtClean="0">
                <a:solidFill>
                  <a:srgbClr val="FF0000"/>
                </a:solidFill>
              </a:rPr>
              <a:t/>
            </a:r>
            <a:br>
              <a:rPr lang="es-ES_tradnl" dirty="0" smtClean="0">
                <a:solidFill>
                  <a:srgbClr val="FF0000"/>
                </a:solidFill>
              </a:rPr>
            </a:br>
            <a:r>
              <a:rPr lang="es-ES_tradnl" dirty="0" smtClean="0">
                <a:solidFill>
                  <a:srgbClr val="FF0000"/>
                </a:solidFill>
              </a:rPr>
              <a:t/>
            </a:r>
            <a:br>
              <a:rPr lang="es-ES_tradnl" dirty="0" smtClean="0">
                <a:solidFill>
                  <a:srgbClr val="FF0000"/>
                </a:solidFill>
              </a:rPr>
            </a:br>
            <a:r>
              <a:rPr lang="es-ES_tradnl" dirty="0" smtClean="0">
                <a:solidFill>
                  <a:srgbClr val="FF0000"/>
                </a:solidFill>
              </a:rPr>
              <a:t/>
            </a:r>
            <a:br>
              <a:rPr lang="es-ES_tradnl" dirty="0" smtClean="0">
                <a:solidFill>
                  <a:srgbClr val="FF0000"/>
                </a:solidFill>
              </a:rPr>
            </a:br>
            <a:r>
              <a:rPr lang="es-ES_tradnl" dirty="0" smtClean="0">
                <a:solidFill>
                  <a:srgbClr val="FF0000"/>
                </a:solidFill>
              </a:rPr>
              <a:t/>
            </a:r>
            <a:br>
              <a:rPr lang="es-ES_tradnl" dirty="0" smtClean="0">
                <a:solidFill>
                  <a:srgbClr val="FF0000"/>
                </a:solidFill>
              </a:rPr>
            </a:br>
            <a:r>
              <a:rPr lang="es-ES_tradnl" dirty="0" smtClean="0">
                <a:solidFill>
                  <a:srgbClr val="FF0000"/>
                </a:solidFill>
              </a:rPr>
              <a:t/>
            </a:r>
            <a:br>
              <a:rPr lang="es-ES_tradnl" dirty="0" smtClean="0">
                <a:solidFill>
                  <a:srgbClr val="FF0000"/>
                </a:solidFill>
              </a:rPr>
            </a:br>
            <a:r>
              <a:rPr lang="es-ES_tradnl" dirty="0" smtClean="0">
                <a:solidFill>
                  <a:srgbClr val="FF0000"/>
                </a:solidFill>
              </a:rPr>
              <a:t/>
            </a:r>
            <a:br>
              <a:rPr lang="es-ES_tradnl" dirty="0" smtClean="0">
                <a:solidFill>
                  <a:srgbClr val="FF0000"/>
                </a:solidFill>
              </a:rPr>
            </a:br>
            <a:r>
              <a:rPr lang="es-ES_tradnl" dirty="0" smtClean="0">
                <a:solidFill>
                  <a:srgbClr val="FF0000"/>
                </a:solidFill>
              </a:rPr>
              <a:t/>
            </a:r>
            <a:br>
              <a:rPr lang="es-ES_tradnl" dirty="0" smtClean="0">
                <a:solidFill>
                  <a:srgbClr val="FF0000"/>
                </a:solidFill>
              </a:rPr>
            </a:br>
            <a:r>
              <a:rPr lang="es-ES_tradnl" dirty="0" smtClean="0">
                <a:solidFill>
                  <a:srgbClr val="FF0000"/>
                </a:solidFill>
              </a:rPr>
              <a:t/>
            </a:r>
            <a:br>
              <a:rPr lang="es-ES_tradnl" dirty="0" smtClean="0">
                <a:solidFill>
                  <a:srgbClr val="FF0000"/>
                </a:solidFill>
              </a:rPr>
            </a:br>
            <a:r>
              <a:rPr lang="es-ES_tradnl" dirty="0" smtClean="0">
                <a:solidFill>
                  <a:srgbClr val="FF0000"/>
                </a:solidFill>
              </a:rPr>
              <a:t/>
            </a:r>
            <a:br>
              <a:rPr lang="es-ES_tradnl" dirty="0" smtClean="0">
                <a:solidFill>
                  <a:srgbClr val="FF0000"/>
                </a:solidFill>
              </a:rPr>
            </a:br>
            <a:r>
              <a:rPr lang="es-ES_tradnl" dirty="0" smtClean="0">
                <a:solidFill>
                  <a:srgbClr val="FF0000"/>
                </a:solidFill>
              </a:rPr>
              <a:t/>
            </a:r>
            <a:br>
              <a:rPr lang="es-ES_tradnl" dirty="0" smtClean="0">
                <a:solidFill>
                  <a:srgbClr val="FF0000"/>
                </a:solidFill>
              </a:rPr>
            </a:br>
            <a:r>
              <a:rPr lang="es-ES_tradnl" dirty="0" smtClean="0">
                <a:solidFill>
                  <a:srgbClr val="FF0000"/>
                </a:solidFill>
              </a:rPr>
              <a:t/>
            </a:r>
            <a:br>
              <a:rPr lang="es-ES_tradnl" dirty="0" smtClean="0">
                <a:solidFill>
                  <a:srgbClr val="FF0000"/>
                </a:solidFill>
              </a:rPr>
            </a:br>
            <a:endParaRPr lang="es-ES_tradnl" dirty="0">
              <a:solidFill>
                <a:srgbClr val="FF0000"/>
              </a:solidFill>
            </a:endParaRPr>
          </a:p>
        </p:txBody>
      </p:sp>
    </p:spTree>
  </p:cSld>
  <p:clrMapOvr>
    <a:masterClrMapping/>
  </p:clrMapOvr>
  <p:transition advClick="0" advTm="2000">
    <p:dissolv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a:xfrm>
            <a:off x="457200" y="214290"/>
            <a:ext cx="8229600" cy="5429288"/>
          </a:xfrm>
        </p:spPr>
        <p:txBody>
          <a:bodyPr>
            <a:normAutofit fontScale="90000"/>
          </a:bodyPr>
          <a:lstStyle/>
          <a:p>
            <a:r>
              <a:rPr lang="es-ES" dirty="0" smtClean="0"/>
              <a:t/>
            </a:r>
            <a:br>
              <a:rPr lang="es-ES" dirty="0" smtClean="0"/>
            </a:br>
            <a:r>
              <a:rPr lang="es-ES" dirty="0" smtClean="0"/>
              <a:t/>
            </a:r>
            <a:br>
              <a:rPr lang="es-ES" dirty="0" smtClean="0"/>
            </a:br>
            <a:r>
              <a:rPr lang="es-ES" dirty="0" smtClean="0"/>
              <a:t>ACTIVIDAD 1º </a:t>
            </a:r>
            <a:br>
              <a:rPr lang="es-ES" dirty="0" smtClean="0"/>
            </a:br>
            <a:r>
              <a:rPr lang="es-ES" sz="2200" dirty="0" smtClean="0"/>
              <a:t>(Alumnos del módulo de PCPI </a:t>
            </a:r>
            <a:r>
              <a:rPr lang="es-ES" sz="2200" smtClean="0"/>
              <a:t>ó </a:t>
            </a:r>
            <a:r>
              <a:rPr lang="es-ES" sz="2200" smtClean="0"/>
              <a:t>FP Básica </a:t>
            </a:r>
            <a:r>
              <a:rPr lang="es-ES" sz="2200" dirty="0" smtClean="0"/>
              <a:t>Agroforestal)</a:t>
            </a:r>
            <a:r>
              <a:rPr lang="es-ES" dirty="0" smtClean="0"/>
              <a:t/>
            </a:r>
            <a:br>
              <a:rPr lang="es-ES" dirty="0" smtClean="0"/>
            </a:br>
            <a:r>
              <a:rPr lang="es-ES" dirty="0" smtClean="0"/>
              <a:t/>
            </a:r>
            <a:br>
              <a:rPr lang="es-ES" dirty="0" smtClean="0"/>
            </a:br>
            <a:r>
              <a:rPr lang="es-ES" dirty="0" smtClean="0"/>
              <a:t/>
            </a:r>
            <a:br>
              <a:rPr lang="es-ES" dirty="0" smtClean="0"/>
            </a:br>
            <a:r>
              <a:rPr lang="es-ES" sz="2700" dirty="0" smtClean="0"/>
              <a:t>VAMOS A VISITAR UN ESPACIO NATURAL, ¿QUÉ CREES QUE ES?</a:t>
            </a:r>
            <a:br>
              <a:rPr lang="es-ES" sz="2700" dirty="0" smtClean="0"/>
            </a:br>
            <a:r>
              <a:rPr lang="es-ES" sz="2700" dirty="0" smtClean="0"/>
              <a:t/>
            </a:r>
            <a:br>
              <a:rPr lang="es-ES" sz="2700" dirty="0" smtClean="0"/>
            </a:br>
            <a:r>
              <a:rPr lang="es-ES" sz="2700" dirty="0" smtClean="0"/>
              <a:t/>
            </a:r>
            <a:br>
              <a:rPr lang="es-ES" sz="2700" dirty="0" smtClean="0"/>
            </a:br>
            <a:r>
              <a:rPr lang="es-ES" sz="2700" dirty="0" smtClean="0"/>
              <a:t>CUANDO HABLAMOS DE LAS LAGUNAS DE VILLAFÁFILA, </a:t>
            </a:r>
            <a:br>
              <a:rPr lang="es-ES" sz="2700" dirty="0" smtClean="0"/>
            </a:br>
            <a:r>
              <a:rPr lang="es-ES" sz="2700" dirty="0" smtClean="0"/>
              <a:t>¿QUÉ TE SUGIERE?</a:t>
            </a:r>
            <a:br>
              <a:rPr lang="es-ES" sz="2700" dirty="0" smtClean="0"/>
            </a:br>
            <a:r>
              <a:rPr lang="es-ES" sz="2700" dirty="0" smtClean="0"/>
              <a:t/>
            </a:r>
            <a:br>
              <a:rPr lang="es-ES" sz="2700" dirty="0" smtClean="0"/>
            </a:br>
            <a:r>
              <a:rPr lang="es-ES" sz="2700" dirty="0" smtClean="0"/>
              <a:t/>
            </a:r>
            <a:br>
              <a:rPr lang="es-ES" sz="2700" dirty="0" smtClean="0"/>
            </a:br>
            <a:r>
              <a:rPr lang="es-ES" sz="2700" dirty="0" smtClean="0"/>
              <a:t>EL LOGOTIPO QUE ACABAS DE VER, CORRESPONDE A UN AVE, ¿SABES CUÁL?</a:t>
            </a:r>
            <a:br>
              <a:rPr lang="es-ES" sz="2700" dirty="0" smtClean="0"/>
            </a:br>
            <a:endParaRPr lang="es-ES" sz="2700" dirty="0"/>
          </a:p>
        </p:txBody>
      </p:sp>
    </p:spTree>
  </p:cSld>
  <p:clrMapOvr>
    <a:masterClrMapping/>
  </p:clrMapOvr>
  <p:transition advClick="0" advTm="2000">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R. E. N. Castilla y León</a:t>
            </a:r>
            <a:endParaRPr lang="es-ES" dirty="0"/>
          </a:p>
        </p:txBody>
      </p:sp>
      <p:pic>
        <p:nvPicPr>
          <p:cNvPr id="4" name="3 Marcador de contenido" descr="localización1.jpeg"/>
          <p:cNvPicPr>
            <a:picLocks noGrp="1" noChangeAspect="1"/>
          </p:cNvPicPr>
          <p:nvPr>
            <p:ph idx="1"/>
          </p:nvPr>
        </p:nvPicPr>
        <p:blipFill>
          <a:blip r:embed="rId2" cstate="print"/>
          <a:stretch>
            <a:fillRect/>
          </a:stretch>
        </p:blipFill>
        <p:spPr>
          <a:xfrm>
            <a:off x="2770632" y="2445861"/>
            <a:ext cx="3602736" cy="2834640"/>
          </a:xfrm>
        </p:spPr>
      </p:pic>
      <p:sp>
        <p:nvSpPr>
          <p:cNvPr id="5" name="4 CuadroTexto"/>
          <p:cNvSpPr txBox="1"/>
          <p:nvPr/>
        </p:nvSpPr>
        <p:spPr>
          <a:xfrm>
            <a:off x="3500430" y="6357958"/>
            <a:ext cx="4429156" cy="369332"/>
          </a:xfrm>
          <a:prstGeom prst="rect">
            <a:avLst/>
          </a:prstGeom>
          <a:noFill/>
        </p:spPr>
        <p:txBody>
          <a:bodyPr wrap="square" rtlCol="0">
            <a:spAutoFit/>
          </a:bodyPr>
          <a:lstStyle/>
          <a:p>
            <a:r>
              <a:rPr lang="es-ES" dirty="0" smtClean="0"/>
              <a:t>WWW.JCYL.ES</a:t>
            </a:r>
            <a:endParaRPr lang="es-ES" dirty="0"/>
          </a:p>
        </p:txBody>
      </p:sp>
    </p:spTree>
  </p:cSld>
  <p:clrMapOvr>
    <a:masterClrMapping/>
  </p:clrMapOvr>
  <p:transition advClick="0" advTm="2000">
    <p:dissolv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sz="2700" dirty="0" smtClean="0"/>
              <a:t/>
            </a:r>
            <a:br>
              <a:rPr lang="es-ES" sz="2700" dirty="0" smtClean="0"/>
            </a:br>
            <a:r>
              <a:rPr lang="es-ES" sz="2700" dirty="0" smtClean="0"/>
              <a:t/>
            </a:r>
            <a:br>
              <a:rPr lang="es-ES" sz="2700" dirty="0" smtClean="0"/>
            </a:br>
            <a:r>
              <a:rPr lang="es-ES" sz="2700" dirty="0" smtClean="0"/>
              <a:t/>
            </a:r>
            <a:br>
              <a:rPr lang="es-ES" sz="2700" dirty="0" smtClean="0"/>
            </a:br>
            <a:r>
              <a:rPr lang="es-ES" sz="2700" dirty="0" smtClean="0"/>
              <a:t/>
            </a:r>
            <a:br>
              <a:rPr lang="es-ES" sz="2700" dirty="0" smtClean="0"/>
            </a:br>
            <a:r>
              <a:rPr lang="es-ES" sz="2700" dirty="0" smtClean="0"/>
              <a:t/>
            </a:r>
            <a:br>
              <a:rPr lang="es-ES" sz="2700" dirty="0" smtClean="0"/>
            </a:br>
            <a:r>
              <a:rPr lang="es-ES" sz="2700" dirty="0" smtClean="0"/>
              <a:t/>
            </a:r>
            <a:br>
              <a:rPr lang="es-ES" sz="2700" dirty="0" smtClean="0"/>
            </a:br>
            <a:r>
              <a:rPr lang="es-ES" sz="2700" dirty="0" smtClean="0"/>
              <a:t/>
            </a:r>
            <a:br>
              <a:rPr lang="es-ES" sz="2700" dirty="0" smtClean="0"/>
            </a:br>
            <a:r>
              <a:rPr lang="es-ES" sz="2700" dirty="0" smtClean="0"/>
              <a:t/>
            </a:r>
            <a:br>
              <a:rPr lang="es-ES" sz="2700" dirty="0" smtClean="0"/>
            </a:br>
            <a:r>
              <a:rPr lang="es-ES" sz="2700" dirty="0" smtClean="0"/>
              <a:t/>
            </a:r>
            <a:br>
              <a:rPr lang="es-ES" sz="2700" dirty="0" smtClean="0"/>
            </a:br>
            <a:r>
              <a:rPr lang="es-ES" sz="2700" dirty="0" smtClean="0"/>
              <a:t/>
            </a:r>
            <a:br>
              <a:rPr lang="es-ES" sz="2700" dirty="0" smtClean="0"/>
            </a:br>
            <a:r>
              <a:rPr lang="es-ES" sz="2700" dirty="0" smtClean="0"/>
              <a:t/>
            </a:r>
            <a:br>
              <a:rPr lang="es-ES" sz="2700" dirty="0" smtClean="0"/>
            </a:br>
            <a:r>
              <a:rPr lang="es-ES" sz="2700" dirty="0" smtClean="0"/>
              <a:t/>
            </a:r>
            <a:br>
              <a:rPr lang="es-ES" sz="2700" dirty="0" smtClean="0"/>
            </a:br>
            <a:r>
              <a:rPr lang="es-ES" sz="2700" dirty="0" smtClean="0"/>
              <a:t/>
            </a:r>
            <a:br>
              <a:rPr lang="es-ES" sz="2700" dirty="0" smtClean="0"/>
            </a:br>
            <a:r>
              <a:rPr lang="es-ES" sz="2700" dirty="0" smtClean="0"/>
              <a:t/>
            </a:r>
            <a:br>
              <a:rPr lang="es-ES" sz="2700" dirty="0" smtClean="0"/>
            </a:br>
            <a:r>
              <a:rPr lang="es-ES" sz="2700" dirty="0" smtClean="0"/>
              <a:t/>
            </a:r>
            <a:br>
              <a:rPr lang="es-ES" sz="2700" dirty="0" smtClean="0"/>
            </a:br>
            <a:r>
              <a:rPr lang="es-ES" sz="2700" dirty="0" smtClean="0"/>
              <a:t/>
            </a:r>
            <a:br>
              <a:rPr lang="es-ES" sz="2700" dirty="0" smtClean="0"/>
            </a:br>
            <a:r>
              <a:rPr lang="es-ES" dirty="0" smtClean="0"/>
              <a:t>ACTIVIDAD 2º</a:t>
            </a:r>
            <a:r>
              <a:rPr lang="es-ES" sz="2700" dirty="0" smtClean="0"/>
              <a:t/>
            </a:r>
            <a:br>
              <a:rPr lang="es-ES" sz="2700" dirty="0" smtClean="0"/>
            </a:br>
            <a:r>
              <a:rPr lang="es-ES" sz="2700" dirty="0" smtClean="0"/>
              <a:t/>
            </a:r>
            <a:br>
              <a:rPr lang="es-ES" sz="2700" dirty="0" smtClean="0"/>
            </a:br>
            <a:r>
              <a:rPr lang="es-ES" sz="2700" dirty="0" smtClean="0"/>
              <a:t/>
            </a:r>
            <a:br>
              <a:rPr lang="es-ES" sz="2700" dirty="0" smtClean="0"/>
            </a:br>
            <a:r>
              <a:rPr lang="es-ES" sz="2700" dirty="0" smtClean="0"/>
              <a:t>1ª ¿QUÉ SIGNIFICA LAS SIGLAS DE R.E.N.?</a:t>
            </a:r>
            <a:br>
              <a:rPr lang="es-ES" sz="2700" dirty="0" smtClean="0"/>
            </a:br>
            <a:r>
              <a:rPr lang="es-ES" sz="2700" dirty="0" smtClean="0"/>
              <a:t/>
            </a:r>
            <a:br>
              <a:rPr lang="es-ES" sz="2700" dirty="0" smtClean="0"/>
            </a:br>
            <a:r>
              <a:rPr lang="es-ES" sz="2700" dirty="0" smtClean="0"/>
              <a:t>2º ¿SABES CUÁNTOS ESPACIOS NATURALES HAY EN ZAMORA?</a:t>
            </a:r>
            <a:br>
              <a:rPr lang="es-ES" sz="2700" dirty="0" smtClean="0"/>
            </a:br>
            <a:r>
              <a:rPr lang="es-ES" sz="2700" dirty="0" smtClean="0"/>
              <a:t/>
            </a:r>
            <a:br>
              <a:rPr lang="es-ES" sz="2700" dirty="0" smtClean="0"/>
            </a:br>
            <a:r>
              <a:rPr lang="es-ES" sz="2700" dirty="0" smtClean="0"/>
              <a:t>3º ¿ QUE CULTIVOS SE SIEMBRAN EN LA COMARCA DE CAMPOS?</a:t>
            </a:r>
            <a:br>
              <a:rPr lang="es-ES" sz="2700" dirty="0" smtClean="0"/>
            </a:br>
            <a:r>
              <a:rPr lang="es-ES" sz="2700" dirty="0" smtClean="0"/>
              <a:t/>
            </a:r>
            <a:br>
              <a:rPr lang="es-ES" sz="2700" dirty="0" smtClean="0"/>
            </a:br>
            <a:r>
              <a:rPr lang="es-ES" sz="2700" dirty="0" smtClean="0"/>
              <a:t>4º ¿CONOCES ESPECIES ANIMALES QUE ESTÉN EN PELIGRO DE EXTINCIÓN?</a:t>
            </a:r>
            <a:br>
              <a:rPr lang="es-ES" sz="2700" dirty="0" smtClean="0"/>
            </a:br>
            <a:r>
              <a:rPr lang="es-ES" sz="2700" dirty="0" smtClean="0"/>
              <a:t/>
            </a:r>
            <a:br>
              <a:rPr lang="es-ES" sz="2700" dirty="0" smtClean="0"/>
            </a:br>
            <a:r>
              <a:rPr lang="es-ES" sz="2700" dirty="0" smtClean="0"/>
              <a:t>5º ¿POR QUÉ CREES QUE EXISTEN LAGUNAS EN ESTE LUGAR?</a:t>
            </a:r>
            <a:r>
              <a:rPr lang="es-ES" sz="3600" dirty="0" smtClean="0"/>
              <a:t/>
            </a:r>
            <a:br>
              <a:rPr lang="es-ES" sz="3600" dirty="0" smtClean="0"/>
            </a:br>
            <a:endParaRPr lang="es-ES_tradnl" dirty="0"/>
          </a:p>
        </p:txBody>
      </p:sp>
    </p:spTree>
  </p:cSld>
  <p:clrMapOvr>
    <a:masterClrMapping/>
  </p:clrMapOvr>
  <p:transition advClick="0" advTm="2000">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sz="4800" b="1" dirty="0" smtClean="0">
                <a:latin typeface="Arabic Typesetting" pitchFamily="66" charset="-78"/>
                <a:ea typeface="BatangChe" pitchFamily="49" charset="-127"/>
                <a:cs typeface="Arabic Typesetting" pitchFamily="66" charset="-78"/>
              </a:rPr>
              <a:t>LOCALIZACIÓN -  Zamora</a:t>
            </a:r>
            <a:endParaRPr lang="es-ES" sz="4800" b="1" dirty="0">
              <a:latin typeface="Arabic Typesetting" pitchFamily="66" charset="-78"/>
              <a:ea typeface="BatangChe" pitchFamily="49" charset="-127"/>
              <a:cs typeface="Arabic Typesetting" pitchFamily="66" charset="-78"/>
            </a:endParaRPr>
          </a:p>
        </p:txBody>
      </p:sp>
      <p:pic>
        <p:nvPicPr>
          <p:cNvPr id="6" name="5 Marcador de contenido" descr="localizacion2.jpg"/>
          <p:cNvPicPr>
            <a:picLocks noGrp="1" noChangeAspect="1"/>
          </p:cNvPicPr>
          <p:nvPr>
            <p:ph idx="1"/>
          </p:nvPr>
        </p:nvPicPr>
        <p:blipFill>
          <a:blip r:embed="rId2" cstate="print"/>
          <a:stretch>
            <a:fillRect/>
          </a:stretch>
        </p:blipFill>
        <p:spPr>
          <a:xfrm>
            <a:off x="2030082" y="1600200"/>
            <a:ext cx="5083835" cy="4525963"/>
          </a:xfrm>
        </p:spPr>
      </p:pic>
      <p:sp>
        <p:nvSpPr>
          <p:cNvPr id="4" name="3 CuadroTexto"/>
          <p:cNvSpPr txBox="1"/>
          <p:nvPr/>
        </p:nvSpPr>
        <p:spPr>
          <a:xfrm>
            <a:off x="6072198" y="6072206"/>
            <a:ext cx="2143140" cy="323165"/>
          </a:xfrm>
          <a:prstGeom prst="rect">
            <a:avLst/>
          </a:prstGeom>
          <a:noFill/>
        </p:spPr>
        <p:txBody>
          <a:bodyPr wrap="square" rtlCol="0">
            <a:spAutoFit/>
          </a:bodyPr>
          <a:lstStyle/>
          <a:p>
            <a:r>
              <a:rPr lang="es-ES" sz="1500" dirty="0" smtClean="0"/>
              <a:t>WWW.QUETIEMPO.ES</a:t>
            </a:r>
            <a:endParaRPr lang="es-ES" sz="1500" dirty="0"/>
          </a:p>
        </p:txBody>
      </p:sp>
    </p:spTree>
  </p:cSld>
  <p:clrMapOvr>
    <a:masterClrMapping/>
  </p:clrMapOvr>
  <p:transition advClick="0" advTm="2000">
    <p:dissolv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z="4000" dirty="0" smtClean="0">
                <a:latin typeface="Andalus" pitchFamily="18" charset="-78"/>
                <a:cs typeface="Andalus" pitchFamily="18" charset="-78"/>
              </a:rPr>
              <a:t>SITUACIÓN-</a:t>
            </a:r>
            <a:r>
              <a:rPr lang="es-ES" dirty="0" smtClean="0">
                <a:latin typeface="Andalus" pitchFamily="18" charset="-78"/>
                <a:cs typeface="Andalus" pitchFamily="18" charset="-78"/>
              </a:rPr>
              <a:t> Tierra de Campos</a:t>
            </a:r>
            <a:endParaRPr lang="es-ES" dirty="0">
              <a:latin typeface="Andalus" pitchFamily="18" charset="-78"/>
              <a:cs typeface="Andalus" pitchFamily="18" charset="-78"/>
            </a:endParaRPr>
          </a:p>
        </p:txBody>
      </p:sp>
      <p:pic>
        <p:nvPicPr>
          <p:cNvPr id="8" name="7 Marcador de contenido" descr="image001.JPG"/>
          <p:cNvPicPr>
            <a:picLocks noGrp="1" noChangeAspect="1"/>
          </p:cNvPicPr>
          <p:nvPr>
            <p:ph idx="1"/>
          </p:nvPr>
        </p:nvPicPr>
        <p:blipFill>
          <a:blip r:embed="rId2" cstate="print"/>
          <a:stretch>
            <a:fillRect/>
          </a:stretch>
        </p:blipFill>
        <p:spPr>
          <a:xfrm>
            <a:off x="2117960" y="1600200"/>
            <a:ext cx="4908080" cy="4525963"/>
          </a:xfrm>
        </p:spPr>
      </p:pic>
      <p:sp>
        <p:nvSpPr>
          <p:cNvPr id="4" name="3 CuadroTexto"/>
          <p:cNvSpPr txBox="1"/>
          <p:nvPr/>
        </p:nvSpPr>
        <p:spPr>
          <a:xfrm>
            <a:off x="5500694" y="6143644"/>
            <a:ext cx="2643206" cy="323165"/>
          </a:xfrm>
          <a:prstGeom prst="rect">
            <a:avLst/>
          </a:prstGeom>
          <a:noFill/>
        </p:spPr>
        <p:txBody>
          <a:bodyPr wrap="square" rtlCol="0">
            <a:spAutoFit/>
          </a:bodyPr>
          <a:lstStyle/>
          <a:p>
            <a:r>
              <a:rPr lang="es-ES" sz="1500" dirty="0" smtClean="0"/>
              <a:t>WWW.VILLAFAFILA.NET</a:t>
            </a:r>
            <a:endParaRPr lang="es-ES" sz="1500" dirty="0"/>
          </a:p>
        </p:txBody>
      </p:sp>
    </p:spTree>
  </p:cSld>
  <p:clrMapOvr>
    <a:masterClrMapping/>
  </p:clrMapOvr>
  <p:transition advClick="0" advTm="2000">
    <p:dissolv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237969" y="341542"/>
            <a:ext cx="5572164" cy="801442"/>
          </a:xfrm>
        </p:spPr>
        <p:txBody>
          <a:bodyPr/>
          <a:lstStyle/>
          <a:p>
            <a:r>
              <a:rPr lang="es-ES" dirty="0" smtClean="0"/>
              <a:t>Casa del parque</a:t>
            </a:r>
            <a:endParaRPr lang="es-ES" dirty="0"/>
          </a:p>
        </p:txBody>
      </p:sp>
      <p:pic>
        <p:nvPicPr>
          <p:cNvPr id="4" name="3 Marcador de contenido" descr="la casa del parque.jpg"/>
          <p:cNvPicPr>
            <a:picLocks noGrp="1" noChangeAspect="1"/>
          </p:cNvPicPr>
          <p:nvPr>
            <p:ph idx="1"/>
          </p:nvPr>
        </p:nvPicPr>
        <p:blipFill>
          <a:blip r:embed="rId2" cstate="print"/>
          <a:stretch>
            <a:fillRect/>
          </a:stretch>
        </p:blipFill>
        <p:spPr>
          <a:xfrm>
            <a:off x="1000100" y="1142984"/>
            <a:ext cx="7072362" cy="5000660"/>
          </a:xfrm>
        </p:spPr>
      </p:pic>
    </p:spTree>
  </p:cSld>
  <p:clrMapOvr>
    <a:masterClrMapping/>
  </p:clrMapOvr>
  <p:transition advClick="0" advTm="2000">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a:xfrm>
            <a:off x="714348" y="214290"/>
            <a:ext cx="8229600" cy="6429420"/>
          </a:xfrm>
        </p:spPr>
        <p:txBody>
          <a:bodyPr>
            <a:noAutofit/>
          </a:bodyPr>
          <a:lstStyle/>
          <a:p>
            <a:r>
              <a:rPr lang="es-ES" sz="1100" b="1" dirty="0" smtClean="0"/>
              <a:t/>
            </a:r>
            <a:br>
              <a:rPr lang="es-ES" sz="1100" b="1" dirty="0" smtClean="0"/>
            </a:br>
            <a:r>
              <a:rPr lang="es-ES" sz="1500" b="1" dirty="0" smtClean="0"/>
              <a:t>Área de atención al público</a:t>
            </a:r>
            <a:br>
              <a:rPr lang="es-ES" sz="1500" b="1" dirty="0" smtClean="0"/>
            </a:br>
            <a:r>
              <a:rPr lang="es-ES" sz="1500" dirty="0" smtClean="0"/>
              <a:t>Personal con una larga experiencia nos informará en todo momento acerca del espacio natural y del medio ambiente en general.</a:t>
            </a:r>
            <a:br>
              <a:rPr lang="es-ES" sz="1500" dirty="0" smtClean="0"/>
            </a:br>
            <a:r>
              <a:rPr lang="es-ES" sz="1500" dirty="0" smtClean="0"/>
              <a:t>En la Tienda Verde situada frente al mostrador podemos encontrar diferentes tipos de recuerdos de la visita a la Reserva así como adquirir diversos materiales de carácter divulgativo o técnico.</a:t>
            </a:r>
            <a:br>
              <a:rPr lang="es-ES" sz="1500" dirty="0" smtClean="0"/>
            </a:br>
            <a:r>
              <a:rPr lang="es-ES" sz="1500" dirty="0" smtClean="0"/>
              <a:t/>
            </a:r>
            <a:br>
              <a:rPr lang="es-ES" sz="1500" dirty="0" smtClean="0"/>
            </a:br>
            <a:r>
              <a:rPr lang="es-ES" sz="1500" b="1" dirty="0" smtClean="0"/>
              <a:t>Conoce el parque</a:t>
            </a:r>
            <a:br>
              <a:rPr lang="es-ES" sz="1500" b="1" dirty="0" smtClean="0"/>
            </a:br>
            <a:r>
              <a:rPr lang="es-ES" sz="1500" dirty="0" smtClean="0"/>
              <a:t>¿Quiénes habitaron la zona en épocas prehistóricas y evolucionaron con el medio hasta nuestros días? ¿Por qué son estacionales las lagunas? ¿Por qué les gusta tanto a las aves este espacio natural?</a:t>
            </a:r>
            <a:br>
              <a:rPr lang="es-ES" sz="1500" dirty="0" smtClean="0"/>
            </a:br>
            <a:r>
              <a:rPr lang="es-ES" sz="1500" dirty="0" smtClean="0"/>
              <a:t>Son preguntas con respuestas, respuestas que encontrarás en esta exposición.</a:t>
            </a:r>
            <a:br>
              <a:rPr lang="es-ES" sz="1500" dirty="0" smtClean="0"/>
            </a:br>
            <a:r>
              <a:rPr lang="es-ES" sz="1500" dirty="0" smtClean="0"/>
              <a:t>Disfruta, comprende y aprende lo que posee la Reserva.</a:t>
            </a:r>
            <a:br>
              <a:rPr lang="es-ES" sz="1500" dirty="0" smtClean="0"/>
            </a:br>
            <a:r>
              <a:rPr lang="es-ES" sz="1500" dirty="0" smtClean="0"/>
              <a:t/>
            </a:r>
            <a:br>
              <a:rPr lang="es-ES" sz="1500" dirty="0" smtClean="0"/>
            </a:br>
            <a:r>
              <a:rPr lang="es-ES" sz="1500" b="1" dirty="0" smtClean="0"/>
              <a:t>En vivo y en directo</a:t>
            </a:r>
            <a:br>
              <a:rPr lang="es-ES" sz="1500" b="1" dirty="0" smtClean="0"/>
            </a:br>
            <a:r>
              <a:rPr lang="es-ES" sz="1500" dirty="0" smtClean="0"/>
              <a:t>La vida cotidiana y más íntima de las aves que habitan las lagunas del "Parque de Fauna" se puede ver de cerca a través de una cámara dispuesta en una de las lagunas, sin que ninguna de ellas se sienta observada.</a:t>
            </a:r>
            <a:br>
              <a:rPr lang="es-ES" sz="1500" dirty="0" smtClean="0"/>
            </a:br>
            <a:r>
              <a:rPr lang="es-ES" sz="1500" dirty="0" smtClean="0"/>
              <a:t/>
            </a:r>
            <a:br>
              <a:rPr lang="es-ES" sz="1500" dirty="0" smtClean="0"/>
            </a:br>
            <a:r>
              <a:rPr lang="es-ES" sz="1500" b="1" dirty="0" smtClean="0"/>
              <a:t>Subida al mirador y al palomar</a:t>
            </a:r>
            <a:br>
              <a:rPr lang="es-ES" sz="1500" b="1" dirty="0" smtClean="0"/>
            </a:br>
            <a:r>
              <a:rPr lang="es-ES" sz="1500" dirty="0" smtClean="0"/>
              <a:t>Desde el mirador tenemos una extraordinaria vista del "Parque de Fauna" y a través de unos orificios podremos observar el interior del palomar.</a:t>
            </a:r>
            <a:br>
              <a:rPr lang="es-ES" sz="1500" dirty="0" smtClean="0"/>
            </a:br>
            <a:r>
              <a:rPr lang="es-ES" sz="1500" dirty="0" smtClean="0"/>
              <a:t/>
            </a:r>
            <a:br>
              <a:rPr lang="es-ES" sz="1500" dirty="0" smtClean="0"/>
            </a:br>
            <a:r>
              <a:rPr lang="es-ES" sz="1500" b="1" dirty="0" smtClean="0"/>
              <a:t>Zona audiovisual</a:t>
            </a:r>
            <a:br>
              <a:rPr lang="es-ES" sz="1500" b="1" dirty="0" smtClean="0"/>
            </a:br>
            <a:r>
              <a:rPr lang="es-ES" sz="1500" dirty="0" smtClean="0"/>
              <a:t>¿Te has quedado con ganas de saber más?</a:t>
            </a:r>
            <a:br>
              <a:rPr lang="es-ES" sz="1500" dirty="0" smtClean="0"/>
            </a:br>
            <a:r>
              <a:rPr lang="es-ES" sz="1500" dirty="0" smtClean="0"/>
              <a:t>Periódicamente se proyecta un vídeo de 15 minutos de duración. Las características generales del espacio, los habitantes, la vida cotidiana en los alrededores, la fauna y flora, </a:t>
            </a:r>
            <a:r>
              <a:rPr lang="es-ES" sz="1500" dirty="0" err="1" smtClean="0"/>
              <a:t>etc</a:t>
            </a:r>
            <a:r>
              <a:rPr lang="es-ES" sz="1500" dirty="0" smtClean="0"/>
              <a:t>, se repasan en este vídeo para que nada se te pase por alto.</a:t>
            </a:r>
            <a:endParaRPr lang="es-ES" sz="1500" dirty="0"/>
          </a:p>
        </p:txBody>
      </p:sp>
    </p:spTree>
  </p:cSld>
  <p:clrMapOvr>
    <a:masterClrMapping/>
  </p:clrMapOvr>
  <p:transition advClick="0" advTm="2000">
    <p:dissolve/>
  </p:transition>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560</TotalTime>
  <Words>115</Words>
  <Application>Microsoft Office PowerPoint</Application>
  <PresentationFormat>Presentación en pantalla (4:3)</PresentationFormat>
  <Paragraphs>51</Paragraphs>
  <Slides>28</Slides>
  <Notes>1</Notes>
  <HiddenSlides>0</HiddenSlides>
  <MMClips>0</MMClips>
  <ScaleCrop>false</ScaleCrop>
  <HeadingPairs>
    <vt:vector size="4" baseType="variant">
      <vt:variant>
        <vt:lpstr>Tema</vt:lpstr>
      </vt:variant>
      <vt:variant>
        <vt:i4>1</vt:i4>
      </vt:variant>
      <vt:variant>
        <vt:lpstr>Títulos de diapositiva</vt:lpstr>
      </vt:variant>
      <vt:variant>
        <vt:i4>28</vt:i4>
      </vt:variant>
    </vt:vector>
  </HeadingPairs>
  <TitlesOfParts>
    <vt:vector size="29" baseType="lpstr">
      <vt:lpstr>Tema de Office</vt:lpstr>
      <vt:lpstr>LAGUNAS DE VILLAFÁFILA  Y SU ENTORNO</vt:lpstr>
      <vt:lpstr>Red de Espacios Naturales de  Castilla y León</vt:lpstr>
      <vt:lpstr>  ACTIVIDAD 1º  (Alumnos del módulo de PCPI ó FP Básica Agroforestal)   VAMOS A VISITAR UN ESPACIO NATURAL, ¿QUÉ CREES QUE ES?   CUANDO HABLAMOS DE LAS LAGUNAS DE VILLAFÁFILA,  ¿QUÉ TE SUGIERE?   EL LOGOTIPO QUE ACABAS DE VER, CORRESPONDE A UN AVE, ¿SABES CUÁL? </vt:lpstr>
      <vt:lpstr>R. E. N. Castilla y León</vt:lpstr>
      <vt:lpstr>                ACTIVIDAD 2º   1ª ¿QUÉ SIGNIFICA LAS SIGLAS DE R.E.N.?  2º ¿SABES CUÁNTOS ESPACIOS NATURALES HAY EN ZAMORA?  3º ¿ QUE CULTIVOS SE SIEMBRAN EN LA COMARCA DE CAMPOS?  4º ¿CONOCES ESPECIES ANIMALES QUE ESTÉN EN PELIGRO DE EXTINCIÓN?  5º ¿POR QUÉ CREES QUE EXISTEN LAGUNAS EN ESTE LUGAR? </vt:lpstr>
      <vt:lpstr>LOCALIZACIÓN -  Zamora</vt:lpstr>
      <vt:lpstr>SITUACIÓN- Tierra de Campos</vt:lpstr>
      <vt:lpstr>Casa del parque</vt:lpstr>
      <vt:lpstr> Área de atención al público Personal con una larga experiencia nos informará en todo momento acerca del espacio natural y del medio ambiente en general. En la Tienda Verde situada frente al mostrador podemos encontrar diferentes tipos de recuerdos de la visita a la Reserva así como adquirir diversos materiales de carácter divulgativo o técnico.  Conoce el parque ¿Quiénes habitaron la zona en épocas prehistóricas y evolucionaron con el medio hasta nuestros días? ¿Por qué son estacionales las lagunas? ¿Por qué les gusta tanto a las aves este espacio natural? Son preguntas con respuestas, respuestas que encontrarás en esta exposición. Disfruta, comprende y aprende lo que posee la Reserva.  En vivo y en directo La vida cotidiana y más íntima de las aves que habitan las lagunas del "Parque de Fauna" se puede ver de cerca a través de una cámara dispuesta en una de las lagunas, sin que ninguna de ellas se sienta observada.  Subida al mirador y al palomar Desde el mirador tenemos una extraordinaria vista del "Parque de Fauna" y a través de unos orificios podremos observar el interior del palomar.  Zona audiovisual ¿Te has quedado con ganas de saber más? Periódicamente se proyecta un vídeo de 15 minutos de duración. Las características generales del espacio, los habitantes, la vida cotidiana en los alrededores, la fauna y flora, etc, se repasan en este vídeo para que nada se te pase por alto.</vt:lpstr>
      <vt:lpstr>     Desde esta página se informa a los visitantes, de la importancia de este Espacio Natural en Tierra de Campos Zamorana.    </vt:lpstr>
      <vt:lpstr> Las figuras de protección de la Reserva a nivel estatal y autonómico son: -  1972 - Zona de caza controlada (2.854 hectáreas).  -  1986 - Reserva nacional de caza (32.549 hectáreas).  -  1996 - Reserva regional de caza (32.549 hectáreas).  -  2006 - Reserva natural (32.541 hectáreas).  Otras figuras de protección a nivel internacional: -  1987 - ZEPA (Zona de especial protección para las aves ) - 32.549 hectáreas. -  1989 - Humedal RAMSAR (Protección e importancia internacional del complejo lagunar) - 2.854 hectáreas. -  1992 - LIC (Lugar de interés Comunitario) - 4.219 hectáreas</vt:lpstr>
      <vt:lpstr>Complejo lagunar</vt:lpstr>
      <vt:lpstr>ACTIVIDAD 3º  EN EL COMPLEJO  LAGUNAR HAY OBSERVATORIOS, AVERIGUA  QUÉ ESPECIES ACUÁTICAS  PREDOMINAN EN ESTE ECOSISTEMA</vt:lpstr>
      <vt:lpstr>PAISAJE</vt:lpstr>
      <vt:lpstr>Fauna acuática </vt:lpstr>
      <vt:lpstr>VEGETACIÓN</vt:lpstr>
      <vt:lpstr>Avutarda sobrevolando los campos</vt:lpstr>
      <vt:lpstr>FAUNA</vt:lpstr>
      <vt:lpstr>Ansares junto a la Casa del Parque</vt:lpstr>
      <vt:lpstr>PATRIMONIO SOCIAL Y CULTURAL</vt:lpstr>
      <vt:lpstr>Arquitectura popular: palomar castellano</vt:lpstr>
      <vt:lpstr> ACTIVIDAD 4º  REALIZAR DOS RUTAS DE PALOMARES  EN LA RESERVA:  1º- NORESTE-CENTRO(Campos)  2º SUROESTE (Lampreana) </vt:lpstr>
      <vt:lpstr>La Reserva de Villafáfila, ejemplo de gestión agroambiental en la Red Natura 2000 -</vt:lpstr>
      <vt:lpstr> ACTIVIDAD 5º  UNO DE LOS ECOSISTEMAS ES UNA PSEUDOESTEPA CEREALISTA, AVERIGUA POR QUÉ SE LLAMA ASÍ.    EN ESTE ECOSISTEMA SE CULTIVA UNA ESPECIE VEGETAL DE SUMA IMPORTANCIA PARA LAS AVES ESTEPARÍAS, AVERIGUA CUÁL  ES Y NOMBRA VARIAS ESPECIES DE AVES VINCULADAS AL MISMO   </vt:lpstr>
      <vt:lpstr>          RUTAS EN LA RESERVA DE VILLAFÁFILA   </vt:lpstr>
      <vt:lpstr>            ACTIVIDAD  6º   1ª ¿ QUÉ ES UN ESPACIO NATURAL?  2ª ¿POR QUÉ TENEMOS QUE PROTEGER UN ESPACIO NATURAL?  3º ¿QUÉ ECOSISTEMAS COEXISTEN EN ESTE ESPACIO NATURAL?  4º ¿ QUE IMPORTANCIA TIENE ESTE ESPACIO NATURAL A NIVEL INTERNACIONAL?  5º ¿QUÉ ESPECIES ANIMALES ESTÁN PROTEGIDAS?  6º CITA ALGUNAS ESPECIES ACUATICAS Y OTRAS ESTEPARÍAS</vt:lpstr>
      <vt:lpstr>        ACTIVIDAD 7º  (CONCLUSIONES)  ¿QUÉ IMPRESIÓN HAS SACADO DE LA VISITA?    ¿TE HA PARECIDO INTERESANTE?   ¿QUÉ ESPECIES DE AVES HAS VISTO EN EL CAMPO?   ¿POR QUÉ CREES QUE ES IMPORTANTE LA POBLACIÓN DE AVES INVERNANTES?</vt:lpstr>
      <vt:lpstr>                     CURSO DE TIERRA DE CAMPOS      ALUMNO: ALFONSO MARCOS HERAS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LAGUNAS DE VILLAFÁFILA  Y SU ENTORNO</dc:title>
  <dc:creator>Garantia</dc:creator>
  <cp:lastModifiedBy>Acer</cp:lastModifiedBy>
  <cp:revision>67</cp:revision>
  <dcterms:created xsi:type="dcterms:W3CDTF">2015-04-08T19:30:27Z</dcterms:created>
  <dcterms:modified xsi:type="dcterms:W3CDTF">2015-04-27T18:15:31Z</dcterms:modified>
</cp:coreProperties>
</file>