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71" r:id="rId6"/>
    <p:sldId id="261" r:id="rId7"/>
    <p:sldId id="262" r:id="rId8"/>
    <p:sldId id="265" r:id="rId9"/>
    <p:sldId id="264" r:id="rId10"/>
    <p:sldId id="266" r:id="rId11"/>
    <p:sldId id="267" r:id="rId12"/>
    <p:sldId id="268" r:id="rId13"/>
    <p:sldId id="269" r:id="rId14"/>
    <p:sldId id="270" r:id="rId15"/>
    <p:sldId id="272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15E0F-E404-4D4F-B39E-EDD2976CE481}" type="datetimeFigureOut">
              <a:rPr lang="es-ES" smtClean="0"/>
              <a:pPr/>
              <a:t>24/04/2018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34DB9-7C93-465C-A218-DD74454FEE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15E0F-E404-4D4F-B39E-EDD2976CE481}" type="datetimeFigureOut">
              <a:rPr lang="es-ES" smtClean="0"/>
              <a:pPr/>
              <a:t>24/04/2018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34DB9-7C93-465C-A218-DD74454FEE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15E0F-E404-4D4F-B39E-EDD2976CE481}" type="datetimeFigureOut">
              <a:rPr lang="es-ES" smtClean="0"/>
              <a:pPr/>
              <a:t>24/04/2018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34DB9-7C93-465C-A218-DD74454FEE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15E0F-E404-4D4F-B39E-EDD2976CE481}" type="datetimeFigureOut">
              <a:rPr lang="es-ES" smtClean="0"/>
              <a:pPr/>
              <a:t>24/04/2018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34DB9-7C93-465C-A218-DD74454FEE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15E0F-E404-4D4F-B39E-EDD2976CE481}" type="datetimeFigureOut">
              <a:rPr lang="es-ES" smtClean="0"/>
              <a:pPr/>
              <a:t>24/04/2018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34DB9-7C93-465C-A218-DD74454FEE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15E0F-E404-4D4F-B39E-EDD2976CE481}" type="datetimeFigureOut">
              <a:rPr lang="es-ES" smtClean="0"/>
              <a:pPr/>
              <a:t>24/04/2018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34DB9-7C93-465C-A218-DD74454FEE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15E0F-E404-4D4F-B39E-EDD2976CE481}" type="datetimeFigureOut">
              <a:rPr lang="es-ES" smtClean="0"/>
              <a:pPr/>
              <a:t>24/04/2018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34DB9-7C93-465C-A218-DD74454FEE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15E0F-E404-4D4F-B39E-EDD2976CE481}" type="datetimeFigureOut">
              <a:rPr lang="es-ES" smtClean="0"/>
              <a:pPr/>
              <a:t>24/04/2018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34DB9-7C93-465C-A218-DD74454FEE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15E0F-E404-4D4F-B39E-EDD2976CE481}" type="datetimeFigureOut">
              <a:rPr lang="es-ES" smtClean="0"/>
              <a:pPr/>
              <a:t>24/04/2018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34DB9-7C93-465C-A218-DD74454FEE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15E0F-E404-4D4F-B39E-EDD2976CE481}" type="datetimeFigureOut">
              <a:rPr lang="es-ES" smtClean="0"/>
              <a:pPr/>
              <a:t>24/04/2018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34DB9-7C93-465C-A218-DD74454FEE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15E0F-E404-4D4F-B39E-EDD2976CE481}" type="datetimeFigureOut">
              <a:rPr lang="es-ES" smtClean="0"/>
              <a:pPr/>
              <a:t>24/04/2018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34DB9-7C93-465C-A218-DD74454FEE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  <a:alpha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15E0F-E404-4D4F-B39E-EDD2976CE481}" type="datetimeFigureOut">
              <a:rPr lang="es-ES" smtClean="0"/>
              <a:pPr/>
              <a:t>24/04/2018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34DB9-7C93-465C-A218-DD74454FEE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RFk5DErBAeg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hyperlink" Target="https://www.youtube.com/watch?v=OEKAmNzatI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CaiJr-_rAo" TargetMode="External"/><Relationship Id="rId2" Type="http://schemas.openxmlformats.org/officeDocument/2006/relationships/hyperlink" Target="https://www.youtube.com/watch?v=ZUogveJbT64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-Z_KEGfEa-I" TargetMode="External"/><Relationship Id="rId2" Type="http://schemas.openxmlformats.org/officeDocument/2006/relationships/hyperlink" Target="http://www.flute-a-bec.com/acoustique-embouchure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youtube.com/watch?v=n5mdsUbNeU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  <a:alpha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785794"/>
            <a:ext cx="7772400" cy="1470025"/>
          </a:xfrm>
        </p:spPr>
        <p:txBody>
          <a:bodyPr/>
          <a:lstStyle/>
          <a:p>
            <a:r>
              <a:rPr lang="es-ES" dirty="0" smtClean="0"/>
              <a:t>ESPINETA</a:t>
            </a:r>
            <a:endParaRPr lang="es-ES" dirty="0"/>
          </a:p>
        </p:txBody>
      </p:sp>
      <p:pic>
        <p:nvPicPr>
          <p:cNvPr id="1026" name="Picture 2" descr="http://rmsevillano.com/es/wp-content/uploads/2014/10/Espineta-Goujon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8" y="2357430"/>
            <a:ext cx="4673236" cy="386750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404664"/>
            <a:ext cx="7772400" cy="1470025"/>
          </a:xfrm>
        </p:spPr>
        <p:txBody>
          <a:bodyPr/>
          <a:lstStyle/>
          <a:p>
            <a:r>
              <a:rPr lang="es-ES" dirty="0" smtClean="0"/>
              <a:t>EL ÓRGANO</a:t>
            </a:r>
            <a:endParaRPr lang="es-ES" dirty="0"/>
          </a:p>
        </p:txBody>
      </p:sp>
      <p:sp>
        <p:nvSpPr>
          <p:cNvPr id="2050" name="AutoShape 2" descr="Resultado de imagen de INSTRUMENTO ORGANO ABARC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" name="Picture 2" descr="Resultado de imagen de organ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492896"/>
            <a:ext cx="4128953" cy="3092732"/>
          </a:xfrm>
          <a:prstGeom prst="rect">
            <a:avLst/>
          </a:prstGeom>
          <a:noFill/>
          <a:ln w="317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DESCRIPCIÓN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Instrumento de viento-mixto.</a:t>
            </a:r>
          </a:p>
          <a:p>
            <a:r>
              <a:rPr lang="es-ES" dirty="0" smtClean="0"/>
              <a:t>Se produce el sonido al salir el aire por tubos de diferentes tamaño, tras accionar unas teclas.</a:t>
            </a:r>
          </a:p>
          <a:p>
            <a:r>
              <a:rPr lang="es-ES" dirty="0" smtClean="0"/>
              <a:t>Tiene uno o dos teclados y una serie de pedales. Se toca, pues, con las manos y los pies.</a:t>
            </a:r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HISTORIA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En la Edad Media se empiezan a construir órganos de aire.</a:t>
            </a:r>
          </a:p>
          <a:p>
            <a:r>
              <a:rPr lang="es-ES_tradnl" dirty="0" smtClean="0"/>
              <a:t>En un principio el aire que entraba en los tubos se generaba gracias a un fuelle de gran tamaño, que requería gran esfuerzo accionar.</a:t>
            </a:r>
          </a:p>
          <a:p>
            <a:r>
              <a:rPr lang="es-ES_tradnl" dirty="0" smtClean="0"/>
              <a:t>Es en el Barroco cuando llega a su máximo esplendor (</a:t>
            </a:r>
            <a:r>
              <a:rPr lang="es-ES_tradnl" dirty="0" err="1" smtClean="0"/>
              <a:t>s.XVII.XVIII</a:t>
            </a:r>
            <a:r>
              <a:rPr lang="es-ES_tradnl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ÓRGANOS EN ABARCA DE CAMPOS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4402832" cy="4525963"/>
          </a:xfrm>
        </p:spPr>
        <p:txBody>
          <a:bodyPr/>
          <a:lstStyle/>
          <a:p>
            <a:r>
              <a:rPr lang="es-ES_tradnl" dirty="0" smtClean="0"/>
              <a:t>ÓRGANO IBÉRICO:	</a:t>
            </a:r>
          </a:p>
          <a:p>
            <a:pPr marL="457200" lvl="1" indent="0">
              <a:buNone/>
            </a:pPr>
            <a:r>
              <a:rPr lang="es-ES_tradnl" dirty="0" smtClean="0"/>
              <a:t>Se caracteriza por la presencia de tubos de trompetería horizontales.</a:t>
            </a:r>
          </a:p>
          <a:p>
            <a:pPr lvl="1"/>
            <a:endParaRPr lang="es-ES_tradnl" dirty="0" smtClean="0"/>
          </a:p>
          <a:p>
            <a:pPr lvl="1"/>
            <a:endParaRPr lang="es-ES_tradnl" dirty="0" smtClean="0"/>
          </a:p>
        </p:txBody>
      </p:sp>
      <p:pic>
        <p:nvPicPr>
          <p:cNvPr id="4" name="Picture 6" descr="C:\Documents and Settings\Usuario\Escritorio\1134556104792_santoyo._iglesia_de_san_juan._xrgano.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1700808"/>
            <a:ext cx="3125478" cy="42714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1240" y="1988840"/>
            <a:ext cx="3836515" cy="1930351"/>
          </a:xfrm>
        </p:spPr>
        <p:txBody>
          <a:bodyPr>
            <a:normAutofit fontScale="85000" lnSpcReduction="20000"/>
          </a:bodyPr>
          <a:lstStyle/>
          <a:p>
            <a:r>
              <a:rPr lang="es-ES_tradnl" dirty="0" smtClean="0"/>
              <a:t>Órgano de la escuela napolitana: de menor tamaño. Es el más antiguo de la provincia de Palencia: 1711</a:t>
            </a:r>
          </a:p>
          <a:p>
            <a:endParaRPr lang="es-ES_tradnl" dirty="0"/>
          </a:p>
        </p:txBody>
      </p:sp>
      <p:pic>
        <p:nvPicPr>
          <p:cNvPr id="1026" name="Picture 2" descr="ÃRGANO DEL ANTIGUO PALACIO DE LOS OSORIO DE ABARCA DE CAMPOS  (PALENCIA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07755" y="2204865"/>
            <a:ext cx="3647974" cy="3500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dirty="0" smtClean="0">
                <a:hlinkClick r:id="rId3"/>
              </a:rPr>
              <a:t>Funcionamiento del órgano</a:t>
            </a:r>
            <a:endParaRPr lang="es-ES_tradnl" dirty="0" smtClean="0"/>
          </a:p>
          <a:p>
            <a:pPr marL="0" indent="0">
              <a:buNone/>
            </a:pPr>
            <a:endParaRPr lang="es-ES_tradnl" dirty="0" smtClean="0"/>
          </a:p>
          <a:p>
            <a:pPr marL="0" indent="0">
              <a:buNone/>
            </a:pPr>
            <a:r>
              <a:rPr lang="es-ES_tradnl" dirty="0" smtClean="0">
                <a:hlinkClick r:id="rId4"/>
              </a:rPr>
              <a:t>Concierto de órgano</a:t>
            </a: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dirty="0" smtClean="0"/>
              <a:t>Enlaces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9699222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  <a:alpha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DESCRIPCIÓN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 </a:t>
            </a:r>
            <a:r>
              <a:rPr lang="es-ES" dirty="0" smtClean="0"/>
              <a:t>Instrumento de </a:t>
            </a:r>
            <a:r>
              <a:rPr lang="es-ES" b="1" dirty="0" smtClean="0"/>
              <a:t>cuerda punteada </a:t>
            </a:r>
            <a:r>
              <a:rPr lang="es-ES" dirty="0" smtClean="0"/>
              <a:t>o pulsada</a:t>
            </a:r>
          </a:p>
          <a:p>
            <a:endParaRPr lang="es-ES" dirty="0" smtClean="0"/>
          </a:p>
          <a:p>
            <a:r>
              <a:rPr lang="es-ES" dirty="0" smtClean="0"/>
              <a:t> Se acciona mediante teclas , que activan unos plectros que puntean la cuerda.</a:t>
            </a:r>
          </a:p>
          <a:p>
            <a:pPr>
              <a:buNone/>
            </a:pPr>
            <a:endParaRPr lang="es-ES" dirty="0" smtClean="0"/>
          </a:p>
          <a:p>
            <a:r>
              <a:rPr lang="es-ES" dirty="0" smtClean="0"/>
              <a:t>Semejante al virginal o al clavecín.</a:t>
            </a:r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  <a:alpha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4691274"/>
          </a:xfrm>
        </p:spPr>
        <p:txBody>
          <a:bodyPr/>
          <a:lstStyle/>
          <a:p>
            <a:r>
              <a:rPr lang="es-ES" dirty="0" smtClean="0"/>
              <a:t>A menudo tenían forma triangular, lo que permitía apoyarlo contra la pared.</a:t>
            </a:r>
          </a:p>
          <a:p>
            <a:endParaRPr lang="es-ES" dirty="0"/>
          </a:p>
        </p:txBody>
      </p:sp>
      <p:pic>
        <p:nvPicPr>
          <p:cNvPr id="5" name="Picture 4" descr="Disposicion e cuerd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592" y="1916832"/>
            <a:ext cx="3719368" cy="4135835"/>
          </a:xfrm>
          <a:prstGeom prst="rect">
            <a:avLst/>
          </a:prstGeom>
          <a:noFill/>
        </p:spPr>
      </p:pic>
      <p:pic>
        <p:nvPicPr>
          <p:cNvPr id="6" name="Picture 2" descr="https://www.fredbettenhausen.com/plaatjes/bentside_spine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2417153"/>
            <a:ext cx="3514719" cy="31351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  <a:alpha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HISTORIA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espineta es un instrumento renacentista (s. XV). </a:t>
            </a:r>
          </a:p>
          <a:p>
            <a:pPr>
              <a:buNone/>
            </a:pPr>
            <a:endParaRPr lang="es-ES" dirty="0" smtClean="0"/>
          </a:p>
          <a:p>
            <a:r>
              <a:rPr lang="es-ES" dirty="0" smtClean="0"/>
              <a:t>Nació en Venecia gracias a </a:t>
            </a:r>
            <a:r>
              <a:rPr lang="es-ES" dirty="0" err="1" smtClean="0"/>
              <a:t>Spinetti</a:t>
            </a:r>
            <a:r>
              <a:rPr lang="es-ES" dirty="0" smtClean="0"/>
              <a:t> (a quién debe su nombre). </a:t>
            </a:r>
          </a:p>
          <a:p>
            <a:pPr>
              <a:buNone/>
            </a:pPr>
            <a:endParaRPr lang="es-ES" dirty="0" smtClean="0"/>
          </a:p>
          <a:p>
            <a:r>
              <a:rPr lang="es-ES" dirty="0" smtClean="0"/>
              <a:t>Su uso se extendió hasta el s. XVII.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  <a:alpha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Enlaces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>
                <a:hlinkClick r:id="rId2"/>
              </a:rPr>
              <a:t>Mecanismo de plectros del clavecín y espineta</a:t>
            </a: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 smtClean="0">
                <a:hlinkClick r:id="rId3"/>
              </a:rPr>
              <a:t>Concierto de clavecín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49010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LA FLAUTA DE PICO</a:t>
            </a:r>
            <a:endParaRPr lang="es-ES_tradnl" dirty="0"/>
          </a:p>
        </p:txBody>
      </p:sp>
      <p:pic>
        <p:nvPicPr>
          <p:cNvPr id="4" name="Picture 2" descr="Resultado de imagen de flauta de pico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540644" y="2817017"/>
            <a:ext cx="5143538" cy="22240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DESCRIPCIÓN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Instrumento de viento-madera</a:t>
            </a:r>
          </a:p>
          <a:p>
            <a:r>
              <a:rPr lang="es-ES_tradnl" dirty="0" smtClean="0"/>
              <a:t>Con embocadura de bisel: </a:t>
            </a:r>
            <a:r>
              <a:rPr lang="es-ES" dirty="0" smtClean="0"/>
              <a:t>Una corriente de aire se dirige hacia una arista afilada, el bisel, que la corta. Como consecuencia se forman remolinos. </a:t>
            </a:r>
          </a:p>
          <a:p>
            <a:r>
              <a:rPr lang="es-ES" dirty="0" smtClean="0"/>
              <a:t>Una parte de la corriente de aire se dirige hacia la parte exterior del instrumento y otra hacia el interior del mismo.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HISTORIA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Aunque existe desde la Antigüedad, se da fundamentalmente en dos épocas:</a:t>
            </a:r>
          </a:p>
          <a:p>
            <a:pPr lvl="1"/>
            <a:r>
              <a:rPr lang="es-ES_tradnl" dirty="0" smtClean="0"/>
              <a:t>Renacimiento: recta, con sonidos graves.</a:t>
            </a:r>
          </a:p>
          <a:p>
            <a:pPr lvl="1"/>
            <a:r>
              <a:rPr lang="es-ES_tradnl" dirty="0" smtClean="0"/>
              <a:t>Barroco:</a:t>
            </a:r>
            <a:r>
              <a:rPr lang="es-ES" dirty="0" smtClean="0"/>
              <a:t> se alarga y se hace más cónica, tanto por su forma como por los orificios. se mejora su sonoridad, haciéndola más dulce y </a:t>
            </a:r>
            <a:r>
              <a:rPr lang="es-ES" dirty="0" err="1" smtClean="0"/>
              <a:t>reduciendola</a:t>
            </a:r>
            <a:r>
              <a:rPr lang="es-ES" dirty="0" smtClean="0"/>
              <a:t> potencia de los graves 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Enlaces</a:t>
            </a:r>
            <a:endParaRPr lang="es-ES" dirty="0"/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s-ES" dirty="0" smtClean="0">
                <a:hlinkClick r:id="rId2"/>
              </a:rPr>
              <a:t>Remolinos de aire en la flauta</a:t>
            </a:r>
            <a:endParaRPr lang="es-ES" dirty="0" smtClean="0"/>
          </a:p>
          <a:p>
            <a:pPr marL="0" indent="0">
              <a:buFont typeface="Arial" pitchFamily="34" charset="0"/>
              <a:buNone/>
            </a:pPr>
            <a:endParaRPr lang="es-ES_tradnl" dirty="0" smtClean="0"/>
          </a:p>
          <a:p>
            <a:pPr marL="0" indent="0">
              <a:buNone/>
            </a:pPr>
            <a:r>
              <a:rPr lang="es-ES" dirty="0" smtClean="0">
                <a:hlinkClick r:id="rId3"/>
              </a:rPr>
              <a:t>QNG: </a:t>
            </a:r>
            <a:r>
              <a:rPr lang="es-ES" dirty="0" err="1" smtClean="0">
                <a:hlinkClick r:id="rId3"/>
              </a:rPr>
              <a:t>Quartet</a:t>
            </a:r>
            <a:r>
              <a:rPr lang="es-ES" dirty="0" smtClean="0">
                <a:hlinkClick r:id="rId3"/>
              </a:rPr>
              <a:t> New </a:t>
            </a:r>
            <a:r>
              <a:rPr lang="es-ES" dirty="0" err="1" smtClean="0">
                <a:hlinkClick r:id="rId3"/>
              </a:rPr>
              <a:t>Generation</a:t>
            </a:r>
            <a:endParaRPr lang="es-ES" dirty="0"/>
          </a:p>
          <a:p>
            <a:pPr marL="0" indent="0">
              <a:buFont typeface="Arial" pitchFamily="34" charset="0"/>
              <a:buNone/>
            </a:pPr>
            <a:endParaRPr lang="es-ES" dirty="0" smtClean="0"/>
          </a:p>
          <a:p>
            <a:pPr marL="0" indent="0">
              <a:buFont typeface="Arial" pitchFamily="34" charset="0"/>
              <a:buNone/>
            </a:pPr>
            <a:r>
              <a:rPr lang="es-ES" dirty="0" smtClean="0">
                <a:hlinkClick r:id="rId4"/>
              </a:rPr>
              <a:t>Clase magistral de flauta de pico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461</TotalTime>
  <Words>361</Words>
  <Application>Microsoft Office PowerPoint</Application>
  <PresentationFormat>Presentación en pantalla (4:3)</PresentationFormat>
  <Paragraphs>60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ESPINETA</vt:lpstr>
      <vt:lpstr>DESCRIPCIÓN</vt:lpstr>
      <vt:lpstr>Diapositiva 3</vt:lpstr>
      <vt:lpstr>HISTORIA</vt:lpstr>
      <vt:lpstr>Enlaces</vt:lpstr>
      <vt:lpstr>LA FLAUTA DE PICO</vt:lpstr>
      <vt:lpstr>DESCRIPCIÓN</vt:lpstr>
      <vt:lpstr>HISTORIA</vt:lpstr>
      <vt:lpstr>Diapositiva 9</vt:lpstr>
      <vt:lpstr>EL ÓRGANO</vt:lpstr>
      <vt:lpstr>DESCRIPCIÓN</vt:lpstr>
      <vt:lpstr>HISTORIA</vt:lpstr>
      <vt:lpstr>ÓRGANOS EN ABARCA DE CAMPOS</vt:lpstr>
      <vt:lpstr>Diapositiva 14</vt:lpstr>
      <vt:lpstr>Enlaces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ESPINETA</dc:title>
  <dc:creator>Usuario01</dc:creator>
  <cp:lastModifiedBy>artistica</cp:lastModifiedBy>
  <cp:revision>23</cp:revision>
  <dcterms:created xsi:type="dcterms:W3CDTF">2018-04-09T07:10:11Z</dcterms:created>
  <dcterms:modified xsi:type="dcterms:W3CDTF">2018-04-24T14:21:58Z</dcterms:modified>
</cp:coreProperties>
</file>