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5" r:id="rId7"/>
    <p:sldId id="263" r:id="rId8"/>
    <p:sldId id="264" r:id="rId9"/>
    <p:sldId id="266" r:id="rId10"/>
    <p:sldId id="267" r:id="rId11"/>
    <p:sldId id="269" r:id="rId12"/>
    <p:sldId id="271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LA CREATIVIDAD COMO ESTRATEGIA DOCENTE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GOTA A GOTA</a:t>
            </a:r>
            <a:endParaRPr lang="es-ES" sz="4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4" descr="http://es.creativecommons.org/blog/wp-content/uploads/2013/04/by-sa_pet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51" y="5916313"/>
            <a:ext cx="112395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995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8438" y="785812"/>
            <a:ext cx="6286500" cy="4714875"/>
          </a:xfrm>
          <a:prstGeom prst="rect">
            <a:avLst/>
          </a:prstGeom>
        </p:spPr>
      </p:pic>
      <p:pic>
        <p:nvPicPr>
          <p:cNvPr id="3" name="Picture 4" descr="http://es.creativecommons.org/blog/wp-content/uploads/2013/04/by-sa_pet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93" y="6304501"/>
            <a:ext cx="112395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076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dirty="0" smtClean="0">
                <a:solidFill>
                  <a:srgbClr val="0070C0"/>
                </a:solidFill>
              </a:rPr>
              <a:t>A modo de conclusión</a:t>
            </a:r>
            <a:endParaRPr lang="es-ES" sz="5400" dirty="0">
              <a:solidFill>
                <a:srgbClr val="0070C0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rgbClr val="00B0F0"/>
                </a:solidFill>
              </a:rPr>
              <a:t>Algunas frases</a:t>
            </a:r>
            <a:endParaRPr lang="es-ES" dirty="0">
              <a:solidFill>
                <a:srgbClr val="00B0F0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" dirty="0" smtClean="0"/>
              <a:t>“duro con el contenido y suave con la persona”</a:t>
            </a:r>
          </a:p>
          <a:p>
            <a:r>
              <a:rPr lang="es-ES" dirty="0" smtClean="0"/>
              <a:t>Mentalidad de crecimiento versus mentalidad fija.</a:t>
            </a:r>
          </a:p>
          <a:p>
            <a:r>
              <a:rPr lang="es-ES" dirty="0" smtClean="0"/>
              <a:t>La creatividad: competencia de competencias.</a:t>
            </a: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B0F0"/>
                </a:solidFill>
              </a:rPr>
              <a:t>Gota a gota: </a:t>
            </a:r>
            <a:r>
              <a:rPr lang="es-ES" dirty="0" err="1" smtClean="0">
                <a:solidFill>
                  <a:srgbClr val="00B0F0"/>
                </a:solidFill>
              </a:rPr>
              <a:t>estalagtitas</a:t>
            </a:r>
            <a:r>
              <a:rPr lang="es-ES" dirty="0" smtClean="0">
                <a:solidFill>
                  <a:srgbClr val="00B0F0"/>
                </a:solidFill>
              </a:rPr>
              <a:t> </a:t>
            </a:r>
            <a:r>
              <a:rPr lang="es-ES" dirty="0" smtClean="0">
                <a:solidFill>
                  <a:srgbClr val="00B0F0"/>
                </a:solidFill>
              </a:rPr>
              <a:t>y estalagmitas</a:t>
            </a:r>
            <a:endParaRPr lang="es-ES" dirty="0">
              <a:solidFill>
                <a:srgbClr val="00B0F0"/>
              </a:solidFill>
            </a:endParaRPr>
          </a:p>
        </p:txBody>
      </p:sp>
      <p:pic>
        <p:nvPicPr>
          <p:cNvPr id="4098" name="Picture 2" descr="Resultado de imagen para estalagtitas y e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733" y="3051175"/>
            <a:ext cx="3888334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es.creativecommons.org/blog/wp-content/uploads/2013/04/by-sa_pet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93" y="6304501"/>
            <a:ext cx="112395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202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00B0F0"/>
                </a:solidFill>
              </a:rPr>
              <a:t>Y para terminar…</a:t>
            </a:r>
            <a:r>
              <a:rPr lang="es-ES" dirty="0" smtClean="0"/>
              <a:t> </a:t>
            </a:r>
            <a:br>
              <a:rPr lang="es-ES" dirty="0" smtClean="0"/>
            </a:br>
            <a:r>
              <a:rPr lang="es-ES" sz="3100" dirty="0" smtClean="0"/>
              <a:t>el juguete con más éxito en nuestro patio de E. Infantil: </a:t>
            </a:r>
            <a:br>
              <a:rPr lang="es-ES" sz="3100" dirty="0" smtClean="0"/>
            </a:br>
            <a:r>
              <a:rPr lang="es-ES" dirty="0" smtClean="0"/>
              <a:t>un carrito ideado por niños de 1ºE.I. </a:t>
            </a:r>
            <a:br>
              <a:rPr lang="es-ES" dirty="0" smtClean="0"/>
            </a:br>
            <a:r>
              <a:rPr lang="es-ES" dirty="0">
                <a:solidFill>
                  <a:srgbClr val="0070C0"/>
                </a:solidFill>
              </a:rPr>
              <a:t>¡</a:t>
            </a:r>
            <a:r>
              <a:rPr lang="es-ES" dirty="0" smtClean="0">
                <a:solidFill>
                  <a:srgbClr val="0070C0"/>
                </a:solidFill>
              </a:rPr>
              <a:t>somos creativos por naturaleza!</a:t>
            </a:r>
            <a:endParaRPr lang="es-ES" dirty="0">
              <a:solidFill>
                <a:srgbClr val="0070C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057" y="2214694"/>
            <a:ext cx="5193384" cy="4218317"/>
          </a:xfrm>
        </p:spPr>
      </p:pic>
      <p:pic>
        <p:nvPicPr>
          <p:cNvPr id="6" name="Picture 4" descr="http://es.creativecommons.org/blog/wp-content/uploads/2013/04/by-sa_pet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93" y="6304501"/>
            <a:ext cx="112395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457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2198" y="847613"/>
            <a:ext cx="10351752" cy="2736819"/>
          </a:xfrm>
        </p:spPr>
        <p:txBody>
          <a:bodyPr>
            <a:normAutofit fontScale="90000"/>
          </a:bodyPr>
          <a:lstStyle/>
          <a:p>
            <a:r>
              <a:rPr lang="es-ES" sz="8900" dirty="0">
                <a:solidFill>
                  <a:srgbClr val="0070C0"/>
                </a:solidFill>
              </a:rPr>
              <a:t>¡</a:t>
            </a:r>
            <a:r>
              <a:rPr lang="es-ES" sz="8900" dirty="0" smtClean="0">
                <a:solidFill>
                  <a:srgbClr val="0070C0"/>
                </a:solidFill>
              </a:rPr>
              <a:t>Gracias! </a:t>
            </a:r>
            <a:r>
              <a:rPr lang="es-ES" sz="9600" dirty="0" smtClean="0">
                <a:solidFill>
                  <a:srgbClr val="0070C0"/>
                </a:solidFill>
              </a:rPr>
              <a:t/>
            </a:r>
            <a:br>
              <a:rPr lang="es-ES" sz="9600" dirty="0" smtClean="0">
                <a:solidFill>
                  <a:srgbClr val="0070C0"/>
                </a:solidFill>
              </a:rPr>
            </a:br>
            <a:r>
              <a:rPr lang="es-ES" sz="3600" dirty="0" smtClean="0"/>
              <a:t>A los ponentes: </a:t>
            </a:r>
            <a:r>
              <a:rPr lang="es-ES" sz="3600" dirty="0"/>
              <a:t>Abraham Gutiérrez crespo</a:t>
            </a:r>
            <a:br>
              <a:rPr lang="es-ES" sz="3600" dirty="0"/>
            </a:br>
            <a:r>
              <a:rPr lang="es-ES" sz="3600" dirty="0"/>
              <a:t>Miriam </a:t>
            </a:r>
            <a:r>
              <a:rPr lang="es-ES" sz="3600" dirty="0" smtClean="0"/>
              <a:t>ramos </a:t>
            </a:r>
            <a:r>
              <a:rPr lang="es-ES" sz="3600" dirty="0" smtClean="0"/>
              <a:t>santos, </a:t>
            </a: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a </a:t>
            </a:r>
            <a:r>
              <a:rPr lang="es-ES" sz="3600" dirty="0" smtClean="0"/>
              <a:t>la asesora: Mª Jesús González </a:t>
            </a:r>
            <a:r>
              <a:rPr lang="es-ES" sz="3600" dirty="0" err="1" smtClean="0"/>
              <a:t>sebastiá</a:t>
            </a: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y a todas las compañeras.</a:t>
            </a:r>
            <a:endParaRPr lang="es-ES" sz="36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l"/>
            <a:endParaRPr lang="es-ES" dirty="0" smtClean="0"/>
          </a:p>
          <a:p>
            <a:pPr algn="l"/>
            <a:r>
              <a:rPr lang="es-ES" dirty="0" smtClean="0"/>
              <a:t>Raquel </a:t>
            </a:r>
            <a:r>
              <a:rPr lang="es-ES" dirty="0" smtClean="0"/>
              <a:t>miguel Cardiel</a:t>
            </a:r>
          </a:p>
          <a:p>
            <a:pPr algn="l"/>
            <a:r>
              <a:rPr lang="es-ES" dirty="0" smtClean="0"/>
              <a:t>Marzo 2020</a:t>
            </a:r>
            <a:endParaRPr lang="es-ES" dirty="0"/>
          </a:p>
        </p:txBody>
      </p:sp>
      <p:pic>
        <p:nvPicPr>
          <p:cNvPr id="4" name="Picture 4" descr="http://es.creativecommons.org/blog/wp-content/uploads/2013/04/by-sa_pet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93" y="6304501"/>
            <a:ext cx="112395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595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>
                <a:solidFill>
                  <a:srgbClr val="0070C0"/>
                </a:solidFill>
              </a:rPr>
              <a:t>Encuadre</a:t>
            </a:r>
            <a:br>
              <a:rPr lang="es-ES" sz="4400" dirty="0">
                <a:solidFill>
                  <a:srgbClr val="0070C0"/>
                </a:solidFill>
              </a:rPr>
            </a:br>
            <a:endParaRPr lang="es-ES" sz="440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  <a:p>
            <a:r>
              <a:rPr lang="es-ES" dirty="0" smtClean="0"/>
              <a:t>Soy </a:t>
            </a:r>
            <a:r>
              <a:rPr lang="es-ES" dirty="0"/>
              <a:t>maestra de apoyo y he decidido implementar algunos </a:t>
            </a:r>
            <a:r>
              <a:rPr lang="es-ES" dirty="0" err="1"/>
              <a:t>tips</a:t>
            </a:r>
            <a:r>
              <a:rPr lang="es-ES" dirty="0"/>
              <a:t> sugeridos en el curso, con mis alumnos de 6º de Primaria. </a:t>
            </a:r>
          </a:p>
          <a:p>
            <a:r>
              <a:rPr lang="es-ES" dirty="0"/>
              <a:t>Son tres </a:t>
            </a:r>
            <a:r>
              <a:rPr lang="es-ES" dirty="0" err="1"/>
              <a:t>alumn@s</a:t>
            </a:r>
            <a:r>
              <a:rPr lang="es-ES" dirty="0"/>
              <a:t> con dificultades de aprendizaje en las áreas instrumentales. </a:t>
            </a:r>
            <a:r>
              <a:rPr lang="es-ES" dirty="0" smtClean="0"/>
              <a:t>Uno de ellos es </a:t>
            </a:r>
            <a:r>
              <a:rPr lang="es-ES" dirty="0" err="1" smtClean="0"/>
              <a:t>tdha</a:t>
            </a:r>
            <a:r>
              <a:rPr lang="es-ES" dirty="0" smtClean="0"/>
              <a:t>.</a:t>
            </a:r>
            <a:endParaRPr lang="es-ES" dirty="0"/>
          </a:p>
          <a:p>
            <a:r>
              <a:rPr lang="es-ES" dirty="0" err="1"/>
              <a:t>Tod@s</a:t>
            </a:r>
            <a:r>
              <a:rPr lang="es-ES" dirty="0"/>
              <a:t> han repetido algún curso. El alumno trabaja un nivel de cuarto y las otras dos alumnas un nivel de 6º.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endParaRPr lang="es-ES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-100" r="1" b="7572"/>
          <a:stretch/>
        </p:blipFill>
        <p:spPr>
          <a:xfrm>
            <a:off x="1346116" y="3194108"/>
            <a:ext cx="3071003" cy="2035835"/>
          </a:xfrm>
          <a:prstGeom prst="rect">
            <a:avLst/>
          </a:prstGeom>
        </p:spPr>
      </p:pic>
      <p:pic>
        <p:nvPicPr>
          <p:cNvPr id="6" name="Picture 4" descr="http://es.creativecommons.org/blog/wp-content/uploads/2013/04/by-sa_pet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93" y="6304501"/>
            <a:ext cx="112395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519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470" y="1185594"/>
            <a:ext cx="5870505" cy="3534044"/>
          </a:xfrm>
          <a:prstGeom prst="rect">
            <a:avLst/>
          </a:prstGeom>
        </p:spPr>
      </p:pic>
      <p:pic>
        <p:nvPicPr>
          <p:cNvPr id="3074" name="Picture 2" descr="Resultado de imagen para numero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33" y="1519238"/>
            <a:ext cx="408561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es.creativecommons.org/blog/wp-content/uploads/2013/04/by-sa_peti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99" y="5881806"/>
            <a:ext cx="112395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835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000" dirty="0" smtClean="0">
                <a:solidFill>
                  <a:srgbClr val="7030A0"/>
                </a:solidFill>
              </a:rPr>
              <a:t>1. </a:t>
            </a:r>
            <a:r>
              <a:rPr lang="es-ES" sz="6000" dirty="0" err="1" smtClean="0">
                <a:solidFill>
                  <a:srgbClr val="7030A0"/>
                </a:solidFill>
              </a:rPr>
              <a:t>Feedback+todavía</a:t>
            </a:r>
            <a:endParaRPr lang="es-ES" sz="6000" dirty="0">
              <a:solidFill>
                <a:srgbClr val="7030A0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B050"/>
                </a:solidFill>
              </a:rPr>
              <a:t>Actividad propuesta</a:t>
            </a:r>
            <a:endParaRPr lang="es-ES" dirty="0">
              <a:solidFill>
                <a:srgbClr val="00B050"/>
              </a:solidFill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Técnica dos estrellas y una nube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 smtClean="0"/>
              <a:t>1º.- en15 minutos leen el texto y hacen el esquema individualmente.</a:t>
            </a:r>
          </a:p>
          <a:p>
            <a:r>
              <a:rPr lang="es-ES" dirty="0" smtClean="0"/>
              <a:t>2º.- cada uno explica a los compañeros el esquema que ha realizado.</a:t>
            </a:r>
          </a:p>
          <a:p>
            <a:r>
              <a:rPr lang="es-ES" dirty="0" smtClean="0"/>
              <a:t>3º.- los compañeros hacen el </a:t>
            </a:r>
            <a:r>
              <a:rPr lang="es-ES" dirty="0" err="1" smtClean="0"/>
              <a:t>feedback</a:t>
            </a:r>
            <a:r>
              <a:rPr lang="es-ES" dirty="0" smtClean="0"/>
              <a:t> con la técnica de dos estrellas y una nube. Esta última debe comenzar con “todavía” </a:t>
            </a:r>
          </a:p>
          <a:p>
            <a:r>
              <a:rPr lang="es-ES" dirty="0" smtClean="0"/>
              <a:t>4º.- La profe escribe </a:t>
            </a:r>
            <a:r>
              <a:rPr lang="es-ES" dirty="0" smtClean="0"/>
              <a:t>en </a:t>
            </a:r>
            <a:r>
              <a:rPr lang="es-ES" dirty="0" smtClean="0"/>
              <a:t>la hoja del </a:t>
            </a:r>
            <a:r>
              <a:rPr lang="es-ES" dirty="0" err="1" smtClean="0"/>
              <a:t>alumn</a:t>
            </a:r>
            <a:r>
              <a:rPr lang="es-ES" dirty="0" smtClean="0"/>
              <a:t>@ </a:t>
            </a:r>
            <a:r>
              <a:rPr lang="es-ES" dirty="0" smtClean="0"/>
              <a:t>la </a:t>
            </a:r>
            <a:r>
              <a:rPr lang="es-ES" dirty="0" smtClean="0"/>
              <a:t>síntesis del </a:t>
            </a:r>
            <a:r>
              <a:rPr lang="es-ES" dirty="0" err="1" smtClean="0"/>
              <a:t>feedback</a:t>
            </a:r>
            <a:r>
              <a:rPr lang="es-ES" dirty="0" smtClean="0"/>
              <a:t> de los compañeros.</a:t>
            </a:r>
          </a:p>
          <a:p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" dirty="0" smtClean="0"/>
              <a:t>Deben hacer un esquema cada uno del contenido que </a:t>
            </a:r>
            <a:r>
              <a:rPr lang="es-ES" dirty="0" smtClean="0"/>
              <a:t>están estudiando </a:t>
            </a:r>
            <a:r>
              <a:rPr lang="es-ES" dirty="0" smtClean="0"/>
              <a:t>del área de lengua.</a:t>
            </a:r>
          </a:p>
          <a:p>
            <a:r>
              <a:rPr lang="es-ES" dirty="0" smtClean="0"/>
              <a:t>Eligen la estructura del esquema.</a:t>
            </a:r>
          </a:p>
          <a:p>
            <a:r>
              <a:rPr lang="es-ES" dirty="0" smtClean="0"/>
              <a:t>Deben poner las palabras claves que consideran de ese contenido.</a:t>
            </a:r>
          </a:p>
          <a:p>
            <a:endParaRPr lang="es-ES" dirty="0"/>
          </a:p>
        </p:txBody>
      </p:sp>
      <p:pic>
        <p:nvPicPr>
          <p:cNvPr id="8" name="Picture 4" descr="http://es.creativecommons.org/blog/wp-content/uploads/2013/04/by-sa_pet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93" y="6304501"/>
            <a:ext cx="112395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944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7799" y="806450"/>
            <a:ext cx="6451600" cy="4838700"/>
          </a:xfrm>
          <a:prstGeom prst="rect">
            <a:avLst/>
          </a:prstGeom>
        </p:spPr>
      </p:pic>
      <p:pic>
        <p:nvPicPr>
          <p:cNvPr id="3" name="Picture 4" descr="http://es.creativecommons.org/blog/wp-content/uploads/2013/04/by-sa_pet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93" y="6304501"/>
            <a:ext cx="112395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465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7030A0"/>
                </a:solidFill>
              </a:rPr>
              <a:t>Comentario trabajo alumna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Dos estrellas y una nube </a:t>
            </a:r>
            <a:r>
              <a:rPr lang="es-ES" sz="1800" dirty="0"/>
              <a:t>(transcripción)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sz="1600" dirty="0">
                <a:latin typeface="KG Miss Kindergarten" panose="02000000000000000000" pitchFamily="2" charset="0"/>
              </a:rPr>
              <a:t>Estrella 1: “ordenado, bonito, limpio”</a:t>
            </a:r>
          </a:p>
          <a:p>
            <a:r>
              <a:rPr lang="es-ES" sz="1600" dirty="0">
                <a:latin typeface="KG Miss Kindergarten" panose="02000000000000000000" pitchFamily="2" charset="0"/>
              </a:rPr>
              <a:t>Estrella 2: “bien realizado, me encanta que no has metido </a:t>
            </a:r>
            <a:r>
              <a:rPr lang="es-ES" sz="1600" dirty="0" err="1">
                <a:latin typeface="KG Miss Kindergarten" panose="02000000000000000000" pitchFamily="2" charset="0"/>
              </a:rPr>
              <a:t>colorinchis</a:t>
            </a:r>
            <a:r>
              <a:rPr lang="es-ES" sz="1600" dirty="0">
                <a:latin typeface="KG Miss Kindergarten" panose="02000000000000000000" pitchFamily="2" charset="0"/>
              </a:rPr>
              <a:t>”</a:t>
            </a:r>
          </a:p>
          <a:p>
            <a:r>
              <a:rPr lang="es-ES" sz="1600" dirty="0">
                <a:latin typeface="KG Miss Kindergarten" panose="02000000000000000000" pitchFamily="2" charset="0"/>
              </a:rPr>
              <a:t>Nube: “todavía no lees con atención”</a:t>
            </a:r>
            <a:endParaRPr lang="es-ES" sz="16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dirty="0" smtClean="0"/>
              <a:t>aclaración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dirty="0"/>
              <a:t>Estrella 2, esta alumna siempre rotula en exceso sus textos (“</a:t>
            </a:r>
            <a:r>
              <a:rPr lang="es-ES" dirty="0" err="1"/>
              <a:t>colorinchis</a:t>
            </a:r>
            <a:r>
              <a:rPr lang="es-ES" dirty="0"/>
              <a:t>”)</a:t>
            </a:r>
          </a:p>
          <a:p>
            <a:r>
              <a:rPr lang="es-ES" dirty="0"/>
              <a:t>Nube: la foto recoge el esquema rectificado en el punto 1º del apartado del artículo</a:t>
            </a:r>
            <a:r>
              <a:rPr lang="es-ES" dirty="0" smtClean="0"/>
              <a:t>, </a:t>
            </a:r>
            <a:r>
              <a:rPr lang="es-ES" dirty="0"/>
              <a:t>en su </a:t>
            </a:r>
            <a:r>
              <a:rPr lang="es-ES" dirty="0" smtClean="0"/>
              <a:t>primer intento </a:t>
            </a:r>
            <a:r>
              <a:rPr lang="es-ES" dirty="0"/>
              <a:t>no recogía la información relevante.</a:t>
            </a:r>
          </a:p>
          <a:p>
            <a:r>
              <a:rPr lang="es-ES" dirty="0"/>
              <a:t>La pegatina responde a que siempre iniciamos cada sesión con un mensaje de aliento, lo eligen de propuestas impresas o lo escriben ellos. En este caso lo ha escrito ella y por influencia de la técnica de la nube, también comienza por “todavía”.</a:t>
            </a:r>
          </a:p>
          <a:p>
            <a:endParaRPr lang="es-ES" dirty="0"/>
          </a:p>
        </p:txBody>
      </p:sp>
      <p:pic>
        <p:nvPicPr>
          <p:cNvPr id="7" name="Picture 4" descr="http://es.creativecommons.org/blog/wp-content/uploads/2013/04/by-sa_pet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93" y="6304501"/>
            <a:ext cx="112395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227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9488" y="779463"/>
            <a:ext cx="6235700" cy="4676775"/>
          </a:xfrm>
          <a:prstGeom prst="rect">
            <a:avLst/>
          </a:prstGeom>
        </p:spPr>
      </p:pic>
      <p:pic>
        <p:nvPicPr>
          <p:cNvPr id="3" name="Picture 4" descr="http://es.creativecommons.org/blog/wp-content/uploads/2013/04/by-sa_pet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93" y="6304501"/>
            <a:ext cx="112395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5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B050"/>
                </a:solidFill>
              </a:rPr>
              <a:t>Comentario trabajo alumno</a:t>
            </a:r>
            <a:endParaRPr lang="es-ES" dirty="0">
              <a:solidFill>
                <a:srgbClr val="00B050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Dos estrellas y una nube </a:t>
            </a:r>
            <a:r>
              <a:rPr lang="es-ES" sz="2000" dirty="0" smtClean="0"/>
              <a:t>(transcripción)</a:t>
            </a:r>
            <a:endParaRPr lang="es-ES" sz="2000" dirty="0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" sz="1800" dirty="0" smtClean="0">
                <a:latin typeface="KG Miss Kindergarten" panose="02000000000000000000" pitchFamily="2" charset="0"/>
              </a:rPr>
              <a:t>Estrella 1: “Ordenado y limpio”</a:t>
            </a:r>
          </a:p>
          <a:p>
            <a:r>
              <a:rPr lang="es-ES" sz="1800" dirty="0" smtClean="0">
                <a:latin typeface="KG Miss Kindergarten" panose="02000000000000000000" pitchFamily="2" charset="0"/>
              </a:rPr>
              <a:t>Estrella 2: “Bastante bien la estructura del esquema”</a:t>
            </a:r>
          </a:p>
          <a:p>
            <a:r>
              <a:rPr lang="es-ES" sz="1800" dirty="0" smtClean="0">
                <a:latin typeface="KG Miss Kindergarten" panose="02000000000000000000" pitchFamily="2" charset="0"/>
              </a:rPr>
              <a:t>Nube: “todavía lo pones muy extenso”</a:t>
            </a:r>
            <a:endParaRPr lang="es-ES" sz="1800" dirty="0">
              <a:latin typeface="KG Miss Kindergarten" panose="02000000000000000000" pitchFamily="2" charset="0"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dirty="0" smtClean="0"/>
              <a:t>aclaración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Este alumno hizo dos esquemas pero sólo quiso presentar oralmente el de “los posesivos”.</a:t>
            </a:r>
          </a:p>
          <a:p>
            <a:r>
              <a:rPr lang="es-ES" dirty="0" smtClean="0"/>
              <a:t>Estrella 1: es un alumno que le cuesta la limpieza y organización en sus tareas escritas, de ahí la consideración de las compañeras.</a:t>
            </a:r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7" name="Picture 4" descr="http://es.creativecommons.org/blog/wp-content/uploads/2013/04/by-sa_pet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93" y="6304501"/>
            <a:ext cx="112395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789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000" dirty="0" smtClean="0">
                <a:solidFill>
                  <a:srgbClr val="7030A0"/>
                </a:solidFill>
              </a:rPr>
              <a:t>2. Aprender</a:t>
            </a:r>
            <a:r>
              <a:rPr lang="es-ES" sz="6000" dirty="0" smtClean="0">
                <a:solidFill>
                  <a:schemeClr val="accent6"/>
                </a:solidFill>
              </a:rPr>
              <a:t> </a:t>
            </a:r>
            <a:r>
              <a:rPr lang="es-ES" sz="6000" dirty="0" smtClean="0">
                <a:solidFill>
                  <a:srgbClr val="7030A0"/>
                </a:solidFill>
              </a:rPr>
              <a:t>del error</a:t>
            </a:r>
            <a:endParaRPr lang="es-ES" sz="6000" dirty="0">
              <a:solidFill>
                <a:srgbClr val="7030A0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rgbClr val="00B050"/>
                </a:solidFill>
              </a:rPr>
              <a:t>Actividad propuesta</a:t>
            </a:r>
            <a:endParaRPr lang="es-ES" dirty="0">
              <a:solidFill>
                <a:srgbClr val="00B050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" dirty="0" smtClean="0"/>
              <a:t>Ejercicio de matemáticas que consiste en Completar tablas con valores de proporciones. Partiendo de un valor sacar el número por el que se multiplica o se divide para guardar la proporción.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Técnica: ¡qué bien que has cometido ese error!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sz="1800" dirty="0" smtClean="0"/>
              <a:t>Escriben los errores cometidos en la resolución de tareas en una hoja encabezada por “ he aprendido que…” con su boli “guay”. Antes del examen sólo hay que repasar lo que tenemos en esa hoja</a:t>
            </a:r>
            <a:r>
              <a:rPr lang="es-ES" sz="1800" dirty="0" smtClean="0"/>
              <a:t>.</a:t>
            </a:r>
          </a:p>
          <a:p>
            <a:r>
              <a:rPr lang="es-ES" sz="1800" dirty="0" smtClean="0"/>
              <a:t>Transcripción: “en las tablas de las proporciones he aprendido que se puede multiplicar por un número que no esté en las tablas.”</a:t>
            </a:r>
            <a:endParaRPr lang="es-ES" sz="1800" dirty="0" smtClean="0"/>
          </a:p>
          <a:p>
            <a:endParaRPr lang="es-ES" dirty="0"/>
          </a:p>
        </p:txBody>
      </p:sp>
      <p:pic>
        <p:nvPicPr>
          <p:cNvPr id="7" name="Picture 4" descr="http://es.creativecommons.org/blog/wp-content/uploads/2013/04/by-sa_pet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93" y="6304501"/>
            <a:ext cx="112395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88352"/>
      </p:ext>
    </p:extLst>
  </p:cSld>
  <p:clrMapOvr>
    <a:masterClrMapping/>
  </p:clrMapOvr>
</p:sld>
</file>

<file path=ppt/theme/theme1.xml><?xml version="1.0" encoding="utf-8"?>
<a:theme xmlns:a="http://schemas.openxmlformats.org/drawingml/2006/main" name="Got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285</TotalTime>
  <Words>570</Words>
  <Application>Microsoft Office PowerPoint</Application>
  <PresentationFormat>Panorámica</PresentationFormat>
  <Paragraphs>52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KG Miss Kindergarten</vt:lpstr>
      <vt:lpstr>Tw Cen MT</vt:lpstr>
      <vt:lpstr>Gota</vt:lpstr>
      <vt:lpstr>LA CREATIVIDAD COMO ESTRATEGIA DOCENTE</vt:lpstr>
      <vt:lpstr>Encuadre </vt:lpstr>
      <vt:lpstr>Presentación de PowerPoint</vt:lpstr>
      <vt:lpstr>1. Feedback+todavía</vt:lpstr>
      <vt:lpstr>Presentación de PowerPoint</vt:lpstr>
      <vt:lpstr>Comentario trabajo alumna</vt:lpstr>
      <vt:lpstr>Presentación de PowerPoint</vt:lpstr>
      <vt:lpstr>Comentario trabajo alumno</vt:lpstr>
      <vt:lpstr>2. Aprender del error</vt:lpstr>
      <vt:lpstr>Presentación de PowerPoint</vt:lpstr>
      <vt:lpstr>A modo de conclusión</vt:lpstr>
      <vt:lpstr>Y para terminar…  el juguete con más éxito en nuestro patio de E. Infantil:  un carrito ideado por niños de 1ºE.I.  ¡somos creativos por naturaleza!</vt:lpstr>
      <vt:lpstr>¡Gracias!  A los ponentes: Abraham Gutiérrez crespo Miriam ramos santos,  a la asesora: Mª Jesús González sebastiá y a todas las compañeras.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CREATIVIDAD COMO ESTRATEGIA DOCENTE</dc:title>
  <dc:creator>Usuario</dc:creator>
  <cp:lastModifiedBy>Usuario</cp:lastModifiedBy>
  <cp:revision>28</cp:revision>
  <dcterms:created xsi:type="dcterms:W3CDTF">2020-03-14T17:17:45Z</dcterms:created>
  <dcterms:modified xsi:type="dcterms:W3CDTF">2020-03-15T11:36:56Z</dcterms:modified>
</cp:coreProperties>
</file>