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modernComment_136_B9F43EBA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11" r:id="rId3"/>
    <p:sldId id="257" r:id="rId4"/>
    <p:sldId id="258" r:id="rId5"/>
    <p:sldId id="259" r:id="rId6"/>
    <p:sldId id="260" r:id="rId7"/>
    <p:sldId id="262" r:id="rId8"/>
    <p:sldId id="261" r:id="rId9"/>
    <p:sldId id="302" r:id="rId10"/>
    <p:sldId id="303" r:id="rId11"/>
    <p:sldId id="304" r:id="rId12"/>
    <p:sldId id="263" r:id="rId13"/>
    <p:sldId id="306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310" r:id="rId23"/>
    <p:sldId id="272" r:id="rId24"/>
    <p:sldId id="305" r:id="rId25"/>
    <p:sldId id="307" r:id="rId26"/>
    <p:sldId id="308" r:id="rId27"/>
    <p:sldId id="309" r:id="rId28"/>
    <p:sldId id="273" r:id="rId29"/>
    <p:sldId id="274" r:id="rId30"/>
    <p:sldId id="275" r:id="rId31"/>
    <p:sldId id="299" r:id="rId32"/>
    <p:sldId id="277" r:id="rId33"/>
    <p:sldId id="289" r:id="rId34"/>
    <p:sldId id="27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37EE15-E85A-E0B0-509A-FBA7D5593B0C}" name="MARIA EUGENIA MENDEZ ARCOS" initials="MA" userId="S::memendez@educa.jcyl.es::49c515f2-e0bf-4408-b084-f0941f4478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F5E04C-1DBB-04E6-B4AB-E54ADCEACA63}" v="1" dt="2024-01-24T15:31:12.3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omments/modernComment_136_B9F43EB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0AF3E44-A7DE-483B-A725-073612244D35}" authorId="{2237EE15-E85A-E0B0-509A-FBA7D5593B0C}" created="2024-01-08T12:41:42.28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19791802" sldId="310"/>
      <ac:picMk id="4" creationId="{FFDC946B-D76C-3C5D-FCBE-CA2C79719E37}"/>
    </ac:deMkLst>
    <p188:txBody>
      <a:bodyPr/>
      <a:lstStyle/>
      <a:p>
        <a:r>
          <a:rPr lang="es-ES"/>
          <a:t>https://github.com/programamos/Recursos/blob/master/Beebots/Tableros/TableroBeebotsCuentos.jpg</a:t>
        </a:r>
      </a:p>
    </p188:txBody>
  </p188:cm>
  <p188:cm id="{929F3849-5358-45E7-8B87-B41986F29271}" authorId="{2237EE15-E85A-E0B0-509A-FBA7D5593B0C}" created="2024-01-08T12:42:12.35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19791802" sldId="310"/>
      <ac:picMk id="3" creationId="{D9063629-425A-EE85-7D2C-2D8172708133}"/>
    </ac:deMkLst>
    <p188:txBody>
      <a:bodyPr/>
      <a:lstStyle/>
      <a:p>
        <a:r>
          <a:rPr lang="es-ES"/>
          <a:t>https://github.com/programamos/Recursos/blob/master/Beebots/Tableros/TableroBeebotsPequenos.jpg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qWRDab5GDw?si=pYTWo96N1w5ZGV_q" TargetMode="External"/><Relationship Id="rId2" Type="http://schemas.openxmlformats.org/officeDocument/2006/relationships/hyperlink" Target="https://codemooc.org/codyroby/EN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gfJVXCN_yk" TargetMode="Externa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ygfJVXCN_yk?feature=oembed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xyS1GtaubE" TargetMode="External"/><Relationship Id="rId2" Type="http://schemas.openxmlformats.org/officeDocument/2006/relationships/hyperlink" Target="https://infanity.es/tag/robotic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9.jpg"/><Relationship Id="rId4" Type="http://schemas.openxmlformats.org/officeDocument/2006/relationships/hyperlink" Target="https://youtu.be/txyS1GtaubE?si=10IQMtdXxcBX3IxJ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infanity.es/tag/robotica/" TargetMode="External"/><Relationship Id="rId7" Type="http://schemas.openxmlformats.org/officeDocument/2006/relationships/hyperlink" Target="https://github.com/programamos/Recursos/blob/master/Beebots/Tableros/TableroBeebotsCuentos.jpg" TargetMode="External"/><Relationship Id="rId2" Type="http://schemas.microsoft.com/office/2018/10/relationships/comments" Target="../comments/modernComment_136_B9F43EBA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hyperlink" Target="https://github.com/programamos/Recursos/blob/master/Beebots/Tableros/TableroBeebotsPequenos.jpg" TargetMode="External"/><Relationship Id="rId4" Type="http://schemas.openxmlformats.org/officeDocument/2006/relationships/hyperlink" Target="https://www.youtube.com/watch?v=txyS1Gtaub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code.org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aprendiendoscrath.blogspot.com/" TargetMode="Externa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scratchjr.org/learn/interface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scratchjr.org/learn/paint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ducation.lego.com/es-es/lessons/spikeessential-great-adventure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ix.es/es/spike-essential?gclid=EAIaIQobChMIu5uB8bHT_AIVI-7mCh3UOwcqEAAYASAAEgIAsvD_BwE" TargetMode="External"/><Relationship Id="rId7" Type="http://schemas.openxmlformats.org/officeDocument/2006/relationships/image" Target="../media/image55.png"/><Relationship Id="rId2" Type="http://schemas.openxmlformats.org/officeDocument/2006/relationships/hyperlink" Target="https://www.robotsparaninos.com/lego-spike-essential-programacion-robotica-a-partir-6-ano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hyperlink" Target="https://education.lego.com/es-es/downloads/spike-app/software" TargetMode="External"/><Relationship Id="rId4" Type="http://schemas.openxmlformats.org/officeDocument/2006/relationships/hyperlink" Target="https://education.lego.com/es-es/lessons?products=SPIKE%E2%84%A2+Essential&amp;_ga=2.26786621.1613421148.1674122928-483074260.1673357367&amp;_gac=1.247254576.1674122928.EAIaIQobChMIu5uB8bHT_AIVI-7mCh3UOwcqEAAYASAAEgIAsvD_BwE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wedo" TargetMode="External"/><Relationship Id="rId3" Type="http://schemas.openxmlformats.org/officeDocument/2006/relationships/hyperlink" Target="https://roboteandosafa.wixsite.com/roboteandoenlasafa/bee-bot" TargetMode="External"/><Relationship Id="rId7" Type="http://schemas.openxmlformats.org/officeDocument/2006/relationships/hyperlink" Target="https://www.robotix.es/es/recursos-gratuitos" TargetMode="External"/><Relationship Id="rId2" Type="http://schemas.openxmlformats.org/officeDocument/2006/relationships/hyperlink" Target="https://programamos.es/cody-rob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parobot.es/makey-makey/" TargetMode="External"/><Relationship Id="rId11" Type="http://schemas.openxmlformats.org/officeDocument/2006/relationships/image" Target="../media/image57.jpeg"/><Relationship Id="rId5" Type="http://schemas.openxmlformats.org/officeDocument/2006/relationships/hyperlink" Target="https://www.ro-botica.com/tienda/Makey-Makey/" TargetMode="External"/><Relationship Id="rId10" Type="http://schemas.openxmlformats.org/officeDocument/2006/relationships/hyperlink" Target="https://robotix.es/documentos/storyboard.pdf" TargetMode="External"/><Relationship Id="rId4" Type="http://schemas.openxmlformats.org/officeDocument/2006/relationships/hyperlink" Target="http://apprendiendoconrobotica.blogspot.com/" TargetMode="External"/><Relationship Id="rId9" Type="http://schemas.openxmlformats.org/officeDocument/2006/relationships/hyperlink" Target="http://www.futureworkss.com/arduino/Documentacion/Manual_de_actividades_con_el_mBot.pdf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juegosrobotica.es/" TargetMode="External"/><Relationship Id="rId3" Type="http://schemas.openxmlformats.org/officeDocument/2006/relationships/hyperlink" Target="https://www.codemonkey.com/" TargetMode="External"/><Relationship Id="rId7" Type="http://schemas.openxmlformats.org/officeDocument/2006/relationships/hyperlink" Target="https://www.youtube.com/channel/UCUlSUHMwoz_msUA1MIVV4HA" TargetMode="External"/><Relationship Id="rId2" Type="http://schemas.openxmlformats.org/officeDocument/2006/relationships/hyperlink" Target="https://www.tynke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hyperlink" Target="http://www.communication4all.co.uk/http/beebot.htm" TargetMode="External"/><Relationship Id="rId5" Type="http://schemas.openxmlformats.org/officeDocument/2006/relationships/hyperlink" Target="http://aprendiendoscrath.blogspot.com/" TargetMode="External"/><Relationship Id="rId10" Type="http://schemas.openxmlformats.org/officeDocument/2006/relationships/hyperlink" Target="https://www.prodel.es/first-lego-league-espana/" TargetMode="External"/><Relationship Id="rId4" Type="http://schemas.openxmlformats.org/officeDocument/2006/relationships/hyperlink" Target="https://codecombat.com/play" TargetMode="External"/><Relationship Id="rId9" Type="http://schemas.openxmlformats.org/officeDocument/2006/relationships/hyperlink" Target="https://www.educaciontrespuntocero.com/recursos/juegos-de-mesa-para-aprender-a-programar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mailto:memendez@educa.jcyl.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docenteytic.com/blog/pensamiento-computacional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69027" y="374458"/>
            <a:ext cx="9320935" cy="2421464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Robótica EN INFANTIL </a:t>
            </a:r>
            <a:br>
              <a:rPr lang="es-ES" dirty="0"/>
            </a:br>
            <a:r>
              <a:rPr lang="es-ES" sz="2800" dirty="0"/>
              <a:t>trabajamos el pensamiento computacional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322618" y="2982959"/>
            <a:ext cx="3576710" cy="1405467"/>
          </a:xfrm>
        </p:spPr>
        <p:txBody>
          <a:bodyPr>
            <a:normAutofit/>
          </a:bodyPr>
          <a:lstStyle/>
          <a:p>
            <a:pPr algn="ctr"/>
            <a:r>
              <a:rPr lang="es-ES" sz="2000" cap="none" dirty="0"/>
              <a:t>María Méndez</a:t>
            </a:r>
          </a:p>
          <a:p>
            <a:pPr algn="ctr"/>
            <a:r>
              <a:rPr lang="es-ES" sz="2000" cap="none" dirty="0"/>
              <a:t>Directora CEIP Pinares Del Cega</a:t>
            </a:r>
          </a:p>
        </p:txBody>
      </p:sp>
      <p:pic>
        <p:nvPicPr>
          <p:cNvPr id="4" name="Imagen 10">
            <a:extLst>
              <a:ext uri="{FF2B5EF4-FFF2-40B4-BE49-F238E27FC236}">
                <a16:creationId xmlns:a16="http://schemas.microsoft.com/office/drawing/2014/main" id="{2E675F41-981F-8E6C-20FB-F1789DB60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847" y="3975501"/>
            <a:ext cx="2019300" cy="2047875"/>
          </a:xfrm>
          <a:prstGeom prst="rect">
            <a:avLst/>
          </a:prstGeom>
        </p:spPr>
      </p:pic>
      <p:pic>
        <p:nvPicPr>
          <p:cNvPr id="5" name="Imagen 6" descr="Icono&#10;&#10;Descripción generada automáticamente">
            <a:extLst>
              <a:ext uri="{FF2B5EF4-FFF2-40B4-BE49-F238E27FC236}">
                <a16:creationId xmlns:a16="http://schemas.microsoft.com/office/drawing/2014/main" id="{21221FDA-D99A-2609-CDC1-0B1E6D52D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145" y="3975501"/>
            <a:ext cx="2287290" cy="174977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27388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91975679-2CA1-3916-0EE1-2746FBA9A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6" y="222054"/>
            <a:ext cx="5894363" cy="651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189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21A77490-B5E2-34E2-6776-7053C11D8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94" y="295298"/>
            <a:ext cx="5256205" cy="626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orma&#10;&#10;Descripción generada automáticamente con confianza baja">
            <a:extLst>
              <a:ext uri="{FF2B5EF4-FFF2-40B4-BE49-F238E27FC236}">
                <a16:creationId xmlns:a16="http://schemas.microsoft.com/office/drawing/2014/main" id="{B7B81A29-1C30-6B00-30B0-E917EC1B5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702" y="295299"/>
            <a:ext cx="5960012" cy="626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714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8147" y="161814"/>
            <a:ext cx="10131425" cy="1456267"/>
          </a:xfrm>
        </p:spPr>
        <p:txBody>
          <a:bodyPr/>
          <a:lstStyle/>
          <a:p>
            <a:pPr algn="ctr"/>
            <a:r>
              <a:rPr lang="es-ES" dirty="0"/>
              <a:t>PROGRAMACIÓN NO CONECTADA</a:t>
            </a:r>
            <a:br>
              <a:rPr lang="es-ES" dirty="0"/>
            </a:br>
            <a:r>
              <a:rPr lang="es-ES" dirty="0"/>
              <a:t>CIRCUITOS Y JUEGOS</a:t>
            </a:r>
          </a:p>
        </p:txBody>
      </p:sp>
      <p:pic>
        <p:nvPicPr>
          <p:cNvPr id="4" name="Marcador de contenido 8" descr="Imagen que contiene tabla, interior, hecho de madera, café&#10;&#10;Descripción generada automáticamente">
            <a:extLst>
              <a:ext uri="{FF2B5EF4-FFF2-40B4-BE49-F238E27FC236}">
                <a16:creationId xmlns:a16="http://schemas.microsoft.com/office/drawing/2014/main" id="{D4DF7AD0-2C46-61AA-6EAB-3669804F7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89" t="17717" r="5686" b="6136"/>
          <a:stretch/>
        </p:blipFill>
        <p:spPr>
          <a:xfrm>
            <a:off x="160834" y="2208723"/>
            <a:ext cx="3813289" cy="2514029"/>
          </a:xfrm>
        </p:spPr>
      </p:pic>
      <p:pic>
        <p:nvPicPr>
          <p:cNvPr id="6" name="Imagen 5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3E68D322-7D9B-7E53-E370-CF28F74DD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9" b="39342"/>
          <a:stretch/>
        </p:blipFill>
        <p:spPr>
          <a:xfrm>
            <a:off x="4235103" y="1995823"/>
            <a:ext cx="3490224" cy="4328585"/>
          </a:xfrm>
          <a:prstGeom prst="rect">
            <a:avLst/>
          </a:prstGeom>
        </p:spPr>
      </p:pic>
      <p:pic>
        <p:nvPicPr>
          <p:cNvPr id="7" name="Imagen 6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B1B3126-AA3D-71F4-B66A-D6C8A2C1A1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84" b="60317"/>
          <a:stretch/>
        </p:blipFill>
        <p:spPr>
          <a:xfrm>
            <a:off x="8201669" y="2160590"/>
            <a:ext cx="3491205" cy="253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05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D2D6C7D-60BE-5E33-8974-1712127C1896}"/>
              </a:ext>
            </a:extLst>
          </p:cNvPr>
          <p:cNvSpPr txBox="1"/>
          <p:nvPr/>
        </p:nvSpPr>
        <p:spPr>
          <a:xfrm>
            <a:off x="1629508" y="407350"/>
            <a:ext cx="80068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dirty="0"/>
              <a:t>PROGRAMACIÓN NO CONECTADA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2EA8E5-A2DB-5EAB-8855-DF9CFD5A2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67" y="407350"/>
            <a:ext cx="485197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AEA531C-7B84-C2E4-4042-51294C31A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923" y="316523"/>
            <a:ext cx="5521569" cy="742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78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8147" y="161814"/>
            <a:ext cx="10131425" cy="1456267"/>
          </a:xfrm>
        </p:spPr>
        <p:txBody>
          <a:bodyPr/>
          <a:lstStyle/>
          <a:p>
            <a:pPr algn="ctr"/>
            <a:r>
              <a:rPr lang="es-ES" dirty="0"/>
              <a:t>PROGRAMACIÓN NO CONECTADA</a:t>
            </a:r>
            <a:br>
              <a:rPr lang="es-ES" dirty="0"/>
            </a:br>
            <a:r>
              <a:rPr lang="es-ES" dirty="0"/>
              <a:t>código sobre papel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7" y="1793281"/>
            <a:ext cx="3362749" cy="475553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36" y="1793281"/>
            <a:ext cx="3259281" cy="488892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027" y="1793281"/>
            <a:ext cx="3302144" cy="475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1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6" descr="Imagen que contiene piso, interior, edificio, puesto&#10;&#10;Descripción generada automáticamente">
            <a:extLst>
              <a:ext uri="{FF2B5EF4-FFF2-40B4-BE49-F238E27FC236}">
                <a16:creationId xmlns:a16="http://schemas.microsoft.com/office/drawing/2014/main" id="{C4C56E89-F19D-8982-0030-ABCDE28B6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97" r="1" b="12349"/>
          <a:stretch/>
        </p:blipFill>
        <p:spPr>
          <a:xfrm>
            <a:off x="8925792" y="4216062"/>
            <a:ext cx="2486696" cy="186187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4465" y="204354"/>
            <a:ext cx="10495108" cy="1456267"/>
          </a:xfrm>
        </p:spPr>
        <p:txBody>
          <a:bodyPr/>
          <a:lstStyle/>
          <a:p>
            <a:pPr algn="ctr"/>
            <a:r>
              <a:rPr lang="es-ES" dirty="0"/>
              <a:t>PROGRAMACIÓN NO CONECTADA movimiento con </a:t>
            </a:r>
            <a:r>
              <a:rPr lang="es-ES" dirty="0" err="1"/>
              <a:t>cody</a:t>
            </a:r>
            <a:r>
              <a:rPr lang="es-ES" dirty="0"/>
              <a:t> </a:t>
            </a:r>
            <a:r>
              <a:rPr lang="es-ES" dirty="0" err="1"/>
              <a:t>roby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89710" y="1620982"/>
            <a:ext cx="7419108" cy="523701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dirty="0"/>
              <a:t>El objetivo de esta actividad es comenzar a utilizar el pensamiento lógico de forma lúdica.</a:t>
            </a:r>
          </a:p>
          <a:p>
            <a:pPr marL="0" indent="0" algn="just">
              <a:buNone/>
            </a:pPr>
            <a:r>
              <a:rPr lang="es-ES" dirty="0"/>
              <a:t>Trabajamos sobre una cuadrícula pintada en el suelo además de las tarjetas de programación. Son varias las propuestas que se pueden realizar:</a:t>
            </a:r>
          </a:p>
          <a:p>
            <a:pPr marL="342900" indent="-342900" algn="just">
              <a:buFont typeface="Wingdings" panose="020B0503020102020204" pitchFamily="34" charset="0"/>
              <a:buChar char="Ø"/>
            </a:pPr>
            <a:r>
              <a:rPr lang="es-ES" dirty="0"/>
              <a:t>Uno de los alumnos/as diseña un movimiento con las tarjetas y otro lo realiza sobre la cuadrícula.</a:t>
            </a:r>
          </a:p>
          <a:p>
            <a:pPr marL="342900" indent="-342900" algn="just">
              <a:buFont typeface="Wingdings" panose="020B0503020102020204" pitchFamily="34" charset="0"/>
              <a:buChar char="Ø"/>
            </a:pPr>
            <a:r>
              <a:rPr lang="es-ES" dirty="0"/>
              <a:t>Se puede hacer el proceso inverso, se realiza un movimiento sobre la cuadrícula y entre varios colocan las tarjetas con los pasos realizados.</a:t>
            </a:r>
          </a:p>
          <a:p>
            <a:pPr marL="342900" indent="-342900" algn="just">
              <a:buFont typeface="Wingdings" panose="020B0503020102020204" pitchFamily="34" charset="0"/>
              <a:buChar char="Ø"/>
            </a:pPr>
            <a:r>
              <a:rPr lang="es-ES" dirty="0"/>
              <a:t>Sobre la propia cuadrícula se colocan unos puntos que indican el lugar de salida y el de entrada.</a:t>
            </a:r>
          </a:p>
          <a:p>
            <a:pPr marL="342900" indent="-342900" algn="just">
              <a:buFont typeface="Wingdings" panose="020B0503020102020204" pitchFamily="34" charset="0"/>
              <a:buChar char="Ø"/>
            </a:pPr>
            <a:r>
              <a:rPr lang="es-ES" dirty="0"/>
              <a:t>Los alumnos/as tienen que realizar el movimiento necesario para llegar de un punto a otro y escribir el código colocando las tarjetas en el orden correspondiente.</a:t>
            </a:r>
          </a:p>
          <a:p>
            <a:pPr marL="342900" indent="-342900" algn="just">
              <a:buFont typeface="Wingdings" panose="020B0503020102020204" pitchFamily="34" charset="0"/>
              <a:buChar char="Ø"/>
            </a:pPr>
            <a:r>
              <a:rPr lang="es-ES" dirty="0"/>
              <a:t>Primeramente, se realiza la programación con las tarjetas unidireccionales (flechas azules) y después añadiendo las de giros (tarjetas amarillas).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5" descr="Imagen que contiene edificio, piso, azul, niño&#10;&#10;Descripción generada automáticamente">
            <a:extLst>
              <a:ext uri="{FF2B5EF4-FFF2-40B4-BE49-F238E27FC236}">
                <a16:creationId xmlns:a16="http://schemas.microsoft.com/office/drawing/2014/main" id="{13D9FED7-2A11-6666-B1EF-80886AAC06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92" b="-2"/>
          <a:stretch/>
        </p:blipFill>
        <p:spPr>
          <a:xfrm>
            <a:off x="9033068" y="1546446"/>
            <a:ext cx="2461618" cy="193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48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4465" y="204354"/>
            <a:ext cx="10495108" cy="1456267"/>
          </a:xfrm>
        </p:spPr>
        <p:txBody>
          <a:bodyPr/>
          <a:lstStyle/>
          <a:p>
            <a:pPr algn="ctr"/>
            <a:r>
              <a:rPr lang="es-ES" dirty="0"/>
              <a:t>PROGRAMACIÓN NO CONECTADA </a:t>
            </a:r>
            <a:r>
              <a:rPr lang="es-ES" dirty="0" err="1"/>
              <a:t>cody</a:t>
            </a:r>
            <a:r>
              <a:rPr lang="es-ES" dirty="0"/>
              <a:t> </a:t>
            </a:r>
            <a:r>
              <a:rPr lang="es-ES" dirty="0" err="1"/>
              <a:t>roby</a:t>
            </a:r>
            <a:br>
              <a:rPr lang="es-ES" dirty="0"/>
            </a:br>
            <a:r>
              <a:rPr lang="es-ES" dirty="0"/>
              <a:t>sobre </a:t>
            </a:r>
            <a:r>
              <a:rPr lang="es-ES" dirty="0">
                <a:hlinkClick r:id="rId2"/>
              </a:rPr>
              <a:t>tablero</a:t>
            </a:r>
            <a:endParaRPr lang="es-ES" dirty="0"/>
          </a:p>
        </p:txBody>
      </p:sp>
      <p:pic>
        <p:nvPicPr>
          <p:cNvPr id="4" name="Marcador de contenido 3">
            <a:hlinkClick r:id="rId3"/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336" y="1774921"/>
            <a:ext cx="5529412" cy="3773823"/>
          </a:xfrm>
        </p:spPr>
      </p:pic>
    </p:spTree>
    <p:extLst>
      <p:ext uri="{BB962C8B-B14F-4D97-AF65-F5344CB8AC3E}">
        <p14:creationId xmlns:p14="http://schemas.microsoft.com/office/powerpoint/2010/main" val="2017076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4465" y="204354"/>
            <a:ext cx="10495108" cy="1456267"/>
          </a:xfrm>
        </p:spPr>
        <p:txBody>
          <a:bodyPr>
            <a:normAutofit/>
          </a:bodyPr>
          <a:lstStyle/>
          <a:p>
            <a:pPr algn="ctr"/>
            <a:r>
              <a:rPr lang="es-ES" b="1" dirty="0"/>
              <a:t>PROGRAMACIÓN NO CONECTADA </a:t>
            </a:r>
            <a:br>
              <a:rPr lang="es-ES" b="1" dirty="0"/>
            </a:br>
            <a:r>
              <a:rPr lang="es-ES" dirty="0" err="1"/>
              <a:t>Let’s</a:t>
            </a:r>
            <a:r>
              <a:rPr lang="es-ES" dirty="0"/>
              <a:t> </a:t>
            </a:r>
            <a:r>
              <a:rPr lang="es-ES" dirty="0" err="1"/>
              <a:t>Go</a:t>
            </a:r>
            <a:r>
              <a:rPr lang="es-ES" dirty="0"/>
              <a:t> </a:t>
            </a:r>
            <a:r>
              <a:rPr lang="es-ES" dirty="0" err="1"/>
              <a:t>Code</a:t>
            </a:r>
            <a:r>
              <a:rPr lang="es-ES" dirty="0"/>
              <a:t>!™</a:t>
            </a:r>
          </a:p>
        </p:txBody>
      </p:sp>
      <p:pic>
        <p:nvPicPr>
          <p:cNvPr id="5" name="Imagen 5" descr="Imagen que contiene interior, juguete, niño, pequeño&#10;&#10;Descripción generada automáticamente">
            <a:hlinkClick r:id="rId3"/>
            <a:extLst>
              <a:ext uri="{FF2B5EF4-FFF2-40B4-BE49-F238E27FC236}">
                <a16:creationId xmlns:a16="http://schemas.microsoft.com/office/drawing/2014/main" id="{3912D378-912B-453E-4646-91A103256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34783" y="2084717"/>
            <a:ext cx="4287948" cy="4287948"/>
          </a:xfrm>
        </p:spPr>
      </p:pic>
      <p:pic>
        <p:nvPicPr>
          <p:cNvPr id="7" name="Elementos multimedia en línea 5" title="Let's Go Code Activity Set | Kaplan Early Learning Company">
            <a:hlinkClick r:id="" action="ppaction://media"/>
            <a:extLst>
              <a:ext uri="{FF2B5EF4-FFF2-40B4-BE49-F238E27FC236}">
                <a16:creationId xmlns:a16="http://schemas.microsoft.com/office/drawing/2014/main" id="{00AD2AAC-49C8-0EA2-4899-D6524C691E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619009" y="2187108"/>
            <a:ext cx="4738248" cy="316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9865F3-E7DF-4981-A87F-1A5A79716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875F797-769C-23DE-1ED9-48B17D93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30288"/>
            <a:ext cx="4785744" cy="10355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AUTOPROGRAMABLES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65CDD8-F6F2-7528-ED51-E96ED04EF2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2142067"/>
            <a:ext cx="4785744" cy="36491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600"/>
              <a:t>Son pequeños robots de suelo que no necesitan dispositivo móvil para su funcionamiento.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600"/>
              <a:t>Muy adecuados para alumnado de infantil y primer ciclo de primaria. También para el alumnado que se acerca por primera vez al mundo de la robótica.</a:t>
            </a:r>
          </a:p>
        </p:txBody>
      </p:sp>
      <p:pic>
        <p:nvPicPr>
          <p:cNvPr id="5" name="Imagen 3" descr="Imagen que contiene casco, dibujo&#10;&#10;Descripción generada automáticamente">
            <a:extLst>
              <a:ext uri="{FF2B5EF4-FFF2-40B4-BE49-F238E27FC236}">
                <a16:creationId xmlns:a16="http://schemas.microsoft.com/office/drawing/2014/main" id="{063CD1AC-D81E-FD3D-35B5-A7FE6B251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475" y="1030289"/>
            <a:ext cx="1894051" cy="1830386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id="{67E08A3D-B723-6B6A-6F20-7B0BE5212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1058" y="1030289"/>
            <a:ext cx="1907509" cy="1830386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B2354186-A046-A2E9-F40C-36C36C48FF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1544" y="3031808"/>
            <a:ext cx="4833146" cy="2791142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607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889D99-ACF9-D015-CAA7-7CA8A3F36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30288"/>
            <a:ext cx="4785744" cy="1035579"/>
          </a:xfrm>
        </p:spPr>
        <p:txBody>
          <a:bodyPr>
            <a:normAutofit/>
          </a:bodyPr>
          <a:lstStyle/>
          <a:p>
            <a:r>
              <a:rPr lang="en-US" dirty="0"/>
              <a:t>AUTOPROGRAMABLES</a:t>
            </a:r>
            <a:endParaRPr lang="es-ES" dirty="0"/>
          </a:p>
        </p:txBody>
      </p:sp>
      <p:pic>
        <p:nvPicPr>
          <p:cNvPr id="7" name="Imagen 6" descr="Interfaz de usuario gráfica, Aplicación">
            <a:extLst>
              <a:ext uri="{FF2B5EF4-FFF2-40B4-BE49-F238E27FC236}">
                <a16:creationId xmlns:a16="http://schemas.microsoft.com/office/drawing/2014/main" id="{2284C0CD-E103-E860-4388-317435C1B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66" y="2394233"/>
            <a:ext cx="3054068" cy="3054068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EA084C80-FFBA-F7CC-D523-BB1689E93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857" y="757364"/>
            <a:ext cx="6973987" cy="2179369"/>
          </a:xfrm>
          <a:prstGeom prst="roundRect">
            <a:avLst>
              <a:gd name="adj" fmla="val 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Marcador de contenido 3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1A7185BE-A012-D57A-4B53-918F01804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89" y="3921267"/>
            <a:ext cx="8099669" cy="2470398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9128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383FCA-59B5-BEA2-E118-213822BF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6D78FE-3D10-7F74-EE9C-F34A2B66D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3338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86CD3B-459F-FC0E-856E-DDBEE7148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835" y="1030288"/>
            <a:ext cx="3263390" cy="10355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dirty="0" err="1"/>
              <a:t>autoprogramables</a:t>
            </a:r>
            <a:endParaRPr lang="en-US" sz="2500" dirty="0"/>
          </a:p>
        </p:txBody>
      </p:sp>
      <p:sp>
        <p:nvSpPr>
          <p:cNvPr id="22" name="Rounded Rectangle 20">
            <a:extLst>
              <a:ext uri="{FF2B5EF4-FFF2-40B4-BE49-F238E27FC236}">
                <a16:creationId xmlns:a16="http://schemas.microsoft.com/office/drawing/2014/main" id="{1E810799-53B3-48A3-B8B6-233E2C31E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633" y="620116"/>
            <a:ext cx="3038668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10">
            <a:extLst>
              <a:ext uri="{FF2B5EF4-FFF2-40B4-BE49-F238E27FC236}">
                <a16:creationId xmlns:a16="http://schemas.microsoft.com/office/drawing/2014/main" id="{DE382459-5EB7-4CE1-AB07-BB5984770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155" y="734415"/>
            <a:ext cx="1502067" cy="2485240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24" name="Rounded Rectangle 22">
            <a:extLst>
              <a:ext uri="{FF2B5EF4-FFF2-40B4-BE49-F238E27FC236}">
                <a16:creationId xmlns:a16="http://schemas.microsoft.com/office/drawing/2014/main" id="{55DAC066-83AD-4523-8B30-7BDAF0EA5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9325" y="620116"/>
            <a:ext cx="3041490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9" descr="Forma&#10;&#10;Descripción generada automáticamente">
            <a:extLst>
              <a:ext uri="{FF2B5EF4-FFF2-40B4-BE49-F238E27FC236}">
                <a16:creationId xmlns:a16="http://schemas.microsoft.com/office/drawing/2014/main" id="{F113D4E7-4D01-D094-1F81-2377E9984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649" y="977017"/>
            <a:ext cx="2814866" cy="2000036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D2645148-2B7E-4CB8-B463-1E628D4EF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633" y="3515716"/>
            <a:ext cx="3041491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Interfaz de usuario gráfica">
            <a:extLst>
              <a:ext uri="{FF2B5EF4-FFF2-40B4-BE49-F238E27FC236}">
                <a16:creationId xmlns:a16="http://schemas.microsoft.com/office/drawing/2014/main" id="{DDC41410-98B7-0017-7374-C0BD16B17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568" y="3630015"/>
            <a:ext cx="2485240" cy="2485240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28" name="Rounded Rectangle 18">
            <a:extLst>
              <a:ext uri="{FF2B5EF4-FFF2-40B4-BE49-F238E27FC236}">
                <a16:creationId xmlns:a16="http://schemas.microsoft.com/office/drawing/2014/main" id="{D6F48197-D2EA-41BB-BC18-A82753008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9325" y="3515716"/>
            <a:ext cx="3041490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n 11" descr="Un dibujo de un perro">
            <a:extLst>
              <a:ext uri="{FF2B5EF4-FFF2-40B4-BE49-F238E27FC236}">
                <a16:creationId xmlns:a16="http://schemas.microsoft.com/office/drawing/2014/main" id="{ACD4CFBF-5AE3-ACA1-382F-5943D23A4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649" y="4397626"/>
            <a:ext cx="2814866" cy="950017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2A7180A-6042-D7AD-2296-389AC2F34EED}"/>
              </a:ext>
            </a:extLst>
          </p:cNvPr>
          <p:cNvSpPr txBox="1"/>
          <p:nvPr/>
        </p:nvSpPr>
        <p:spPr>
          <a:xfrm>
            <a:off x="7553834" y="1828800"/>
            <a:ext cx="4234891" cy="4149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dirty="0"/>
              <a:t>El </a:t>
            </a:r>
            <a:r>
              <a:rPr lang="en-US" dirty="0" err="1"/>
              <a:t>trabajo</a:t>
            </a:r>
            <a:r>
              <a:rPr lang="en-US" dirty="0"/>
              <a:t> con </a:t>
            </a:r>
            <a:r>
              <a:rPr lang="en-US" dirty="0" err="1"/>
              <a:t>estos</a:t>
            </a:r>
            <a:r>
              <a:rPr lang="en-US" dirty="0"/>
              <a:t> robots </a:t>
            </a:r>
            <a:r>
              <a:rPr lang="en-US" dirty="0" err="1"/>
              <a:t>busca</a:t>
            </a:r>
            <a:r>
              <a:rPr lang="en-US" dirty="0"/>
              <a:t> la </a:t>
            </a:r>
            <a:r>
              <a:rPr lang="en-US" dirty="0" err="1"/>
              <a:t>secuenciación</a:t>
            </a:r>
            <a:r>
              <a:rPr lang="en-US" dirty="0"/>
              <a:t> de pasos y la </a:t>
            </a:r>
            <a:r>
              <a:rPr lang="en-US" dirty="0" err="1"/>
              <a:t>iniciación</a:t>
            </a:r>
            <a:r>
              <a:rPr lang="en-US" dirty="0"/>
              <a:t> a la </a:t>
            </a:r>
            <a:r>
              <a:rPr lang="en-US" dirty="0" err="1"/>
              <a:t>programación</a:t>
            </a:r>
            <a:r>
              <a:rPr lang="en-US" dirty="0"/>
              <a:t> a </a:t>
            </a:r>
            <a:r>
              <a:rPr lang="en-US" dirty="0" err="1"/>
              <a:t>través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botones</a:t>
            </a:r>
            <a:r>
              <a:rPr lang="en-US" dirty="0"/>
              <a:t> del robot. Los </a:t>
            </a:r>
            <a:r>
              <a:rPr lang="en-US" dirty="0" err="1"/>
              <a:t>tableros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crearse</a:t>
            </a:r>
            <a:r>
              <a:rPr lang="en-US" dirty="0"/>
              <a:t> para </a:t>
            </a:r>
            <a:r>
              <a:rPr lang="en-US" dirty="0" err="1"/>
              <a:t>trabajar</a:t>
            </a:r>
            <a:r>
              <a:rPr lang="en-US" dirty="0"/>
              <a:t> </a:t>
            </a:r>
            <a:r>
              <a:rPr lang="en-US" dirty="0" err="1"/>
              <a:t>diversos</a:t>
            </a:r>
            <a:r>
              <a:rPr lang="en-US" dirty="0"/>
              <a:t> </a:t>
            </a:r>
            <a:r>
              <a:rPr lang="en-US" dirty="0" err="1"/>
              <a:t>contenidos</a:t>
            </a:r>
            <a:r>
              <a:rPr lang="en-US" dirty="0"/>
              <a:t>: </a:t>
            </a:r>
            <a:r>
              <a:rPr lang="en-US" dirty="0" err="1"/>
              <a:t>matemáticos</a:t>
            </a:r>
            <a:r>
              <a:rPr lang="en-US" dirty="0"/>
              <a:t>, </a:t>
            </a:r>
            <a:r>
              <a:rPr lang="en-US" dirty="0" err="1"/>
              <a:t>lingüísticos</a:t>
            </a:r>
            <a:r>
              <a:rPr lang="en-US" dirty="0"/>
              <a:t>, </a:t>
            </a:r>
            <a:r>
              <a:rPr lang="en-US" dirty="0" err="1"/>
              <a:t>emocionales</a:t>
            </a:r>
            <a:r>
              <a:rPr lang="en-US" dirty="0"/>
              <a:t>... Primero </a:t>
            </a:r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necesario</a:t>
            </a:r>
            <a:r>
              <a:rPr lang="en-US" dirty="0"/>
              <a:t> conocer la </a:t>
            </a:r>
            <a:r>
              <a:rPr lang="en-US" dirty="0" err="1"/>
              <a:t>programación</a:t>
            </a:r>
            <a:r>
              <a:rPr lang="en-US" dirty="0"/>
              <a:t> del robot y </a:t>
            </a:r>
            <a:r>
              <a:rPr lang="en-US" dirty="0" err="1"/>
              <a:t>después</a:t>
            </a:r>
            <a:r>
              <a:rPr lang="en-US" dirty="0"/>
              <a:t> </a:t>
            </a:r>
            <a:r>
              <a:rPr lang="en-US" dirty="0" err="1"/>
              <a:t>plantear</a:t>
            </a:r>
            <a:r>
              <a:rPr lang="en-US" dirty="0"/>
              <a:t> las </a:t>
            </a:r>
            <a:r>
              <a:rPr lang="en-US" dirty="0" err="1"/>
              <a:t>actividades</a:t>
            </a:r>
            <a:r>
              <a:rPr lang="en-US" dirty="0"/>
              <a:t> de </a:t>
            </a:r>
            <a:r>
              <a:rPr lang="en-US" dirty="0" err="1"/>
              <a:t>contenidos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7159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35D93-9FB4-5C64-F3B8-4931D419B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3137" y="281241"/>
            <a:ext cx="10669795" cy="1123490"/>
          </a:xfrm>
        </p:spPr>
        <p:txBody>
          <a:bodyPr/>
          <a:lstStyle/>
          <a:p>
            <a:pPr algn="ctr"/>
            <a:r>
              <a:rPr lang="en-US" dirty="0">
                <a:hlinkClick r:id="rId2"/>
              </a:rPr>
              <a:t>AUTOPROGRAMABLES</a:t>
            </a:r>
            <a:endParaRPr lang="es-ES" dirty="0">
              <a:hlinkClick r:id="rId3"/>
            </a:endParaRPr>
          </a:p>
        </p:txBody>
      </p:sp>
      <p:pic>
        <p:nvPicPr>
          <p:cNvPr id="5" name="Imagen 4" descr="Calendario&#10;&#10;Descripción generada automáticamente">
            <a:hlinkClick r:id="rId4"/>
            <a:extLst>
              <a:ext uri="{FF2B5EF4-FFF2-40B4-BE49-F238E27FC236}">
                <a16:creationId xmlns:a16="http://schemas.microsoft.com/office/drawing/2014/main" id="{AE6CF097-884F-1AC2-8889-A84735FFE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1645" y="3819272"/>
            <a:ext cx="4905374" cy="2757487"/>
          </a:xfrm>
          <a:prstGeom prst="rect">
            <a:avLst/>
          </a:prstGeom>
        </p:spPr>
      </p:pic>
      <p:pic>
        <p:nvPicPr>
          <p:cNvPr id="7" name="Imagen 6" descr="Un dibujo de un perro&#10;&#10;Descripción generada automáticamente con confianza media">
            <a:hlinkClick r:id="rId2"/>
            <a:extLst>
              <a:ext uri="{FF2B5EF4-FFF2-40B4-BE49-F238E27FC236}">
                <a16:creationId xmlns:a16="http://schemas.microsoft.com/office/drawing/2014/main" id="{696C8077-988D-30AC-84E5-9DBBC2EAF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81" y="1587611"/>
            <a:ext cx="686752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95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51F48-CF72-823E-3C9E-7FF0A78D3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27759B-1CCC-226D-B2B3-B5BF5CDA4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3137" y="281241"/>
            <a:ext cx="10669795" cy="848671"/>
          </a:xfrm>
        </p:spPr>
        <p:txBody>
          <a:bodyPr/>
          <a:lstStyle/>
          <a:p>
            <a:pPr algn="ctr"/>
            <a:r>
              <a:rPr lang="en-US" dirty="0">
                <a:hlinkClick r:id="rId3"/>
              </a:rPr>
              <a:t>AUTOPROGRAMABLES</a:t>
            </a:r>
            <a:endParaRPr lang="es-ES" dirty="0">
              <a:hlinkClick r:id="rId4"/>
            </a:endParaRPr>
          </a:p>
        </p:txBody>
      </p:sp>
      <p:pic>
        <p:nvPicPr>
          <p:cNvPr id="3" name="Imagen 2" descr="Forma&#10;&#10;Descripción generada automáticamente">
            <a:hlinkClick r:id="rId5"/>
            <a:extLst>
              <a:ext uri="{FF2B5EF4-FFF2-40B4-BE49-F238E27FC236}">
                <a16:creationId xmlns:a16="http://schemas.microsoft.com/office/drawing/2014/main" id="{D9063629-425A-EE85-7D2C-2D8172708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61" y="1171042"/>
            <a:ext cx="5958590" cy="3041885"/>
          </a:xfrm>
          <a:prstGeom prst="rect">
            <a:avLst/>
          </a:prstGeom>
        </p:spPr>
      </p:pic>
      <p:pic>
        <p:nvPicPr>
          <p:cNvPr id="4" name="Imagen 3" descr="Logotipo, nombre de la empresa&#10;&#10;Descripción generada automáticamente">
            <a:hlinkClick r:id="rId7"/>
            <a:extLst>
              <a:ext uri="{FF2B5EF4-FFF2-40B4-BE49-F238E27FC236}">
                <a16:creationId xmlns:a16="http://schemas.microsoft.com/office/drawing/2014/main" id="{FFDC946B-D76C-3C5D-FCBE-CA2C79719E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0884" y="3745520"/>
            <a:ext cx="5558853" cy="28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918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1AA756-5EF6-C227-0FED-D394436F2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366599"/>
            <a:ext cx="11370366" cy="1157401"/>
          </a:xfrm>
        </p:spPr>
        <p:txBody>
          <a:bodyPr>
            <a:normAutofit/>
          </a:bodyPr>
          <a:lstStyle/>
          <a:p>
            <a:pPr algn="ctr"/>
            <a:r>
              <a:rPr lang="es-ES" sz="3200" dirty="0"/>
              <a:t>INICIACIÓN A LA PROGRAMACIÓN JUGAMOS A PROGRAMAR</a:t>
            </a:r>
            <a:br>
              <a:rPr lang="es-ES" sz="3200" dirty="0"/>
            </a:br>
            <a:r>
              <a:rPr lang="es-ES" sz="3200" dirty="0">
                <a:hlinkClick r:id="rId2"/>
              </a:rPr>
              <a:t>Code.org</a:t>
            </a:r>
            <a:endParaRPr lang="es-ES" sz="32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B42C78-F141-C0A5-1EDC-734F53EAE121}"/>
              </a:ext>
            </a:extLst>
          </p:cNvPr>
          <p:cNvSpPr txBox="1"/>
          <p:nvPr/>
        </p:nvSpPr>
        <p:spPr>
          <a:xfrm>
            <a:off x="5565914" y="1524000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ES" sz="1800" dirty="0"/>
              <a:t>Es una organización que potencia el uso de la computación en las escuelas.</a:t>
            </a:r>
            <a:endParaRPr lang="es-ES" dirty="0"/>
          </a:p>
          <a:p>
            <a:pPr marL="0" indent="0" algn="just">
              <a:buNone/>
            </a:pPr>
            <a:r>
              <a:rPr lang="es-ES" sz="1800" dirty="0"/>
              <a:t>Su acceso y registro es gratuito, y permite el seguimiento online del trabajo realizado por el alumnado.</a:t>
            </a:r>
          </a:p>
          <a:p>
            <a:pPr marL="0" indent="0" algn="just">
              <a:buNone/>
            </a:pPr>
            <a:r>
              <a:rPr lang="es-ES" sz="1800" dirty="0"/>
              <a:t>Organiza el inicio a la programación en diversos cursos, realizando una secuenciación por niveles.</a:t>
            </a:r>
          </a:p>
          <a:p>
            <a:pPr marL="0" indent="0" algn="just">
              <a:buNone/>
            </a:pPr>
            <a:r>
              <a:rPr lang="es-ES" sz="1800" dirty="0"/>
              <a:t>Además, propone actividades en "La hora del código" que son propuestas de programación sobre diversa temática de moda.</a:t>
            </a:r>
          </a:p>
        </p:txBody>
      </p:sp>
      <p:pic>
        <p:nvPicPr>
          <p:cNvPr id="6" name="Imagen 5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E73C1EC1-BC81-F9DC-B497-77C0CFCB7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1288773"/>
            <a:ext cx="4046380" cy="24630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n 4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FDA12459-4DD3-44CF-E9A8-F2D02C120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7" y="4269645"/>
            <a:ext cx="5989983" cy="2441617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312D169-2C3C-0235-3F21-65556334E6B4}"/>
              </a:ext>
            </a:extLst>
          </p:cNvPr>
          <p:cNvSpPr txBox="1"/>
          <p:nvPr/>
        </p:nvSpPr>
        <p:spPr>
          <a:xfrm>
            <a:off x="6546575" y="5181600"/>
            <a:ext cx="53538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/>
              <a:t>El siguiente paso sería la programación con </a:t>
            </a:r>
            <a:r>
              <a:rPr lang="es-ES" sz="1800" dirty="0" err="1"/>
              <a:t>scrath</a:t>
            </a:r>
            <a:r>
              <a:rPr lang="es-ES" sz="1800" dirty="0"/>
              <a:t>.</a:t>
            </a:r>
          </a:p>
          <a:p>
            <a:endParaRPr lang="es-ES" sz="1800" dirty="0"/>
          </a:p>
          <a:p>
            <a:r>
              <a:rPr lang="es-ES" sz="1800" dirty="0">
                <a:ea typeface="+mn-lt"/>
                <a:cs typeface="+mn-lt"/>
                <a:hlinkClick r:id="rId5"/>
              </a:rPr>
              <a:t>http://aprendiendoscrath.blogspot.com/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6407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DBD30A-0C34-01B0-44A6-B8FFC426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11" y="271618"/>
            <a:ext cx="10131425" cy="1219557"/>
          </a:xfrm>
        </p:spPr>
        <p:txBody>
          <a:bodyPr/>
          <a:lstStyle/>
          <a:p>
            <a:pPr algn="ctr"/>
            <a:r>
              <a:rPr lang="es-ES" dirty="0"/>
              <a:t>Programación con </a:t>
            </a:r>
            <a:r>
              <a:rPr lang="es-ES" dirty="0" err="1"/>
              <a:t>scratch</a:t>
            </a:r>
            <a:r>
              <a:rPr lang="es-ES" dirty="0"/>
              <a:t> jr.</a:t>
            </a:r>
          </a:p>
        </p:txBody>
      </p:sp>
      <p:pic>
        <p:nvPicPr>
          <p:cNvPr id="4" name="Marcador de contenido 3" descr="Una captura de pantalla de una computadora&#10;&#10;Descripción generada automáticamente">
            <a:hlinkClick r:id="rId2"/>
            <a:extLst>
              <a:ext uri="{FF2B5EF4-FFF2-40B4-BE49-F238E27FC236}">
                <a16:creationId xmlns:a16="http://schemas.microsoft.com/office/drawing/2014/main" id="{422AFCB6-F86E-9389-9CC9-5D0E6A3BE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0" t="20866" r="13358"/>
          <a:stretch/>
        </p:blipFill>
        <p:spPr bwMode="auto">
          <a:xfrm>
            <a:off x="3362260" y="1322362"/>
            <a:ext cx="5741541" cy="5366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3719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3843EE-27CD-B6B2-2E09-D206C2D30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6" y="215227"/>
            <a:ext cx="10131425" cy="1022730"/>
          </a:xfrm>
        </p:spPr>
        <p:txBody>
          <a:bodyPr/>
          <a:lstStyle/>
          <a:p>
            <a:pPr algn="ctr"/>
            <a:r>
              <a:rPr lang="es-ES" dirty="0"/>
              <a:t>Programación con </a:t>
            </a:r>
            <a:r>
              <a:rPr lang="es-ES" dirty="0" err="1"/>
              <a:t>scratch</a:t>
            </a:r>
            <a:r>
              <a:rPr lang="es-ES" dirty="0"/>
              <a:t> jr.</a:t>
            </a:r>
          </a:p>
        </p:txBody>
      </p:sp>
      <p:pic>
        <p:nvPicPr>
          <p:cNvPr id="9" name="Imagen 8">
            <a:hlinkClick r:id="rId2"/>
            <a:extLst>
              <a:ext uri="{FF2B5EF4-FFF2-40B4-BE49-F238E27FC236}">
                <a16:creationId xmlns:a16="http://schemas.microsoft.com/office/drawing/2014/main" id="{FF2BAB8F-130D-EA53-D2C4-C8ACA554A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178" y="1254582"/>
            <a:ext cx="6451650" cy="538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53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28A037D-141B-8D11-FE7F-89029D8A4359}"/>
              </a:ext>
            </a:extLst>
          </p:cNvPr>
          <p:cNvSpPr txBox="1"/>
          <p:nvPr/>
        </p:nvSpPr>
        <p:spPr>
          <a:xfrm>
            <a:off x="641876" y="231353"/>
            <a:ext cx="10905069" cy="936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400" cap="all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Programación</a:t>
            </a:r>
            <a:r>
              <a:rPr lang="en-US" sz="44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con scratch jr.: BLOQUES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E727F92-5854-E3B3-7E51-748143AA49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76" t="20248" r="18583" b="14568"/>
          <a:stretch/>
        </p:blipFill>
        <p:spPr>
          <a:xfrm>
            <a:off x="73506" y="1693414"/>
            <a:ext cx="5816351" cy="376484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4157412-83E1-387E-FD81-7DDA7F869C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96" t="13845" r="19447" b="5177"/>
          <a:stretch/>
        </p:blipFill>
        <p:spPr>
          <a:xfrm>
            <a:off x="6096000" y="1399118"/>
            <a:ext cx="5886682" cy="47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06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D8A3D63-7D38-769C-673A-363AE3A59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59" t="31149" r="18644" b="21557"/>
          <a:stretch/>
        </p:blipFill>
        <p:spPr>
          <a:xfrm>
            <a:off x="4251" y="688460"/>
            <a:ext cx="4834816" cy="2250673"/>
          </a:xfrm>
          <a:prstGeom prst="rect">
            <a:avLst/>
          </a:prstGeom>
        </p:spPr>
      </p:pic>
      <p:cxnSp>
        <p:nvCxnSpPr>
          <p:cNvPr id="42" name="Straight Connector 33">
            <a:extLst>
              <a:ext uri="{FF2B5EF4-FFF2-40B4-BE49-F238E27FC236}">
                <a16:creationId xmlns:a16="http://schemas.microsoft.com/office/drawing/2014/main" id="{D4BDCD00-BA97-40D8-93CD-0A9CA931B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2080" y="3429000"/>
            <a:ext cx="263652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A141977-125A-69EF-0FD1-A3F524993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55" t="38279" r="19668" b="15096"/>
          <a:stretch/>
        </p:blipFill>
        <p:spPr>
          <a:xfrm>
            <a:off x="0" y="3756229"/>
            <a:ext cx="4896840" cy="2332527"/>
          </a:xfrm>
          <a:prstGeom prst="rect">
            <a:avLst/>
          </a:prstGeom>
        </p:spPr>
      </p:pic>
      <p:cxnSp>
        <p:nvCxnSpPr>
          <p:cNvPr id="43" name="Straight Connector 35">
            <a:extLst>
              <a:ext uri="{FF2B5EF4-FFF2-40B4-BE49-F238E27FC236}">
                <a16:creationId xmlns:a16="http://schemas.microsoft.com/office/drawing/2014/main" id="{2D631E40-F51C-4828-B23B-DF9035132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E4178619-8DF3-2AB2-1031-9223434BA8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26" t="12742" r="18975"/>
          <a:stretch/>
        </p:blipFill>
        <p:spPr>
          <a:xfrm>
            <a:off x="5023836" y="483889"/>
            <a:ext cx="6859434" cy="604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10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34A7E-78EF-FD11-4DA1-5A564DF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40" y="198783"/>
            <a:ext cx="10131425" cy="848140"/>
          </a:xfrm>
        </p:spPr>
        <p:txBody>
          <a:bodyPr/>
          <a:lstStyle/>
          <a:p>
            <a:pPr algn="ctr"/>
            <a:r>
              <a:rPr lang="es-ES" sz="3600" dirty="0"/>
              <a:t>PROYECTOS CON SPIKE ESSENTIAL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2881C5B-8A0D-7F69-37A0-CAA442D1B119}"/>
              </a:ext>
            </a:extLst>
          </p:cNvPr>
          <p:cNvSpPr txBox="1"/>
          <p:nvPr/>
        </p:nvSpPr>
        <p:spPr>
          <a:xfrm>
            <a:off x="1136236" y="1046923"/>
            <a:ext cx="10131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/>
              <a:t>Es un kit de robótica de Lego, que permite el aprendizaje STEAM de forma práctica, uniendo construcción y programación intuitiva, mediante el desarrollo de proyectos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E9151C-7E75-4CA1-CBCC-DC8140C31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80" y="1895063"/>
            <a:ext cx="5454839" cy="348356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061D70D-95EA-ABBB-6748-CE4D94700ED6}"/>
              </a:ext>
            </a:extLst>
          </p:cNvPr>
          <p:cNvSpPr txBox="1"/>
          <p:nvPr/>
        </p:nvSpPr>
        <p:spPr>
          <a:xfrm>
            <a:off x="1304268" y="5811077"/>
            <a:ext cx="9583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EL SOFWARE DEL KIT PERMITE EL DESARROLLO DE ACTIVIDADES A TRAVÉS DE UNIDADES DIDÁCTICAS Y LECCIONES.</a:t>
            </a:r>
          </a:p>
        </p:txBody>
      </p:sp>
    </p:spTree>
    <p:extLst>
      <p:ext uri="{BB962C8B-B14F-4D97-AF65-F5344CB8AC3E}">
        <p14:creationId xmlns:p14="http://schemas.microsoft.com/office/powerpoint/2010/main" val="3068864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F4FBB-8FAC-AE76-349D-B53C10CBB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4" y="318053"/>
            <a:ext cx="10131425" cy="1033669"/>
          </a:xfrm>
        </p:spPr>
        <p:txBody>
          <a:bodyPr/>
          <a:lstStyle/>
          <a:p>
            <a:pPr algn="ctr"/>
            <a:r>
              <a:rPr lang="es-ES" sz="3600" dirty="0"/>
              <a:t>PROYECTOS CON SPIKE ESSENTIAL</a:t>
            </a: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DC2AE52-CAC8-6136-528F-6F3C46AF0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61" y="1198123"/>
            <a:ext cx="9218739" cy="258787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3CE663B-D9C3-AF2D-05F2-6F86A70F3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54" y="3859202"/>
            <a:ext cx="6767087" cy="27933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BBC93A-551C-ECB5-F67C-20FCCD0B87F6}"/>
              </a:ext>
            </a:extLst>
          </p:cNvPr>
          <p:cNvSpPr txBox="1"/>
          <p:nvPr/>
        </p:nvSpPr>
        <p:spPr>
          <a:xfrm>
            <a:off x="265043" y="4028661"/>
            <a:ext cx="372386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" b="1" dirty="0">
                <a:hlinkClick r:id="rId4"/>
              </a:rPr>
              <a:t>Unidad didáctica: Grandes aventuras</a:t>
            </a:r>
            <a:endParaRPr lang="es-ES" b="1" dirty="0"/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Se divide en siete lecciones, cada una de ellas con sus fases de trabajo.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Está diseñado para los primeros cursos de primaria.</a:t>
            </a:r>
          </a:p>
        </p:txBody>
      </p:sp>
    </p:spTree>
    <p:extLst>
      <p:ext uri="{BB962C8B-B14F-4D97-AF65-F5344CB8AC3E}">
        <p14:creationId xmlns:p14="http://schemas.microsoft.com/office/powerpoint/2010/main" val="1089769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2673" y="440569"/>
            <a:ext cx="6164653" cy="800100"/>
          </a:xfrm>
        </p:spPr>
        <p:txBody>
          <a:bodyPr>
            <a:normAutofit fontScale="90000"/>
          </a:bodyPr>
          <a:lstStyle/>
          <a:p>
            <a:r>
              <a:rPr lang="es-ES" dirty="0"/>
              <a:t>Hablamos de…</a:t>
            </a:r>
            <a:br>
              <a:rPr lang="es-ES" dirty="0"/>
            </a:b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9383" y="1101436"/>
            <a:ext cx="7574972" cy="5018809"/>
          </a:xfrm>
        </p:spPr>
        <p:txBody>
          <a:bodyPr>
            <a:normAutofit/>
          </a:bodyPr>
          <a:lstStyle/>
          <a:p>
            <a:pPr fontAlgn="base"/>
            <a:r>
              <a:rPr lang="es-ES" sz="2000" dirty="0"/>
              <a:t>ROBÓTICA EDUCATIVA, BENEFICIOS</a:t>
            </a:r>
            <a:r>
              <a:rPr lang="en-US" sz="2000" dirty="0"/>
              <a:t>​ y PENSAMIENTO COMPUTACIONAL</a:t>
            </a:r>
          </a:p>
          <a:p>
            <a:pPr fontAlgn="base"/>
            <a:r>
              <a:rPr lang="es-ES" sz="2000" dirty="0"/>
              <a:t>ACTIVIDADES DE PROGRAMACIÓN NO CONECTADA</a:t>
            </a:r>
            <a:r>
              <a:rPr lang="en-US" sz="2000" dirty="0"/>
              <a:t>​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s-ES" sz="2000" dirty="0"/>
              <a:t>SOMOS UN ROBOT</a:t>
            </a:r>
            <a:r>
              <a:rPr lang="en-US" sz="2000" dirty="0"/>
              <a:t>​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n-US" sz="2000" dirty="0"/>
              <a:t>PROGRAMACIÓN NO CONECTADA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n-US" sz="2000" dirty="0"/>
              <a:t>CODY ROBY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s-ES" sz="2000" dirty="0"/>
              <a:t>LET’S GO CODE!™</a:t>
            </a:r>
            <a:endParaRPr lang="en-US" sz="2000" dirty="0"/>
          </a:p>
          <a:p>
            <a:pPr fontAlgn="base"/>
            <a:r>
              <a:rPr lang="es-ES" sz="2000" dirty="0"/>
              <a:t>ROBOTS AUTOPROGRAMABLES</a:t>
            </a:r>
            <a:r>
              <a:rPr lang="en-US" sz="2000" dirty="0"/>
              <a:t>​</a:t>
            </a:r>
          </a:p>
          <a:p>
            <a:pPr fontAlgn="base"/>
            <a:r>
              <a:rPr lang="es-ES" sz="2000" dirty="0"/>
              <a:t>INCIACIÓN A LA PROGRAMACIÓN</a:t>
            </a:r>
            <a:r>
              <a:rPr lang="en-US" sz="2000" dirty="0"/>
              <a:t>​</a:t>
            </a:r>
          </a:p>
          <a:p>
            <a:pPr fontAlgn="base"/>
            <a:r>
              <a:rPr lang="es-ES" sz="2000" dirty="0"/>
              <a:t>SCRATCH JR.</a:t>
            </a:r>
            <a:endParaRPr lang="en-US" sz="2000" dirty="0"/>
          </a:p>
          <a:p>
            <a:pPr fontAlgn="base"/>
            <a:r>
              <a:rPr lang="en-US" sz="2000" dirty="0"/>
              <a:t>EVALUACIÓN</a:t>
            </a:r>
          </a:p>
          <a:p>
            <a:pPr fontAlgn="base"/>
            <a:r>
              <a:rPr lang="en-US" sz="2000" dirty="0"/>
              <a:t>ENLACES</a:t>
            </a:r>
          </a:p>
          <a:p>
            <a:endParaRPr lang="es-ES" dirty="0"/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B045110C-B190-22F8-F3A6-7771251CD4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086" r="23086"/>
          <a:stretch>
            <a:fillRect/>
          </a:stretch>
        </p:blipFill>
        <p:spPr>
          <a:xfrm>
            <a:off x="8042563" y="1619938"/>
            <a:ext cx="2774663" cy="386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33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355" y="254479"/>
            <a:ext cx="9601200" cy="73827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800" dirty="0"/>
              <a:t>PROYECTOS CON SPIKE ESSENTIAL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D6ED5A6-2CAC-33A2-3C10-2409FC5B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2418" y="5153873"/>
            <a:ext cx="3167029" cy="689697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r>
              <a:rPr lang="es-ES" sz="8000" dirty="0">
                <a:hlinkClick r:id="rId2"/>
              </a:rPr>
              <a:t>ANÁLISIS DE SPIKE LEGO</a:t>
            </a:r>
            <a:endParaRPr lang="es-ES" sz="8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108727" y="4220227"/>
            <a:ext cx="10414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“MANOS A LA OBRA”: Elegimos una lección, realizamos el montaje y elaboramos una programación. Observamos dificultades y analizamos como presentarlo en las aulas.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919067" y="5810812"/>
            <a:ext cx="2875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3"/>
              </a:rPr>
              <a:t>ROBOTIX: SPIKE ESSENTIAL</a:t>
            </a:r>
            <a:endParaRPr lang="es-ES" dirty="0"/>
          </a:p>
          <a:p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7151888" y="5912900"/>
            <a:ext cx="1901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4"/>
              </a:rPr>
              <a:t>LEGO EDUCATION</a:t>
            </a:r>
            <a:endParaRPr lang="es-ES" dirty="0"/>
          </a:p>
          <a:p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2919067" y="5474238"/>
            <a:ext cx="245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5"/>
              </a:rPr>
              <a:t>LEGO SPIKE: SOFWARE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334126" y="946591"/>
            <a:ext cx="675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DIFERENCIA DE PROGRAMACIÓN ENTRE SPIKE ESSENTIAL Y PRIME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27" y="1327485"/>
            <a:ext cx="4686191" cy="270357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955" y="1397032"/>
            <a:ext cx="4520054" cy="269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99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EVALUACIÓN</a:t>
            </a:r>
          </a:p>
        </p:txBody>
      </p:sp>
      <p:pic>
        <p:nvPicPr>
          <p:cNvPr id="7" name="Marcador de contenido 6" descr="Calendario&#10;&#10;Descripción generada automáticamente">
            <a:extLst>
              <a:ext uri="{FF2B5EF4-FFF2-40B4-BE49-F238E27FC236}">
                <a16:creationId xmlns:a16="http://schemas.microsoft.com/office/drawing/2014/main" id="{3E36DC22-CABA-DEDD-D8A2-EA15DC5C5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5638" y="773823"/>
            <a:ext cx="7610168" cy="4718304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01753" y="1980479"/>
            <a:ext cx="3451124" cy="36516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Font typeface="Arial"/>
              <a:buChar char="•"/>
            </a:pPr>
            <a:r>
              <a:rPr lang="en-US" dirty="0"/>
              <a:t>CÓMO UNA ACTIVIDAD MÁS DE AULA.</a:t>
            </a:r>
          </a:p>
          <a:p>
            <a:pPr marL="0" indent="0">
              <a:buFont typeface="Arial"/>
              <a:buChar char="•"/>
            </a:pPr>
            <a:r>
              <a:rPr lang="en-US" dirty="0"/>
              <a:t>MEDIANTE RÚBRICA.</a:t>
            </a:r>
          </a:p>
          <a:p>
            <a:pPr marL="0" indent="0">
              <a:buFont typeface="Arial"/>
              <a:buChar char="•"/>
            </a:pPr>
            <a:r>
              <a:rPr lang="en-US" dirty="0"/>
              <a:t>MEDIANTE LISTA DE CONTROL.</a:t>
            </a:r>
          </a:p>
          <a:p>
            <a:pPr marL="0" indent="0">
              <a:buFont typeface="Arial"/>
              <a:buChar char="•"/>
            </a:pPr>
            <a:r>
              <a:rPr lang="en-US" dirty="0"/>
              <a:t> CON INDICACIÓN ESPECÍFICA EN COMPENTENCIA DIGITAL</a:t>
            </a:r>
          </a:p>
        </p:txBody>
      </p:sp>
    </p:spTree>
    <p:extLst>
      <p:ext uri="{BB962C8B-B14F-4D97-AF65-F5344CB8AC3E}">
        <p14:creationId xmlns:p14="http://schemas.microsoft.com/office/powerpoint/2010/main" val="3148246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68C1AF-823C-0E6C-76C8-D11F112F0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66" y="240102"/>
            <a:ext cx="9601200" cy="1485900"/>
          </a:xfrm>
        </p:spPr>
        <p:txBody>
          <a:bodyPr/>
          <a:lstStyle/>
          <a:p>
            <a:pPr algn="ctr"/>
            <a:r>
              <a:rPr lang="es-ES" dirty="0"/>
              <a:t>ENLACES DE INTERÉS</a:t>
            </a:r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0E833A2-EF1D-610D-F0A6-DAA01E0F16AA}"/>
              </a:ext>
            </a:extLst>
          </p:cNvPr>
          <p:cNvSpPr txBox="1"/>
          <p:nvPr/>
        </p:nvSpPr>
        <p:spPr>
          <a:xfrm>
            <a:off x="1373577" y="1086030"/>
            <a:ext cx="10449464" cy="44319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 dirty="0">
                <a:hlinkClick r:id="rId2"/>
              </a:rPr>
              <a:t>https://programamos.es/cody-roby/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3"/>
              </a:rPr>
              <a:t>https://roboteandosafa.wixsite.com/roboteandoenlasafa/bee-bot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4"/>
              </a:rPr>
              <a:t>http://apprendiendoconrobotica.blogspot.com/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5"/>
              </a:rPr>
              <a:t>https://www.ro-botica.com/tienda/Makey-Makey/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6"/>
              </a:rPr>
              <a:t>https://paparobot.es/makey-makey/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7"/>
              </a:rPr>
              <a:t>https://www.robotix.es/es/recursos-gratuitos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8"/>
              </a:rPr>
              <a:t>https://scratch.mit.edu/wedo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9"/>
              </a:rPr>
              <a:t>http://www.futureworkss.com/arduino/Documentacion/Manual_de_actividades_con_el_mBot.pdf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10"/>
              </a:rPr>
              <a:t>https://robotix.es/documentos/storyboard.pdf</a:t>
            </a:r>
            <a:endParaRPr lang="es-ES" sz="2400" dirty="0">
              <a:ea typeface="+mn-lt"/>
              <a:cs typeface="+mn-lt"/>
            </a:endParaRPr>
          </a:p>
          <a:p>
            <a:pPr algn="ctr"/>
            <a:endParaRPr lang="es-ES" sz="2400" dirty="0">
              <a:ea typeface="+mn-lt"/>
              <a:cs typeface="+mn-lt"/>
            </a:endParaRPr>
          </a:p>
          <a:p>
            <a:pPr algn="l"/>
            <a:endParaRPr lang="es-ES" dirty="0"/>
          </a:p>
        </p:txBody>
      </p:sp>
      <p:pic>
        <p:nvPicPr>
          <p:cNvPr id="9" name="Imagen 9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3FBCC7F5-FA69-0F3A-B20E-8CE6D8300A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605" r="523" b="30882"/>
          <a:stretch/>
        </p:blipFill>
        <p:spPr>
          <a:xfrm>
            <a:off x="4983192" y="5513641"/>
            <a:ext cx="2973255" cy="73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38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68C1AF-823C-0E6C-76C8-D11F112F0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66" y="240102"/>
            <a:ext cx="9601200" cy="1485900"/>
          </a:xfrm>
        </p:spPr>
        <p:txBody>
          <a:bodyPr/>
          <a:lstStyle/>
          <a:p>
            <a:pPr algn="ctr"/>
            <a:r>
              <a:rPr lang="es-ES" dirty="0"/>
              <a:t>ENLACES DE INTERÉS</a:t>
            </a:r>
            <a:endParaRPr lang="es-ES"/>
          </a:p>
        </p:txBody>
      </p:sp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F8143E30-2B6E-E1CD-1DE5-9FEEF619EECD}"/>
              </a:ext>
            </a:extLst>
          </p:cNvPr>
          <p:cNvSpPr>
            <a:spLocks noGrp="1"/>
          </p:cNvSpPr>
          <p:nvPr/>
        </p:nvSpPr>
        <p:spPr>
          <a:xfrm>
            <a:off x="1046697" y="4032537"/>
            <a:ext cx="7847162" cy="27187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800" dirty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s-ES" sz="2800" dirty="0">
                <a:ea typeface="+mn-lt"/>
                <a:cs typeface="+mn-lt"/>
              </a:rPr>
              <a:t>OTRAS PÁGINAS DE PROGRAMACIÓN</a:t>
            </a:r>
            <a:endParaRPr lang="es-ES" dirty="0"/>
          </a:p>
          <a:p>
            <a:pPr marL="0" indent="0">
              <a:buNone/>
            </a:pPr>
            <a:r>
              <a:rPr lang="es-ES" sz="2800" dirty="0">
                <a:ea typeface="+mn-lt"/>
                <a:cs typeface="+mn-lt"/>
                <a:hlinkClick r:id="rId2"/>
              </a:rPr>
              <a:t>TYNKER</a:t>
            </a:r>
            <a:endParaRPr lang="es-ES" sz="2800"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" sz="2800" dirty="0">
                <a:ea typeface="+mn-lt"/>
                <a:cs typeface="+mn-lt"/>
                <a:hlinkClick r:id="rId3"/>
              </a:rPr>
              <a:t>CODEMONKEY</a:t>
            </a:r>
            <a:endParaRPr lang="es-ES" sz="28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" sz="2800" dirty="0">
                <a:hlinkClick r:id="rId4"/>
              </a:rPr>
              <a:t>CODECOMBAT</a:t>
            </a:r>
            <a:endParaRPr lang="es-ES" sz="2800" dirty="0"/>
          </a:p>
          <a:p>
            <a:pPr marL="0" indent="0">
              <a:buNone/>
            </a:pPr>
            <a:r>
              <a:rPr lang="es-ES" sz="2800" dirty="0">
                <a:ea typeface="+mn-lt"/>
                <a:cs typeface="+mn-lt"/>
                <a:hlinkClick r:id="rId5"/>
              </a:rPr>
              <a:t>http://aprendiendoscrath.blogspot.com/</a:t>
            </a:r>
            <a:endParaRPr lang="es-ES" dirty="0"/>
          </a:p>
          <a:p>
            <a:pPr marL="0" indent="0">
              <a:buNone/>
            </a:pPr>
            <a:endParaRPr lang="es-ES" sz="2800" dirty="0"/>
          </a:p>
          <a:p>
            <a:pPr marL="0" indent="0">
              <a:buNone/>
            </a:pPr>
            <a:endParaRPr lang="es-ES" sz="2800" dirty="0"/>
          </a:p>
        </p:txBody>
      </p:sp>
      <p:pic>
        <p:nvPicPr>
          <p:cNvPr id="8" name="Imagen 9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1F9A9442-9B04-D6B3-C398-8436614E85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05" r="523" b="30882"/>
          <a:stretch/>
        </p:blipFill>
        <p:spPr>
          <a:xfrm rot="3000000">
            <a:off x="9468059" y="4874907"/>
            <a:ext cx="2973255" cy="73554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B37726A-C39C-6BAF-C4A2-66E33D88B0F5}"/>
              </a:ext>
            </a:extLst>
          </p:cNvPr>
          <p:cNvSpPr txBox="1"/>
          <p:nvPr/>
        </p:nvSpPr>
        <p:spPr>
          <a:xfrm>
            <a:off x="2337758" y="1201947"/>
            <a:ext cx="9054860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 dirty="0">
                <a:hlinkClick r:id="rId7"/>
              </a:rPr>
              <a:t>https://www.youtube.com/channel/UCUlSUHMwoz_msUA1MIVV4HA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8"/>
              </a:rPr>
              <a:t>https://juegosrobotica.es/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9"/>
              </a:rPr>
              <a:t>https://www.educaciontrespuntocero.com/recursos/juegos-de-mesa-para-aprender-a-programar/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10"/>
              </a:rPr>
              <a:t>https://www.prodel.es/first-lego-league-espana/</a:t>
            </a:r>
            <a:endParaRPr lang="es-ES" sz="2400" dirty="0"/>
          </a:p>
          <a:p>
            <a:pPr algn="ctr"/>
            <a:r>
              <a:rPr lang="es-ES" sz="2400" dirty="0">
                <a:ea typeface="+mn-lt"/>
                <a:cs typeface="+mn-lt"/>
                <a:hlinkClick r:id="rId11"/>
              </a:rPr>
              <a:t>http://www.communication4all.co.uk/http/beebot.htm</a:t>
            </a:r>
            <a:endParaRPr lang="es-ES" sz="2400" dirty="0">
              <a:ea typeface="+mn-lt"/>
              <a:cs typeface="+mn-lt"/>
            </a:endParaRPr>
          </a:p>
          <a:p>
            <a:pPr algn="ctr"/>
            <a:endParaRPr lang="es-ES" sz="2400" dirty="0">
              <a:ea typeface="+mn-lt"/>
              <a:cs typeface="+mn-lt"/>
            </a:endParaRPr>
          </a:p>
          <a:p>
            <a:pPr algn="ctr"/>
            <a:endParaRPr lang="es-ES" sz="2400" dirty="0">
              <a:ea typeface="+mn-lt"/>
              <a:cs typeface="+mn-lt"/>
            </a:endParaRPr>
          </a:p>
          <a:p>
            <a:pPr algn="l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8485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2C3128B-77AB-BEAF-2F4F-280604882B02}"/>
              </a:ext>
            </a:extLst>
          </p:cNvPr>
          <p:cNvSpPr txBox="1"/>
          <p:nvPr/>
        </p:nvSpPr>
        <p:spPr>
          <a:xfrm>
            <a:off x="1618893" y="971909"/>
            <a:ext cx="901172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64703C59-4A45-1624-FB8A-AF13E0EF1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6211" y="4932266"/>
            <a:ext cx="5345502" cy="18273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ea typeface="+mn-lt"/>
                <a:cs typeface="+mn-lt"/>
              </a:rPr>
              <a:t>CONTACTO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ea typeface="+mn-lt"/>
                <a:cs typeface="+mn-lt"/>
                <a:hlinkClick r:id="rId2"/>
              </a:rPr>
              <a:t>memendez@educa.jcyl.es</a:t>
            </a:r>
            <a:endParaRPr lang="en-US" sz="28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dirty="0">
                <a:ea typeface="+mn-lt"/>
                <a:cs typeface="+mn-lt"/>
              </a:rPr>
              <a:t>@memendeza</a:t>
            </a:r>
            <a:endParaRPr lang="es-ES" sz="2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383540" indent="-38354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s-ES" dirty="0"/>
          </a:p>
          <a:p>
            <a:pPr marL="383540" indent="-383540"/>
            <a:endParaRPr lang="es-ES" dirty="0"/>
          </a:p>
        </p:txBody>
      </p:sp>
      <p:sp>
        <p:nvSpPr>
          <p:cNvPr id="3" name="Explosión: 14 puntos 2">
            <a:extLst>
              <a:ext uri="{FF2B5EF4-FFF2-40B4-BE49-F238E27FC236}">
                <a16:creationId xmlns:a16="http://schemas.microsoft.com/office/drawing/2014/main" id="{435DB410-AD5F-CFBD-4576-6700F60FC5D1}"/>
              </a:ext>
            </a:extLst>
          </p:cNvPr>
          <p:cNvSpPr/>
          <p:nvPr/>
        </p:nvSpPr>
        <p:spPr>
          <a:xfrm>
            <a:off x="1572883" y="526062"/>
            <a:ext cx="5808830" cy="428588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/>
              <a:t>GRACIAS</a:t>
            </a:r>
          </a:p>
        </p:txBody>
      </p:sp>
      <p:pic>
        <p:nvPicPr>
          <p:cNvPr id="7" name="Imagen 7">
            <a:extLst>
              <a:ext uri="{FF2B5EF4-FFF2-40B4-BE49-F238E27FC236}">
                <a16:creationId xmlns:a16="http://schemas.microsoft.com/office/drawing/2014/main" id="{7792ABA1-925D-6392-84A5-88D29BAE9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325" y="1086372"/>
            <a:ext cx="2441276" cy="2441276"/>
          </a:xfrm>
          <a:prstGeom prst="rect">
            <a:avLst/>
          </a:prstGeom>
        </p:spPr>
      </p:pic>
      <p:pic>
        <p:nvPicPr>
          <p:cNvPr id="2" name="Imagen 3" descr="Logotipo&#10;&#10;Descripción generada automáticamente">
            <a:extLst>
              <a:ext uri="{FF2B5EF4-FFF2-40B4-BE49-F238E27FC236}">
                <a16:creationId xmlns:a16="http://schemas.microsoft.com/office/drawing/2014/main" id="{1066A70B-DA57-ACBD-246E-64795B354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835" y="4052062"/>
            <a:ext cx="2858256" cy="127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6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2" y="609600"/>
            <a:ext cx="6282266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¿qué es la robótica educativa?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85802" y="2142067"/>
            <a:ext cx="6282266" cy="36491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r>
              <a:rPr lang="en-US" dirty="0"/>
              <a:t>Es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disciplina</a:t>
            </a:r>
            <a:r>
              <a:rPr lang="en-US" dirty="0"/>
              <a:t> de la </a:t>
            </a:r>
            <a:r>
              <a:rPr lang="en-US" dirty="0" err="1"/>
              <a:t>robótica</a:t>
            </a:r>
            <a:r>
              <a:rPr lang="en-US" dirty="0"/>
              <a:t>, que se centra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análisis</a:t>
            </a:r>
            <a:r>
              <a:rPr lang="en-US" dirty="0"/>
              <a:t>, </a:t>
            </a:r>
            <a:r>
              <a:rPr lang="en-US" dirty="0" err="1"/>
              <a:t>diseño</a:t>
            </a:r>
            <a:r>
              <a:rPr lang="en-US" dirty="0"/>
              <a:t>, </a:t>
            </a:r>
            <a:r>
              <a:rPr lang="en-US" dirty="0" err="1"/>
              <a:t>aplicación</a:t>
            </a:r>
            <a:r>
              <a:rPr lang="en-US" dirty="0"/>
              <a:t> y </a:t>
            </a:r>
            <a:r>
              <a:rPr lang="en-US" dirty="0" err="1"/>
              <a:t>operación</a:t>
            </a:r>
            <a:r>
              <a:rPr lang="en-US" dirty="0"/>
              <a:t> con Robots.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allá</a:t>
            </a:r>
            <a:r>
              <a:rPr lang="en-US" dirty="0"/>
              <a:t> de </a:t>
            </a:r>
            <a:r>
              <a:rPr lang="en-US" dirty="0" err="1"/>
              <a:t>crear</a:t>
            </a:r>
            <a:r>
              <a:rPr lang="en-US" dirty="0"/>
              <a:t> robots y </a:t>
            </a:r>
            <a:r>
              <a:rPr lang="en-US" dirty="0" err="1"/>
              <a:t>programarlos</a:t>
            </a:r>
            <a:r>
              <a:rPr lang="en-US" dirty="0"/>
              <a:t>, </a:t>
            </a:r>
            <a:r>
              <a:rPr lang="en-US" dirty="0" err="1"/>
              <a:t>incentiva</a:t>
            </a:r>
            <a:r>
              <a:rPr lang="en-US" dirty="0"/>
              <a:t> la </a:t>
            </a:r>
            <a:r>
              <a:rPr lang="en-US" dirty="0" err="1"/>
              <a:t>cohesión</a:t>
            </a:r>
            <a:r>
              <a:rPr lang="en-US" dirty="0"/>
              <a:t> de </a:t>
            </a:r>
            <a:r>
              <a:rPr lang="en-US" dirty="0" err="1"/>
              <a:t>grupo</a:t>
            </a:r>
            <a:r>
              <a:rPr lang="en-US" dirty="0"/>
              <a:t>, la </a:t>
            </a:r>
            <a:r>
              <a:rPr lang="en-US" dirty="0" err="1"/>
              <a:t>capacidad</a:t>
            </a:r>
            <a:r>
              <a:rPr lang="en-US" dirty="0"/>
              <a:t> de </a:t>
            </a:r>
            <a:r>
              <a:rPr lang="en-US" dirty="0" err="1"/>
              <a:t>reflexión</a:t>
            </a:r>
            <a:r>
              <a:rPr lang="en-US" dirty="0"/>
              <a:t>, la </a:t>
            </a:r>
            <a:r>
              <a:rPr lang="en-US" dirty="0" err="1"/>
              <a:t>resolución</a:t>
            </a:r>
            <a:r>
              <a:rPr lang="en-US" dirty="0"/>
              <a:t> de </a:t>
            </a:r>
            <a:r>
              <a:rPr lang="en-US" dirty="0" err="1"/>
              <a:t>problemas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trabajo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equipo</a:t>
            </a:r>
            <a:r>
              <a:rPr lang="en-US" dirty="0"/>
              <a:t> a </a:t>
            </a:r>
            <a:r>
              <a:rPr lang="en-US" dirty="0" err="1"/>
              <a:t>través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tecnológicos</a:t>
            </a:r>
            <a:r>
              <a:rPr lang="en-US" dirty="0"/>
              <a:t>.</a:t>
            </a:r>
          </a:p>
          <a:p>
            <a:pPr>
              <a:buFont typeface="Arial"/>
              <a:buChar char="•"/>
            </a:pPr>
            <a:r>
              <a:rPr lang="en-US" dirty="0" err="1"/>
              <a:t>Promueve</a:t>
            </a:r>
            <a:r>
              <a:rPr lang="en-US" dirty="0"/>
              <a:t> la </a:t>
            </a:r>
            <a:r>
              <a:rPr lang="en-US" dirty="0" err="1"/>
              <a:t>autonomía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aprendizaje</a:t>
            </a:r>
            <a:r>
              <a:rPr lang="en-US" dirty="0"/>
              <a:t> </a:t>
            </a:r>
            <a:r>
              <a:rPr lang="en-US" dirty="0" err="1"/>
              <a:t>cooperativo</a:t>
            </a:r>
            <a:r>
              <a:rPr lang="en-US" dirty="0"/>
              <a:t>, </a:t>
            </a:r>
            <a:r>
              <a:rPr lang="en-US" dirty="0" err="1"/>
              <a:t>mezclando</a:t>
            </a:r>
            <a:r>
              <a:rPr lang="en-US" dirty="0"/>
              <a:t> </a:t>
            </a:r>
            <a:r>
              <a:rPr lang="en-US" dirty="0" err="1"/>
              <a:t>conocimientos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ciencias</a:t>
            </a:r>
            <a:r>
              <a:rPr lang="en-US" dirty="0"/>
              <a:t>, </a:t>
            </a:r>
            <a:r>
              <a:rPr lang="en-US" dirty="0" err="1"/>
              <a:t>tecnología</a:t>
            </a:r>
            <a:r>
              <a:rPr lang="en-US" dirty="0"/>
              <a:t>, </a:t>
            </a:r>
            <a:r>
              <a:rPr lang="en-US" dirty="0" err="1"/>
              <a:t>ingeniería</a:t>
            </a:r>
            <a:r>
              <a:rPr lang="en-US" dirty="0"/>
              <a:t> y </a:t>
            </a:r>
            <a:r>
              <a:rPr lang="en-US" dirty="0" err="1"/>
              <a:t>matemáticas</a:t>
            </a:r>
            <a:r>
              <a:rPr lang="en-US" dirty="0"/>
              <a:t> (</a:t>
            </a:r>
            <a:r>
              <a:rPr lang="en-US" b="1" dirty="0"/>
              <a:t>STEAM</a:t>
            </a:r>
            <a:r>
              <a:rPr lang="en-US" dirty="0"/>
              <a:t>).</a:t>
            </a:r>
          </a:p>
          <a:p>
            <a:pPr>
              <a:buFont typeface="Arial"/>
              <a:buChar char="•"/>
            </a:pPr>
            <a:r>
              <a:rPr lang="en-US" dirty="0"/>
              <a:t>Es un </a:t>
            </a:r>
            <a:r>
              <a:rPr lang="en-US" b="1" dirty="0" err="1"/>
              <a:t>método</a:t>
            </a:r>
            <a:r>
              <a:rPr lang="en-US" b="1" dirty="0"/>
              <a:t> </a:t>
            </a:r>
            <a:r>
              <a:rPr lang="en-US" b="1" dirty="0" err="1"/>
              <a:t>interdisciplinar</a:t>
            </a:r>
            <a:r>
              <a:rPr lang="en-US" b="1" dirty="0"/>
              <a:t> </a:t>
            </a:r>
            <a:r>
              <a:rPr lang="en-US" dirty="0"/>
              <a:t>de </a:t>
            </a:r>
            <a:r>
              <a:rPr lang="en-US" dirty="0" err="1"/>
              <a:t>trabajo</a:t>
            </a:r>
            <a:r>
              <a:rPr lang="en-US" dirty="0"/>
              <a:t> de </a:t>
            </a:r>
            <a:r>
              <a:rPr lang="en-US" dirty="0" err="1"/>
              <a:t>carácter</a:t>
            </a:r>
            <a:r>
              <a:rPr lang="en-US" dirty="0"/>
              <a:t> transversal, que, </a:t>
            </a:r>
            <a:r>
              <a:rPr lang="en-US" dirty="0" err="1"/>
              <a:t>mediante</a:t>
            </a:r>
            <a:r>
              <a:rPr lang="en-US" dirty="0"/>
              <a:t> la </a:t>
            </a:r>
            <a:r>
              <a:rPr lang="en-US" dirty="0" err="1"/>
              <a:t>manipulación</a:t>
            </a:r>
            <a:r>
              <a:rPr lang="en-US" dirty="0"/>
              <a:t>,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ensayo</a:t>
            </a:r>
            <a:r>
              <a:rPr lang="en-US" dirty="0"/>
              <a:t> error,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pensamiento</a:t>
            </a:r>
            <a:r>
              <a:rPr lang="en-US" dirty="0"/>
              <a:t> </a:t>
            </a:r>
            <a:r>
              <a:rPr lang="en-US" dirty="0" err="1"/>
              <a:t>lógico</a:t>
            </a:r>
            <a:r>
              <a:rPr lang="en-US" dirty="0"/>
              <a:t> y la </a:t>
            </a:r>
            <a:r>
              <a:rPr lang="en-US" dirty="0" err="1"/>
              <a:t>lingüística</a:t>
            </a:r>
            <a:r>
              <a:rPr lang="en-US" dirty="0"/>
              <a:t>, </a:t>
            </a:r>
            <a:r>
              <a:rPr lang="en-US" dirty="0" err="1"/>
              <a:t>fomenta</a:t>
            </a:r>
            <a:r>
              <a:rPr lang="en-US" dirty="0"/>
              <a:t> la </a:t>
            </a:r>
            <a:r>
              <a:rPr lang="en-US" dirty="0" err="1"/>
              <a:t>creatividad</a:t>
            </a:r>
            <a:r>
              <a:rPr lang="en-US" dirty="0"/>
              <a:t> y la </a:t>
            </a:r>
            <a:r>
              <a:rPr lang="en-US" dirty="0" err="1"/>
              <a:t>imaginación</a:t>
            </a:r>
            <a:r>
              <a:rPr lang="en-US" dirty="0"/>
              <a:t> para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aprendizaje</a:t>
            </a:r>
            <a:endParaRPr lang="en-US" dirty="0"/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5B84503C-657B-F4BF-E2E0-464FE1CFE6E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3152" r="3152"/>
          <a:stretch>
            <a:fillRect/>
          </a:stretch>
        </p:blipFill>
        <p:spPr>
          <a:xfrm>
            <a:off x="7593319" y="990600"/>
            <a:ext cx="3440947" cy="480059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2417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2447" y="131618"/>
            <a:ext cx="10131425" cy="1456267"/>
          </a:xfrm>
        </p:spPr>
        <p:txBody>
          <a:bodyPr/>
          <a:lstStyle/>
          <a:p>
            <a:pPr algn="ctr"/>
            <a:r>
              <a:rPr lang="es-ES" dirty="0"/>
              <a:t>Beneficios de la robótica educativa</a:t>
            </a:r>
          </a:p>
        </p:txBody>
      </p:sp>
      <p:pic>
        <p:nvPicPr>
          <p:cNvPr id="4" name="Marcador de contenido 3" descr="Diagrama&#10;&#10;Descripción generada automáticamente">
            <a:extLst>
              <a:ext uri="{FF2B5EF4-FFF2-40B4-BE49-F238E27FC236}">
                <a16:creationId xmlns:a16="http://schemas.microsoft.com/office/drawing/2014/main" id="{D064EB48-C17F-C072-872E-D9DE2CBF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9086" y="1424565"/>
            <a:ext cx="6895859" cy="517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1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0492" y="256309"/>
            <a:ext cx="10131425" cy="1456267"/>
          </a:xfrm>
        </p:spPr>
        <p:txBody>
          <a:bodyPr/>
          <a:lstStyle/>
          <a:p>
            <a:pPr algn="ctr"/>
            <a:r>
              <a:rPr lang="es-ES" dirty="0"/>
              <a:t>PENSAMIENTO COMPUTACIONAL</a:t>
            </a:r>
          </a:p>
        </p:txBody>
      </p:sp>
      <p:sp>
        <p:nvSpPr>
          <p:cNvPr id="5" name="Marcador de texto 3"/>
          <p:cNvSpPr txBox="1">
            <a:spLocks/>
          </p:cNvSpPr>
          <p:nvPr/>
        </p:nvSpPr>
        <p:spPr>
          <a:xfrm>
            <a:off x="498765" y="1870365"/>
            <a:ext cx="7879577" cy="420831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/>
              <a:t>En educación es una forma de abordar problemas utilizando técnicas y recursos inspiradas en la tecnología, la programación y en la robótica.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>
                <a:hlinkClick r:id="rId2"/>
              </a:rPr>
              <a:t>Según </a:t>
            </a:r>
            <a:r>
              <a:rPr lang="es-ES" u="sng" dirty="0" err="1">
                <a:hlinkClick r:id="rId2"/>
              </a:rPr>
              <a:t>Basogain</a:t>
            </a:r>
            <a:r>
              <a:rPr lang="es-ES" u="sng" dirty="0">
                <a:hlinkClick r:id="rId2"/>
              </a:rPr>
              <a:t>, </a:t>
            </a:r>
            <a:r>
              <a:rPr lang="es-ES" u="sng" dirty="0" err="1">
                <a:hlinkClick r:id="rId2"/>
              </a:rPr>
              <a:t>Olabe</a:t>
            </a:r>
            <a:r>
              <a:rPr lang="es-ES" u="sng" dirty="0">
                <a:hlinkClick r:id="rId2"/>
              </a:rPr>
              <a:t> y </a:t>
            </a:r>
            <a:r>
              <a:rPr lang="es-ES" u="sng" dirty="0" err="1">
                <a:hlinkClick r:id="rId2"/>
              </a:rPr>
              <a:t>Olabe</a:t>
            </a:r>
            <a:r>
              <a:rPr lang="es-ES" u="sng" dirty="0">
                <a:hlinkClick r:id="rId2"/>
              </a:rPr>
              <a:t> (2015)</a:t>
            </a:r>
            <a:r>
              <a:rPr lang="es-ES" dirty="0">
                <a:hlinkClick r:id="rId2"/>
              </a:rPr>
              <a:t> el pensamiento computacional se considera como una metodología que se basa en tratar de implementar algunos de los conceptos básicos de las </a:t>
            </a:r>
            <a:r>
              <a:rPr lang="es-ES" b="1" dirty="0">
                <a:hlinkClick r:id="rId2"/>
              </a:rPr>
              <a:t>ciencias de la computación</a:t>
            </a:r>
            <a:r>
              <a:rPr lang="es-ES" dirty="0">
                <a:hlinkClick r:id="rId2"/>
              </a:rPr>
              <a:t> para tratar de resolver problemas cotidianos</a:t>
            </a:r>
            <a:r>
              <a:rPr lang="es-ES" dirty="0"/>
              <a:t>. </a:t>
            </a:r>
          </a:p>
          <a:p>
            <a:pPr marL="0" indent="0">
              <a:buNone/>
            </a:pPr>
            <a:r>
              <a:rPr lang="es-ES" dirty="0"/>
              <a:t>Los cuatro elementos del pensamiento computacional: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Descomposición (fragmentar)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Reconocimiento de patrones (repeticiones)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Abstracción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Algoritmos (resolución de problemas)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Evaluación y solución (mejora)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342" y="3574473"/>
            <a:ext cx="3228304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36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69281" y="643463"/>
            <a:ext cx="6344528" cy="1608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dirty="0"/>
              <a:t>PROGRAMACIÓN NO CONECTADA ROBIK@: </a:t>
            </a:r>
            <a:br>
              <a:rPr lang="en-US" sz="2500" dirty="0"/>
            </a:br>
            <a:r>
              <a:rPr lang="en-US" sz="2500" dirty="0" err="1"/>
              <a:t>división</a:t>
            </a:r>
            <a:r>
              <a:rPr lang="en-US" sz="2500" dirty="0"/>
              <a:t> de un </a:t>
            </a:r>
            <a:r>
              <a:rPr lang="en-US" sz="2500" dirty="0" err="1"/>
              <a:t>problema</a:t>
            </a:r>
            <a:r>
              <a:rPr lang="en-US" sz="2500" dirty="0"/>
              <a:t> </a:t>
            </a:r>
            <a:r>
              <a:rPr lang="en-US" sz="2500" dirty="0" err="1"/>
              <a:t>en</a:t>
            </a:r>
            <a:r>
              <a:rPr lang="en-US" sz="2500" dirty="0"/>
              <a:t> </a:t>
            </a:r>
            <a:r>
              <a:rPr lang="en-US" sz="2500" dirty="0" err="1"/>
              <a:t>partes</a:t>
            </a:r>
            <a:endParaRPr lang="en-US" sz="25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8" y="474651"/>
            <a:ext cx="4303803" cy="558035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0" y="1980918"/>
            <a:ext cx="5004250" cy="4233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ir</a:t>
            </a:r>
            <a:r>
              <a:rPr lang="en-US" sz="2400" dirty="0"/>
              <a:t> al </a:t>
            </a:r>
            <a:r>
              <a:rPr lang="en-US" sz="2400" dirty="0" err="1"/>
              <a:t>baño</a:t>
            </a:r>
            <a:r>
              <a:rPr lang="en-US" sz="2400" dirty="0"/>
              <a:t> </a:t>
            </a:r>
            <a:r>
              <a:rPr lang="en-US" sz="2400" dirty="0" err="1"/>
              <a:t>desde</a:t>
            </a:r>
            <a:r>
              <a:rPr lang="en-US" sz="2400" dirty="0"/>
              <a:t> mi </a:t>
            </a:r>
            <a:r>
              <a:rPr lang="en-US" sz="2400" dirty="0" err="1"/>
              <a:t>clase</a:t>
            </a:r>
            <a:endParaRPr lang="en-US" sz="2400" dirty="0"/>
          </a:p>
          <a:p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dibujar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figura</a:t>
            </a:r>
            <a:r>
              <a:rPr lang="en-US" sz="2400" dirty="0"/>
              <a:t> </a:t>
            </a:r>
            <a:r>
              <a:rPr lang="en-US" sz="2400" dirty="0" err="1"/>
              <a:t>geométrica</a:t>
            </a:r>
            <a:endParaRPr lang="en-US" sz="2400" dirty="0"/>
          </a:p>
          <a:p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poner</a:t>
            </a:r>
            <a:r>
              <a:rPr lang="en-US" sz="2400" dirty="0"/>
              <a:t> un tornillo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silla</a:t>
            </a:r>
            <a:endParaRPr lang="en-US" sz="2400" dirty="0"/>
          </a:p>
          <a:p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dibujar</a:t>
            </a:r>
            <a:r>
              <a:rPr lang="en-US" sz="2400" dirty="0"/>
              <a:t> un </a:t>
            </a:r>
            <a:r>
              <a:rPr lang="en-US" sz="2400" dirty="0" err="1"/>
              <a:t>muñeco</a:t>
            </a:r>
            <a:r>
              <a:rPr lang="en-US" sz="2400" dirty="0"/>
              <a:t> de </a:t>
            </a:r>
            <a:r>
              <a:rPr lang="en-US" sz="2400" dirty="0" err="1"/>
              <a:t>nieve</a:t>
            </a:r>
            <a:endParaRPr lang="en-US" sz="2400" dirty="0"/>
          </a:p>
          <a:p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hacer</a:t>
            </a:r>
            <a:r>
              <a:rPr lang="en-US" sz="2400" dirty="0"/>
              <a:t> un </a:t>
            </a:r>
            <a:r>
              <a:rPr lang="en-US" sz="2400" dirty="0" err="1"/>
              <a:t>movimiento</a:t>
            </a:r>
            <a:r>
              <a:rPr lang="en-US" sz="2400" dirty="0"/>
              <a:t> de </a:t>
            </a:r>
            <a:r>
              <a:rPr lang="en-US" sz="2400" dirty="0" err="1"/>
              <a:t>baile</a:t>
            </a:r>
            <a:endParaRPr lang="en-US" sz="2400" dirty="0"/>
          </a:p>
          <a:p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dar</a:t>
            </a:r>
            <a:r>
              <a:rPr lang="en-US" sz="2400" dirty="0"/>
              <a:t> de comer a un </a:t>
            </a:r>
            <a:r>
              <a:rPr lang="en-US" sz="2400" dirty="0" err="1"/>
              <a:t>dinosaurio</a:t>
            </a:r>
            <a:endParaRPr lang="en-US" sz="2400" dirty="0"/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596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4465" y="204354"/>
            <a:ext cx="10495108" cy="1456267"/>
          </a:xfrm>
        </p:spPr>
        <p:txBody>
          <a:bodyPr/>
          <a:lstStyle/>
          <a:p>
            <a:pPr algn="ctr"/>
            <a:r>
              <a:rPr lang="es-ES" dirty="0"/>
              <a:t>PROGRAMACIÓN NO CONECTADA ROBIK@: Actividades en movimiento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84465" y="1788775"/>
            <a:ext cx="8250380" cy="4715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El objetivo de estas actividades es iniciar los elementos básicos de programación mediante el movimiento y el juego. Se pueden plantear diversas dinámicas:</a:t>
            </a:r>
          </a:p>
          <a:p>
            <a:pPr>
              <a:buFont typeface="Wingdings" panose="020B0503020102020204" pitchFamily="34" charset="0"/>
              <a:buChar char="Ø"/>
            </a:pPr>
            <a:r>
              <a:rPr lang="es-ES" dirty="0"/>
              <a:t>Imitar  libremente los movimientos  básicos de un robot (adelante, atrás, derecha, izquierda).</a:t>
            </a:r>
          </a:p>
          <a:p>
            <a:pPr>
              <a:buFont typeface="Wingdings" panose="020B0503020102020204" pitchFamily="34" charset="0"/>
              <a:buChar char="Ø"/>
            </a:pPr>
            <a:r>
              <a:rPr lang="es-ES" dirty="0"/>
              <a:t>Añadir giros a los movimientos (derecha e izquierda).</a:t>
            </a:r>
          </a:p>
          <a:p>
            <a:pPr>
              <a:buFont typeface="Wingdings" panose="020B0503020102020204" pitchFamily="34" charset="0"/>
              <a:buChar char="Ø"/>
            </a:pPr>
            <a:r>
              <a:rPr lang="es-ES" dirty="0"/>
              <a:t>Realizar los movimientos siguiendo instrucciones verbales del profesor/a o de otro alumno/a.</a:t>
            </a:r>
          </a:p>
          <a:p>
            <a:pPr>
              <a:buFont typeface="Wingdings" panose="020B0503020102020204" pitchFamily="34" charset="0"/>
              <a:buChar char="Ø"/>
            </a:pPr>
            <a:r>
              <a:rPr lang="es-ES" dirty="0"/>
              <a:t>Realizar dichos movimientos con los ojos cerrados.</a:t>
            </a:r>
          </a:p>
          <a:p>
            <a:pPr>
              <a:buFont typeface="Wingdings" panose="020B0503020102020204" pitchFamily="34" charset="0"/>
              <a:buChar char="Ø"/>
            </a:pPr>
            <a:r>
              <a:rPr lang="es-ES" dirty="0"/>
              <a:t>Ir de un sitio a otro del aula explicando verbalmente el camino recorrido y los pasos requeridos.</a:t>
            </a:r>
          </a:p>
          <a:p>
            <a:endParaRPr lang="es-ES" dirty="0"/>
          </a:p>
        </p:txBody>
      </p:sp>
      <p:pic>
        <p:nvPicPr>
          <p:cNvPr id="5" name="Marcador de contenido 4" descr="Imagen que contiene azul, colgando, hombre, parado&#10;&#10;Descripción generada automáticamente">
            <a:extLst>
              <a:ext uri="{FF2B5EF4-FFF2-40B4-BE49-F238E27FC236}">
                <a16:creationId xmlns:a16="http://schemas.microsoft.com/office/drawing/2014/main" id="{68282B6D-1469-01E0-579D-64FCA253CE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51339" y="2379518"/>
            <a:ext cx="2539811" cy="32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55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xto&#10;&#10;Descripción generada automáticamente">
            <a:extLst>
              <a:ext uri="{FF2B5EF4-FFF2-40B4-BE49-F238E27FC236}">
                <a16:creationId xmlns:a16="http://schemas.microsoft.com/office/drawing/2014/main" id="{667F887E-F6C8-B38A-A03E-5AF3F69AA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6" y="182880"/>
            <a:ext cx="5567436" cy="657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6268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164</TotalTime>
  <Words>1198</Words>
  <Application>Microsoft Office PowerPoint</Application>
  <PresentationFormat>Panorámica</PresentationFormat>
  <Paragraphs>132</Paragraphs>
  <Slides>34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Celestial</vt:lpstr>
      <vt:lpstr>Robótica EN INFANTIL  trabajamos el pensamiento computacional</vt:lpstr>
      <vt:lpstr>Presentación de PowerPoint</vt:lpstr>
      <vt:lpstr>Hablamos de… </vt:lpstr>
      <vt:lpstr>¿qué es la robótica educativa?</vt:lpstr>
      <vt:lpstr>Beneficios de la robótica educativa</vt:lpstr>
      <vt:lpstr>PENSAMIENTO COMPUTACIONAL</vt:lpstr>
      <vt:lpstr>PROGRAMACIÓN NO CONECTADA ROBIK@:  división de un problema en partes</vt:lpstr>
      <vt:lpstr>PROGRAMACIÓN NO CONECTADA ROBIK@: Actividades en movimiento</vt:lpstr>
      <vt:lpstr>Presentación de PowerPoint</vt:lpstr>
      <vt:lpstr>Presentación de PowerPoint</vt:lpstr>
      <vt:lpstr>Presentación de PowerPoint</vt:lpstr>
      <vt:lpstr>PROGRAMACIÓN NO CONECTADA CIRCUITOS Y JUEGOS</vt:lpstr>
      <vt:lpstr>Presentación de PowerPoint</vt:lpstr>
      <vt:lpstr>PROGRAMACIÓN NO CONECTADA código sobre papel</vt:lpstr>
      <vt:lpstr>PROGRAMACIÓN NO CONECTADA movimiento con cody roby</vt:lpstr>
      <vt:lpstr>PROGRAMACIÓN NO CONECTADA cody roby sobre tablero</vt:lpstr>
      <vt:lpstr>PROGRAMACIÓN NO CONECTADA  Let’s Go Code!™</vt:lpstr>
      <vt:lpstr>AUTOPROGRAMABLES</vt:lpstr>
      <vt:lpstr>AUTOPROGRAMABLES</vt:lpstr>
      <vt:lpstr>autoprogramables</vt:lpstr>
      <vt:lpstr>AUTOPROGRAMABLES</vt:lpstr>
      <vt:lpstr>AUTOPROGRAMABLES</vt:lpstr>
      <vt:lpstr>INICIACIÓN A LA PROGRAMACIÓN JUGAMOS A PROGRAMAR Code.org</vt:lpstr>
      <vt:lpstr>Programación con scratch jr.</vt:lpstr>
      <vt:lpstr>Programación con scratch jr.</vt:lpstr>
      <vt:lpstr>Presentación de PowerPoint</vt:lpstr>
      <vt:lpstr>Presentación de PowerPoint</vt:lpstr>
      <vt:lpstr>PROYECTOS CON SPIKE ESSENTIAL</vt:lpstr>
      <vt:lpstr>PROYECTOS CON SPIKE ESSENTIAL</vt:lpstr>
      <vt:lpstr>PROYECTOS CON SPIKE ESSENTIAL</vt:lpstr>
      <vt:lpstr>EVALUACIÓN</vt:lpstr>
      <vt:lpstr>ENLACES DE INTERÉS</vt:lpstr>
      <vt:lpstr>ENLACES DE INTERÉS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Iniciación a la robótica  trabajamos el pensamiento computacional</dc:title>
  <dc:creator>Mantenimiento</dc:creator>
  <cp:lastModifiedBy>Maria Mendez</cp:lastModifiedBy>
  <cp:revision>22</cp:revision>
  <dcterms:created xsi:type="dcterms:W3CDTF">2023-10-23T14:24:04Z</dcterms:created>
  <dcterms:modified xsi:type="dcterms:W3CDTF">2024-01-31T10:16:48Z</dcterms:modified>
</cp:coreProperties>
</file>