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3"/>
  </p:notesMasterIdLst>
  <p:sldIdLst>
    <p:sldId id="256" r:id="rId2"/>
    <p:sldId id="257" r:id="rId3"/>
    <p:sldId id="332" r:id="rId4"/>
    <p:sldId id="261" r:id="rId5"/>
    <p:sldId id="265" r:id="rId6"/>
    <p:sldId id="289" r:id="rId7"/>
    <p:sldId id="290" r:id="rId8"/>
    <p:sldId id="273" r:id="rId9"/>
    <p:sldId id="258" r:id="rId10"/>
    <p:sldId id="288" r:id="rId11"/>
    <p:sldId id="293" r:id="rId12"/>
    <p:sldId id="295" r:id="rId13"/>
    <p:sldId id="292" r:id="rId14"/>
    <p:sldId id="297" r:id="rId15"/>
    <p:sldId id="294" r:id="rId16"/>
    <p:sldId id="331" r:id="rId17"/>
    <p:sldId id="271" r:id="rId18"/>
    <p:sldId id="296" r:id="rId19"/>
    <p:sldId id="298" r:id="rId20"/>
    <p:sldId id="279" r:id="rId21"/>
    <p:sldId id="339" r:id="rId22"/>
    <p:sldId id="282" r:id="rId23"/>
    <p:sldId id="340" r:id="rId24"/>
    <p:sldId id="338" r:id="rId25"/>
    <p:sldId id="269" r:id="rId26"/>
    <p:sldId id="329" r:id="rId27"/>
    <p:sldId id="277" r:id="rId28"/>
    <p:sldId id="317" r:id="rId29"/>
    <p:sldId id="310" r:id="rId30"/>
    <p:sldId id="330" r:id="rId31"/>
    <p:sldId id="274" r:id="rId32"/>
    <p:sldId id="291" r:id="rId33"/>
    <p:sldId id="301" r:id="rId34"/>
    <p:sldId id="303" r:id="rId35"/>
    <p:sldId id="306" r:id="rId36"/>
    <p:sldId id="327" r:id="rId37"/>
    <p:sldId id="304" r:id="rId38"/>
    <p:sldId id="305" r:id="rId39"/>
    <p:sldId id="328" r:id="rId40"/>
    <p:sldId id="309" r:id="rId41"/>
    <p:sldId id="266" r:id="rId42"/>
    <p:sldId id="308" r:id="rId43"/>
    <p:sldId id="307" r:id="rId44"/>
    <p:sldId id="318" r:id="rId45"/>
    <p:sldId id="311" r:id="rId46"/>
    <p:sldId id="313" r:id="rId47"/>
    <p:sldId id="312" r:id="rId48"/>
    <p:sldId id="314" r:id="rId49"/>
    <p:sldId id="333" r:id="rId50"/>
    <p:sldId id="281" r:id="rId51"/>
    <p:sldId id="275" r:id="rId52"/>
    <p:sldId id="272" r:id="rId53"/>
    <p:sldId id="287" r:id="rId54"/>
    <p:sldId id="315" r:id="rId55"/>
    <p:sldId id="321" r:id="rId56"/>
    <p:sldId id="285" r:id="rId57"/>
    <p:sldId id="320" r:id="rId58"/>
    <p:sldId id="323" r:id="rId59"/>
    <p:sldId id="324" r:id="rId60"/>
    <p:sldId id="280" r:id="rId61"/>
    <p:sldId id="284" r:id="rId62"/>
    <p:sldId id="276" r:id="rId63"/>
    <p:sldId id="334" r:id="rId64"/>
    <p:sldId id="316" r:id="rId65"/>
    <p:sldId id="319" r:id="rId66"/>
    <p:sldId id="335" r:id="rId67"/>
    <p:sldId id="337" r:id="rId68"/>
    <p:sldId id="336" r:id="rId69"/>
    <p:sldId id="322" r:id="rId70"/>
    <p:sldId id="325" r:id="rId71"/>
    <p:sldId id="264" r:id="rId72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6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9300"/>
    <a:srgbClr val="C6ECF0"/>
    <a:srgbClr val="C8ECF0"/>
    <a:srgbClr val="B0E4EA"/>
    <a:srgbClr val="7FD4DD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839" autoAdjust="0"/>
    <p:restoredTop sz="70065" autoAdjust="0"/>
  </p:normalViewPr>
  <p:slideViewPr>
    <p:cSldViewPr snapToGrid="0" showGuides="1">
      <p:cViewPr varScale="1">
        <p:scale>
          <a:sx n="68" d="100"/>
          <a:sy n="68" d="100"/>
        </p:scale>
        <p:origin x="-556" y="-60"/>
      </p:cViewPr>
      <p:guideLst>
        <p:guide orient="horz" pos="2160"/>
        <p:guide pos="3840"/>
        <p:guide pos="46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D96F29-7C8E-4206-BBFF-3E3869A7D5DC}" type="datetimeFigureOut">
              <a:rPr lang="es-ES" smtClean="0"/>
              <a:pPr/>
              <a:t>28/11/2024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57AEDB-1208-4B35-9B4A-FF14FE613C0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57AEDB-1208-4B35-9B4A-FF14FE613C0A}" type="slidenum">
              <a:rPr lang="es-ES" smtClean="0"/>
              <a:pPr/>
              <a:t>27</a:t>
            </a:fld>
            <a:endParaRPr 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57AEDB-1208-4B35-9B4A-FF14FE613C0A}" type="slidenum">
              <a:rPr lang="es-ES" smtClean="0"/>
              <a:pPr/>
              <a:t>29</a:t>
            </a:fld>
            <a:endParaRPr lang="es-E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57AEDB-1208-4B35-9B4A-FF14FE613C0A}" type="slidenum">
              <a:rPr lang="es-ES" smtClean="0"/>
              <a:pPr/>
              <a:t>41</a:t>
            </a:fld>
            <a:endParaRPr lang="es-E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57AEDB-1208-4B35-9B4A-FF14FE613C0A}" type="slidenum">
              <a:rPr lang="es-ES" smtClean="0"/>
              <a:pPr/>
              <a:t>44</a:t>
            </a:fld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C8A146E-E82A-743F-3CF7-B779AE2065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6E4E0483-DFE3-AA12-389D-59E222AEC1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D3B9A5BC-DCCF-1A18-2F7A-7778D7BE8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CBD37-15C4-3740-A02F-31CBE126FC92}" type="datetimeFigureOut">
              <a:rPr lang="es-ES" smtClean="0"/>
              <a:pPr/>
              <a:t>28/11/2024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DD6E6BE0-8E3B-7335-2E6F-5596B0CA1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2F7E3D6D-179C-3202-C82F-0FA41DA70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D4372-5BF2-AB4A-A203-7AEBE8F8866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1269249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AFDE45D-48F1-A7F7-CC46-99BAB6175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4F570F82-335E-F269-865E-559E471D70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F76DA0C0-ADF5-0B17-9C3C-4FC7D2E07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CBD37-15C4-3740-A02F-31CBE126FC92}" type="datetimeFigureOut">
              <a:rPr lang="es-ES" smtClean="0"/>
              <a:pPr/>
              <a:t>28/11/2024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31E6AA29-FB72-C6E7-9817-9E0933121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F5903C9B-F14A-A148-C3EE-A764FD6D3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D4372-5BF2-AB4A-A203-7AEBE8F8866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574207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AB8AB75C-880D-7EA7-B43B-7CD07C9651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F50616B6-31DE-7E85-0376-D1EB6A34B6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7DED7E31-1288-5603-7139-0D38AE4CA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CBD37-15C4-3740-A02F-31CBE126FC92}" type="datetimeFigureOut">
              <a:rPr lang="es-ES" smtClean="0"/>
              <a:pPr/>
              <a:t>28/11/2024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F7748F55-E0E8-1276-3910-9DEAF1E57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906983C2-ECCA-1CF8-4D0D-37DE58AD8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D4372-5BF2-AB4A-A203-7AEBE8F8866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1386160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743AC9D-D341-F331-E24A-76629878C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FD065C63-1DC7-D014-0FB0-8D34E715B0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20B160A6-84B7-C50A-5E8D-873D4839F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CBD37-15C4-3740-A02F-31CBE126FC92}" type="datetimeFigureOut">
              <a:rPr lang="es-ES" smtClean="0"/>
              <a:pPr/>
              <a:t>28/11/2024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09729040-73EB-E15A-7680-A2E33D787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0ADC3642-33E4-BD5A-C560-8545C7DB8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D4372-5BF2-AB4A-A203-7AEBE8F8866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797666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57031F2-C1B8-8EF1-69E5-49A9E95D8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4087EBBE-CEAE-5007-63D7-05A5B2ABED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3248C5F9-F19F-A900-EADE-9F3C85D72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CBD37-15C4-3740-A02F-31CBE126FC92}" type="datetimeFigureOut">
              <a:rPr lang="es-ES" smtClean="0"/>
              <a:pPr/>
              <a:t>28/11/2024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A652F1D5-9904-7A21-9092-4323CFBB9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8CF0BBAD-CF4C-9725-6655-C262E9BCC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D4372-5BF2-AB4A-A203-7AEBE8F8866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1404888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C69B55E-A810-23E8-B63C-9BD7B842A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F83BC4C4-0E06-68E4-2D0C-673590FE31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D1438131-1EFB-5849-3270-5FB148A383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6C86EF23-87FF-AEA1-19E9-336A5C988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CBD37-15C4-3740-A02F-31CBE126FC92}" type="datetimeFigureOut">
              <a:rPr lang="es-ES" smtClean="0"/>
              <a:pPr/>
              <a:t>28/11/2024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4BFB5178-659A-61C0-C4AD-A843F5747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5821D494-5214-10EC-90FA-8B7154C83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D4372-5BF2-AB4A-A203-7AEBE8F8866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663294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60A37E1-2588-4F7E-77D9-F9661BC8B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DF2022F6-F10E-3A51-A8BC-D0D86FE55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E1093195-84FB-9ACB-05F6-3EA611F97F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9DB583C6-1457-E0EC-9ACE-382345ACF7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EE794135-EA95-3AAE-C6FD-4188D750E1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EA9A7960-CD17-1C68-F1CA-F234362F5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CBD37-15C4-3740-A02F-31CBE126FC92}" type="datetimeFigureOut">
              <a:rPr lang="es-ES" smtClean="0"/>
              <a:pPr/>
              <a:t>28/11/2024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8630E2B9-81AB-AD2C-2106-5B94985AB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6C197DD2-3EF7-BCCF-5465-40E54AF51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D4372-5BF2-AB4A-A203-7AEBE8F8866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1703745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68EB67F-D366-F7DA-2811-EBE81E1C4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7BB652D4-1C64-35D0-08D4-BA005B034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CBD37-15C4-3740-A02F-31CBE126FC92}" type="datetimeFigureOut">
              <a:rPr lang="es-ES" smtClean="0"/>
              <a:pPr/>
              <a:t>28/11/2024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7473070E-1712-FD5B-479B-589A8889A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49EEAE29-9C41-7C98-7D59-944A507D4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D4372-5BF2-AB4A-A203-7AEBE8F8866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330302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4C4B13BD-E2DF-9841-8CD5-6ACDD0CB3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CBD37-15C4-3740-A02F-31CBE126FC92}" type="datetimeFigureOut">
              <a:rPr lang="es-ES" smtClean="0"/>
              <a:pPr/>
              <a:t>28/11/2024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317F026A-A622-81CE-63E2-5D141ECE4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2028E622-AAD1-916B-1BA6-C75314A93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D4372-5BF2-AB4A-A203-7AEBE8F8866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798611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4806E19-7BEB-CACA-124B-525D2B179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66A35A32-F4D2-5B86-443A-1AA32B2DB0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E69B1551-FD49-8DDE-1E83-2924C7732D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6BC74AE3-D145-94C5-2ABE-2C890EA02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CBD37-15C4-3740-A02F-31CBE126FC92}" type="datetimeFigureOut">
              <a:rPr lang="es-ES" smtClean="0"/>
              <a:pPr/>
              <a:t>28/11/2024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66D68D02-59B5-AB13-01AA-56685950C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A04E148F-C8BB-BA63-C6D7-0AFBA64AC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D4372-5BF2-AB4A-A203-7AEBE8F8866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460854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6BCAAE1-C6EB-EC71-7C38-46E1DA261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26ABD0C1-CF51-58FB-82F3-21B9C8741E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04660961-3C0D-096D-07B0-9619227EE5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E2C477E0-F0A9-59F8-F18A-C6358CCFF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CBD37-15C4-3740-A02F-31CBE126FC92}" type="datetimeFigureOut">
              <a:rPr lang="es-ES" smtClean="0"/>
              <a:pPr/>
              <a:t>28/11/2024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7368882B-17AC-6D2C-4C4A-126805420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F0560A79-AA91-4C16-83E7-535DF22F0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D4372-5BF2-AB4A-A203-7AEBE8F8866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22088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213C7548-ABE2-6262-17C1-1D2CEFF98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7D32203F-D549-6DC8-5823-C470DC4D3A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B1CD5DA3-0610-856F-1730-426EB78F53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08CBD37-15C4-3740-A02F-31CBE126FC92}" type="datetimeFigureOut">
              <a:rPr lang="es-ES" smtClean="0"/>
              <a:pPr/>
              <a:t>28/11/2024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35196665-549D-FDC3-C79E-B3E9D20EF9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36AA3333-6881-1240-215B-6414F2DBFD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D3D4372-5BF2-AB4A-A203-7AEBE8F8866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273610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n 4" descr="Interfaz de usuario gráfica, Gráfico, Gráfico de rectángulos&#10;&#10;Descripción generada automáticamente">
            <a:extLst>
              <a:ext uri="{FF2B5EF4-FFF2-40B4-BE49-F238E27FC236}">
                <a16:creationId xmlns="" xmlns:a16="http://schemas.microsoft.com/office/drawing/2014/main" id="{AF93A7BC-D5B3-EACE-CFDD-C946AEF368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8756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4">
            <a:extLst>
              <a:ext uri="{FF2B5EF4-FFF2-40B4-BE49-F238E27FC236}">
                <a16:creationId xmlns="" xmlns:a16="http://schemas.microsoft.com/office/drawing/2014/main" id="{AC583441-E45A-2088-07ED-8C214D143F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0" y="1282"/>
            <a:ext cx="12191980" cy="6856718"/>
          </a:xfrm>
          <a:prstGeom prst="rect">
            <a:avLst/>
          </a:prstGeom>
        </p:spPr>
      </p:pic>
      <p:sp>
        <p:nvSpPr>
          <p:cNvPr id="12" name="11 CuadroTexto"/>
          <p:cNvSpPr txBox="1"/>
          <p:nvPr/>
        </p:nvSpPr>
        <p:spPr>
          <a:xfrm>
            <a:off x="762067" y="2386406"/>
            <a:ext cx="503913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s-ES" dirty="0" smtClean="0"/>
              <a:t>   Cada individuo tiene su propia </a:t>
            </a:r>
            <a:r>
              <a:rPr lang="es-ES" dirty="0" err="1" smtClean="0"/>
              <a:t>eubiosis</a:t>
            </a:r>
            <a:endParaRPr lang="es-ES" dirty="0" smtClean="0"/>
          </a:p>
          <a:p>
            <a:endParaRPr lang="es-ES" dirty="0" smtClean="0"/>
          </a:p>
          <a:p>
            <a:pPr>
              <a:buFont typeface="Wingdings" pitchFamily="2" charset="2"/>
              <a:buChar char="ü"/>
            </a:pPr>
            <a:r>
              <a:rPr lang="es-ES" dirty="0" smtClean="0"/>
              <a:t>   No hay una receta perfecta para la  </a:t>
            </a:r>
            <a:r>
              <a:rPr lang="es-ES" dirty="0" err="1" smtClean="0"/>
              <a:t>microbiota</a:t>
            </a:r>
            <a:r>
              <a:rPr lang="es-ES" dirty="0" smtClean="0"/>
              <a:t>. No existe la </a:t>
            </a:r>
            <a:r>
              <a:rPr lang="es-ES" dirty="0" err="1" smtClean="0"/>
              <a:t>microbiota</a:t>
            </a:r>
            <a:r>
              <a:rPr lang="es-ES" dirty="0" smtClean="0"/>
              <a:t> perfecta</a:t>
            </a:r>
          </a:p>
          <a:p>
            <a:pPr>
              <a:buFont typeface="Wingdings" pitchFamily="2" charset="2"/>
              <a:buChar char="ü"/>
            </a:pPr>
            <a:endParaRPr lang="es-ES" dirty="0" smtClean="0"/>
          </a:p>
          <a:p>
            <a:pPr lvl="1"/>
            <a:r>
              <a:rPr lang="es-ES" dirty="0" smtClean="0"/>
              <a:t>Es como nuestra </a:t>
            </a:r>
            <a:r>
              <a:rPr lang="es-ES" b="1" dirty="0" smtClean="0"/>
              <a:t>HUELLA DACTILAR</a:t>
            </a:r>
          </a:p>
          <a:p>
            <a:endParaRPr lang="es-ES" dirty="0" smtClean="0"/>
          </a:p>
        </p:txBody>
      </p:sp>
      <p:pic>
        <p:nvPicPr>
          <p:cNvPr id="26628" name="Picture 4" descr="Puede ser una imagen de texto que dice &quot;Igual que tu huella digital tu microbiota intestinal es única e irrepetible T PhaRma PhaR BOX ¡Nuevo blog!&quot;"/>
          <p:cNvPicPr>
            <a:picLocks noChangeAspect="1" noChangeArrowheads="1"/>
          </p:cNvPicPr>
          <p:nvPr/>
        </p:nvPicPr>
        <p:blipFill>
          <a:blip r:embed="rId3"/>
          <a:srcRect l="13506" t="22070" r="9956" b="18864"/>
          <a:stretch>
            <a:fillRect/>
          </a:stretch>
        </p:blipFill>
        <p:spPr bwMode="auto">
          <a:xfrm>
            <a:off x="6548763" y="1009362"/>
            <a:ext cx="4894595" cy="3777242"/>
          </a:xfrm>
          <a:prstGeom prst="rect">
            <a:avLst/>
          </a:prstGeom>
          <a:noFill/>
        </p:spPr>
      </p:pic>
      <p:grpSp>
        <p:nvGrpSpPr>
          <p:cNvPr id="10" name="9 Grupo"/>
          <p:cNvGrpSpPr/>
          <p:nvPr/>
        </p:nvGrpSpPr>
        <p:grpSpPr>
          <a:xfrm>
            <a:off x="675860" y="1431235"/>
            <a:ext cx="5733097" cy="646331"/>
            <a:chOff x="655982" y="1391479"/>
            <a:chExt cx="5733097" cy="646331"/>
          </a:xfrm>
        </p:grpSpPr>
        <p:sp>
          <p:nvSpPr>
            <p:cNvPr id="6" name="CuadroTexto 7">
              <a:extLst>
                <a:ext uri="{FF2B5EF4-FFF2-40B4-BE49-F238E27FC236}">
                  <a16:creationId xmlns="" xmlns:a16="http://schemas.microsoft.com/office/drawing/2014/main" id="{F7C89941-A477-5E48-690F-322B033921D2}"/>
                </a:ext>
              </a:extLst>
            </p:cNvPr>
            <p:cNvSpPr txBox="1"/>
            <p:nvPr/>
          </p:nvSpPr>
          <p:spPr>
            <a:xfrm>
              <a:off x="2902227" y="1431740"/>
              <a:ext cx="34868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400" b="1" dirty="0" smtClean="0">
                  <a:latin typeface="News Gothic Light" pitchFamily="2" charset="77"/>
                </a:rPr>
                <a:t> =  EUBIOSIS = SALUD </a:t>
              </a:r>
              <a:endParaRPr lang="es-ES" sz="2400" b="1" dirty="0">
                <a:latin typeface="News Gothic Light" pitchFamily="2" charset="77"/>
              </a:endParaRPr>
            </a:p>
          </p:txBody>
        </p:sp>
        <p:sp>
          <p:nvSpPr>
            <p:cNvPr id="9" name="8 CuadroTexto"/>
            <p:cNvSpPr txBox="1"/>
            <p:nvPr/>
          </p:nvSpPr>
          <p:spPr>
            <a:xfrm>
              <a:off x="655982" y="1391479"/>
              <a:ext cx="26040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smtClean="0"/>
                <a:t>MICROBIOTA EN EQUILIBRIO</a:t>
              </a:r>
              <a:endParaRPr lang="es-ES" b="1" dirty="0"/>
            </a:p>
          </p:txBody>
        </p:sp>
      </p:grpSp>
      <p:pic>
        <p:nvPicPr>
          <p:cNvPr id="67586" name="Picture 2" descr="Imágenes de Personas Diferentes Culturas - Descarga gratuita en Freepik"/>
          <p:cNvPicPr>
            <a:picLocks noChangeAspect="1" noChangeArrowheads="1"/>
          </p:cNvPicPr>
          <p:nvPr/>
        </p:nvPicPr>
        <p:blipFill>
          <a:blip r:embed="rId4"/>
          <a:srcRect t="3768" b="7934"/>
          <a:stretch>
            <a:fillRect/>
          </a:stretch>
        </p:blipFill>
        <p:spPr bwMode="auto">
          <a:xfrm>
            <a:off x="1962080" y="4297763"/>
            <a:ext cx="3197747" cy="18808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4">
            <a:extLst>
              <a:ext uri="{FF2B5EF4-FFF2-40B4-BE49-F238E27FC236}">
                <a16:creationId xmlns="" xmlns:a16="http://schemas.microsoft.com/office/drawing/2014/main" id="{AC583441-E45A-2088-07ED-8C214D143F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1" name="Picture 4" descr="https://alimentandolaciencia.esciencia.es/wp-content/uploads/2020/03/microbiota-intestina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44613" y="1527110"/>
            <a:ext cx="4096138" cy="4096138"/>
          </a:xfrm>
          <a:prstGeom prst="rect">
            <a:avLst/>
          </a:prstGeom>
          <a:noFill/>
        </p:spPr>
      </p:pic>
      <p:sp>
        <p:nvSpPr>
          <p:cNvPr id="12" name="CuadroTexto 7">
            <a:extLst>
              <a:ext uri="{FF2B5EF4-FFF2-40B4-BE49-F238E27FC236}">
                <a16:creationId xmlns="" xmlns:a16="http://schemas.microsoft.com/office/drawing/2014/main" id="{F7C89941-A477-5E48-690F-322B033921D2}"/>
              </a:ext>
            </a:extLst>
          </p:cNvPr>
          <p:cNvSpPr txBox="1"/>
          <p:nvPr/>
        </p:nvSpPr>
        <p:spPr>
          <a:xfrm>
            <a:off x="3578754" y="2751617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sz="2000" i="1" dirty="0">
              <a:solidFill>
                <a:srgbClr val="FF0000"/>
              </a:solidFill>
              <a:latin typeface="News Gothic Light" pitchFamily="2" charset="77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1474032" y="1949489"/>
            <a:ext cx="42141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Se trata de mantener el </a:t>
            </a:r>
            <a:r>
              <a:rPr lang="es-ES" sz="2000" b="1" dirty="0" smtClean="0"/>
              <a:t>EQUILIBRIO</a:t>
            </a:r>
            <a:endParaRPr lang="es-ES" sz="2000" b="1" dirty="0"/>
          </a:p>
        </p:txBody>
      </p:sp>
      <p:sp>
        <p:nvSpPr>
          <p:cNvPr id="6" name="CuadroTexto 7">
            <a:extLst>
              <a:ext uri="{FF2B5EF4-FFF2-40B4-BE49-F238E27FC236}">
                <a16:creationId xmlns="" xmlns:a16="http://schemas.microsoft.com/office/drawing/2014/main" id="{F7C89941-A477-5E48-690F-322B033921D2}"/>
              </a:ext>
            </a:extLst>
          </p:cNvPr>
          <p:cNvSpPr txBox="1"/>
          <p:nvPr/>
        </p:nvSpPr>
        <p:spPr>
          <a:xfrm>
            <a:off x="1309937" y="524035"/>
            <a:ext cx="74190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b="1" dirty="0" smtClean="0">
                <a:latin typeface="News Gothic Light" pitchFamily="2" charset="77"/>
              </a:rPr>
              <a:t>EUBIOSIS </a:t>
            </a:r>
            <a:r>
              <a:rPr lang="es-ES" sz="3600" b="1" dirty="0" smtClean="0">
                <a:latin typeface="News Gothic Light" pitchFamily="2" charset="77"/>
              </a:rPr>
              <a:t>= EQUILIBRIO = SALUD</a:t>
            </a:r>
            <a:endParaRPr lang="es-ES" sz="3600" b="1" dirty="0">
              <a:latin typeface="News Gothic Light" pitchFamily="2" charset="77"/>
            </a:endParaRPr>
          </a:p>
        </p:txBody>
      </p:sp>
      <p:pic>
        <p:nvPicPr>
          <p:cNvPr id="66564" name="Picture 4" descr="Vectores e ilustraciones de Ecosistema Bosque para descargar gratis |  Freepik"/>
          <p:cNvPicPr>
            <a:picLocks noChangeAspect="1" noChangeArrowheads="1"/>
          </p:cNvPicPr>
          <p:nvPr/>
        </p:nvPicPr>
        <p:blipFill>
          <a:blip r:embed="rId4"/>
          <a:srcRect b="15380"/>
          <a:stretch>
            <a:fillRect/>
          </a:stretch>
        </p:blipFill>
        <p:spPr bwMode="auto">
          <a:xfrm>
            <a:off x="1427582" y="2428365"/>
            <a:ext cx="4467629" cy="31886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4">
            <a:extLst>
              <a:ext uri="{FF2B5EF4-FFF2-40B4-BE49-F238E27FC236}">
                <a16:creationId xmlns="" xmlns:a16="http://schemas.microsoft.com/office/drawing/2014/main" id="{AC583441-E45A-2088-07ED-8C214D143F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F7C89941-A477-5E48-690F-322B033921D2}"/>
              </a:ext>
            </a:extLst>
          </p:cNvPr>
          <p:cNvSpPr txBox="1"/>
          <p:nvPr/>
        </p:nvSpPr>
        <p:spPr>
          <a:xfrm>
            <a:off x="1369423" y="537014"/>
            <a:ext cx="8699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 smtClean="0">
                <a:latin typeface="News Gothic Light" pitchFamily="2" charset="77"/>
              </a:rPr>
              <a:t>DISBIOSIS </a:t>
            </a:r>
            <a:r>
              <a:rPr lang="es-ES" sz="3200" b="1" dirty="0" smtClean="0">
                <a:latin typeface="News Gothic Light" pitchFamily="2" charset="77"/>
              </a:rPr>
              <a:t>= Desequilibrio = Enfermedad</a:t>
            </a:r>
            <a:endParaRPr lang="es-ES" sz="3200" b="1" dirty="0">
              <a:latin typeface="News Gothic Light" pitchFamily="2" charset="77"/>
            </a:endParaRPr>
          </a:p>
        </p:txBody>
      </p:sp>
      <p:sp>
        <p:nvSpPr>
          <p:cNvPr id="65538" name="AutoShape 2" descr="13,137,586 ilustraciones de stock de Tala de árboles |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65540" name="Picture 4" descr="Ilustración De La Deforestación Con árbol En El Bosque Talado Y La Quema En  Contaminación Causando La Extinción De Animales En Dib Ilustración del  Vector - Ilustración de muerto, ecosistema: 27373276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56996" y="1905844"/>
            <a:ext cx="4870579" cy="3427670"/>
          </a:xfrm>
          <a:prstGeom prst="rect">
            <a:avLst/>
          </a:prstGeom>
          <a:noFill/>
        </p:spPr>
      </p:pic>
      <p:sp>
        <p:nvSpPr>
          <p:cNvPr id="15" name="14 Rayo"/>
          <p:cNvSpPr/>
          <p:nvPr/>
        </p:nvSpPr>
        <p:spPr>
          <a:xfrm>
            <a:off x="7868767" y="2966526"/>
            <a:ext cx="1719471" cy="1510748"/>
          </a:xfrm>
          <a:prstGeom prst="lightningBolt">
            <a:avLst/>
          </a:prstGeom>
          <a:solidFill>
            <a:srgbClr val="F39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CuadroTexto 7">
            <a:extLst>
              <a:ext uri="{FF2B5EF4-FFF2-40B4-BE49-F238E27FC236}">
                <a16:creationId xmlns="" xmlns:a16="http://schemas.microsoft.com/office/drawing/2014/main" id="{F7C89941-A477-5E48-690F-322B033921D2}"/>
              </a:ext>
            </a:extLst>
          </p:cNvPr>
          <p:cNvSpPr txBox="1"/>
          <p:nvPr/>
        </p:nvSpPr>
        <p:spPr>
          <a:xfrm>
            <a:off x="6603107" y="2343300"/>
            <a:ext cx="2865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News Gothic Light" pitchFamily="2" charset="77"/>
              </a:rPr>
              <a:t>ANTIBIÓTICO</a:t>
            </a:r>
            <a:endParaRPr lang="es-ES" sz="2400" b="1" dirty="0">
              <a:latin typeface="News Gothic Light" pitchFamily="2" charset="77"/>
            </a:endParaRPr>
          </a:p>
        </p:txBody>
      </p:sp>
      <p:sp>
        <p:nvSpPr>
          <p:cNvPr id="17" name="CuadroTexto 7">
            <a:extLst>
              <a:ext uri="{FF2B5EF4-FFF2-40B4-BE49-F238E27FC236}">
                <a16:creationId xmlns="" xmlns:a16="http://schemas.microsoft.com/office/drawing/2014/main" id="{F7C89941-A477-5E48-690F-322B033921D2}"/>
              </a:ext>
            </a:extLst>
          </p:cNvPr>
          <p:cNvSpPr txBox="1"/>
          <p:nvPr/>
        </p:nvSpPr>
        <p:spPr>
          <a:xfrm>
            <a:off x="8107633" y="4655976"/>
            <a:ext cx="28465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latin typeface="News Gothic Light" pitchFamily="2" charset="77"/>
              </a:rPr>
              <a:t>Cándida </a:t>
            </a:r>
            <a:r>
              <a:rPr lang="es-ES" sz="2000" b="1" dirty="0" err="1" smtClean="0">
                <a:latin typeface="News Gothic Light" pitchFamily="2" charset="77"/>
              </a:rPr>
              <a:t>albicans</a:t>
            </a:r>
            <a:r>
              <a:rPr lang="es-ES" sz="2000" b="1" dirty="0" smtClean="0">
                <a:latin typeface="News Gothic Light" pitchFamily="2" charset="77"/>
              </a:rPr>
              <a:t> </a:t>
            </a:r>
            <a:r>
              <a:rPr lang="es-ES" sz="2000" i="1" dirty="0" smtClean="0">
                <a:latin typeface="News Gothic Light" pitchFamily="2" charset="77"/>
              </a:rPr>
              <a:t>(hongo)</a:t>
            </a:r>
            <a:endParaRPr lang="es-ES" sz="2000" i="1" dirty="0">
              <a:latin typeface="News Gothic Light" pitchFamily="2" charset="7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4">
            <a:extLst>
              <a:ext uri="{FF2B5EF4-FFF2-40B4-BE49-F238E27FC236}">
                <a16:creationId xmlns="" xmlns:a16="http://schemas.microsoft.com/office/drawing/2014/main" id="{AC583441-E45A-2088-07ED-8C214D143F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0" y="0"/>
            <a:ext cx="12191980" cy="6856718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1331842" y="1441174"/>
            <a:ext cx="9521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/>
              <a:t>Entonces…. </a:t>
            </a:r>
            <a:r>
              <a:rPr lang="es-ES" sz="2400" b="1" dirty="0" smtClean="0"/>
              <a:t>VAMOS A CUIDAR NUESTRA MICROBIOTA</a:t>
            </a:r>
          </a:p>
          <a:p>
            <a:endParaRPr lang="es-ES" sz="2400" dirty="0" smtClean="0"/>
          </a:p>
        </p:txBody>
      </p:sp>
      <p:sp>
        <p:nvSpPr>
          <p:cNvPr id="6" name="5 CuadroTexto"/>
          <p:cNvSpPr txBox="1"/>
          <p:nvPr/>
        </p:nvSpPr>
        <p:spPr>
          <a:xfrm>
            <a:off x="3975653" y="2335695"/>
            <a:ext cx="4701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/>
              <a:t>¿POR DÓNDE EMPEZAMOS?</a:t>
            </a:r>
            <a:endParaRPr lang="es-ES" sz="2400" dirty="0"/>
          </a:p>
        </p:txBody>
      </p:sp>
      <p:sp>
        <p:nvSpPr>
          <p:cNvPr id="7" name="6 CuadroTexto"/>
          <p:cNvSpPr txBox="1"/>
          <p:nvPr/>
        </p:nvSpPr>
        <p:spPr>
          <a:xfrm>
            <a:off x="1908312" y="3279913"/>
            <a:ext cx="91638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/>
              <a:t>¿ CÓMO ADQUIRIMOS UNA MICROBIOTA NATURAL EN EQUILIBRIO ?</a:t>
            </a:r>
            <a:endParaRPr lang="es-ES" sz="2000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1580322" y="4273826"/>
            <a:ext cx="9849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Todo comienza en el embarazo y en los primeros años de vida. Hasta los 2-3 años.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1421296" y="4810539"/>
            <a:ext cx="9004852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dirty="0" smtClean="0"/>
              <a:t>Todo lo que aquí suceda establecerá nuestra </a:t>
            </a:r>
            <a:r>
              <a:rPr lang="es-ES" b="1" dirty="0" smtClean="0">
                <a:solidFill>
                  <a:srgbClr val="F39300"/>
                </a:solidFill>
              </a:rPr>
              <a:t>MICROBIOTA NORMAL </a:t>
            </a:r>
            <a:r>
              <a:rPr lang="es-ES" dirty="0" smtClean="0"/>
              <a:t>y nuestro </a:t>
            </a:r>
            <a:r>
              <a:rPr lang="es-ES" b="1" dirty="0" smtClean="0">
                <a:solidFill>
                  <a:srgbClr val="F39300"/>
                </a:solidFill>
              </a:rPr>
              <a:t>SISTEMA INMUNITARIO</a:t>
            </a:r>
            <a:endParaRPr lang="es-ES" b="1" dirty="0">
              <a:solidFill>
                <a:srgbClr val="F39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4">
            <a:extLst>
              <a:ext uri="{FF2B5EF4-FFF2-40B4-BE49-F238E27FC236}">
                <a16:creationId xmlns="" xmlns:a16="http://schemas.microsoft.com/office/drawing/2014/main" id="{AC583441-E45A-2088-07ED-8C214D143F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0" y="0"/>
            <a:ext cx="12191980" cy="6856718"/>
          </a:xfrm>
          <a:prstGeom prst="rect">
            <a:avLst/>
          </a:prstGeom>
        </p:spPr>
      </p:pic>
      <p:pic>
        <p:nvPicPr>
          <p:cNvPr id="49154" name="Picture 2" descr="https://www.masscience.com/wp-content/uploads/2018/05/microbios-early-life-Tamburini-et-al.-2016-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17845" y="414635"/>
            <a:ext cx="9837369" cy="57376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4">
            <a:extLst>
              <a:ext uri="{FF2B5EF4-FFF2-40B4-BE49-F238E27FC236}">
                <a16:creationId xmlns="" xmlns:a16="http://schemas.microsoft.com/office/drawing/2014/main" id="{AC583441-E45A-2088-07ED-8C214D143F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0" y="0"/>
            <a:ext cx="12191980" cy="6856718"/>
          </a:xfrm>
          <a:prstGeom prst="rect">
            <a:avLst/>
          </a:prstGeom>
        </p:spPr>
      </p:pic>
      <p:sp>
        <p:nvSpPr>
          <p:cNvPr id="45058" name="AutoShape 2" descr="C:\Users\paola\Desktop\IMAGEN 1_files\[infography] Evolution of the gut microbiota according to age_sp.png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5060" name="AutoShape 4" descr="C:\Users\paola\Desktop\IMAGEN 1_files\[infography] Evolution of the gut microbiota according to age_sp.png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5062" name="AutoShape 6" descr="C:\Users\paola\Desktop\IMAGEN 1_files\[infography] Evolution of the gut microbiota according to age_sp.png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5064" name="AutoShape 8" descr="C:\Users\paola\Desktop\IMAGEN 1_files\[infography] Evolution of the gut microbiota according to age_sp.png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5066" name="AutoShape 10" descr="C:\Users\paola\Desktop\IMAGEN 1_files\[infography] Evolution of the gut microbiota according to age_sp.png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5068" name="AutoShape 12" descr="C:\Users\paola\Desktop\IMAGEN 1_files\[infography] The gut microbiota has 4 main functions_es.png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45069" name="Picture 13"/>
          <p:cNvPicPr>
            <a:picLocks noChangeAspect="1" noChangeArrowheads="1"/>
          </p:cNvPicPr>
          <p:nvPr/>
        </p:nvPicPr>
        <p:blipFill>
          <a:blip r:embed="rId3"/>
          <a:srcRect l="2533" t="10052"/>
          <a:stretch>
            <a:fillRect/>
          </a:stretch>
        </p:blipFill>
        <p:spPr bwMode="auto">
          <a:xfrm>
            <a:off x="833742" y="1115876"/>
            <a:ext cx="10506805" cy="4758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4">
            <a:extLst>
              <a:ext uri="{FF2B5EF4-FFF2-40B4-BE49-F238E27FC236}">
                <a16:creationId xmlns="" xmlns:a16="http://schemas.microsoft.com/office/drawing/2014/main" id="{AC583441-E45A-2088-07ED-8C214D143F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CuadroTexto 1">
            <a:extLst>
              <a:ext uri="{FF2B5EF4-FFF2-40B4-BE49-F238E27FC236}">
                <a16:creationId xmlns="" xmlns:a16="http://schemas.microsoft.com/office/drawing/2014/main" id="{E5A8A014-B2D8-03DC-3DC0-1DB4E6D66BE8}"/>
              </a:ext>
            </a:extLst>
          </p:cNvPr>
          <p:cNvSpPr txBox="1"/>
          <p:nvPr/>
        </p:nvSpPr>
        <p:spPr>
          <a:xfrm>
            <a:off x="998376" y="1455576"/>
            <a:ext cx="101143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smtClean="0">
                <a:solidFill>
                  <a:srgbClr val="F39300"/>
                </a:solidFill>
                <a:latin typeface="News Gothic Light" pitchFamily="2" charset="77"/>
              </a:rPr>
              <a:t>2. RELACIÓN ENTRE MICROBIOTA Y SISTEMA INMUNE</a:t>
            </a:r>
          </a:p>
          <a:p>
            <a:pPr algn="ctr"/>
            <a:endParaRPr lang="es-ES" sz="3600" b="1" dirty="0" smtClean="0">
              <a:solidFill>
                <a:srgbClr val="F39300"/>
              </a:solidFill>
              <a:latin typeface="News Gothic Light" pitchFamily="2" charset="77"/>
            </a:endParaRPr>
          </a:p>
          <a:p>
            <a:r>
              <a:rPr lang="es-ES" sz="3200" b="1" dirty="0" smtClean="0">
                <a:solidFill>
                  <a:srgbClr val="F39300"/>
                </a:solidFill>
                <a:latin typeface="News Gothic Light" pitchFamily="2" charset="77"/>
              </a:rPr>
              <a:t>Nuestra mucosa intestinal como “ESCUDO PROTECTOR”</a:t>
            </a:r>
            <a:endParaRPr lang="es-ES" sz="3200" b="1" dirty="0">
              <a:solidFill>
                <a:srgbClr val="F39300"/>
              </a:solidFill>
              <a:latin typeface="News Gothic Light" pitchFamily="2" charset="7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4">
            <a:extLst>
              <a:ext uri="{FF2B5EF4-FFF2-40B4-BE49-F238E27FC236}">
                <a16:creationId xmlns="" xmlns:a16="http://schemas.microsoft.com/office/drawing/2014/main" id="{AC583441-E45A-2088-07ED-8C214D143F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CuadroTexto 2">
            <a:extLst>
              <a:ext uri="{FF2B5EF4-FFF2-40B4-BE49-F238E27FC236}">
                <a16:creationId xmlns="" xmlns:a16="http://schemas.microsoft.com/office/drawing/2014/main" id="{FB7411F2-CE7A-A310-A713-D91EC8166D2C}"/>
              </a:ext>
            </a:extLst>
          </p:cNvPr>
          <p:cNvSpPr txBox="1"/>
          <p:nvPr/>
        </p:nvSpPr>
        <p:spPr>
          <a:xfrm>
            <a:off x="1278014" y="603733"/>
            <a:ext cx="107308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 smtClean="0">
                <a:latin typeface="News Gothic Light" pitchFamily="2" charset="77"/>
              </a:rPr>
              <a:t>PROTECCION FRENTE A PATÓGENOS Y  BARRERA INTESTINAL</a:t>
            </a:r>
            <a:endParaRPr lang="es-ES" sz="2800" b="1" dirty="0">
              <a:latin typeface="News Gothic Light" pitchFamily="2" charset="77"/>
            </a:endParaRPr>
          </a:p>
        </p:txBody>
      </p:sp>
      <p:sp>
        <p:nvSpPr>
          <p:cNvPr id="7" name="CuadroTexto 3">
            <a:extLst>
              <a:ext uri="{FF2B5EF4-FFF2-40B4-BE49-F238E27FC236}">
                <a16:creationId xmlns="" xmlns:a16="http://schemas.microsoft.com/office/drawing/2014/main" id="{FC9CB4EB-9508-862F-84E1-7A3CEDD16BE5}"/>
              </a:ext>
            </a:extLst>
          </p:cNvPr>
          <p:cNvSpPr txBox="1"/>
          <p:nvPr/>
        </p:nvSpPr>
        <p:spPr>
          <a:xfrm>
            <a:off x="1022220" y="1921108"/>
            <a:ext cx="22733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smtClean="0">
                <a:latin typeface="News Gothic Light" pitchFamily="2" charset="77"/>
              </a:rPr>
              <a:t>1ª Barrera  -  </a:t>
            </a:r>
            <a:r>
              <a:rPr lang="es-ES" sz="2000" b="1" dirty="0" smtClean="0">
                <a:latin typeface="News Gothic Light" pitchFamily="2" charset="77"/>
              </a:rPr>
              <a:t>Boca</a:t>
            </a:r>
            <a:endParaRPr lang="es-ES" sz="2000" b="1" dirty="0">
              <a:latin typeface="News Gothic Light" pitchFamily="2" charset="77"/>
            </a:endParaRPr>
          </a:p>
        </p:txBody>
      </p:sp>
      <p:pic>
        <p:nvPicPr>
          <p:cNvPr id="31746" name="Picture 2" descr="Radiografía del sistema digestivo humano de una niña pequeña ilustración de dibujos animados vectoriales"/>
          <p:cNvPicPr>
            <a:picLocks noChangeAspect="1" noChangeArrowheads="1"/>
          </p:cNvPicPr>
          <p:nvPr/>
        </p:nvPicPr>
        <p:blipFill>
          <a:blip r:embed="rId3"/>
          <a:srcRect b="7060"/>
          <a:stretch>
            <a:fillRect/>
          </a:stretch>
        </p:blipFill>
        <p:spPr bwMode="auto">
          <a:xfrm>
            <a:off x="966215" y="2494727"/>
            <a:ext cx="2134794" cy="3190461"/>
          </a:xfrm>
          <a:prstGeom prst="rect">
            <a:avLst/>
          </a:prstGeom>
          <a:noFill/>
        </p:spPr>
      </p:pic>
      <p:sp>
        <p:nvSpPr>
          <p:cNvPr id="12" name="CuadroTexto 3">
            <a:extLst>
              <a:ext uri="{FF2B5EF4-FFF2-40B4-BE49-F238E27FC236}">
                <a16:creationId xmlns="" xmlns:a16="http://schemas.microsoft.com/office/drawing/2014/main" id="{FC9CB4EB-9508-862F-84E1-7A3CEDD16BE5}"/>
              </a:ext>
            </a:extLst>
          </p:cNvPr>
          <p:cNvSpPr txBox="1"/>
          <p:nvPr/>
        </p:nvSpPr>
        <p:spPr>
          <a:xfrm>
            <a:off x="3818416" y="1924421"/>
            <a:ext cx="28841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smtClean="0">
                <a:latin typeface="News Gothic Light" pitchFamily="2" charset="77"/>
              </a:rPr>
              <a:t>2ª Barrera  -  </a:t>
            </a:r>
            <a:r>
              <a:rPr lang="es-ES" sz="2000" b="1" dirty="0" smtClean="0">
                <a:latin typeface="News Gothic Light" pitchFamily="2" charset="77"/>
              </a:rPr>
              <a:t>Estómago</a:t>
            </a:r>
            <a:endParaRPr lang="es-ES" sz="2000" b="1" dirty="0">
              <a:latin typeface="News Gothic Light" pitchFamily="2" charset="77"/>
            </a:endParaRPr>
          </a:p>
        </p:txBody>
      </p:sp>
      <p:sp>
        <p:nvSpPr>
          <p:cNvPr id="13" name="CuadroTexto 3">
            <a:extLst>
              <a:ext uri="{FF2B5EF4-FFF2-40B4-BE49-F238E27FC236}">
                <a16:creationId xmlns="" xmlns:a16="http://schemas.microsoft.com/office/drawing/2014/main" id="{FC9CB4EB-9508-862F-84E1-7A3CEDD16BE5}"/>
              </a:ext>
            </a:extLst>
          </p:cNvPr>
          <p:cNvSpPr txBox="1"/>
          <p:nvPr/>
        </p:nvSpPr>
        <p:spPr>
          <a:xfrm>
            <a:off x="7088402" y="1944299"/>
            <a:ext cx="49952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smtClean="0">
                <a:latin typeface="News Gothic Light" pitchFamily="2" charset="77"/>
              </a:rPr>
              <a:t>3ª Barrera  </a:t>
            </a:r>
            <a:r>
              <a:rPr lang="es-ES" sz="2000" b="1" dirty="0" smtClean="0">
                <a:latin typeface="News Gothic Light" pitchFamily="2" charset="77"/>
              </a:rPr>
              <a:t>-  Intestino/Mucosa intestinal</a:t>
            </a:r>
            <a:endParaRPr lang="es-ES" sz="2000" b="1" dirty="0">
              <a:latin typeface="News Gothic Light" pitchFamily="2" charset="77"/>
            </a:endParaRPr>
          </a:p>
        </p:txBody>
      </p:sp>
      <p:pic>
        <p:nvPicPr>
          <p:cNvPr id="15" name="Picture 2" descr="Dime qué comes y te diré qué bacterias tienes - 1. El tubo digestivo: de la  boca al ano (1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79309" y="2564300"/>
            <a:ext cx="3392882" cy="3164300"/>
          </a:xfrm>
          <a:prstGeom prst="rect">
            <a:avLst/>
          </a:prstGeom>
          <a:noFill/>
        </p:spPr>
      </p:pic>
      <p:pic>
        <p:nvPicPr>
          <p:cNvPr id="31750" name="Picture 6" descr="Estomago humano con bacterias y otros microbios"/>
          <p:cNvPicPr>
            <a:picLocks noChangeAspect="1" noChangeArrowheads="1"/>
          </p:cNvPicPr>
          <p:nvPr/>
        </p:nvPicPr>
        <p:blipFill>
          <a:blip r:embed="rId5"/>
          <a:srcRect r="-7361" b="8323"/>
          <a:stretch>
            <a:fillRect/>
          </a:stretch>
        </p:blipFill>
        <p:spPr bwMode="auto">
          <a:xfrm>
            <a:off x="3765368" y="2544423"/>
            <a:ext cx="3437296" cy="3130827"/>
          </a:xfrm>
          <a:prstGeom prst="rect">
            <a:avLst/>
          </a:prstGeom>
          <a:noFill/>
        </p:spPr>
      </p:pic>
      <p:sp>
        <p:nvSpPr>
          <p:cNvPr id="49154" name="AutoShape 2" descr="10,000,000+ vectores de Bacterias del estómago, imágenes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4">
            <a:extLst>
              <a:ext uri="{FF2B5EF4-FFF2-40B4-BE49-F238E27FC236}">
                <a16:creationId xmlns="" xmlns:a16="http://schemas.microsoft.com/office/drawing/2014/main" id="{AC583441-E45A-2088-07ED-8C214D143F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11221"/>
            <a:ext cx="12191980" cy="6856718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2057398" y="974034"/>
            <a:ext cx="88657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/>
              <a:t>¿ Cómo se relacionan la MICROBIOTA y el </a:t>
            </a:r>
          </a:p>
          <a:p>
            <a:pPr algn="ctr"/>
            <a:r>
              <a:rPr lang="es-ES" sz="3200" b="1" dirty="0" smtClean="0"/>
              <a:t>SISTEMA INMUNITARIO ?</a:t>
            </a:r>
            <a:endParaRPr lang="es-ES" sz="3200" b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901418" y="2301822"/>
            <a:ext cx="83289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La MICROBIOTA INTESTINAL es clave para INMUNIDAD INTESTINAL.</a:t>
            </a:r>
          </a:p>
          <a:p>
            <a:endParaRPr lang="es-ES" dirty="0" smtClean="0"/>
          </a:p>
          <a:p>
            <a:r>
              <a:rPr lang="es-ES" dirty="0" smtClean="0"/>
              <a:t>3 Elementos que interactúan entre sí:</a:t>
            </a:r>
          </a:p>
          <a:p>
            <a:r>
              <a:rPr lang="es-ES" dirty="0" smtClean="0"/>
              <a:t>  </a:t>
            </a:r>
            <a:endParaRPr lang="es-ES" dirty="0"/>
          </a:p>
        </p:txBody>
      </p:sp>
      <p:sp>
        <p:nvSpPr>
          <p:cNvPr id="8" name="7 CuadroTexto"/>
          <p:cNvSpPr txBox="1"/>
          <p:nvPr/>
        </p:nvSpPr>
        <p:spPr>
          <a:xfrm>
            <a:off x="839959" y="3583362"/>
            <a:ext cx="6510130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s-ES" dirty="0" smtClean="0"/>
              <a:t>MUCOSA INTESTINAL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s-ES" dirty="0" smtClean="0"/>
              <a:t>MICROBIOTA INTESTINAL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s-ES" dirty="0" smtClean="0"/>
              <a:t>SISTEMA INMUNITARIO INTESTINAL</a:t>
            </a:r>
            <a:endParaRPr lang="es-ES" dirty="0"/>
          </a:p>
        </p:txBody>
      </p:sp>
      <p:pic>
        <p:nvPicPr>
          <p:cNvPr id="9" name="Picture 21" descr="https://ugc.futurelearn.com/uploads/assets/c4/c9/c4c9b2aa-47b9-4375-8f2e-a3027f36db9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9386" y="2819048"/>
            <a:ext cx="6139864" cy="34138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4">
            <a:extLst>
              <a:ext uri="{FF2B5EF4-FFF2-40B4-BE49-F238E27FC236}">
                <a16:creationId xmlns="" xmlns:a16="http://schemas.microsoft.com/office/drawing/2014/main" id="{AC583441-E45A-2088-07ED-8C214D143F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0" y="11221"/>
            <a:ext cx="12191980" cy="6856718"/>
          </a:xfrm>
          <a:prstGeom prst="rect">
            <a:avLst/>
          </a:prstGeom>
        </p:spPr>
      </p:pic>
      <p:pic>
        <p:nvPicPr>
          <p:cNvPr id="12" name="Picture 2" descr="https://i.pinimg.com/564x/09/cd/ea/09cdea25d462ed6cc4bbbf44bbf24b0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80113" y="525253"/>
            <a:ext cx="4621696" cy="5603808"/>
          </a:xfrm>
          <a:prstGeom prst="rect">
            <a:avLst/>
          </a:prstGeom>
          <a:noFill/>
        </p:spPr>
      </p:pic>
      <p:sp>
        <p:nvSpPr>
          <p:cNvPr id="13" name="12 CuadroTexto"/>
          <p:cNvSpPr txBox="1"/>
          <p:nvPr/>
        </p:nvSpPr>
        <p:spPr>
          <a:xfrm>
            <a:off x="795129" y="2037522"/>
            <a:ext cx="33097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/>
              <a:t>SISTEMA INMUNE TRADICIONAL</a:t>
            </a:r>
            <a:endParaRPr lang="es-E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C397E1DC-45F8-B4F1-1F9F-A3D8A3B4DC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AC583441-E45A-2088-07ED-8C214D143F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E5A8A014-B2D8-03DC-3DC0-1DB4E6D66BE8}"/>
              </a:ext>
            </a:extLst>
          </p:cNvPr>
          <p:cNvSpPr txBox="1"/>
          <p:nvPr/>
        </p:nvSpPr>
        <p:spPr>
          <a:xfrm>
            <a:off x="612092" y="1480456"/>
            <a:ext cx="53671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dirty="0" smtClean="0">
                <a:solidFill>
                  <a:srgbClr val="F39300"/>
                </a:solidFill>
                <a:latin typeface="News Gothic Light" pitchFamily="2" charset="77"/>
              </a:rPr>
              <a:t>ESCUDO SALUDABLE:</a:t>
            </a:r>
            <a:endParaRPr lang="es-ES" sz="4000" b="1" dirty="0">
              <a:solidFill>
                <a:srgbClr val="F39300"/>
              </a:solidFill>
              <a:latin typeface="News Gothic Light" pitchFamily="2" charset="77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FB7411F2-CE7A-A310-A713-D91EC8166D2C}"/>
              </a:ext>
            </a:extLst>
          </p:cNvPr>
          <p:cNvSpPr txBox="1"/>
          <p:nvPr/>
        </p:nvSpPr>
        <p:spPr>
          <a:xfrm>
            <a:off x="630753" y="2493792"/>
            <a:ext cx="106586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 smtClean="0">
                <a:latin typeface="News Gothic Light" pitchFamily="2" charset="77"/>
              </a:rPr>
              <a:t>CUIDAR NUESTRA MICROBIOTA PARA FORTALECER NUESTRO SISTEMA INMUNE Y PREVENIR ENFERMEDADES</a:t>
            </a:r>
            <a:endParaRPr lang="es-ES" sz="3600" b="1" dirty="0">
              <a:latin typeface="News Gothic Light" pitchFamily="2" charset="7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9394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4">
            <a:extLst>
              <a:ext uri="{FF2B5EF4-FFF2-40B4-BE49-F238E27FC236}">
                <a16:creationId xmlns="" xmlns:a16="http://schemas.microsoft.com/office/drawing/2014/main" id="{AC583441-E45A-2088-07ED-8C214D143F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-9939" y="29817"/>
            <a:ext cx="12191980" cy="6856718"/>
          </a:xfrm>
          <a:prstGeom prst="rect">
            <a:avLst/>
          </a:prstGeom>
        </p:spPr>
      </p:pic>
      <p:sp>
        <p:nvSpPr>
          <p:cNvPr id="5" name="CuadroTexto 1">
            <a:extLst>
              <a:ext uri="{FF2B5EF4-FFF2-40B4-BE49-F238E27FC236}">
                <a16:creationId xmlns="" xmlns:a16="http://schemas.microsoft.com/office/drawing/2014/main" id="{E5A8A014-B2D8-03DC-3DC0-1DB4E6D66BE8}"/>
              </a:ext>
            </a:extLst>
          </p:cNvPr>
          <p:cNvSpPr txBox="1"/>
          <p:nvPr/>
        </p:nvSpPr>
        <p:spPr>
          <a:xfrm>
            <a:off x="1397284" y="506421"/>
            <a:ext cx="9185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b="1" dirty="0" smtClean="0">
                <a:solidFill>
                  <a:srgbClr val="F39300"/>
                </a:solidFill>
                <a:latin typeface="News Gothic Light" pitchFamily="2" charset="77"/>
              </a:rPr>
              <a:t>Mucosa intestinal “ESCUDO PROTECTOR”</a:t>
            </a:r>
            <a:endParaRPr lang="es-ES" sz="3600" b="1" dirty="0">
              <a:solidFill>
                <a:srgbClr val="F39300"/>
              </a:solidFill>
              <a:latin typeface="News Gothic Light" pitchFamily="2" charset="77"/>
            </a:endParaRPr>
          </a:p>
        </p:txBody>
      </p:sp>
      <p:pic>
        <p:nvPicPr>
          <p:cNvPr id="37892" name="Picture 4" descr="celulas-intestino-lumen-porcino"/>
          <p:cNvPicPr>
            <a:picLocks noChangeAspect="1" noChangeArrowheads="1"/>
          </p:cNvPicPr>
          <p:nvPr/>
        </p:nvPicPr>
        <p:blipFill>
          <a:blip r:embed="rId3"/>
          <a:srcRect b="5603"/>
          <a:stretch>
            <a:fillRect/>
          </a:stretch>
        </p:blipFill>
        <p:spPr bwMode="auto">
          <a:xfrm>
            <a:off x="1565384" y="1520687"/>
            <a:ext cx="8904452" cy="4721087"/>
          </a:xfrm>
          <a:prstGeom prst="rect">
            <a:avLst/>
          </a:prstGeom>
          <a:noFill/>
        </p:spPr>
      </p:pic>
      <p:sp>
        <p:nvSpPr>
          <p:cNvPr id="14" name="13 Rectángulo"/>
          <p:cNvSpPr/>
          <p:nvPr/>
        </p:nvSpPr>
        <p:spPr>
          <a:xfrm>
            <a:off x="1391478" y="1590261"/>
            <a:ext cx="1391479" cy="136166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14 Rectángulo"/>
          <p:cNvSpPr/>
          <p:nvPr/>
        </p:nvSpPr>
        <p:spPr>
          <a:xfrm>
            <a:off x="5029200" y="1630017"/>
            <a:ext cx="2017643" cy="48701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15 Rectángulo"/>
          <p:cNvSpPr/>
          <p:nvPr/>
        </p:nvSpPr>
        <p:spPr>
          <a:xfrm>
            <a:off x="8478078" y="1461052"/>
            <a:ext cx="1858618" cy="11032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16 Rectángulo"/>
          <p:cNvSpPr/>
          <p:nvPr/>
        </p:nvSpPr>
        <p:spPr>
          <a:xfrm>
            <a:off x="8845827" y="3558209"/>
            <a:ext cx="2415208" cy="113306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17 Rectángulo"/>
          <p:cNvSpPr/>
          <p:nvPr/>
        </p:nvSpPr>
        <p:spPr>
          <a:xfrm>
            <a:off x="8120269" y="5665304"/>
            <a:ext cx="1331844" cy="586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18 CuadroTexto"/>
          <p:cNvSpPr txBox="1"/>
          <p:nvPr/>
        </p:nvSpPr>
        <p:spPr>
          <a:xfrm>
            <a:off x="954157" y="1510748"/>
            <a:ext cx="22661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/>
              <a:t>MUCOSA SANA</a:t>
            </a:r>
            <a:endParaRPr lang="es-ES" sz="2000" b="1" dirty="0"/>
          </a:p>
        </p:txBody>
      </p:sp>
      <p:sp>
        <p:nvSpPr>
          <p:cNvPr id="20" name="19 CuadroTexto"/>
          <p:cNvSpPr txBox="1"/>
          <p:nvPr/>
        </p:nvSpPr>
        <p:spPr>
          <a:xfrm>
            <a:off x="8647043" y="1600200"/>
            <a:ext cx="2743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/>
              <a:t>MUCOSA </a:t>
            </a:r>
            <a:r>
              <a:rPr lang="es-ES" sz="2000" b="1" dirty="0" smtClean="0"/>
              <a:t>DAÑADA</a:t>
            </a:r>
            <a:endParaRPr lang="es-ES" sz="2000" b="1" dirty="0"/>
          </a:p>
        </p:txBody>
      </p:sp>
      <p:sp>
        <p:nvSpPr>
          <p:cNvPr id="21" name="20 CuadroTexto"/>
          <p:cNvSpPr txBox="1"/>
          <p:nvPr/>
        </p:nvSpPr>
        <p:spPr>
          <a:xfrm>
            <a:off x="8875642" y="2315817"/>
            <a:ext cx="298173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800" b="1" dirty="0" smtClean="0">
                <a:solidFill>
                  <a:srgbClr val="C00000"/>
                </a:solidFill>
              </a:rPr>
              <a:t>DISBIOSIS</a:t>
            </a:r>
          </a:p>
          <a:p>
            <a:pPr>
              <a:lnSpc>
                <a:spcPct val="150000"/>
              </a:lnSpc>
            </a:pPr>
            <a:r>
              <a:rPr lang="es-ES" dirty="0" err="1" smtClean="0"/>
              <a:t>Hiperpermeabilidad</a:t>
            </a:r>
            <a:endParaRPr lang="es-ES" dirty="0" smtClean="0"/>
          </a:p>
          <a:p>
            <a:pPr>
              <a:lnSpc>
                <a:spcPct val="150000"/>
              </a:lnSpc>
            </a:pPr>
            <a:r>
              <a:rPr lang="es-ES" dirty="0" smtClean="0"/>
              <a:t>“se cuelan cosas”</a:t>
            </a:r>
          </a:p>
          <a:p>
            <a:pPr>
              <a:lnSpc>
                <a:spcPct val="150000"/>
              </a:lnSpc>
            </a:pPr>
            <a:r>
              <a:rPr lang="es-ES" dirty="0" smtClean="0"/>
              <a:t>Sistema inmune alterado</a:t>
            </a:r>
          </a:p>
          <a:p>
            <a:pPr>
              <a:lnSpc>
                <a:spcPct val="150000"/>
              </a:lnSpc>
            </a:pPr>
            <a:r>
              <a:rPr lang="es-ES" b="1" dirty="0" smtClean="0">
                <a:solidFill>
                  <a:srgbClr val="FF0000"/>
                </a:solidFill>
              </a:rPr>
              <a:t>ENFERMEDADES</a:t>
            </a:r>
            <a:endParaRPr lang="es-ES" b="1" dirty="0">
              <a:solidFill>
                <a:srgbClr val="FF0000"/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308113" y="2345635"/>
            <a:ext cx="30612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800" b="1" dirty="0" smtClean="0">
                <a:solidFill>
                  <a:schemeClr val="accent6"/>
                </a:solidFill>
              </a:rPr>
              <a:t>EUBIOSIS</a:t>
            </a:r>
          </a:p>
          <a:p>
            <a:pPr>
              <a:lnSpc>
                <a:spcPct val="150000"/>
              </a:lnSpc>
            </a:pPr>
            <a:r>
              <a:rPr lang="es-ES" dirty="0" smtClean="0"/>
              <a:t>Moco alimenta a bacterias</a:t>
            </a:r>
          </a:p>
          <a:p>
            <a:pPr>
              <a:lnSpc>
                <a:spcPct val="150000"/>
              </a:lnSpc>
            </a:pPr>
            <a:r>
              <a:rPr lang="es-ES" dirty="0" smtClean="0"/>
              <a:t>Sistema inmune OK</a:t>
            </a:r>
          </a:p>
          <a:p>
            <a:endParaRPr lang="es-ES" sz="1600" dirty="0"/>
          </a:p>
        </p:txBody>
      </p:sp>
      <p:sp>
        <p:nvSpPr>
          <p:cNvPr id="12" name="11 CuadroTexto"/>
          <p:cNvSpPr txBox="1"/>
          <p:nvPr/>
        </p:nvSpPr>
        <p:spPr>
          <a:xfrm>
            <a:off x="8050696" y="5764697"/>
            <a:ext cx="2365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SISTEMA INMUNE</a:t>
            </a:r>
            <a:endParaRPr lang="es-E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4">
            <a:extLst>
              <a:ext uri="{FF2B5EF4-FFF2-40B4-BE49-F238E27FC236}">
                <a16:creationId xmlns="" xmlns:a16="http://schemas.microsoft.com/office/drawing/2014/main" id="{AC583441-E45A-2088-07ED-8C214D143F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867747" y="3129189"/>
            <a:ext cx="1059024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dirty="0" smtClean="0"/>
          </a:p>
          <a:p>
            <a:r>
              <a:rPr lang="es-ES" b="1" dirty="0" smtClean="0">
                <a:solidFill>
                  <a:srgbClr val="F39300"/>
                </a:solidFill>
              </a:rPr>
              <a:t>Modular la inflamación</a:t>
            </a:r>
            <a:r>
              <a:rPr lang="es-ES" b="1" dirty="0" smtClean="0"/>
              <a:t>:</a:t>
            </a:r>
            <a:r>
              <a:rPr lang="es-ES" dirty="0" smtClean="0"/>
              <a:t> Un desequilibrio en la </a:t>
            </a:r>
            <a:r>
              <a:rPr lang="es-ES" dirty="0" err="1" smtClean="0"/>
              <a:t>microbiota</a:t>
            </a:r>
            <a:r>
              <a:rPr lang="es-ES" dirty="0" smtClean="0"/>
              <a:t> puede generar un estado inflamatorio crónico, lo que predispone a enfermedades autoinmunes o infecciones</a:t>
            </a:r>
            <a:r>
              <a:rPr lang="es-ES" dirty="0" smtClean="0"/>
              <a:t>.</a:t>
            </a:r>
          </a:p>
          <a:p>
            <a:endParaRPr lang="es-ES" dirty="0" smtClean="0"/>
          </a:p>
          <a:p>
            <a:r>
              <a:rPr lang="es-ES" b="1" dirty="0" smtClean="0">
                <a:solidFill>
                  <a:srgbClr val="F39300"/>
                </a:solidFill>
              </a:rPr>
              <a:t>Fortalecer las defensas</a:t>
            </a:r>
            <a:r>
              <a:rPr lang="es-ES" b="1" dirty="0" smtClean="0"/>
              <a:t>:</a:t>
            </a:r>
            <a:r>
              <a:rPr lang="es-ES" dirty="0" smtClean="0"/>
              <a:t> </a:t>
            </a:r>
            <a:r>
              <a:rPr lang="es-ES" dirty="0" smtClean="0"/>
              <a:t>La </a:t>
            </a:r>
            <a:r>
              <a:rPr lang="es-ES" dirty="0" err="1" smtClean="0"/>
              <a:t>microbiota</a:t>
            </a:r>
            <a:r>
              <a:rPr lang="es-ES" dirty="0" smtClean="0"/>
              <a:t> estimula </a:t>
            </a:r>
            <a:r>
              <a:rPr lang="es-ES" dirty="0" smtClean="0"/>
              <a:t>la producción de anticuerpos y células inmunitarias </a:t>
            </a:r>
            <a:r>
              <a:rPr lang="es-ES" dirty="0" smtClean="0"/>
              <a:t>que </a:t>
            </a:r>
            <a:r>
              <a:rPr lang="es-ES" dirty="0" smtClean="0"/>
              <a:t>nos protegen contra patógenos</a:t>
            </a:r>
            <a:r>
              <a:rPr lang="es-ES" dirty="0" smtClean="0"/>
              <a:t>.</a:t>
            </a:r>
          </a:p>
          <a:p>
            <a:endParaRPr lang="es-ES" dirty="0" smtClean="0"/>
          </a:p>
          <a:p>
            <a:r>
              <a:rPr lang="es-ES" b="1" dirty="0" smtClean="0">
                <a:solidFill>
                  <a:srgbClr val="F39300"/>
                </a:solidFill>
              </a:rPr>
              <a:t>Mantener el equilibrio:</a:t>
            </a:r>
            <a:r>
              <a:rPr lang="es-ES" dirty="0" smtClean="0">
                <a:solidFill>
                  <a:srgbClr val="F39300"/>
                </a:solidFill>
              </a:rPr>
              <a:t> </a:t>
            </a:r>
            <a:r>
              <a:rPr lang="es-ES" dirty="0" smtClean="0"/>
              <a:t>Un equilibrio adecuado entre las bacterias "buenas" y "malas" es crucial para evitar trastornos del sistema inmune, como alergias o enfermedades autoinmunes.</a:t>
            </a:r>
            <a:endParaRPr lang="es-ES" dirty="0"/>
          </a:p>
        </p:txBody>
      </p:sp>
      <p:sp>
        <p:nvSpPr>
          <p:cNvPr id="7" name="6 CuadroTexto"/>
          <p:cNvSpPr txBox="1"/>
          <p:nvPr/>
        </p:nvSpPr>
        <p:spPr>
          <a:xfrm>
            <a:off x="1427583" y="615820"/>
            <a:ext cx="9535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¿CÓMO INFLUYE LA MICROBIOTA EN EL SISTEMA INMUNE?</a:t>
            </a:r>
            <a:endParaRPr lang="es-ES" sz="2400" dirty="0" smtClean="0"/>
          </a:p>
        </p:txBody>
      </p:sp>
      <p:sp>
        <p:nvSpPr>
          <p:cNvPr id="54274" name="AutoShape 2" descr="https://www.biocodexmicrobiotainstitute.com/sites/default/files/styles/wide/public/2021-08/Metabolitos%2C%20microbiota%20intestinal%20y%20respuestas%20inmunitarias_ES.png.webp?itok=rhLGn0S_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4276" name="AutoShape 4" descr="https://www.biocodexmicrobiotainstitute.com/sites/default/files/styles/wide/public/2021-08/Metabolitos%2C%20microbiota%20intestinal%20y%20respuestas%20inmunitarias_ES.png.webp?itok=rhLGn0S_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4278" name="AutoShape 6" descr="https://www.biocodexmicrobiotainstitute.com/sites/default/files/styles/wide/public/2021-08/Metabolitos%2C%20microbiota%20intestinal%20y%20respuestas%20inmunitarias_ES.png.webp?itok=rhLGn0S_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4280" name="AutoShape 8" descr="https://www.biocodexmicrobiotainstitute.com/sites/default/files/styles/wide/public/2021-08/Metabolitos%2C%20microbiota%20intestinal%20y%20respuestas%20inmunitarias_ES.png.webp?itok=rhLGn0S_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4282" name="AutoShape 10" descr="https://www.biocodexmicrobiotainstitute.com/sites/default/files/styles/wide/public/2021-08/Metabolitos%2C%20microbiota%20intestinal%20y%20respuestas%20inmunitarias_ES.png.webp?itok=rhLGn0S_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4284" name="AutoShape 12" descr="https://www.biocodexmicrobiotainstitute.com/sites/default/files/styles/wide/public/2021-08/Metabolitos%2C%20microbiota%20intestinal%20y%20respuestas%20inmunitarias_ES.png.webp?itok=rhLGn0S_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4286" name="AutoShape 14" descr="Defensa-immunitarias-infographie-article-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4288" name="AutoShape 16" descr="Defensa-immunitarias-infographie-article-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4290" name="AutoShape 18" descr="Defensa-immunitarias-infographie-article-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6" name="15 CuadroTexto"/>
          <p:cNvSpPr txBox="1"/>
          <p:nvPr/>
        </p:nvSpPr>
        <p:spPr>
          <a:xfrm>
            <a:off x="970384" y="1502230"/>
            <a:ext cx="989978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La </a:t>
            </a:r>
            <a:r>
              <a:rPr lang="es-ES" b="1" dirty="0" err="1" smtClean="0"/>
              <a:t>microbiota</a:t>
            </a:r>
            <a:r>
              <a:rPr lang="es-ES" b="1" dirty="0" smtClean="0"/>
              <a:t> intestinal </a:t>
            </a:r>
            <a:r>
              <a:rPr lang="es-ES" dirty="0" smtClean="0"/>
              <a:t>es clave en el desarrollo y mantenimiento de un sistema inmune saludable. </a:t>
            </a:r>
            <a:endParaRPr lang="es-ES" dirty="0" smtClean="0"/>
          </a:p>
          <a:p>
            <a:endParaRPr lang="es-ES" dirty="0" smtClean="0"/>
          </a:p>
          <a:p>
            <a:r>
              <a:rPr lang="es-ES" dirty="0" smtClean="0"/>
              <a:t>Un </a:t>
            </a:r>
            <a:r>
              <a:rPr lang="es-ES" dirty="0" smtClean="0"/>
              <a:t>intestino saludable tiene una </a:t>
            </a:r>
            <a:r>
              <a:rPr lang="es-ES" dirty="0" err="1" smtClean="0"/>
              <a:t>microbiota</a:t>
            </a:r>
            <a:r>
              <a:rPr lang="es-ES" dirty="0" smtClean="0"/>
              <a:t> equilibrada que regula </a:t>
            </a:r>
            <a:r>
              <a:rPr lang="es-ES" dirty="0" smtClean="0"/>
              <a:t>las células inmunitarias y evita respuestas inflamatorias excesivas</a:t>
            </a:r>
            <a:r>
              <a:rPr lang="es-ES" sz="2000" dirty="0" smtClean="0">
                <a:latin typeface="Agency FB" pitchFamily="34" charset="0"/>
              </a:rPr>
              <a:t>.</a:t>
            </a:r>
            <a:endParaRPr lang="es-ES" sz="2000" dirty="0">
              <a:latin typeface="Agency FB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4">
            <a:extLst>
              <a:ext uri="{FF2B5EF4-FFF2-40B4-BE49-F238E27FC236}">
                <a16:creationId xmlns="" xmlns:a16="http://schemas.microsoft.com/office/drawing/2014/main" id="{AC583441-E45A-2088-07ED-8C214D143F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1427583" y="615820"/>
            <a:ext cx="94052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b="1" dirty="0" smtClean="0"/>
              <a:t>¿CÓMO SE RELACIONAN LA MICROBIOTA Y EL SISTEMA INMUNE?</a:t>
            </a:r>
            <a:endParaRPr lang="es-ES" sz="2200" dirty="0" smtClean="0"/>
          </a:p>
        </p:txBody>
      </p:sp>
      <p:sp>
        <p:nvSpPr>
          <p:cNvPr id="54274" name="AutoShape 2" descr="https://www.biocodexmicrobiotainstitute.com/sites/default/files/styles/wide/public/2021-08/Metabolitos%2C%20microbiota%20intestinal%20y%20respuestas%20inmunitarias_ES.png.webp?itok=rhLGn0S_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4276" name="AutoShape 4" descr="https://www.biocodexmicrobiotainstitute.com/sites/default/files/styles/wide/public/2021-08/Metabolitos%2C%20microbiota%20intestinal%20y%20respuestas%20inmunitarias_ES.png.webp?itok=rhLGn0S_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4278" name="AutoShape 6" descr="https://www.biocodexmicrobiotainstitute.com/sites/default/files/styles/wide/public/2021-08/Metabolitos%2C%20microbiota%20intestinal%20y%20respuestas%20inmunitarias_ES.png.webp?itok=rhLGn0S_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4280" name="AutoShape 8" descr="https://www.biocodexmicrobiotainstitute.com/sites/default/files/styles/wide/public/2021-08/Metabolitos%2C%20microbiota%20intestinal%20y%20respuestas%20inmunitarias_ES.png.webp?itok=rhLGn0S_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4282" name="AutoShape 10" descr="https://www.biocodexmicrobiotainstitute.com/sites/default/files/styles/wide/public/2021-08/Metabolitos%2C%20microbiota%20intestinal%20y%20respuestas%20inmunitarias_ES.png.webp?itok=rhLGn0S_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4284" name="AutoShape 12" descr="https://www.biocodexmicrobiotainstitute.com/sites/default/files/styles/wide/public/2021-08/Metabolitos%2C%20microbiota%20intestinal%20y%20respuestas%20inmunitarias_ES.png.webp?itok=rhLGn0S_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4286" name="AutoShape 14" descr="Defensa-immunitarias-infographie-article-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4288" name="AutoShape 16" descr="Defensa-immunitarias-infographie-article-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4290" name="AutoShape 18" descr="Defensa-immunitarias-infographie-article-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54293" name="Picture 21" descr="https://ugc.futurelearn.com/uploads/assets/c4/c9/c4c9b2aa-47b9-4375-8f2e-a3027f36db9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11238" y="1222311"/>
            <a:ext cx="8625687" cy="47959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4">
            <a:extLst>
              <a:ext uri="{FF2B5EF4-FFF2-40B4-BE49-F238E27FC236}">
                <a16:creationId xmlns="" xmlns:a16="http://schemas.microsoft.com/office/drawing/2014/main" id="{AC583441-E45A-2088-07ED-8C214D143F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1427583" y="615820"/>
            <a:ext cx="94052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b="1" dirty="0" smtClean="0"/>
              <a:t>¿CÓMO SE RELACIONAN LA MICROBIOTA Y EL SISTEMA INMUNE?</a:t>
            </a:r>
            <a:endParaRPr lang="es-ES" sz="2200" dirty="0" smtClean="0"/>
          </a:p>
        </p:txBody>
      </p:sp>
      <p:sp>
        <p:nvSpPr>
          <p:cNvPr id="54274" name="AutoShape 2" descr="https://www.biocodexmicrobiotainstitute.com/sites/default/files/styles/wide/public/2021-08/Metabolitos%2C%20microbiota%20intestinal%20y%20respuestas%20inmunitarias_ES.png.webp?itok=rhLGn0S_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4276" name="AutoShape 4" descr="https://www.biocodexmicrobiotainstitute.com/sites/default/files/styles/wide/public/2021-08/Metabolitos%2C%20microbiota%20intestinal%20y%20respuestas%20inmunitarias_ES.png.webp?itok=rhLGn0S_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4278" name="AutoShape 6" descr="https://www.biocodexmicrobiotainstitute.com/sites/default/files/styles/wide/public/2021-08/Metabolitos%2C%20microbiota%20intestinal%20y%20respuestas%20inmunitarias_ES.png.webp?itok=rhLGn0S_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4280" name="AutoShape 8" descr="https://www.biocodexmicrobiotainstitute.com/sites/default/files/styles/wide/public/2021-08/Metabolitos%2C%20microbiota%20intestinal%20y%20respuestas%20inmunitarias_ES.png.webp?itok=rhLGn0S_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4282" name="AutoShape 10" descr="https://www.biocodexmicrobiotainstitute.com/sites/default/files/styles/wide/public/2021-08/Metabolitos%2C%20microbiota%20intestinal%20y%20respuestas%20inmunitarias_ES.png.webp?itok=rhLGn0S_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4284" name="AutoShape 12" descr="https://www.biocodexmicrobiotainstitute.com/sites/default/files/styles/wide/public/2021-08/Metabolitos%2C%20microbiota%20intestinal%20y%20respuestas%20inmunitarias_ES.png.webp?itok=rhLGn0S_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4286" name="AutoShape 14" descr="Defensa-immunitarias-infographie-article-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4288" name="AutoShape 16" descr="Defensa-immunitarias-infographie-article-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4290" name="AutoShape 18" descr="Defensa-immunitarias-infographie-article-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54291" name="Picture 19"/>
          <p:cNvPicPr>
            <a:picLocks noChangeAspect="1" noChangeArrowheads="1"/>
          </p:cNvPicPr>
          <p:nvPr/>
        </p:nvPicPr>
        <p:blipFill>
          <a:blip r:embed="rId3"/>
          <a:srcRect l="526" t="1415" r="1774"/>
          <a:stretch>
            <a:fillRect/>
          </a:stretch>
        </p:blipFill>
        <p:spPr bwMode="auto">
          <a:xfrm>
            <a:off x="2155371" y="1151904"/>
            <a:ext cx="7184572" cy="52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4">
            <a:extLst>
              <a:ext uri="{FF2B5EF4-FFF2-40B4-BE49-F238E27FC236}">
                <a16:creationId xmlns="" xmlns:a16="http://schemas.microsoft.com/office/drawing/2014/main" id="{AC583441-E45A-2088-07ED-8C214D143F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9" name="Picture 2" descr="https://franjaocular.com/wp-content/uploads/2024/01/Arte1-01.png"/>
          <p:cNvPicPr>
            <a:picLocks noChangeAspect="1" noChangeArrowheads="1"/>
          </p:cNvPicPr>
          <p:nvPr/>
        </p:nvPicPr>
        <p:blipFill>
          <a:blip r:embed="rId3"/>
          <a:srcRect l="9784" r="9551" b="7563"/>
          <a:stretch>
            <a:fillRect/>
          </a:stretch>
        </p:blipFill>
        <p:spPr bwMode="auto">
          <a:xfrm>
            <a:off x="2236304" y="0"/>
            <a:ext cx="8279295" cy="6321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C397E1DC-45F8-B4F1-1F9F-A3D8A3B4DC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AC583441-E45A-2088-07ED-8C214D143F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FB7411F2-CE7A-A310-A713-D91EC8166D2C}"/>
              </a:ext>
            </a:extLst>
          </p:cNvPr>
          <p:cNvSpPr txBox="1"/>
          <p:nvPr/>
        </p:nvSpPr>
        <p:spPr>
          <a:xfrm>
            <a:off x="1407223" y="633550"/>
            <a:ext cx="84176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 smtClean="0">
                <a:solidFill>
                  <a:srgbClr val="F39300"/>
                </a:solidFill>
                <a:latin typeface="News Gothic Light" pitchFamily="2" charset="77"/>
              </a:rPr>
              <a:t>FACTORES QUE ALTERAN LA MICROBIOTA</a:t>
            </a:r>
            <a:endParaRPr lang="es-ES" sz="3200" b="1" dirty="0">
              <a:solidFill>
                <a:srgbClr val="F39300"/>
              </a:solidFill>
              <a:latin typeface="News Gothic Light" pitchFamily="2" charset="77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FC9CB4EB-9508-862F-84E1-7A3CEDD16BE5}"/>
              </a:ext>
            </a:extLst>
          </p:cNvPr>
          <p:cNvSpPr txBox="1"/>
          <p:nvPr/>
        </p:nvSpPr>
        <p:spPr>
          <a:xfrm>
            <a:off x="694227" y="1483782"/>
            <a:ext cx="9698489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  <a:buFont typeface="Wingdings" pitchFamily="2" charset="2"/>
              <a:buChar char="ü"/>
            </a:pPr>
            <a:r>
              <a:rPr lang="es-ES" sz="2000" b="1" dirty="0" smtClean="0">
                <a:latin typeface="News Gothic Light" pitchFamily="2" charset="77"/>
              </a:rPr>
              <a:t> MEDICAMENTOS </a:t>
            </a:r>
            <a:r>
              <a:rPr lang="es-ES" sz="2000" dirty="0" smtClean="0">
                <a:latin typeface="News Gothic Light" pitchFamily="2" charset="77"/>
              </a:rPr>
              <a:t>– </a:t>
            </a:r>
            <a:r>
              <a:rPr lang="es-ES" dirty="0" smtClean="0">
                <a:latin typeface="News Gothic Light" pitchFamily="2" charset="77"/>
              </a:rPr>
              <a:t>Antibióticos, Protectores de estómago, AINES…</a:t>
            </a:r>
            <a:endParaRPr lang="es-ES" sz="2000" dirty="0" smtClean="0">
              <a:latin typeface="News Gothic Light" pitchFamily="2" charset="77"/>
            </a:endParaRPr>
          </a:p>
          <a:p>
            <a:pPr>
              <a:lnSpc>
                <a:spcPct val="200000"/>
              </a:lnSpc>
              <a:buFont typeface="Wingdings" pitchFamily="2" charset="2"/>
              <a:buChar char="ü"/>
            </a:pPr>
            <a:r>
              <a:rPr lang="es-ES" sz="2000" dirty="0" smtClean="0">
                <a:latin typeface="News Gothic Light" pitchFamily="2" charset="77"/>
              </a:rPr>
              <a:t> </a:t>
            </a:r>
            <a:r>
              <a:rPr lang="es-ES" sz="2000" b="1" dirty="0" smtClean="0">
                <a:latin typeface="News Gothic Light" pitchFamily="2" charset="77"/>
              </a:rPr>
              <a:t>ALIMENTACIÓN  INADECUADA </a:t>
            </a:r>
            <a:r>
              <a:rPr lang="es-ES" sz="2000" dirty="0" smtClean="0">
                <a:latin typeface="News Gothic Light" pitchFamily="2" charset="77"/>
              </a:rPr>
              <a:t>– </a:t>
            </a:r>
            <a:r>
              <a:rPr lang="es-ES" dirty="0" smtClean="0">
                <a:latin typeface="News Gothic Light" pitchFamily="2" charset="77"/>
              </a:rPr>
              <a:t>azúcar, alimentos industriales, cereales refinados, …</a:t>
            </a:r>
            <a:endParaRPr lang="es-ES" sz="2000" dirty="0" smtClean="0">
              <a:latin typeface="News Gothic Light" pitchFamily="2" charset="77"/>
            </a:endParaRPr>
          </a:p>
          <a:p>
            <a:pPr>
              <a:lnSpc>
                <a:spcPct val="200000"/>
              </a:lnSpc>
              <a:buFont typeface="Wingdings" pitchFamily="2" charset="2"/>
              <a:buChar char="ü"/>
            </a:pPr>
            <a:r>
              <a:rPr lang="es-ES" sz="2000" dirty="0" smtClean="0">
                <a:latin typeface="News Gothic Light" pitchFamily="2" charset="77"/>
              </a:rPr>
              <a:t> </a:t>
            </a:r>
            <a:r>
              <a:rPr lang="es-ES" sz="2000" b="1" dirty="0" smtClean="0">
                <a:latin typeface="News Gothic Light" pitchFamily="2" charset="77"/>
              </a:rPr>
              <a:t>ESTRÉS</a:t>
            </a:r>
            <a:r>
              <a:rPr lang="es-ES" sz="2000" dirty="0" smtClean="0">
                <a:latin typeface="News Gothic Light" pitchFamily="2" charset="77"/>
              </a:rPr>
              <a:t>, “estilo de vida acelerado”</a:t>
            </a:r>
          </a:p>
          <a:p>
            <a:pPr>
              <a:lnSpc>
                <a:spcPct val="200000"/>
              </a:lnSpc>
              <a:buFont typeface="Wingdings" pitchFamily="2" charset="2"/>
              <a:buChar char="ü"/>
            </a:pPr>
            <a:r>
              <a:rPr lang="es-ES" sz="2000" dirty="0" smtClean="0">
                <a:latin typeface="News Gothic Light" pitchFamily="2" charset="77"/>
              </a:rPr>
              <a:t> </a:t>
            </a:r>
            <a:r>
              <a:rPr lang="es-ES" sz="2000" b="1" dirty="0" smtClean="0">
                <a:latin typeface="News Gothic Light" pitchFamily="2" charset="77"/>
              </a:rPr>
              <a:t>FALTA DE EJERCICIO </a:t>
            </a:r>
            <a:r>
              <a:rPr lang="es-ES" sz="2000" dirty="0" smtClean="0">
                <a:latin typeface="News Gothic Light" pitchFamily="2" charset="77"/>
              </a:rPr>
              <a:t>– vida sedentaria </a:t>
            </a:r>
          </a:p>
          <a:p>
            <a:pPr>
              <a:lnSpc>
                <a:spcPct val="200000"/>
              </a:lnSpc>
              <a:buFont typeface="Wingdings" pitchFamily="2" charset="2"/>
              <a:buChar char="ü"/>
            </a:pPr>
            <a:r>
              <a:rPr lang="es-ES" sz="2000" dirty="0" smtClean="0">
                <a:latin typeface="News Gothic Light" pitchFamily="2" charset="77"/>
              </a:rPr>
              <a:t> </a:t>
            </a:r>
            <a:r>
              <a:rPr lang="es-ES" sz="2000" b="1" dirty="0" smtClean="0">
                <a:latin typeface="News Gothic Light" pitchFamily="2" charset="77"/>
              </a:rPr>
              <a:t>CONTAMINACIÓN</a:t>
            </a:r>
            <a:r>
              <a:rPr lang="es-ES" sz="2000" dirty="0" smtClean="0">
                <a:latin typeface="News Gothic Light" pitchFamily="2" charset="77"/>
              </a:rPr>
              <a:t> – pesticidas, contaminantes ambientales…</a:t>
            </a:r>
          </a:p>
          <a:p>
            <a:pPr>
              <a:lnSpc>
                <a:spcPct val="200000"/>
              </a:lnSpc>
              <a:buFont typeface="Wingdings" pitchFamily="2" charset="2"/>
              <a:buChar char="ü"/>
            </a:pPr>
            <a:r>
              <a:rPr lang="es-ES" sz="2000" dirty="0" smtClean="0">
                <a:latin typeface="News Gothic Light" pitchFamily="2" charset="77"/>
              </a:rPr>
              <a:t> </a:t>
            </a:r>
            <a:r>
              <a:rPr lang="es-ES" sz="2000" b="1" dirty="0" smtClean="0">
                <a:latin typeface="News Gothic Light" pitchFamily="2" charset="77"/>
              </a:rPr>
              <a:t>SUSTANCIAS TÓXICAS </a:t>
            </a:r>
            <a:r>
              <a:rPr lang="es-ES" sz="2000" dirty="0" smtClean="0">
                <a:latin typeface="News Gothic Light" pitchFamily="2" charset="77"/>
              </a:rPr>
              <a:t>– ta</a:t>
            </a:r>
            <a:r>
              <a:rPr lang="es-ES" dirty="0" smtClean="0">
                <a:latin typeface="News Gothic Light" pitchFamily="2" charset="77"/>
              </a:rPr>
              <a:t>baco, alcohol…</a:t>
            </a:r>
          </a:p>
          <a:p>
            <a:pPr>
              <a:lnSpc>
                <a:spcPct val="200000"/>
              </a:lnSpc>
              <a:buFont typeface="Wingdings" pitchFamily="2" charset="2"/>
              <a:buChar char="ü"/>
            </a:pPr>
            <a:r>
              <a:rPr lang="es-ES" sz="2000" b="1" dirty="0" smtClean="0">
                <a:latin typeface="News Gothic Light" pitchFamily="2" charset="77"/>
              </a:rPr>
              <a:t> EXCESO DE HIGIENE Y LIMPIEZA</a:t>
            </a:r>
          </a:p>
          <a:p>
            <a:pPr>
              <a:lnSpc>
                <a:spcPct val="200000"/>
              </a:lnSpc>
            </a:pPr>
            <a:endParaRPr lang="es-ES" sz="2000" dirty="0">
              <a:latin typeface="News Gothic Light" pitchFamily="2" charset="7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9394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4">
            <a:extLst>
              <a:ext uri="{FF2B5EF4-FFF2-40B4-BE49-F238E27FC236}">
                <a16:creationId xmlns="" xmlns:a16="http://schemas.microsoft.com/office/drawing/2014/main" id="{AC583441-E45A-2088-07ED-8C214D143F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5" name="CuadroTexto 1">
            <a:extLst>
              <a:ext uri="{FF2B5EF4-FFF2-40B4-BE49-F238E27FC236}">
                <a16:creationId xmlns="" xmlns:a16="http://schemas.microsoft.com/office/drawing/2014/main" id="{E5A8A014-B2D8-03DC-3DC0-1DB4E6D66BE8}"/>
              </a:ext>
            </a:extLst>
          </p:cNvPr>
          <p:cNvSpPr txBox="1"/>
          <p:nvPr/>
        </p:nvSpPr>
        <p:spPr>
          <a:xfrm>
            <a:off x="612092" y="1480456"/>
            <a:ext cx="72186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b="1" dirty="0" smtClean="0">
                <a:solidFill>
                  <a:srgbClr val="F39300"/>
                </a:solidFill>
                <a:latin typeface="News Gothic Light" pitchFamily="2" charset="77"/>
              </a:rPr>
              <a:t>FUNCIONES DE LA MICROBIOTA</a:t>
            </a:r>
            <a:endParaRPr lang="es-ES" sz="3600" b="1" dirty="0">
              <a:solidFill>
                <a:srgbClr val="F39300"/>
              </a:solidFill>
              <a:latin typeface="News Gothic Light" pitchFamily="2" charset="77"/>
            </a:endParaRPr>
          </a:p>
        </p:txBody>
      </p:sp>
      <p:sp>
        <p:nvSpPr>
          <p:cNvPr id="6" name="CuadroTexto 2">
            <a:extLst>
              <a:ext uri="{FF2B5EF4-FFF2-40B4-BE49-F238E27FC236}">
                <a16:creationId xmlns="" xmlns:a16="http://schemas.microsoft.com/office/drawing/2014/main" id="{FB7411F2-CE7A-A310-A713-D91EC8166D2C}"/>
              </a:ext>
            </a:extLst>
          </p:cNvPr>
          <p:cNvSpPr txBox="1"/>
          <p:nvPr/>
        </p:nvSpPr>
        <p:spPr>
          <a:xfrm>
            <a:off x="612092" y="2213873"/>
            <a:ext cx="10777309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s-ES" sz="2000" b="1" dirty="0" smtClean="0">
                <a:latin typeface="News Gothic Light" pitchFamily="2" charset="77"/>
              </a:rPr>
              <a:t>Digestión de los alimentos y absorción de nutrientes</a:t>
            </a:r>
          </a:p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s-ES" sz="2000" b="1" dirty="0" smtClean="0">
                <a:latin typeface="News Gothic Light" pitchFamily="2" charset="77"/>
              </a:rPr>
              <a:t>Producción de vitaminas y otras sustancias</a:t>
            </a:r>
          </a:p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s-ES" sz="2000" b="1" dirty="0" smtClean="0">
                <a:latin typeface="News Gothic Light" pitchFamily="2" charset="77"/>
              </a:rPr>
              <a:t>Protección frente a patógenos </a:t>
            </a:r>
            <a:r>
              <a:rPr lang="es-ES" b="1" dirty="0" smtClean="0">
                <a:latin typeface="News Gothic Light" pitchFamily="2" charset="77"/>
              </a:rPr>
              <a:t>(competencia y fabricación de sustancias antimicrobianas)</a:t>
            </a:r>
          </a:p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s-ES" sz="2000" b="1" dirty="0" smtClean="0">
                <a:latin typeface="News Gothic Light" pitchFamily="2" charset="77"/>
              </a:rPr>
              <a:t>Mantenimiento de la barrera intestinal </a:t>
            </a:r>
            <a:r>
              <a:rPr lang="es-ES" b="1" dirty="0" smtClean="0">
                <a:latin typeface="News Gothic Light" pitchFamily="2" charset="77"/>
              </a:rPr>
              <a:t>(producción de moco)</a:t>
            </a:r>
            <a:endParaRPr lang="es-ES" sz="2000" b="1" dirty="0" smtClean="0">
              <a:latin typeface="News Gothic Light" pitchFamily="2" charset="77"/>
            </a:endParaRPr>
          </a:p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s-ES" sz="2000" b="1" dirty="0" smtClean="0">
                <a:latin typeface="News Gothic Light" pitchFamily="2" charset="77"/>
              </a:rPr>
              <a:t>Eliminación de compuestos tóxicos</a:t>
            </a:r>
          </a:p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s-ES" sz="2000" b="1" dirty="0" smtClean="0">
                <a:latin typeface="News Gothic Light" pitchFamily="2" charset="77"/>
              </a:rPr>
              <a:t>Modulación del Sistema Inmunitario</a:t>
            </a:r>
          </a:p>
          <a:p>
            <a:pPr marL="571500" indent="-571500">
              <a:buFont typeface="+mj-lt"/>
              <a:buAutoNum type="romanUcPeriod"/>
            </a:pPr>
            <a:endParaRPr lang="es-ES" sz="2000" b="1" dirty="0">
              <a:latin typeface="News Gothic Light" pitchFamily="2" charset="7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4">
            <a:extLst>
              <a:ext uri="{FF2B5EF4-FFF2-40B4-BE49-F238E27FC236}">
                <a16:creationId xmlns="" xmlns:a16="http://schemas.microsoft.com/office/drawing/2014/main" id="{AC583441-E45A-2088-07ED-8C214D143F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" b="9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5" name="CuadroTexto 1">
            <a:extLst>
              <a:ext uri="{FF2B5EF4-FFF2-40B4-BE49-F238E27FC236}">
                <a16:creationId xmlns="" xmlns:a16="http://schemas.microsoft.com/office/drawing/2014/main" id="{E5A8A014-B2D8-03DC-3DC0-1DB4E6D66BE8}"/>
              </a:ext>
            </a:extLst>
          </p:cNvPr>
          <p:cNvSpPr txBox="1"/>
          <p:nvPr/>
        </p:nvSpPr>
        <p:spPr>
          <a:xfrm>
            <a:off x="1387344" y="496483"/>
            <a:ext cx="72186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b="1" dirty="0" smtClean="0">
                <a:solidFill>
                  <a:srgbClr val="F39300"/>
                </a:solidFill>
                <a:latin typeface="News Gothic Light" pitchFamily="2" charset="77"/>
              </a:rPr>
              <a:t>FUNCIONES DE LA MICROBIOTA</a:t>
            </a:r>
            <a:endParaRPr lang="es-ES" sz="3600" b="1" dirty="0">
              <a:solidFill>
                <a:srgbClr val="F39300"/>
              </a:solidFill>
              <a:latin typeface="News Gothic Light" pitchFamily="2" charset="77"/>
            </a:endParaRPr>
          </a:p>
        </p:txBody>
      </p:sp>
      <p:grpSp>
        <p:nvGrpSpPr>
          <p:cNvPr id="27" name="26 Grupo"/>
          <p:cNvGrpSpPr/>
          <p:nvPr/>
        </p:nvGrpSpPr>
        <p:grpSpPr>
          <a:xfrm>
            <a:off x="593033" y="1715004"/>
            <a:ext cx="10936358" cy="3024951"/>
            <a:chOff x="732181" y="2430622"/>
            <a:chExt cx="10936358" cy="3024951"/>
          </a:xfrm>
        </p:grpSpPr>
        <p:cxnSp>
          <p:nvCxnSpPr>
            <p:cNvPr id="8" name="7 Conector recto de flecha"/>
            <p:cNvCxnSpPr/>
            <p:nvPr/>
          </p:nvCxnSpPr>
          <p:spPr>
            <a:xfrm>
              <a:off x="4810540" y="3687416"/>
              <a:ext cx="506895" cy="1588"/>
            </a:xfrm>
            <a:prstGeom prst="straightConnector1">
              <a:avLst/>
            </a:prstGeom>
            <a:ln>
              <a:solidFill>
                <a:srgbClr val="F393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8 Rectángulo"/>
            <p:cNvSpPr/>
            <p:nvPr/>
          </p:nvSpPr>
          <p:spPr>
            <a:xfrm>
              <a:off x="732181" y="2430622"/>
              <a:ext cx="7755835" cy="4985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71500" indent="-571500">
                <a:lnSpc>
                  <a:spcPct val="150000"/>
                </a:lnSpc>
                <a:buFont typeface="+mj-lt"/>
                <a:buAutoNum type="romanUcPeriod"/>
              </a:pPr>
              <a:r>
                <a:rPr lang="es-ES" sz="2000" b="1" u="sng" dirty="0" smtClean="0">
                  <a:latin typeface="News Gothic Light" pitchFamily="2" charset="77"/>
                </a:rPr>
                <a:t>Digestión de los alimentos y absorción de nutrientes</a:t>
              </a:r>
            </a:p>
          </p:txBody>
        </p:sp>
        <p:sp>
          <p:nvSpPr>
            <p:cNvPr id="10" name="9 CuadroTexto"/>
            <p:cNvSpPr txBox="1"/>
            <p:nvPr/>
          </p:nvSpPr>
          <p:spPr>
            <a:xfrm>
              <a:off x="983973" y="3458818"/>
              <a:ext cx="42241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 smtClean="0"/>
                <a:t>Digieren  </a:t>
              </a:r>
              <a:r>
                <a:rPr lang="es-ES" b="1" dirty="0" smtClean="0">
                  <a:solidFill>
                    <a:srgbClr val="F39300"/>
                  </a:solidFill>
                </a:rPr>
                <a:t>FIBRA</a:t>
              </a:r>
              <a:r>
                <a:rPr lang="es-ES" dirty="0" smtClean="0"/>
                <a:t> de la alimentación</a:t>
              </a:r>
              <a:endParaRPr lang="es-ES" dirty="0"/>
            </a:p>
          </p:txBody>
        </p:sp>
        <p:sp>
          <p:nvSpPr>
            <p:cNvPr id="11" name="10 CuadroTexto"/>
            <p:cNvSpPr txBox="1"/>
            <p:nvPr/>
          </p:nvSpPr>
          <p:spPr>
            <a:xfrm>
              <a:off x="5416826" y="3468756"/>
              <a:ext cx="17393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 smtClean="0"/>
                <a:t>Fermentación</a:t>
              </a:r>
              <a:endParaRPr lang="es-ES" dirty="0"/>
            </a:p>
          </p:txBody>
        </p:sp>
        <p:cxnSp>
          <p:nvCxnSpPr>
            <p:cNvPr id="12" name="11 Conector recto de flecha"/>
            <p:cNvCxnSpPr/>
            <p:nvPr/>
          </p:nvCxnSpPr>
          <p:spPr>
            <a:xfrm>
              <a:off x="7139610" y="3641034"/>
              <a:ext cx="506895" cy="1588"/>
            </a:xfrm>
            <a:prstGeom prst="straightConnector1">
              <a:avLst/>
            </a:prstGeom>
            <a:ln>
              <a:solidFill>
                <a:srgbClr val="F393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12 CuadroTexto"/>
            <p:cNvSpPr txBox="1"/>
            <p:nvPr/>
          </p:nvSpPr>
          <p:spPr>
            <a:xfrm>
              <a:off x="7792278" y="3429000"/>
              <a:ext cx="34389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 smtClean="0"/>
                <a:t>Ácidos grasos de cadena corta</a:t>
              </a:r>
              <a:endParaRPr lang="es-ES" dirty="0"/>
            </a:p>
          </p:txBody>
        </p:sp>
        <p:cxnSp>
          <p:nvCxnSpPr>
            <p:cNvPr id="15" name="14 Conector recto de flecha"/>
            <p:cNvCxnSpPr/>
            <p:nvPr/>
          </p:nvCxnSpPr>
          <p:spPr>
            <a:xfrm rot="16200000" flipH="1">
              <a:off x="9099274" y="4109831"/>
              <a:ext cx="427386" cy="2"/>
            </a:xfrm>
            <a:prstGeom prst="straightConnector1">
              <a:avLst/>
            </a:prstGeom>
            <a:ln>
              <a:solidFill>
                <a:srgbClr val="F393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18 CuadroTexto"/>
            <p:cNvSpPr txBox="1"/>
            <p:nvPr/>
          </p:nvSpPr>
          <p:spPr>
            <a:xfrm>
              <a:off x="8199783" y="4422913"/>
              <a:ext cx="346875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/>
                <a:t>ÁCIDO BUTÍRICO</a:t>
              </a:r>
            </a:p>
            <a:p>
              <a:r>
                <a:rPr lang="es-ES" b="1" dirty="0" smtClean="0"/>
                <a:t>ÁCIDO PROPIÓNICO</a:t>
              </a:r>
            </a:p>
            <a:p>
              <a:r>
                <a:rPr lang="es-ES" b="1" dirty="0" smtClean="0"/>
                <a:t>ÁCIDO ACÉTICO</a:t>
              </a:r>
              <a:endParaRPr lang="es-ES" b="1" dirty="0"/>
            </a:p>
          </p:txBody>
        </p:sp>
        <p:cxnSp>
          <p:nvCxnSpPr>
            <p:cNvPr id="21" name="20 Conector recto de flecha"/>
            <p:cNvCxnSpPr/>
            <p:nvPr/>
          </p:nvCxnSpPr>
          <p:spPr>
            <a:xfrm rot="10800000">
              <a:off x="6698974" y="4880113"/>
              <a:ext cx="1073426" cy="1588"/>
            </a:xfrm>
            <a:prstGeom prst="straightConnector1">
              <a:avLst/>
            </a:prstGeom>
            <a:ln>
              <a:solidFill>
                <a:srgbClr val="F393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24 CuadroTexto"/>
            <p:cNvSpPr txBox="1"/>
            <p:nvPr/>
          </p:nvSpPr>
          <p:spPr>
            <a:xfrm>
              <a:off x="3846443" y="4532243"/>
              <a:ext cx="267362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 smtClean="0"/>
                <a:t>Fuente de energía para las células del intestino</a:t>
              </a:r>
            </a:p>
            <a:p>
              <a:pPr algn="ctr"/>
              <a:r>
                <a:rPr lang="es-ES" dirty="0" smtClean="0"/>
                <a:t>(</a:t>
              </a:r>
              <a:r>
                <a:rPr lang="es-ES" dirty="0" err="1" smtClean="0"/>
                <a:t>colonocitos</a:t>
              </a:r>
              <a:r>
                <a:rPr lang="es-ES" dirty="0" smtClean="0"/>
                <a:t>)</a:t>
              </a:r>
              <a:endParaRPr lang="es-E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4">
            <a:extLst>
              <a:ext uri="{FF2B5EF4-FFF2-40B4-BE49-F238E27FC236}">
                <a16:creationId xmlns="" xmlns:a16="http://schemas.microsoft.com/office/drawing/2014/main" id="{AC583441-E45A-2088-07ED-8C214D143F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5" name="CuadroTexto 1">
            <a:extLst>
              <a:ext uri="{FF2B5EF4-FFF2-40B4-BE49-F238E27FC236}">
                <a16:creationId xmlns="" xmlns:a16="http://schemas.microsoft.com/office/drawing/2014/main" id="{E5A8A014-B2D8-03DC-3DC0-1DB4E6D66BE8}"/>
              </a:ext>
            </a:extLst>
          </p:cNvPr>
          <p:cNvSpPr txBox="1"/>
          <p:nvPr/>
        </p:nvSpPr>
        <p:spPr>
          <a:xfrm>
            <a:off x="612092" y="1480456"/>
            <a:ext cx="72186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b="1" dirty="0" smtClean="0">
                <a:solidFill>
                  <a:srgbClr val="F39300"/>
                </a:solidFill>
                <a:latin typeface="News Gothic Light" pitchFamily="2" charset="77"/>
              </a:rPr>
              <a:t>FUNCIONES DE LA MICROBIOTA</a:t>
            </a:r>
            <a:endParaRPr lang="es-ES" sz="3600" b="1" dirty="0">
              <a:solidFill>
                <a:srgbClr val="F39300"/>
              </a:solidFill>
              <a:latin typeface="News Gothic Light" pitchFamily="2" charset="77"/>
            </a:endParaRPr>
          </a:p>
        </p:txBody>
      </p:sp>
      <p:sp>
        <p:nvSpPr>
          <p:cNvPr id="6" name="CuadroTexto 2">
            <a:extLst>
              <a:ext uri="{FF2B5EF4-FFF2-40B4-BE49-F238E27FC236}">
                <a16:creationId xmlns="" xmlns:a16="http://schemas.microsoft.com/office/drawing/2014/main" id="{FB7411F2-CE7A-A310-A713-D91EC8166D2C}"/>
              </a:ext>
            </a:extLst>
          </p:cNvPr>
          <p:cNvSpPr txBox="1"/>
          <p:nvPr/>
        </p:nvSpPr>
        <p:spPr>
          <a:xfrm>
            <a:off x="612092" y="2213873"/>
            <a:ext cx="10777309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s-ES" sz="2000" b="1" dirty="0" smtClean="0">
                <a:latin typeface="News Gothic Light" pitchFamily="2" charset="77"/>
              </a:rPr>
              <a:t>Digestión de los alimentos y absorción de nutrientes</a:t>
            </a:r>
          </a:p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s-ES" sz="2000" b="1" dirty="0" smtClean="0">
                <a:latin typeface="News Gothic Light" pitchFamily="2" charset="77"/>
              </a:rPr>
              <a:t>Producción de vitaminas y otras sustancias</a:t>
            </a:r>
          </a:p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s-ES" sz="2000" b="1" dirty="0" smtClean="0">
                <a:latin typeface="News Gothic Light" pitchFamily="2" charset="77"/>
              </a:rPr>
              <a:t>Protección frente a patógenos </a:t>
            </a:r>
            <a:r>
              <a:rPr lang="es-ES" b="1" dirty="0" smtClean="0">
                <a:latin typeface="News Gothic Light" pitchFamily="2" charset="77"/>
              </a:rPr>
              <a:t>(competencia y fabricación de sustancias antimicrobianas)</a:t>
            </a:r>
          </a:p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s-ES" sz="2000" b="1" dirty="0" smtClean="0">
                <a:latin typeface="News Gothic Light" pitchFamily="2" charset="77"/>
              </a:rPr>
              <a:t>Mantenimiento de la barrera intestinal </a:t>
            </a:r>
            <a:r>
              <a:rPr lang="es-ES" b="1" dirty="0" smtClean="0">
                <a:latin typeface="News Gothic Light" pitchFamily="2" charset="77"/>
              </a:rPr>
              <a:t>(producción de moco)</a:t>
            </a:r>
            <a:endParaRPr lang="es-ES" sz="2000" b="1" dirty="0" smtClean="0">
              <a:latin typeface="News Gothic Light" pitchFamily="2" charset="77"/>
            </a:endParaRPr>
          </a:p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s-ES" sz="2000" b="1" dirty="0" smtClean="0">
                <a:latin typeface="News Gothic Light" pitchFamily="2" charset="77"/>
              </a:rPr>
              <a:t>Eliminación de compuestos tóxicos</a:t>
            </a:r>
          </a:p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s-ES" sz="2000" b="1" dirty="0" smtClean="0">
                <a:latin typeface="News Gothic Light" pitchFamily="2" charset="77"/>
              </a:rPr>
              <a:t>Modulación del Sistema Inmunitario</a:t>
            </a:r>
          </a:p>
          <a:p>
            <a:pPr marL="571500" indent="-571500">
              <a:buFont typeface="+mj-lt"/>
              <a:buAutoNum type="romanUcPeriod"/>
            </a:pPr>
            <a:endParaRPr lang="es-ES" sz="2000" b="1" dirty="0">
              <a:latin typeface="News Gothic Light" pitchFamily="2" charset="7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4">
            <a:extLst>
              <a:ext uri="{FF2B5EF4-FFF2-40B4-BE49-F238E27FC236}">
                <a16:creationId xmlns="" xmlns:a16="http://schemas.microsoft.com/office/drawing/2014/main" id="{AC583441-E45A-2088-07ED-8C214D143F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CuadroTexto 1">
            <a:extLst>
              <a:ext uri="{FF2B5EF4-FFF2-40B4-BE49-F238E27FC236}">
                <a16:creationId xmlns="" xmlns:a16="http://schemas.microsoft.com/office/drawing/2014/main" id="{E5A8A014-B2D8-03DC-3DC0-1DB4E6D66BE8}"/>
              </a:ext>
            </a:extLst>
          </p:cNvPr>
          <p:cNvSpPr txBox="1"/>
          <p:nvPr/>
        </p:nvSpPr>
        <p:spPr>
          <a:xfrm>
            <a:off x="671727" y="1351248"/>
            <a:ext cx="72186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b="1" dirty="0" smtClean="0">
                <a:solidFill>
                  <a:srgbClr val="F39300"/>
                </a:solidFill>
                <a:latin typeface="News Gothic Light" pitchFamily="2" charset="77"/>
              </a:rPr>
              <a:t>FUNCIONES DE LA MICROBIOTA</a:t>
            </a:r>
            <a:endParaRPr lang="es-ES" sz="3600" b="1" dirty="0">
              <a:solidFill>
                <a:srgbClr val="F39300"/>
              </a:solidFill>
              <a:latin typeface="News Gothic Light" pitchFamily="2" charset="77"/>
            </a:endParaRPr>
          </a:p>
        </p:txBody>
      </p:sp>
      <p:sp>
        <p:nvSpPr>
          <p:cNvPr id="6" name="CuadroTexto 2">
            <a:extLst>
              <a:ext uri="{FF2B5EF4-FFF2-40B4-BE49-F238E27FC236}">
                <a16:creationId xmlns="" xmlns:a16="http://schemas.microsoft.com/office/drawing/2014/main" id="{FB7411F2-CE7A-A310-A713-D91EC8166D2C}"/>
              </a:ext>
            </a:extLst>
          </p:cNvPr>
          <p:cNvSpPr txBox="1"/>
          <p:nvPr/>
        </p:nvSpPr>
        <p:spPr>
          <a:xfrm>
            <a:off x="691606" y="2412656"/>
            <a:ext cx="9114996" cy="2708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lnSpc>
                <a:spcPct val="150000"/>
              </a:lnSpc>
            </a:pPr>
            <a:r>
              <a:rPr lang="es-ES" sz="2000" b="1" u="sng" dirty="0" smtClean="0">
                <a:latin typeface="News Gothic Light" pitchFamily="2" charset="77"/>
              </a:rPr>
              <a:t>II. 	Producción de vitaminas y otras sustancias</a:t>
            </a:r>
          </a:p>
          <a:p>
            <a:pPr marL="571500" indent="-571500">
              <a:lnSpc>
                <a:spcPct val="150000"/>
              </a:lnSpc>
            </a:pPr>
            <a:endParaRPr lang="es-ES" sz="2000" b="1" dirty="0" smtClean="0">
              <a:latin typeface="News Gothic Light" pitchFamily="2" charset="77"/>
            </a:endParaRPr>
          </a:p>
          <a:p>
            <a:pPr marL="1028700" lvl="1" indent="-571500">
              <a:lnSpc>
                <a:spcPct val="150000"/>
              </a:lnSpc>
              <a:buFont typeface="Wingdings" pitchFamily="2" charset="2"/>
              <a:buChar char="ü"/>
            </a:pPr>
            <a:r>
              <a:rPr lang="es-ES" sz="2000" b="1" dirty="0" smtClean="0">
                <a:latin typeface="News Gothic Light" pitchFamily="2" charset="77"/>
              </a:rPr>
              <a:t>Vitamina K              </a:t>
            </a:r>
            <a:r>
              <a:rPr lang="es-ES" sz="2000" dirty="0" smtClean="0">
                <a:latin typeface="News Gothic Light" pitchFamily="2" charset="77"/>
              </a:rPr>
              <a:t>coagulación y salud ósea</a:t>
            </a:r>
            <a:endParaRPr lang="es-ES" sz="2000" b="1" dirty="0" smtClean="0">
              <a:latin typeface="News Gothic Light" pitchFamily="2" charset="77"/>
            </a:endParaRPr>
          </a:p>
          <a:p>
            <a:pPr marL="1028700" lvl="1" indent="-571500">
              <a:lnSpc>
                <a:spcPct val="150000"/>
              </a:lnSpc>
              <a:buFont typeface="Wingdings" pitchFamily="2" charset="2"/>
              <a:buChar char="ü"/>
            </a:pPr>
            <a:r>
              <a:rPr lang="es-ES" sz="2000" b="1" dirty="0" smtClean="0">
                <a:latin typeface="News Gothic Light" pitchFamily="2" charset="77"/>
              </a:rPr>
              <a:t>Vitaminas grupo B (B12, </a:t>
            </a:r>
            <a:r>
              <a:rPr lang="es-ES" sz="2000" b="1" dirty="0" err="1" smtClean="0">
                <a:latin typeface="News Gothic Light" pitchFamily="2" charset="77"/>
              </a:rPr>
              <a:t>folato</a:t>
            </a:r>
            <a:r>
              <a:rPr lang="es-ES" sz="2000" b="1" dirty="0" smtClean="0">
                <a:latin typeface="News Gothic Light" pitchFamily="2" charset="77"/>
              </a:rPr>
              <a:t>)</a:t>
            </a:r>
          </a:p>
          <a:p>
            <a:pPr marL="1028700" lvl="1" indent="-571500">
              <a:lnSpc>
                <a:spcPct val="150000"/>
              </a:lnSpc>
              <a:buFont typeface="Wingdings" pitchFamily="2" charset="2"/>
              <a:buChar char="ü"/>
            </a:pPr>
            <a:r>
              <a:rPr lang="es-ES" sz="2000" b="1" dirty="0" smtClean="0">
                <a:latin typeface="News Gothic Light" pitchFamily="2" charset="77"/>
              </a:rPr>
              <a:t>80% Neurotransmisores del cerebro:  SEROTONINA y DOPAMINA</a:t>
            </a:r>
          </a:p>
          <a:p>
            <a:pPr marL="571500" indent="-571500">
              <a:buFont typeface="+mj-lt"/>
              <a:buAutoNum type="romanUcPeriod"/>
            </a:pPr>
            <a:endParaRPr lang="es-ES" sz="2000" b="1" dirty="0">
              <a:latin typeface="News Gothic Light" pitchFamily="2" charset="77"/>
            </a:endParaRPr>
          </a:p>
        </p:txBody>
      </p:sp>
      <p:cxnSp>
        <p:nvCxnSpPr>
          <p:cNvPr id="7" name="6 Conector recto de flecha"/>
          <p:cNvCxnSpPr/>
          <p:nvPr/>
        </p:nvCxnSpPr>
        <p:spPr>
          <a:xfrm>
            <a:off x="3337114" y="3615610"/>
            <a:ext cx="506895" cy="1588"/>
          </a:xfrm>
          <a:prstGeom prst="straightConnector1">
            <a:avLst/>
          </a:prstGeom>
          <a:ln>
            <a:solidFill>
              <a:srgbClr val="F393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C397E1DC-45F8-B4F1-1F9F-A3D8A3B4DC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AC583441-E45A-2088-07ED-8C214D143F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E5A8A014-B2D8-03DC-3DC0-1DB4E6D66BE8}"/>
              </a:ext>
            </a:extLst>
          </p:cNvPr>
          <p:cNvSpPr txBox="1"/>
          <p:nvPr/>
        </p:nvSpPr>
        <p:spPr>
          <a:xfrm>
            <a:off x="631547" y="1684735"/>
            <a:ext cx="109151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es-ES" sz="4400" b="1" dirty="0" smtClean="0">
                <a:solidFill>
                  <a:srgbClr val="F39300"/>
                </a:solidFill>
                <a:latin typeface="News Gothic Light" pitchFamily="2" charset="77"/>
              </a:rPr>
              <a:t>MICROBIOS</a:t>
            </a:r>
          </a:p>
          <a:p>
            <a:pPr marL="742950" indent="-742950" algn="ctr"/>
            <a:r>
              <a:rPr lang="es-ES" sz="4400" b="1" dirty="0" smtClean="0">
                <a:solidFill>
                  <a:srgbClr val="F39300"/>
                </a:solidFill>
                <a:latin typeface="News Gothic Light" pitchFamily="2" charset="77"/>
              </a:rPr>
              <a:t>El gran mundo interior que albergamos</a:t>
            </a:r>
            <a:endParaRPr lang="es-ES" sz="4400" b="1" dirty="0">
              <a:solidFill>
                <a:srgbClr val="F39300"/>
              </a:solidFill>
              <a:latin typeface="News Gothic Light" pitchFamily="2" charset="7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9394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4">
            <a:extLst>
              <a:ext uri="{FF2B5EF4-FFF2-40B4-BE49-F238E27FC236}">
                <a16:creationId xmlns="" xmlns:a16="http://schemas.microsoft.com/office/drawing/2014/main" id="{AC583441-E45A-2088-07ED-8C214D143F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5" name="CuadroTexto 1">
            <a:extLst>
              <a:ext uri="{FF2B5EF4-FFF2-40B4-BE49-F238E27FC236}">
                <a16:creationId xmlns="" xmlns:a16="http://schemas.microsoft.com/office/drawing/2014/main" id="{E5A8A014-B2D8-03DC-3DC0-1DB4E6D66BE8}"/>
              </a:ext>
            </a:extLst>
          </p:cNvPr>
          <p:cNvSpPr txBox="1"/>
          <p:nvPr/>
        </p:nvSpPr>
        <p:spPr>
          <a:xfrm>
            <a:off x="612092" y="1480456"/>
            <a:ext cx="72186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b="1" dirty="0" smtClean="0">
                <a:solidFill>
                  <a:srgbClr val="F39300"/>
                </a:solidFill>
                <a:latin typeface="News Gothic Light" pitchFamily="2" charset="77"/>
              </a:rPr>
              <a:t>FUNCIONES DE LA MICROBIOTA</a:t>
            </a:r>
            <a:endParaRPr lang="es-ES" sz="3600" b="1" dirty="0">
              <a:solidFill>
                <a:srgbClr val="F39300"/>
              </a:solidFill>
              <a:latin typeface="News Gothic Light" pitchFamily="2" charset="77"/>
            </a:endParaRPr>
          </a:p>
        </p:txBody>
      </p:sp>
      <p:sp>
        <p:nvSpPr>
          <p:cNvPr id="6" name="CuadroTexto 2">
            <a:extLst>
              <a:ext uri="{FF2B5EF4-FFF2-40B4-BE49-F238E27FC236}">
                <a16:creationId xmlns="" xmlns:a16="http://schemas.microsoft.com/office/drawing/2014/main" id="{FB7411F2-CE7A-A310-A713-D91EC8166D2C}"/>
              </a:ext>
            </a:extLst>
          </p:cNvPr>
          <p:cNvSpPr txBox="1"/>
          <p:nvPr/>
        </p:nvSpPr>
        <p:spPr>
          <a:xfrm>
            <a:off x="612092" y="2213873"/>
            <a:ext cx="10777309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s-ES" sz="2000" b="1" dirty="0" smtClean="0">
                <a:latin typeface="News Gothic Light" pitchFamily="2" charset="77"/>
              </a:rPr>
              <a:t>Digestión de los alimentos y absorción de nutrientes</a:t>
            </a:r>
          </a:p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s-ES" sz="2000" b="1" dirty="0" smtClean="0">
                <a:latin typeface="News Gothic Light" pitchFamily="2" charset="77"/>
              </a:rPr>
              <a:t>Producción de vitaminas y otras sustancias</a:t>
            </a:r>
          </a:p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s-ES" sz="2000" b="1" dirty="0" smtClean="0">
                <a:latin typeface="News Gothic Light" pitchFamily="2" charset="77"/>
              </a:rPr>
              <a:t>Protección frente a patógenos </a:t>
            </a:r>
            <a:r>
              <a:rPr lang="es-ES" b="1" dirty="0" smtClean="0">
                <a:latin typeface="News Gothic Light" pitchFamily="2" charset="77"/>
              </a:rPr>
              <a:t>(competencia y fabricación de sustancias antimicrobianas)</a:t>
            </a:r>
          </a:p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s-ES" sz="2000" b="1" dirty="0" smtClean="0">
                <a:latin typeface="News Gothic Light" pitchFamily="2" charset="77"/>
              </a:rPr>
              <a:t>Mantenimiento de la barrera intestinal </a:t>
            </a:r>
            <a:r>
              <a:rPr lang="es-ES" b="1" dirty="0" smtClean="0">
                <a:latin typeface="News Gothic Light" pitchFamily="2" charset="77"/>
              </a:rPr>
              <a:t>(producción de moco)</a:t>
            </a:r>
            <a:endParaRPr lang="es-ES" sz="2000" b="1" dirty="0" smtClean="0">
              <a:latin typeface="News Gothic Light" pitchFamily="2" charset="77"/>
            </a:endParaRPr>
          </a:p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s-ES" sz="2000" b="1" dirty="0" smtClean="0">
                <a:latin typeface="News Gothic Light" pitchFamily="2" charset="77"/>
              </a:rPr>
              <a:t>Eliminación de compuestos tóxicos</a:t>
            </a:r>
          </a:p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s-ES" sz="2000" b="1" dirty="0" smtClean="0">
                <a:latin typeface="News Gothic Light" pitchFamily="2" charset="77"/>
              </a:rPr>
              <a:t>Modulación del Sistema Inmunitario</a:t>
            </a:r>
          </a:p>
          <a:p>
            <a:pPr marL="571500" indent="-571500">
              <a:buFont typeface="+mj-lt"/>
              <a:buAutoNum type="romanUcPeriod"/>
            </a:pPr>
            <a:endParaRPr lang="es-ES" sz="2000" b="1" dirty="0">
              <a:latin typeface="News Gothic Light" pitchFamily="2" charset="7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4">
            <a:extLst>
              <a:ext uri="{FF2B5EF4-FFF2-40B4-BE49-F238E27FC236}">
                <a16:creationId xmlns="" xmlns:a16="http://schemas.microsoft.com/office/drawing/2014/main" id="{AC583441-E45A-2088-07ED-8C214D143F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5" name="CuadroTexto 1">
            <a:extLst>
              <a:ext uri="{FF2B5EF4-FFF2-40B4-BE49-F238E27FC236}">
                <a16:creationId xmlns="" xmlns:a16="http://schemas.microsoft.com/office/drawing/2014/main" id="{E5A8A014-B2D8-03DC-3DC0-1DB4E6D66BE8}"/>
              </a:ext>
            </a:extLst>
          </p:cNvPr>
          <p:cNvSpPr txBox="1"/>
          <p:nvPr/>
        </p:nvSpPr>
        <p:spPr>
          <a:xfrm>
            <a:off x="1576187" y="556117"/>
            <a:ext cx="72186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b="1" dirty="0" smtClean="0">
                <a:solidFill>
                  <a:srgbClr val="F39300"/>
                </a:solidFill>
                <a:latin typeface="News Gothic Light" pitchFamily="2" charset="77"/>
              </a:rPr>
              <a:t>FUNCIONES DE LA MICROBIOTA</a:t>
            </a:r>
            <a:endParaRPr lang="es-ES" sz="3600" b="1" dirty="0">
              <a:solidFill>
                <a:srgbClr val="F39300"/>
              </a:solidFill>
              <a:latin typeface="News Gothic Light" pitchFamily="2" charset="77"/>
            </a:endParaRPr>
          </a:p>
        </p:txBody>
      </p:sp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3"/>
          <a:srcRect t="20480"/>
          <a:stretch>
            <a:fillRect/>
          </a:stretch>
        </p:blipFill>
        <p:spPr bwMode="auto">
          <a:xfrm>
            <a:off x="1345462" y="1510748"/>
            <a:ext cx="9822805" cy="4424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4">
            <a:extLst>
              <a:ext uri="{FF2B5EF4-FFF2-40B4-BE49-F238E27FC236}">
                <a16:creationId xmlns="" xmlns:a16="http://schemas.microsoft.com/office/drawing/2014/main" id="{AC583441-E45A-2088-07ED-8C214D143F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923730" y="1719469"/>
            <a:ext cx="104502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b="1" dirty="0" smtClean="0">
                <a:solidFill>
                  <a:srgbClr val="F39300"/>
                </a:solidFill>
              </a:rPr>
              <a:t>3. ¿CÓMO CUIDAR NUESTRA MICROBIOTA?</a:t>
            </a:r>
            <a:endParaRPr lang="es-ES" sz="4400" b="1" dirty="0">
              <a:solidFill>
                <a:srgbClr val="F39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4">
            <a:extLst>
              <a:ext uri="{FF2B5EF4-FFF2-40B4-BE49-F238E27FC236}">
                <a16:creationId xmlns="" xmlns:a16="http://schemas.microsoft.com/office/drawing/2014/main" id="{AC583441-E45A-2088-07ED-8C214D143F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1381539" y="1828800"/>
            <a:ext cx="97900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s-ES" sz="4000" b="1" dirty="0" smtClean="0"/>
              <a:t>Alimentación saludable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s-ES" sz="4000" b="1" dirty="0" smtClean="0"/>
              <a:t>Estilo de vida adecuado 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s-ES" sz="4000" b="1" dirty="0" smtClean="0"/>
              <a:t>PROBIÓTICOS y PREBIÓTICOS</a:t>
            </a:r>
            <a:endParaRPr lang="es-ES" sz="4000" b="1" dirty="0"/>
          </a:p>
        </p:txBody>
      </p:sp>
      <p:sp>
        <p:nvSpPr>
          <p:cNvPr id="6" name="5 Rectángulo"/>
          <p:cNvSpPr/>
          <p:nvPr/>
        </p:nvSpPr>
        <p:spPr>
          <a:xfrm>
            <a:off x="1051512" y="491194"/>
            <a:ext cx="83608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600" b="1" dirty="0" smtClean="0">
                <a:solidFill>
                  <a:srgbClr val="F39300"/>
                </a:solidFill>
              </a:rPr>
              <a:t>¿Cómo cuidar nuestra </a:t>
            </a:r>
            <a:r>
              <a:rPr lang="es-ES" sz="3600" b="1" dirty="0" err="1" smtClean="0">
                <a:solidFill>
                  <a:srgbClr val="F39300"/>
                </a:solidFill>
              </a:rPr>
              <a:t>Microbiota</a:t>
            </a:r>
            <a:r>
              <a:rPr lang="es-ES" sz="3600" b="1" dirty="0" smtClean="0">
                <a:solidFill>
                  <a:srgbClr val="F39300"/>
                </a:solidFill>
              </a:rPr>
              <a:t>?</a:t>
            </a:r>
            <a:endParaRPr lang="es-ES" sz="3600" b="1" dirty="0">
              <a:solidFill>
                <a:srgbClr val="F39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48939" y="2217527"/>
            <a:ext cx="10515600" cy="4351338"/>
          </a:xfrm>
        </p:spPr>
        <p:txBody>
          <a:bodyPr/>
          <a:lstStyle/>
          <a:p>
            <a:endParaRPr lang="es-ES"/>
          </a:p>
        </p:txBody>
      </p:sp>
      <p:pic>
        <p:nvPicPr>
          <p:cNvPr id="4" name="Imagen 4">
            <a:extLst>
              <a:ext uri="{FF2B5EF4-FFF2-40B4-BE49-F238E27FC236}">
                <a16:creationId xmlns="" xmlns:a16="http://schemas.microsoft.com/office/drawing/2014/main" id="{AC583441-E45A-2088-07ED-8C214D143F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366722" y="1783380"/>
            <a:ext cx="9790044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s-ES" sz="4000" b="1" dirty="0" smtClean="0"/>
              <a:t>Alimentación saludable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1559417" y="2995954"/>
            <a:ext cx="8750898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Tx/>
              <a:buChar char="-"/>
            </a:pPr>
            <a:r>
              <a:rPr lang="es-ES" sz="2000" dirty="0" smtClean="0"/>
              <a:t>  MUCHA VARIEDAD DE ALIMENTOS </a:t>
            </a:r>
            <a:r>
              <a:rPr lang="es-ES" sz="1600" dirty="0" smtClean="0"/>
              <a:t> (+ diversidad )</a:t>
            </a:r>
            <a:endParaRPr lang="es-ES" sz="2000" dirty="0" smtClean="0"/>
          </a:p>
          <a:p>
            <a:pPr>
              <a:lnSpc>
                <a:spcPct val="150000"/>
              </a:lnSpc>
              <a:buFontTx/>
              <a:buChar char="-"/>
            </a:pPr>
            <a:r>
              <a:rPr lang="es-ES" sz="2000" dirty="0" smtClean="0"/>
              <a:t>  2-3 comidas al día en adultos 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s-ES" sz="2000" dirty="0" smtClean="0"/>
              <a:t>  Ayuno de 12 horas por la noche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s-ES" sz="2000" dirty="0" smtClean="0"/>
              <a:t>  Alimentación rica en FIBRAS, PROTEÍNAS, </a:t>
            </a:r>
            <a:r>
              <a:rPr lang="es-ES" sz="2000" dirty="0" smtClean="0"/>
              <a:t>VEGETALES y GRASAS</a:t>
            </a:r>
            <a:endParaRPr lang="es-ES" sz="2000" dirty="0" smtClean="0"/>
          </a:p>
          <a:p>
            <a:pPr>
              <a:lnSpc>
                <a:spcPct val="150000"/>
              </a:lnSpc>
              <a:buFontTx/>
              <a:buChar char="-"/>
            </a:pPr>
            <a:r>
              <a:rPr lang="es-ES" sz="2000" dirty="0" smtClean="0"/>
              <a:t>  Alimentos de temporada, ecológicos, de cercanía y de calidad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s-ES" sz="2000" dirty="0" smtClean="0"/>
              <a:t>  Masticar correctamente, comer con calma </a:t>
            </a:r>
          </a:p>
          <a:p>
            <a:pPr>
              <a:lnSpc>
                <a:spcPct val="150000"/>
              </a:lnSpc>
              <a:buFontTx/>
              <a:buChar char="-"/>
            </a:pPr>
            <a:endParaRPr lang="es-ES" dirty="0"/>
          </a:p>
        </p:txBody>
      </p:sp>
      <p:sp>
        <p:nvSpPr>
          <p:cNvPr id="40962" name="AutoShape 2" descr="Cesta De Comida PNG ,dibujos Cesta De Comida PNG ,dibujos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0964" name="AutoShape 4" descr="Canasta De Alimentos PNG Imágenes Transparentes - Pngt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40966" name="Picture 6" descr="Canasta De Alimentos PNG Imágenes Transparentes - Pngtre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7265" y="924767"/>
            <a:ext cx="3390057" cy="3390057"/>
          </a:xfrm>
          <a:prstGeom prst="rect">
            <a:avLst/>
          </a:prstGeom>
          <a:noFill/>
        </p:spPr>
      </p:pic>
      <p:sp>
        <p:nvSpPr>
          <p:cNvPr id="6" name="5 Rectángulo"/>
          <p:cNvSpPr/>
          <p:nvPr/>
        </p:nvSpPr>
        <p:spPr>
          <a:xfrm>
            <a:off x="1051512" y="491194"/>
            <a:ext cx="83608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600" b="1" dirty="0" smtClean="0">
                <a:solidFill>
                  <a:srgbClr val="F39300"/>
                </a:solidFill>
              </a:rPr>
              <a:t>¿Cómo cuidar nuestra </a:t>
            </a:r>
            <a:r>
              <a:rPr lang="es-ES" sz="3600" b="1" dirty="0" err="1" smtClean="0">
                <a:solidFill>
                  <a:srgbClr val="F39300"/>
                </a:solidFill>
              </a:rPr>
              <a:t>Microbiota</a:t>
            </a:r>
            <a:r>
              <a:rPr lang="es-ES" sz="3600" b="1" dirty="0" smtClean="0">
                <a:solidFill>
                  <a:srgbClr val="F39300"/>
                </a:solidFill>
              </a:rPr>
              <a:t>?</a:t>
            </a:r>
            <a:endParaRPr lang="es-ES" sz="3600" b="1" dirty="0">
              <a:solidFill>
                <a:srgbClr val="F39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38200" y="439773"/>
            <a:ext cx="10515600" cy="1325563"/>
          </a:xfrm>
        </p:spPr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08788" y="1219138"/>
            <a:ext cx="10515600" cy="4351338"/>
          </a:xfrm>
        </p:spPr>
        <p:txBody>
          <a:bodyPr/>
          <a:lstStyle/>
          <a:p>
            <a:endParaRPr lang="es-ES"/>
          </a:p>
        </p:txBody>
      </p:sp>
      <p:pic>
        <p:nvPicPr>
          <p:cNvPr id="4" name="Imagen 4">
            <a:extLst>
              <a:ext uri="{FF2B5EF4-FFF2-40B4-BE49-F238E27FC236}">
                <a16:creationId xmlns="" xmlns:a16="http://schemas.microsoft.com/office/drawing/2014/main" id="{AC583441-E45A-2088-07ED-8C214D143F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0" y="1282"/>
            <a:ext cx="12191980" cy="6856718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1053345" y="473024"/>
            <a:ext cx="9790044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ü"/>
            </a:pPr>
            <a:endParaRPr lang="es-ES" sz="3600" b="1" dirty="0" smtClean="0"/>
          </a:p>
        </p:txBody>
      </p:sp>
      <p:pic>
        <p:nvPicPr>
          <p:cNvPr id="37890" name="Picture 2" descr="C:\Users\paola\AppData\Local\Temp\72b1941e-3292-4267-b9db-349a4dc41bba_Post de Instagram Gráfico Tips Empresa Clientes Scrapbook Doodle Colorido.zip.bba\1.jpg"/>
          <p:cNvPicPr>
            <a:picLocks noChangeAspect="1" noChangeArrowheads="1"/>
          </p:cNvPicPr>
          <p:nvPr/>
        </p:nvPicPr>
        <p:blipFill>
          <a:blip r:embed="rId3"/>
          <a:srcRect l="24351" t="26118" r="24465" b="14063"/>
          <a:stretch>
            <a:fillRect/>
          </a:stretch>
        </p:blipFill>
        <p:spPr bwMode="auto">
          <a:xfrm>
            <a:off x="2681131" y="1956927"/>
            <a:ext cx="3478695" cy="4065635"/>
          </a:xfrm>
          <a:prstGeom prst="rect">
            <a:avLst/>
          </a:prstGeom>
          <a:noFill/>
        </p:spPr>
      </p:pic>
      <p:pic>
        <p:nvPicPr>
          <p:cNvPr id="37892" name="Picture 4" descr="C:\Users\paola\AppData\Local\Temp\a53ed39a-2dd7-4584-9a07-7902050ead45_Post de Instagram Gráfico Tips Empresa Clientes Scrapbook Doodle Colorido.zip.d45\1.jpg"/>
          <p:cNvPicPr>
            <a:picLocks noChangeAspect="1" noChangeArrowheads="1"/>
          </p:cNvPicPr>
          <p:nvPr/>
        </p:nvPicPr>
        <p:blipFill>
          <a:blip r:embed="rId3"/>
          <a:srcRect l="2602" t="6906" r="3434" b="77442"/>
          <a:stretch>
            <a:fillRect/>
          </a:stretch>
        </p:blipFill>
        <p:spPr bwMode="auto">
          <a:xfrm>
            <a:off x="1724232" y="363893"/>
            <a:ext cx="8091568" cy="1347871"/>
          </a:xfrm>
          <a:prstGeom prst="rect">
            <a:avLst/>
          </a:prstGeom>
          <a:noFill/>
        </p:spPr>
      </p:pic>
      <p:pic>
        <p:nvPicPr>
          <p:cNvPr id="37894" name="Picture 6" descr="C:\Users\paola\AppData\Local\Temp\751f5c1d-4f5e-42ee-b648-e357c60b1404_Post de Instagram Gráfico Tips Empresa Clientes Scrapbook Doodle Colorido.zip.404\2.jpg"/>
          <p:cNvPicPr>
            <a:picLocks noChangeAspect="1" noChangeArrowheads="1"/>
          </p:cNvPicPr>
          <p:nvPr/>
        </p:nvPicPr>
        <p:blipFill>
          <a:blip r:embed="rId4"/>
          <a:srcRect l="24978" t="7183" r="24973" b="44986"/>
          <a:stretch>
            <a:fillRect/>
          </a:stretch>
        </p:blipFill>
        <p:spPr bwMode="auto">
          <a:xfrm>
            <a:off x="6158203" y="1950717"/>
            <a:ext cx="3321699" cy="31744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n 4">
            <a:extLst>
              <a:ext uri="{FF2B5EF4-FFF2-40B4-BE49-F238E27FC236}">
                <a16:creationId xmlns="" xmlns:a16="http://schemas.microsoft.com/office/drawing/2014/main" id="{AC583441-E45A-2088-07ED-8C214D143F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0" y="1282"/>
            <a:ext cx="12191980" cy="6856718"/>
          </a:xfrm>
          <a:prstGeom prst="rect">
            <a:avLst/>
          </a:prstGeom>
        </p:spPr>
      </p:pic>
      <p:sp>
        <p:nvSpPr>
          <p:cNvPr id="38924" name="AutoShape 12" descr="Probióticos Lactobacilos y Bifidobacterias en cápsulas, ilustración vectorial. Buen microorganismo bacteriano aislado sobre fondo blanco. Concepto de vector de probióticos 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38926" name="AutoShape 14" descr="Probióticos Lactobacilos y Bifidobacterias en cápsulas, ilustración vectorial. Buen microorganismo bacteriano aislado sobre fondo blanco. Concepto de vector de probióticos 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38928" name="AutoShape 16" descr="Probióticos Lactobacilos y Bifidobacterias en cápsulas, ilustración vectorial. Buen microorganismo bacteriano aislado sobre fondo blanco. Concepto de vector de probióticos 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031" name="Picture 7" descr="C:\Users\paola\AppData\Local\Temp\eab9796f-6325-48bc-a2ed-af7595d027ca_Pink Colorful To Do List Schedule.zip.7ca\1.jpg"/>
          <p:cNvPicPr>
            <a:picLocks noChangeAspect="1" noChangeArrowheads="1"/>
          </p:cNvPicPr>
          <p:nvPr/>
        </p:nvPicPr>
        <p:blipFill>
          <a:blip r:embed="rId3"/>
          <a:srcRect t="9059" b="20311"/>
          <a:stretch>
            <a:fillRect/>
          </a:stretch>
        </p:blipFill>
        <p:spPr bwMode="auto">
          <a:xfrm>
            <a:off x="1089453" y="1637060"/>
            <a:ext cx="5026236" cy="5021290"/>
          </a:xfrm>
          <a:prstGeom prst="rect">
            <a:avLst/>
          </a:prstGeom>
          <a:noFill/>
        </p:spPr>
      </p:pic>
      <p:sp>
        <p:nvSpPr>
          <p:cNvPr id="1033" name="AutoShape 9" descr="C:\Users\paola\AppData\Local\Temp\60dae509-0c6f-4ad2-9577-9ecdc21f8470_Pink Colorful To Do List Schedule.zip.470\2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35" name="AutoShape 11" descr="C:\Users\paola\AppData\Local\Temp\60dae509-0c6f-4ad2-9577-9ecdc21f8470_Pink Colorful To Do List Schedule.zip.470\2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37" name="AutoShape 13" descr="C:\Users\paola\AppData\Local\Temp\4ca28173-20b4-4487-851a-c3a467eac1c0_Pink Colorful To Do List Schedule.zip.1c0\2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39" name="AutoShape 15" descr="C:\Users\paola\AppData\Local\Temp\4ca28173-20b4-4487-851a-c3a467eac1c0_Pink Colorful To Do List Schedule.zip.1c0\2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041" name="Picture 17" descr="C:\Users\paola\AppData\Local\Temp\d8f1257e-727e-4e4f-9d3c-3674acf103b1_Pink Colorful To Do List Schedule.zip.3b1\2.jpg"/>
          <p:cNvPicPr>
            <a:picLocks noChangeAspect="1" noChangeArrowheads="1"/>
          </p:cNvPicPr>
          <p:nvPr/>
        </p:nvPicPr>
        <p:blipFill>
          <a:blip r:embed="rId4"/>
          <a:srcRect t="8315" b="19196"/>
          <a:stretch>
            <a:fillRect/>
          </a:stretch>
        </p:blipFill>
        <p:spPr bwMode="auto">
          <a:xfrm>
            <a:off x="5806684" y="1660850"/>
            <a:ext cx="4822220" cy="4944251"/>
          </a:xfrm>
          <a:prstGeom prst="rect">
            <a:avLst/>
          </a:prstGeom>
          <a:noFill/>
        </p:spPr>
      </p:pic>
      <p:pic>
        <p:nvPicPr>
          <p:cNvPr id="1043" name="Picture 19" descr="C:\Users\paola\AppData\Local\Temp\2e7c8ed3-d3c7-4f5a-a494-6f1ee88eb337_Post de Instagram Gráfico Tips Empresa Clientes Scrapbook Doodle Colorido (1).zip.337\1.jpg"/>
          <p:cNvPicPr>
            <a:picLocks noChangeAspect="1" noChangeArrowheads="1"/>
          </p:cNvPicPr>
          <p:nvPr/>
        </p:nvPicPr>
        <p:blipFill>
          <a:blip r:embed="rId5"/>
          <a:srcRect t="5442" b="76599"/>
          <a:stretch>
            <a:fillRect/>
          </a:stretch>
        </p:blipFill>
        <p:spPr bwMode="auto">
          <a:xfrm>
            <a:off x="2200210" y="261257"/>
            <a:ext cx="8054132" cy="14464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4">
            <a:extLst>
              <a:ext uri="{FF2B5EF4-FFF2-40B4-BE49-F238E27FC236}">
                <a16:creationId xmlns="" xmlns:a16="http://schemas.microsoft.com/office/drawing/2014/main" id="{AC583441-E45A-2088-07ED-8C214D143F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0"/>
            <a:ext cx="12191980" cy="6856718"/>
          </a:xfrm>
          <a:prstGeom prst="rect">
            <a:avLst/>
          </a:prstGeom>
          <a:solidFill>
            <a:srgbClr val="C6ECF0"/>
          </a:solidFill>
        </p:spPr>
      </p:pic>
      <p:sp>
        <p:nvSpPr>
          <p:cNvPr id="8" name="7 CuadroTexto"/>
          <p:cNvSpPr txBox="1"/>
          <p:nvPr/>
        </p:nvSpPr>
        <p:spPr>
          <a:xfrm>
            <a:off x="785191" y="1490869"/>
            <a:ext cx="9790044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s-ES" sz="4000" b="1" dirty="0" smtClean="0"/>
              <a:t>Estilo de vida adecuado </a:t>
            </a:r>
          </a:p>
        </p:txBody>
      </p:sp>
      <p:sp>
        <p:nvSpPr>
          <p:cNvPr id="6" name="5 Rectángulo"/>
          <p:cNvSpPr/>
          <p:nvPr/>
        </p:nvSpPr>
        <p:spPr>
          <a:xfrm>
            <a:off x="1051512" y="491194"/>
            <a:ext cx="83608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600" b="1" dirty="0" smtClean="0">
                <a:solidFill>
                  <a:srgbClr val="F39300"/>
                </a:solidFill>
              </a:rPr>
              <a:t>¿Cómo cuidar nuestra </a:t>
            </a:r>
            <a:r>
              <a:rPr lang="es-ES" sz="3600" b="1" dirty="0" err="1" smtClean="0">
                <a:solidFill>
                  <a:srgbClr val="F39300"/>
                </a:solidFill>
              </a:rPr>
              <a:t>Microbiota</a:t>
            </a:r>
            <a:r>
              <a:rPr lang="es-ES" sz="3600" b="1" dirty="0" smtClean="0">
                <a:solidFill>
                  <a:srgbClr val="F39300"/>
                </a:solidFill>
              </a:rPr>
              <a:t>?</a:t>
            </a:r>
            <a:endParaRPr lang="es-ES" sz="3600" b="1" dirty="0">
              <a:solidFill>
                <a:srgbClr val="F393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987826" y="2425147"/>
            <a:ext cx="693751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Tx/>
              <a:buChar char="-"/>
            </a:pPr>
            <a:r>
              <a:rPr lang="es-ES" sz="2000" dirty="0" smtClean="0"/>
              <a:t>  Evitar sedentarismo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s-ES" sz="2000" dirty="0" smtClean="0"/>
              <a:t>  Ejercicio físico 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s-ES" sz="2000" dirty="0" smtClean="0"/>
              <a:t>  Buen control del </a:t>
            </a:r>
            <a:r>
              <a:rPr lang="es-ES" sz="2000" b="1" dirty="0" smtClean="0"/>
              <a:t>ESTRÉS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s-ES" sz="2000" dirty="0" smtClean="0"/>
              <a:t>  Buena gestión emocional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s-ES" sz="2000" dirty="0" smtClean="0"/>
              <a:t>  Dormir bien 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s-ES" sz="2000" dirty="0" smtClean="0"/>
              <a:t>  Contacto con la naturaleza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s-ES" sz="2000" dirty="0" smtClean="0"/>
              <a:t>  Desconexión digital </a:t>
            </a:r>
          </a:p>
          <a:p>
            <a:pPr>
              <a:lnSpc>
                <a:spcPct val="150000"/>
              </a:lnSpc>
              <a:buFontTx/>
              <a:buChar char="-"/>
            </a:pPr>
            <a:endParaRPr lang="es-ES" sz="2000" dirty="0"/>
          </a:p>
        </p:txBody>
      </p:sp>
      <p:pic>
        <p:nvPicPr>
          <p:cNvPr id="33794" name="Picture 2" descr="https://img.freepik.com/vector-gratis/gente-realizando-actividades-ocio-al-aire-libre-diseno-plano_23-2147869874.jpg?ga=GA1.1.117207727.1728729085&amp;semt=ais_hybrid"/>
          <p:cNvPicPr>
            <a:picLocks noChangeAspect="1" noChangeArrowheads="1"/>
          </p:cNvPicPr>
          <p:nvPr/>
        </p:nvPicPr>
        <p:blipFill>
          <a:blip r:embed="rId3"/>
          <a:srcRect b="5651"/>
          <a:stretch>
            <a:fillRect/>
          </a:stretch>
        </p:blipFill>
        <p:spPr bwMode="auto">
          <a:xfrm>
            <a:off x="7398463" y="1754155"/>
            <a:ext cx="3975554" cy="3750906"/>
          </a:xfrm>
          <a:prstGeom prst="rect">
            <a:avLst/>
          </a:prstGeom>
          <a:noFill/>
        </p:spPr>
      </p:pic>
      <p:sp>
        <p:nvSpPr>
          <p:cNvPr id="11" name="10 Rectángulo"/>
          <p:cNvSpPr/>
          <p:nvPr/>
        </p:nvSpPr>
        <p:spPr>
          <a:xfrm>
            <a:off x="8462866" y="2052734"/>
            <a:ext cx="1604865" cy="345233"/>
          </a:xfrm>
          <a:prstGeom prst="rect">
            <a:avLst/>
          </a:prstGeom>
          <a:solidFill>
            <a:srgbClr val="C6ECF0"/>
          </a:solidFill>
          <a:ln>
            <a:solidFill>
              <a:srgbClr val="C8EC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2 Llamada de nube"/>
          <p:cNvSpPr/>
          <p:nvPr/>
        </p:nvSpPr>
        <p:spPr>
          <a:xfrm>
            <a:off x="-167951" y="6494106"/>
            <a:ext cx="914400" cy="612648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13 Nube"/>
          <p:cNvSpPr/>
          <p:nvPr/>
        </p:nvSpPr>
        <p:spPr>
          <a:xfrm>
            <a:off x="8901405" y="1754154"/>
            <a:ext cx="1688840" cy="737119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4">
            <a:extLst>
              <a:ext uri="{FF2B5EF4-FFF2-40B4-BE49-F238E27FC236}">
                <a16:creationId xmlns="" xmlns:a16="http://schemas.microsoft.com/office/drawing/2014/main" id="{AC583441-E45A-2088-07ED-8C214D143F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5300" name="Picture 4" descr="(Foto: Shutterstock)."/>
          <p:cNvPicPr>
            <a:picLocks noChangeAspect="1" noChangeArrowheads="1"/>
          </p:cNvPicPr>
          <p:nvPr/>
        </p:nvPicPr>
        <p:blipFill>
          <a:blip r:embed="rId3">
            <a:lum bright="70000" contrast="-70000"/>
          </a:blip>
          <a:srcRect/>
          <a:stretch>
            <a:fillRect/>
          </a:stretch>
        </p:blipFill>
        <p:spPr bwMode="auto">
          <a:xfrm>
            <a:off x="1311965" y="387626"/>
            <a:ext cx="10540199" cy="5881625"/>
          </a:xfrm>
          <a:prstGeom prst="rect">
            <a:avLst/>
          </a:prstGeom>
          <a:gradFill>
            <a:gsLst>
              <a:gs pos="0">
                <a:srgbClr val="CBCBCB"/>
              </a:gs>
              <a:gs pos="13000">
                <a:srgbClr val="5F5F5F"/>
              </a:gs>
              <a:gs pos="21001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82001">
                <a:srgbClr val="777777"/>
              </a:gs>
              <a:gs pos="100000">
                <a:srgbClr val="EAEAEA"/>
              </a:gs>
            </a:gsLst>
            <a:lin ang="5400000" scaled="0"/>
          </a:gradFill>
        </p:spPr>
      </p:pic>
      <p:sp>
        <p:nvSpPr>
          <p:cNvPr id="55298" name="AutoShape 2" descr="(Foto: Shutterstock)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" name="5 Rectángulo"/>
          <p:cNvSpPr/>
          <p:nvPr/>
        </p:nvSpPr>
        <p:spPr>
          <a:xfrm>
            <a:off x="541176" y="1530220"/>
            <a:ext cx="982290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800" b="1" dirty="0" smtClean="0">
                <a:solidFill>
                  <a:srgbClr val="F39300"/>
                </a:solidFill>
              </a:rPr>
              <a:t>4. EL INTERESANTE MUNDO DE LOS PROBIÓTICOS</a:t>
            </a:r>
            <a:endParaRPr lang="es-ES" sz="4800" b="1" dirty="0">
              <a:solidFill>
                <a:srgbClr val="F39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4">
            <a:extLst>
              <a:ext uri="{FF2B5EF4-FFF2-40B4-BE49-F238E27FC236}">
                <a16:creationId xmlns="" xmlns:a16="http://schemas.microsoft.com/office/drawing/2014/main" id="{AC583441-E45A-2088-07ED-8C214D143F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5300" name="Picture 4" descr="(Foto: Shutterstock)."/>
          <p:cNvPicPr>
            <a:picLocks noChangeAspect="1" noChangeArrowheads="1"/>
          </p:cNvPicPr>
          <p:nvPr/>
        </p:nvPicPr>
        <p:blipFill>
          <a:blip r:embed="rId3">
            <a:lum bright="70000" contrast="-70000"/>
          </a:blip>
          <a:srcRect/>
          <a:stretch>
            <a:fillRect/>
          </a:stretch>
        </p:blipFill>
        <p:spPr bwMode="auto">
          <a:xfrm>
            <a:off x="1311965" y="387626"/>
            <a:ext cx="10540199" cy="5881625"/>
          </a:xfrm>
          <a:prstGeom prst="rect">
            <a:avLst/>
          </a:prstGeom>
          <a:gradFill>
            <a:gsLst>
              <a:gs pos="0">
                <a:srgbClr val="CBCBCB"/>
              </a:gs>
              <a:gs pos="13000">
                <a:srgbClr val="5F5F5F"/>
              </a:gs>
              <a:gs pos="21001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82001">
                <a:srgbClr val="777777"/>
              </a:gs>
              <a:gs pos="100000">
                <a:srgbClr val="EAEAEA"/>
              </a:gs>
            </a:gsLst>
            <a:lin ang="5400000" scaled="0"/>
          </a:gradFill>
        </p:spPr>
      </p:pic>
      <p:sp>
        <p:nvSpPr>
          <p:cNvPr id="55298" name="AutoShape 2" descr="(Foto: Shutterstock)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" name="7 CuadroTexto"/>
          <p:cNvSpPr txBox="1"/>
          <p:nvPr/>
        </p:nvSpPr>
        <p:spPr>
          <a:xfrm>
            <a:off x="672006" y="1805271"/>
            <a:ext cx="9790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PROBIÓTICOS: </a:t>
            </a:r>
            <a:r>
              <a:rPr lang="es-ES" sz="2000" dirty="0" smtClean="0"/>
              <a:t>microorganismos vivos que, cuando se administran en cantidades adecuadas, confieren un beneficio a la salud del hospedador.</a:t>
            </a:r>
            <a:r>
              <a:rPr lang="es-ES" sz="2400" b="1" dirty="0" smtClean="0"/>
              <a:t>   </a:t>
            </a:r>
            <a:endParaRPr lang="es-ES" sz="2400" b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635563" y="3080792"/>
            <a:ext cx="979004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PREBIÓTICOS: </a:t>
            </a:r>
            <a:r>
              <a:rPr lang="es-ES" sz="2000" dirty="0" smtClean="0"/>
              <a:t>alimentos (generalmente con alto contenido en fibra) que actúan como nutrientes de la </a:t>
            </a:r>
            <a:r>
              <a:rPr lang="es-ES" sz="2000" dirty="0" err="1" smtClean="0"/>
              <a:t>microbiota</a:t>
            </a:r>
            <a:r>
              <a:rPr lang="es-ES" sz="2000" dirty="0" smtClean="0"/>
              <a:t> para generar un beneficio para la salud.</a:t>
            </a:r>
          </a:p>
          <a:p>
            <a:endParaRPr lang="es-ES" sz="2400" dirty="0"/>
          </a:p>
        </p:txBody>
      </p:sp>
      <p:sp>
        <p:nvSpPr>
          <p:cNvPr id="6" name="5 Rectángulo"/>
          <p:cNvSpPr/>
          <p:nvPr/>
        </p:nvSpPr>
        <p:spPr>
          <a:xfrm>
            <a:off x="1051512" y="491194"/>
            <a:ext cx="83608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600" b="1" dirty="0" smtClean="0">
                <a:solidFill>
                  <a:srgbClr val="F39300"/>
                </a:solidFill>
              </a:rPr>
              <a:t>¿Cómo cuidar nuestra </a:t>
            </a:r>
            <a:r>
              <a:rPr lang="es-ES" sz="3600" b="1" dirty="0" err="1" smtClean="0">
                <a:solidFill>
                  <a:srgbClr val="F39300"/>
                </a:solidFill>
              </a:rPr>
              <a:t>Microbiota</a:t>
            </a:r>
            <a:r>
              <a:rPr lang="es-ES" sz="3600" b="1" dirty="0" smtClean="0">
                <a:solidFill>
                  <a:srgbClr val="F39300"/>
                </a:solidFill>
              </a:rPr>
              <a:t>?</a:t>
            </a:r>
            <a:endParaRPr lang="es-ES" sz="3600" b="1" dirty="0">
              <a:solidFill>
                <a:srgbClr val="F39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481B94B-1763-9A1C-802E-474905E005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4">
            <a:extLst>
              <a:ext uri="{FF2B5EF4-FFF2-40B4-BE49-F238E27FC236}">
                <a16:creationId xmlns="" xmlns:a16="http://schemas.microsoft.com/office/drawing/2014/main" id="{AC583441-E45A-2088-07ED-8C214D143F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D61A01FD-3276-F77B-EF82-3FF25D6BAB2D}"/>
              </a:ext>
            </a:extLst>
          </p:cNvPr>
          <p:cNvSpPr txBox="1"/>
          <p:nvPr/>
        </p:nvSpPr>
        <p:spPr>
          <a:xfrm>
            <a:off x="694286" y="1343512"/>
            <a:ext cx="25747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b="1" dirty="0" err="1" smtClean="0">
                <a:solidFill>
                  <a:srgbClr val="F39300"/>
                </a:solidFill>
                <a:latin typeface="News Gothic Light" pitchFamily="2" charset="77"/>
              </a:rPr>
              <a:t>Microbiota</a:t>
            </a:r>
            <a:endParaRPr lang="es-ES" sz="3600" b="1" dirty="0">
              <a:solidFill>
                <a:srgbClr val="F39300"/>
              </a:solidFill>
              <a:latin typeface="News Gothic Light" pitchFamily="2" charset="77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1D33780E-7DF0-C8C1-16A0-F89717BCEE0D}"/>
              </a:ext>
            </a:extLst>
          </p:cNvPr>
          <p:cNvSpPr txBox="1"/>
          <p:nvPr/>
        </p:nvSpPr>
        <p:spPr>
          <a:xfrm>
            <a:off x="540278" y="2141640"/>
            <a:ext cx="1040770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600" b="1" dirty="0" smtClean="0">
                <a:latin typeface="News Gothic Light" pitchFamily="2" charset="77"/>
              </a:rPr>
              <a:t> Conjunto de microorganismos que habitan en nuestro cuerpo.</a:t>
            </a:r>
          </a:p>
          <a:p>
            <a:r>
              <a:rPr lang="es-ES" sz="2600" dirty="0" smtClean="0">
                <a:latin typeface="News Gothic Light" pitchFamily="2" charset="77"/>
              </a:rPr>
              <a:t> </a:t>
            </a:r>
            <a:r>
              <a:rPr lang="es-ES" sz="2400" dirty="0" smtClean="0">
                <a:latin typeface="News Gothic Light" pitchFamily="2" charset="77"/>
              </a:rPr>
              <a:t>Son billones de microbios que habitan en SIMBIOSIS en nuestro cuerpo, </a:t>
            </a:r>
          </a:p>
          <a:p>
            <a:r>
              <a:rPr lang="es-ES" sz="2400" dirty="0" smtClean="0">
                <a:latin typeface="News Gothic Light" pitchFamily="2" charset="77"/>
              </a:rPr>
              <a:t> Es decir, mantienen una relación de beneficio mutuo con nuestras células.</a:t>
            </a:r>
          </a:p>
          <a:p>
            <a:endParaRPr lang="es-ES" sz="2600" b="1" dirty="0">
              <a:latin typeface="News Gothic Light" pitchFamily="2" charset="77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4F5E953C-2365-5D3F-6642-DA19DDF9F39E}"/>
              </a:ext>
            </a:extLst>
          </p:cNvPr>
          <p:cNvSpPr txBox="1"/>
          <p:nvPr/>
        </p:nvSpPr>
        <p:spPr>
          <a:xfrm>
            <a:off x="1182919" y="3633866"/>
            <a:ext cx="79993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smtClean="0">
                <a:latin typeface="News Gothic Light" pitchFamily="2" charset="77"/>
              </a:rPr>
              <a:t>Formada por BACTERIAS, HONGOS, VIRUS, ARQUEAS y PROTOZOOS.</a:t>
            </a:r>
            <a:endParaRPr lang="es-ES" sz="2000" dirty="0">
              <a:latin typeface="News Gothic Light" pitchFamily="2" charset="77"/>
            </a:endParaRPr>
          </a:p>
        </p:txBody>
      </p:sp>
      <p:pic>
        <p:nvPicPr>
          <p:cNvPr id="26628" name="Picture 4" descr="https://i.pinimg.com/564x/25/93/4c/25934c9f9c7591027950c1e9f625821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43279" y="4475784"/>
            <a:ext cx="1293081" cy="1293081"/>
          </a:xfrm>
          <a:prstGeom prst="rect">
            <a:avLst/>
          </a:prstGeom>
          <a:noFill/>
        </p:spPr>
      </p:pic>
      <p:pic>
        <p:nvPicPr>
          <p:cNvPr id="26630" name="Picture 6" descr="https://i.pinimg.com/564x/cc/74/48/cc74486f2d263642b9336ff63c27cbf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16585" y="4463350"/>
            <a:ext cx="1243869" cy="1243869"/>
          </a:xfrm>
          <a:prstGeom prst="rect">
            <a:avLst/>
          </a:prstGeom>
          <a:noFill/>
        </p:spPr>
      </p:pic>
      <p:pic>
        <p:nvPicPr>
          <p:cNvPr id="26634" name="Picture 10" descr="https://i.pinimg.com/564x/51/b8/d7/51b8d7326f00297ff21d86dc6361422c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83072" y="4535270"/>
            <a:ext cx="1223321" cy="1223321"/>
          </a:xfrm>
          <a:prstGeom prst="rect">
            <a:avLst/>
          </a:prstGeom>
          <a:noFill/>
        </p:spPr>
      </p:pic>
      <p:pic>
        <p:nvPicPr>
          <p:cNvPr id="26636" name="Picture 12" descr="https://i.pinimg.com/564x/3a/f2/b5/3af2b569464b18bf9f7bd65e5b5457c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65984" y="4444962"/>
            <a:ext cx="1354726" cy="13547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4265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4">
            <a:extLst>
              <a:ext uri="{FF2B5EF4-FFF2-40B4-BE49-F238E27FC236}">
                <a16:creationId xmlns="" xmlns:a16="http://schemas.microsoft.com/office/drawing/2014/main" id="{AC583441-E45A-2088-07ED-8C214D143F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1" name="Picture 4" descr="(Foto: Shutterstock)."/>
          <p:cNvPicPr>
            <a:picLocks noChangeAspect="1" noChangeArrowheads="1"/>
          </p:cNvPicPr>
          <p:nvPr/>
        </p:nvPicPr>
        <p:blipFill>
          <a:blip r:embed="rId3">
            <a:lum bright="70000" contrast="-70000"/>
          </a:blip>
          <a:srcRect/>
          <a:stretch>
            <a:fillRect/>
          </a:stretch>
        </p:blipFill>
        <p:spPr bwMode="auto">
          <a:xfrm>
            <a:off x="1371599" y="576470"/>
            <a:ext cx="10401901" cy="5804452"/>
          </a:xfrm>
          <a:prstGeom prst="rect">
            <a:avLst/>
          </a:prstGeom>
          <a:gradFill>
            <a:gsLst>
              <a:gs pos="0">
                <a:srgbClr val="CBCBCB"/>
              </a:gs>
              <a:gs pos="13000">
                <a:srgbClr val="5F5F5F"/>
              </a:gs>
              <a:gs pos="21001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82001">
                <a:srgbClr val="777777"/>
              </a:gs>
              <a:gs pos="100000">
                <a:srgbClr val="EAEAEA"/>
              </a:gs>
            </a:gsLst>
            <a:lin ang="5400000" scaled="0"/>
          </a:gradFill>
        </p:spPr>
      </p:pic>
      <p:sp>
        <p:nvSpPr>
          <p:cNvPr id="8" name="7 CuadroTexto"/>
          <p:cNvSpPr txBox="1"/>
          <p:nvPr/>
        </p:nvSpPr>
        <p:spPr>
          <a:xfrm>
            <a:off x="805068" y="3110927"/>
            <a:ext cx="9790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POSBIÓTICOS: </a:t>
            </a:r>
            <a:r>
              <a:rPr lang="es-ES" sz="2000" dirty="0" smtClean="0"/>
              <a:t>Sustancias producidas por los </a:t>
            </a:r>
            <a:r>
              <a:rPr lang="es-ES" sz="2000" dirty="0" err="1" smtClean="0"/>
              <a:t>probióticos</a:t>
            </a:r>
            <a:r>
              <a:rPr lang="es-ES" sz="2000" dirty="0" smtClean="0"/>
              <a:t> que ejercen efectos metabólicos y/o </a:t>
            </a:r>
            <a:r>
              <a:rPr lang="es-ES" sz="2000" dirty="0" err="1" smtClean="0"/>
              <a:t>inmunomoduladores</a:t>
            </a:r>
            <a:r>
              <a:rPr lang="es-ES" sz="2000" dirty="0" smtClean="0"/>
              <a:t> en el huésped.</a:t>
            </a:r>
            <a:r>
              <a:rPr lang="es-ES" sz="2400" b="1" dirty="0" smtClean="0"/>
              <a:t>   </a:t>
            </a:r>
            <a:endParaRPr lang="es-ES" sz="2400" b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768625" y="4386448"/>
            <a:ext cx="97900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PSICOBIÓTICOS: </a:t>
            </a:r>
            <a:r>
              <a:rPr lang="es-ES" sz="2000" dirty="0" smtClean="0"/>
              <a:t>microorganismos que, en cantidades adecuadas, producen un beneficio sobre la salud mental del hospedador.</a:t>
            </a:r>
            <a:endParaRPr lang="es-ES" sz="2400" b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781877" y="1656520"/>
            <a:ext cx="97900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SIMBIÓTICOS: </a:t>
            </a:r>
            <a:r>
              <a:rPr lang="es-ES" sz="2000" dirty="0" smtClean="0"/>
              <a:t>mezcla que contiene microorganismos vivos y sustratos que alimentan a esos microorganismos y que confieren beneficio para la salud del huésped.</a:t>
            </a:r>
            <a:endParaRPr lang="es-ES" sz="2400" b="1" dirty="0"/>
          </a:p>
        </p:txBody>
      </p:sp>
      <p:sp>
        <p:nvSpPr>
          <p:cNvPr id="6" name="5 Rectángulo"/>
          <p:cNvSpPr/>
          <p:nvPr/>
        </p:nvSpPr>
        <p:spPr>
          <a:xfrm>
            <a:off x="1051512" y="491194"/>
            <a:ext cx="83608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600" b="1" dirty="0" smtClean="0">
                <a:solidFill>
                  <a:srgbClr val="F39300"/>
                </a:solidFill>
              </a:rPr>
              <a:t>¿Cómo cuidar nuestra </a:t>
            </a:r>
            <a:r>
              <a:rPr lang="es-ES" sz="3600" b="1" dirty="0" err="1" smtClean="0">
                <a:solidFill>
                  <a:srgbClr val="F39300"/>
                </a:solidFill>
              </a:rPr>
              <a:t>Microbiota</a:t>
            </a:r>
            <a:r>
              <a:rPr lang="es-ES" sz="3600" b="1" dirty="0" smtClean="0">
                <a:solidFill>
                  <a:srgbClr val="F39300"/>
                </a:solidFill>
              </a:rPr>
              <a:t>?</a:t>
            </a:r>
            <a:endParaRPr lang="es-ES" sz="3600" b="1" dirty="0">
              <a:solidFill>
                <a:srgbClr val="F39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4">
            <a:extLst>
              <a:ext uri="{FF2B5EF4-FFF2-40B4-BE49-F238E27FC236}">
                <a16:creationId xmlns="" xmlns:a16="http://schemas.microsoft.com/office/drawing/2014/main" id="{AC583441-E45A-2088-07ED-8C214D143F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" b="9"/>
          <a:stretch/>
        </p:blipFill>
        <p:spPr>
          <a:xfrm>
            <a:off x="0" y="1282"/>
            <a:ext cx="12191980" cy="6856718"/>
          </a:xfrm>
          <a:prstGeom prst="rect">
            <a:avLst/>
          </a:prstGeom>
        </p:spPr>
      </p:pic>
      <p:pic>
        <p:nvPicPr>
          <p:cNvPr id="6" name="Picture 4" descr="(Foto: Shutterstock)."/>
          <p:cNvPicPr>
            <a:picLocks noChangeAspect="1" noChangeArrowheads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 bwMode="auto">
          <a:xfrm>
            <a:off x="1401416" y="357808"/>
            <a:ext cx="10401901" cy="5804452"/>
          </a:xfrm>
          <a:prstGeom prst="rect">
            <a:avLst/>
          </a:prstGeom>
          <a:gradFill>
            <a:gsLst>
              <a:gs pos="0">
                <a:srgbClr val="CBCBCB"/>
              </a:gs>
              <a:gs pos="13000">
                <a:srgbClr val="5F5F5F"/>
              </a:gs>
              <a:gs pos="21001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82001">
                <a:srgbClr val="777777"/>
              </a:gs>
              <a:gs pos="100000">
                <a:srgbClr val="EAEAEA"/>
              </a:gs>
            </a:gsLst>
            <a:lin ang="5400000" scaled="0"/>
          </a:gradFill>
        </p:spPr>
      </p:pic>
      <p:sp>
        <p:nvSpPr>
          <p:cNvPr id="5" name="CuadroTexto 2">
            <a:extLst>
              <a:ext uri="{FF2B5EF4-FFF2-40B4-BE49-F238E27FC236}">
                <a16:creationId xmlns="" xmlns:a16="http://schemas.microsoft.com/office/drawing/2014/main" id="{FB7411F2-CE7A-A310-A713-D91EC8166D2C}"/>
              </a:ext>
            </a:extLst>
          </p:cNvPr>
          <p:cNvSpPr txBox="1"/>
          <p:nvPr/>
        </p:nvSpPr>
        <p:spPr>
          <a:xfrm>
            <a:off x="1261709" y="572019"/>
            <a:ext cx="255230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 smtClean="0">
                <a:solidFill>
                  <a:srgbClr val="F39300"/>
                </a:solidFill>
                <a:latin typeface="News Gothic Light" pitchFamily="2" charset="77"/>
              </a:rPr>
              <a:t>PROBIÓTICOS</a:t>
            </a:r>
          </a:p>
          <a:p>
            <a:endParaRPr lang="es-ES" sz="2400" b="1" dirty="0" smtClean="0">
              <a:latin typeface="News Gothic Light" pitchFamily="2" charset="77"/>
            </a:endParaRPr>
          </a:p>
          <a:p>
            <a:endParaRPr lang="es-ES" sz="2400" b="1" dirty="0">
              <a:latin typeface="News Gothic Light" pitchFamily="2" charset="77"/>
            </a:endParaRPr>
          </a:p>
        </p:txBody>
      </p:sp>
      <p:sp>
        <p:nvSpPr>
          <p:cNvPr id="10" name="CuadroTexto 7">
            <a:extLst>
              <a:ext uri="{FF2B5EF4-FFF2-40B4-BE49-F238E27FC236}">
                <a16:creationId xmlns="" xmlns:a16="http://schemas.microsoft.com/office/drawing/2014/main" id="{52E2F780-9674-C6C6-51D0-12C67B01D33C}"/>
              </a:ext>
            </a:extLst>
          </p:cNvPr>
          <p:cNvSpPr txBox="1"/>
          <p:nvPr/>
        </p:nvSpPr>
        <p:spPr>
          <a:xfrm>
            <a:off x="633861" y="1672499"/>
            <a:ext cx="1049965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2000" dirty="0" smtClean="0">
              <a:latin typeface="News Gothic Light" pitchFamily="2" charset="77"/>
            </a:endParaRPr>
          </a:p>
          <a:p>
            <a:r>
              <a:rPr lang="es-ES" sz="2000" b="1" dirty="0" smtClean="0">
                <a:latin typeface="News Gothic Light" pitchFamily="2" charset="77"/>
              </a:rPr>
              <a:t>Alimentos fermentados  </a:t>
            </a:r>
            <a:r>
              <a:rPr lang="es-ES" sz="2000" dirty="0" smtClean="0">
                <a:latin typeface="News Gothic Light" pitchFamily="2" charset="77"/>
              </a:rPr>
              <a:t>-  culturas muy antiguas ¿yogur? ¿conservación de alimentos?</a:t>
            </a:r>
          </a:p>
          <a:p>
            <a:r>
              <a:rPr lang="es-ES" sz="2000" dirty="0" smtClean="0">
                <a:latin typeface="News Gothic Light" pitchFamily="2" charset="77"/>
              </a:rPr>
              <a:t> </a:t>
            </a:r>
          </a:p>
          <a:p>
            <a:r>
              <a:rPr lang="es-ES" sz="2000" u="sng" dirty="0" smtClean="0">
                <a:latin typeface="News Gothic Light" pitchFamily="2" charset="77"/>
              </a:rPr>
              <a:t>Dinastía Ming  </a:t>
            </a:r>
            <a:r>
              <a:rPr lang="es-ES" sz="2000" dirty="0" smtClean="0">
                <a:latin typeface="News Gothic Light" pitchFamily="2" charset="77"/>
              </a:rPr>
              <a:t>-  Sopa amarilla </a:t>
            </a:r>
          </a:p>
          <a:p>
            <a:endParaRPr lang="es-ES" sz="2000" dirty="0" smtClean="0">
              <a:latin typeface="News Gothic Light" pitchFamily="2" charset="77"/>
            </a:endParaRPr>
          </a:p>
          <a:p>
            <a:r>
              <a:rPr lang="es-ES" sz="2000" u="sng" dirty="0" smtClean="0">
                <a:latin typeface="News Gothic Light" pitchFamily="2" charset="77"/>
              </a:rPr>
              <a:t>Henry </a:t>
            </a:r>
            <a:r>
              <a:rPr lang="es-ES" sz="2000" u="sng" dirty="0" err="1" smtClean="0">
                <a:latin typeface="News Gothic Light" pitchFamily="2" charset="77"/>
              </a:rPr>
              <a:t>Tissier</a:t>
            </a:r>
            <a:r>
              <a:rPr lang="es-ES" sz="2000" u="sng" dirty="0" smtClean="0">
                <a:latin typeface="News Gothic Light" pitchFamily="2" charset="77"/>
              </a:rPr>
              <a:t> (1899)  </a:t>
            </a:r>
            <a:r>
              <a:rPr lang="es-ES" sz="2000" dirty="0" smtClean="0">
                <a:latin typeface="News Gothic Light" pitchFamily="2" charset="77"/>
              </a:rPr>
              <a:t>-  </a:t>
            </a:r>
            <a:r>
              <a:rPr lang="es-ES" sz="2000" dirty="0" err="1" smtClean="0">
                <a:latin typeface="News Gothic Light" pitchFamily="2" charset="77"/>
              </a:rPr>
              <a:t>bifidobacterias</a:t>
            </a:r>
            <a:r>
              <a:rPr lang="es-ES" sz="2000" dirty="0" smtClean="0">
                <a:latin typeface="News Gothic Light" pitchFamily="2" charset="77"/>
              </a:rPr>
              <a:t> en heces de niños lactantes – trata diarrea en bebés 			         que carecían de estas bacterias</a:t>
            </a:r>
          </a:p>
          <a:p>
            <a:endParaRPr lang="es-ES" sz="2000" dirty="0" smtClean="0">
              <a:latin typeface="News Gothic Light" pitchFamily="2" charset="77"/>
            </a:endParaRPr>
          </a:p>
          <a:p>
            <a:r>
              <a:rPr lang="es-ES" sz="2000" u="sng" dirty="0" smtClean="0">
                <a:latin typeface="News Gothic Light" pitchFamily="2" charset="77"/>
              </a:rPr>
              <a:t>Alfred </a:t>
            </a:r>
            <a:r>
              <a:rPr lang="es-ES" sz="2000" u="sng" dirty="0" err="1" smtClean="0">
                <a:latin typeface="News Gothic Light" pitchFamily="2" charset="77"/>
              </a:rPr>
              <a:t>Nissle</a:t>
            </a:r>
            <a:r>
              <a:rPr lang="es-ES" sz="2000" u="sng" dirty="0" smtClean="0">
                <a:latin typeface="News Gothic Light" pitchFamily="2" charset="77"/>
              </a:rPr>
              <a:t>  </a:t>
            </a:r>
            <a:r>
              <a:rPr lang="es-ES" sz="2000" dirty="0" smtClean="0">
                <a:latin typeface="News Gothic Light" pitchFamily="2" charset="77"/>
              </a:rPr>
              <a:t>(I Guerra mundial) – </a:t>
            </a:r>
            <a:r>
              <a:rPr lang="es-ES" sz="2000" dirty="0" err="1" smtClean="0">
                <a:latin typeface="News Gothic Light" pitchFamily="2" charset="77"/>
              </a:rPr>
              <a:t>Aisla</a:t>
            </a:r>
            <a:r>
              <a:rPr lang="es-ES" sz="2000" dirty="0" smtClean="0">
                <a:latin typeface="News Gothic Light" pitchFamily="2" charset="77"/>
              </a:rPr>
              <a:t> </a:t>
            </a:r>
            <a:r>
              <a:rPr lang="es-ES" sz="2000" i="1" dirty="0" err="1" smtClean="0">
                <a:latin typeface="News Gothic Light" pitchFamily="2" charset="77"/>
              </a:rPr>
              <a:t>E.coli</a:t>
            </a:r>
            <a:r>
              <a:rPr lang="es-ES" sz="2000" i="1" dirty="0" smtClean="0">
                <a:latin typeface="News Gothic Light" pitchFamily="2" charset="77"/>
              </a:rPr>
              <a:t> </a:t>
            </a:r>
            <a:r>
              <a:rPr lang="es-ES" sz="2000" dirty="0" smtClean="0">
                <a:latin typeface="News Gothic Light" pitchFamily="2" charset="77"/>
              </a:rPr>
              <a:t>en soldados sanos que no sufren diarrea –        				   patenta el primer </a:t>
            </a:r>
            <a:r>
              <a:rPr lang="es-ES" sz="2000" dirty="0" err="1" smtClean="0">
                <a:latin typeface="News Gothic Light" pitchFamily="2" charset="77"/>
              </a:rPr>
              <a:t>Probiótico</a:t>
            </a:r>
            <a:r>
              <a:rPr lang="es-ES" sz="2000" dirty="0" smtClean="0">
                <a:latin typeface="News Gothic Light" pitchFamily="2" charset="77"/>
              </a:rPr>
              <a:t> de la historia.</a:t>
            </a:r>
          </a:p>
          <a:p>
            <a:endParaRPr lang="es-ES" sz="2000" u="sng" dirty="0" smtClean="0">
              <a:latin typeface="News Gothic Light" pitchFamily="2" charset="77"/>
            </a:endParaRPr>
          </a:p>
          <a:p>
            <a:r>
              <a:rPr lang="es-ES" sz="2000" u="sng" dirty="0" smtClean="0">
                <a:latin typeface="News Gothic Light" pitchFamily="2" charset="77"/>
              </a:rPr>
              <a:t>Henri </a:t>
            </a:r>
            <a:r>
              <a:rPr lang="es-ES" sz="2000" u="sng" dirty="0" err="1" smtClean="0">
                <a:latin typeface="News Gothic Light" pitchFamily="2" charset="77"/>
              </a:rPr>
              <a:t>Boulard</a:t>
            </a:r>
            <a:r>
              <a:rPr lang="es-ES" sz="2000" u="sng" dirty="0" smtClean="0">
                <a:latin typeface="News Gothic Light" pitchFamily="2" charset="77"/>
              </a:rPr>
              <a:t> (1923)  </a:t>
            </a:r>
            <a:r>
              <a:rPr lang="es-ES" sz="2000" dirty="0" smtClean="0">
                <a:latin typeface="News Gothic Light" pitchFamily="2" charset="77"/>
              </a:rPr>
              <a:t>- Indochina infusión que hace no enfermar de cólera a los nativos  -  			        descubre </a:t>
            </a:r>
            <a:r>
              <a:rPr lang="es-ES" sz="2000" i="1" dirty="0" err="1" smtClean="0">
                <a:latin typeface="News Gothic Light" pitchFamily="2" charset="77"/>
              </a:rPr>
              <a:t>Saccharomyces</a:t>
            </a:r>
            <a:r>
              <a:rPr lang="es-ES" sz="2000" i="1" dirty="0" smtClean="0">
                <a:latin typeface="News Gothic Light" pitchFamily="2" charset="77"/>
              </a:rPr>
              <a:t> </a:t>
            </a:r>
            <a:r>
              <a:rPr lang="es-ES" sz="2000" i="1" dirty="0" err="1" smtClean="0">
                <a:latin typeface="News Gothic Light" pitchFamily="2" charset="77"/>
              </a:rPr>
              <a:t>boulardii</a:t>
            </a:r>
            <a:r>
              <a:rPr lang="es-ES" sz="2000" i="1" dirty="0" smtClean="0">
                <a:latin typeface="News Gothic Light" pitchFamily="2" charset="77"/>
              </a:rPr>
              <a:t>.</a:t>
            </a:r>
          </a:p>
          <a:p>
            <a:endParaRPr lang="es-ES" sz="2000" dirty="0" smtClean="0">
              <a:latin typeface="News Gothic Light" pitchFamily="2" charset="77"/>
            </a:endParaRPr>
          </a:p>
          <a:p>
            <a:r>
              <a:rPr lang="es-ES" sz="2000" dirty="0" smtClean="0">
                <a:latin typeface="News Gothic Light" pitchFamily="2" charset="77"/>
              </a:rPr>
              <a:t> </a:t>
            </a:r>
          </a:p>
          <a:p>
            <a:endParaRPr lang="es-ES" sz="2000" dirty="0" smtClean="0">
              <a:latin typeface="News Gothic Light" pitchFamily="2" charset="77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4133461" y="233265"/>
            <a:ext cx="78750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2800" b="1" dirty="0" smtClean="0">
              <a:latin typeface="News Gothic Light" pitchFamily="2" charset="77"/>
            </a:endParaRPr>
          </a:p>
          <a:p>
            <a:r>
              <a:rPr lang="es-ES" sz="2800" b="1" dirty="0" smtClean="0">
                <a:latin typeface="News Gothic Light" pitchFamily="2" charset="77"/>
              </a:rPr>
              <a:t>¿CÓMO HEMOS LLEGADO HASTA AQUÍ ? </a:t>
            </a:r>
          </a:p>
          <a:p>
            <a:r>
              <a:rPr lang="es-ES" sz="2800" b="1" dirty="0" smtClean="0">
                <a:latin typeface="News Gothic Light" pitchFamily="2" charset="77"/>
              </a:rPr>
              <a:t>    Los </a:t>
            </a:r>
            <a:r>
              <a:rPr lang="es-ES" sz="2800" b="1" dirty="0" err="1" smtClean="0">
                <a:latin typeface="News Gothic Light" pitchFamily="2" charset="77"/>
              </a:rPr>
              <a:t>probióticos</a:t>
            </a:r>
            <a:r>
              <a:rPr lang="es-ES" sz="2800" b="1" dirty="0" smtClean="0">
                <a:latin typeface="News Gothic Light" pitchFamily="2" charset="77"/>
              </a:rPr>
              <a:t> son una moda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4">
            <a:extLst>
              <a:ext uri="{FF2B5EF4-FFF2-40B4-BE49-F238E27FC236}">
                <a16:creationId xmlns="" xmlns:a16="http://schemas.microsoft.com/office/drawing/2014/main" id="{AC583441-E45A-2088-07ED-8C214D143F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1240355" y="521011"/>
            <a:ext cx="83608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 smtClean="0"/>
              <a:t>FUNCIONES DE LOS PROBIÓTICOS</a:t>
            </a:r>
            <a:endParaRPr lang="es-ES" sz="3200" b="1" dirty="0"/>
          </a:p>
        </p:txBody>
      </p:sp>
      <p:grpSp>
        <p:nvGrpSpPr>
          <p:cNvPr id="15" name="14 Grupo"/>
          <p:cNvGrpSpPr/>
          <p:nvPr/>
        </p:nvGrpSpPr>
        <p:grpSpPr>
          <a:xfrm>
            <a:off x="2444620" y="1278295"/>
            <a:ext cx="7027371" cy="4716624"/>
            <a:chOff x="2509294" y="1272209"/>
            <a:chExt cx="6495557" cy="4720162"/>
          </a:xfrm>
        </p:grpSpPr>
        <p:pic>
          <p:nvPicPr>
            <p:cNvPr id="62466" name="Picture 2" descr="https://alimentosprobioticos.wordpress.com/wp-content/uploads/2016/05/dewr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09294" y="1272209"/>
              <a:ext cx="6495557" cy="4720162"/>
            </a:xfrm>
            <a:prstGeom prst="rect">
              <a:avLst/>
            </a:prstGeom>
            <a:noFill/>
          </p:spPr>
        </p:pic>
        <p:sp>
          <p:nvSpPr>
            <p:cNvPr id="8" name="7 CuadroTexto"/>
            <p:cNvSpPr txBox="1"/>
            <p:nvPr/>
          </p:nvSpPr>
          <p:spPr>
            <a:xfrm>
              <a:off x="3588023" y="4611757"/>
              <a:ext cx="4671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>
                  <a:solidFill>
                    <a:srgbClr val="C00000"/>
                  </a:solidFill>
                </a:rPr>
                <a:t>1</a:t>
              </a:r>
              <a:endParaRPr lang="es-ES" b="1" dirty="0">
                <a:solidFill>
                  <a:srgbClr val="C00000"/>
                </a:solidFill>
              </a:endParaRPr>
            </a:p>
          </p:txBody>
        </p:sp>
        <p:sp>
          <p:nvSpPr>
            <p:cNvPr id="9" name="8 CuadroTexto"/>
            <p:cNvSpPr txBox="1"/>
            <p:nvPr/>
          </p:nvSpPr>
          <p:spPr>
            <a:xfrm>
              <a:off x="4018722" y="2925418"/>
              <a:ext cx="4671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>
                  <a:solidFill>
                    <a:srgbClr val="C00000"/>
                  </a:solidFill>
                </a:rPr>
                <a:t>2</a:t>
              </a:r>
              <a:endParaRPr lang="es-ES" b="1" dirty="0">
                <a:solidFill>
                  <a:srgbClr val="C00000"/>
                </a:solidFill>
              </a:endParaRPr>
            </a:p>
          </p:txBody>
        </p:sp>
        <p:sp>
          <p:nvSpPr>
            <p:cNvPr id="10" name="9 CuadroTexto"/>
            <p:cNvSpPr txBox="1"/>
            <p:nvPr/>
          </p:nvSpPr>
          <p:spPr>
            <a:xfrm>
              <a:off x="4893364" y="1384852"/>
              <a:ext cx="4671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>
                  <a:solidFill>
                    <a:srgbClr val="C00000"/>
                  </a:solidFill>
                </a:rPr>
                <a:t>3</a:t>
              </a:r>
              <a:endParaRPr lang="es-ES" b="1" dirty="0">
                <a:solidFill>
                  <a:srgbClr val="C00000"/>
                </a:solidFill>
              </a:endParaRPr>
            </a:p>
          </p:txBody>
        </p:sp>
        <p:sp>
          <p:nvSpPr>
            <p:cNvPr id="12" name="11 CuadroTexto"/>
            <p:cNvSpPr txBox="1"/>
            <p:nvPr/>
          </p:nvSpPr>
          <p:spPr>
            <a:xfrm>
              <a:off x="6940824" y="2507974"/>
              <a:ext cx="4671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>
                  <a:solidFill>
                    <a:srgbClr val="C00000"/>
                  </a:solidFill>
                </a:rPr>
                <a:t>4</a:t>
              </a:r>
              <a:endParaRPr lang="es-ES" b="1" dirty="0">
                <a:solidFill>
                  <a:srgbClr val="C00000"/>
                </a:solidFill>
              </a:endParaRPr>
            </a:p>
          </p:txBody>
        </p:sp>
        <p:sp>
          <p:nvSpPr>
            <p:cNvPr id="13" name="12 CuadroTexto"/>
            <p:cNvSpPr txBox="1"/>
            <p:nvPr/>
          </p:nvSpPr>
          <p:spPr>
            <a:xfrm>
              <a:off x="5198164" y="5128590"/>
              <a:ext cx="4671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>
                  <a:solidFill>
                    <a:srgbClr val="C00000"/>
                  </a:solidFill>
                </a:rPr>
                <a:t>5</a:t>
              </a:r>
              <a:endParaRPr lang="es-ES" b="1" dirty="0">
                <a:solidFill>
                  <a:srgbClr val="C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4">
            <a:extLst>
              <a:ext uri="{FF2B5EF4-FFF2-40B4-BE49-F238E27FC236}">
                <a16:creationId xmlns="" xmlns:a16="http://schemas.microsoft.com/office/drawing/2014/main" id="{AC583441-E45A-2088-07ED-8C214D143F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pic>
        <p:nvPicPr>
          <p:cNvPr id="10" name="Picture 4" descr="(Foto: Shutterstock)."/>
          <p:cNvPicPr>
            <a:picLocks noChangeAspect="1" noChangeArrowheads="1"/>
          </p:cNvPicPr>
          <p:nvPr/>
        </p:nvPicPr>
        <p:blipFill>
          <a:blip r:embed="rId3">
            <a:lum bright="70000" contrast="-70000"/>
          </a:blip>
          <a:srcRect/>
          <a:stretch>
            <a:fillRect/>
          </a:stretch>
        </p:blipFill>
        <p:spPr bwMode="auto">
          <a:xfrm>
            <a:off x="1272208" y="318051"/>
            <a:ext cx="10605053" cy="5917815"/>
          </a:xfrm>
          <a:prstGeom prst="rect">
            <a:avLst/>
          </a:prstGeom>
          <a:gradFill>
            <a:gsLst>
              <a:gs pos="0">
                <a:srgbClr val="CBCBCB"/>
              </a:gs>
              <a:gs pos="13000">
                <a:srgbClr val="5F5F5F"/>
              </a:gs>
              <a:gs pos="21001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82001">
                <a:srgbClr val="777777"/>
              </a:gs>
              <a:gs pos="100000">
                <a:srgbClr val="EAEAEA"/>
              </a:gs>
            </a:gsLst>
            <a:lin ang="5400000" scaled="0"/>
          </a:gradFill>
        </p:spPr>
      </p:pic>
      <p:sp>
        <p:nvSpPr>
          <p:cNvPr id="9" name="8 CuadroTexto"/>
          <p:cNvSpPr txBox="1"/>
          <p:nvPr/>
        </p:nvSpPr>
        <p:spPr>
          <a:xfrm>
            <a:off x="1341782" y="616226"/>
            <a:ext cx="8557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rgbClr val="F39300"/>
                </a:solidFill>
              </a:rPr>
              <a:t>¿ Cuándo debemos tomar PROBIÓTICOS ?</a:t>
            </a:r>
            <a:endParaRPr lang="es-ES" sz="2400" b="1" dirty="0">
              <a:solidFill>
                <a:srgbClr val="F393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487017" y="1779104"/>
            <a:ext cx="5625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ALIMENTOS RICOS EN PROBIÓTICOS</a:t>
            </a:r>
          </a:p>
          <a:p>
            <a:r>
              <a:rPr lang="es-ES" b="1" dirty="0" smtClean="0"/>
              <a:t>(Alimentos Fermentados)</a:t>
            </a:r>
            <a:endParaRPr lang="es-ES" b="1" dirty="0"/>
          </a:p>
        </p:txBody>
      </p:sp>
      <p:sp>
        <p:nvSpPr>
          <p:cNvPr id="12" name="11 Flecha derecha"/>
          <p:cNvSpPr/>
          <p:nvPr/>
        </p:nvSpPr>
        <p:spPr>
          <a:xfrm>
            <a:off x="4899990" y="1878495"/>
            <a:ext cx="496957" cy="129209"/>
          </a:xfrm>
          <a:prstGeom prst="rightArrow">
            <a:avLst/>
          </a:prstGeom>
          <a:solidFill>
            <a:srgbClr val="F39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2 CuadroTexto"/>
          <p:cNvSpPr txBox="1"/>
          <p:nvPr/>
        </p:nvSpPr>
        <p:spPr>
          <a:xfrm>
            <a:off x="5575851" y="1769165"/>
            <a:ext cx="511865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YOGURES</a:t>
            </a:r>
          </a:p>
          <a:p>
            <a:r>
              <a:rPr lang="es-ES" sz="1600" dirty="0" smtClean="0"/>
              <a:t>KÉFIR</a:t>
            </a:r>
          </a:p>
          <a:p>
            <a:r>
              <a:rPr lang="es-ES" sz="1600" dirty="0" smtClean="0"/>
              <a:t>VINAGRE DE MANZANA SIN PASTEURIZAR</a:t>
            </a:r>
          </a:p>
          <a:p>
            <a:r>
              <a:rPr lang="es-ES" sz="1600" dirty="0" smtClean="0"/>
              <a:t>QUESOS DE LECHE CRUDA (sin pasteurizar)</a:t>
            </a:r>
          </a:p>
          <a:p>
            <a:r>
              <a:rPr lang="es-ES" sz="1600" dirty="0" smtClean="0"/>
              <a:t>ENCURTIDOS (sin pasteurizar)</a:t>
            </a:r>
          </a:p>
          <a:p>
            <a:r>
              <a:rPr lang="es-ES" sz="1600" dirty="0" smtClean="0"/>
              <a:t>CHUCRUT</a:t>
            </a:r>
          </a:p>
          <a:p>
            <a:r>
              <a:rPr lang="es-ES" sz="1600" dirty="0" smtClean="0"/>
              <a:t>KIMCHI</a:t>
            </a:r>
            <a:endParaRPr lang="es-ES" sz="1600" dirty="0"/>
          </a:p>
        </p:txBody>
      </p:sp>
      <p:sp>
        <p:nvSpPr>
          <p:cNvPr id="15" name="14 CuadroTexto"/>
          <p:cNvSpPr txBox="1"/>
          <p:nvPr/>
        </p:nvSpPr>
        <p:spPr>
          <a:xfrm>
            <a:off x="616226" y="4065105"/>
            <a:ext cx="3442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SUPLEMENTOS A BASE DE PROBIÓTICOS</a:t>
            </a:r>
            <a:endParaRPr lang="es-ES" b="1" dirty="0"/>
          </a:p>
        </p:txBody>
      </p:sp>
      <p:sp>
        <p:nvSpPr>
          <p:cNvPr id="18" name="17 Rectángulo"/>
          <p:cNvSpPr/>
          <p:nvPr/>
        </p:nvSpPr>
        <p:spPr>
          <a:xfrm>
            <a:off x="8859256" y="1645430"/>
            <a:ext cx="178286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Cada DÍA</a:t>
            </a:r>
            <a:endParaRPr lang="es-ES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9" name="18 Flecha derecha"/>
          <p:cNvSpPr/>
          <p:nvPr/>
        </p:nvSpPr>
        <p:spPr>
          <a:xfrm>
            <a:off x="4347930" y="4234339"/>
            <a:ext cx="496957" cy="129209"/>
          </a:xfrm>
          <a:prstGeom prst="rightArrow">
            <a:avLst/>
          </a:prstGeom>
          <a:solidFill>
            <a:srgbClr val="F39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19 Rectángulo"/>
          <p:cNvSpPr/>
          <p:nvPr/>
        </p:nvSpPr>
        <p:spPr>
          <a:xfrm>
            <a:off x="8753240" y="4014256"/>
            <a:ext cx="274145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Según consejo</a:t>
            </a:r>
            <a:endParaRPr lang="es-ES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5119868" y="4106078"/>
            <a:ext cx="3011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En caso de:</a:t>
            </a:r>
            <a:endParaRPr lang="es-ES" dirty="0"/>
          </a:p>
        </p:txBody>
      </p:sp>
      <p:sp>
        <p:nvSpPr>
          <p:cNvPr id="22" name="21 CuadroTexto"/>
          <p:cNvSpPr txBox="1"/>
          <p:nvPr/>
        </p:nvSpPr>
        <p:spPr>
          <a:xfrm>
            <a:off x="5227982" y="4492487"/>
            <a:ext cx="564218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- </a:t>
            </a:r>
            <a:r>
              <a:rPr lang="es-ES" b="1" dirty="0" smtClean="0"/>
              <a:t>ANTIBIÓTICO</a:t>
            </a:r>
          </a:p>
          <a:p>
            <a:pPr>
              <a:buFontTx/>
              <a:buChar char="-"/>
            </a:pPr>
            <a:r>
              <a:rPr lang="es-ES" sz="1600" dirty="0" smtClean="0"/>
              <a:t> Diarrea (vírica, gastroenteritis…)</a:t>
            </a:r>
          </a:p>
          <a:p>
            <a:pPr>
              <a:buFontTx/>
              <a:buChar char="-"/>
            </a:pPr>
            <a:r>
              <a:rPr lang="es-ES" sz="1600" dirty="0" smtClean="0"/>
              <a:t> Prevención diarrea del viajero</a:t>
            </a:r>
          </a:p>
          <a:p>
            <a:pPr>
              <a:buFontTx/>
              <a:buChar char="-"/>
            </a:pPr>
            <a:r>
              <a:rPr lang="es-ES" sz="1600" dirty="0" smtClean="0"/>
              <a:t> Estreñimiento</a:t>
            </a:r>
          </a:p>
          <a:p>
            <a:pPr>
              <a:buFontTx/>
              <a:buChar char="-"/>
            </a:pPr>
            <a:r>
              <a:rPr lang="es-ES" sz="1600" dirty="0" smtClean="0"/>
              <a:t> Dietas o dieta baja en fibra</a:t>
            </a:r>
          </a:p>
          <a:p>
            <a:pPr>
              <a:buFontTx/>
              <a:buChar char="-"/>
            </a:pPr>
            <a:r>
              <a:rPr lang="es-ES" sz="1600" dirty="0" smtClean="0"/>
              <a:t> Enfermedades gastrointestinales (colon irritable, EII…)</a:t>
            </a:r>
          </a:p>
          <a:p>
            <a:pPr>
              <a:buFontTx/>
              <a:buChar char="-"/>
            </a:pP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4">
            <a:extLst>
              <a:ext uri="{FF2B5EF4-FFF2-40B4-BE49-F238E27FC236}">
                <a16:creationId xmlns="" xmlns:a16="http://schemas.microsoft.com/office/drawing/2014/main" id="{AC583441-E45A-2088-07ED-8C214D143F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" b="9"/>
          <a:stretch/>
        </p:blipFill>
        <p:spPr>
          <a:xfrm>
            <a:off x="0" y="1282"/>
            <a:ext cx="12191980" cy="6856718"/>
          </a:xfrm>
          <a:prstGeom prst="rect">
            <a:avLst/>
          </a:prstGeom>
        </p:spPr>
      </p:pic>
      <p:pic>
        <p:nvPicPr>
          <p:cNvPr id="6" name="Picture 4" descr="(Foto: Shutterstock)."/>
          <p:cNvPicPr>
            <a:picLocks noChangeAspect="1" noChangeArrowheads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 bwMode="auto">
          <a:xfrm>
            <a:off x="1401416" y="357808"/>
            <a:ext cx="10401901" cy="5804452"/>
          </a:xfrm>
          <a:prstGeom prst="rect">
            <a:avLst/>
          </a:prstGeom>
          <a:gradFill>
            <a:gsLst>
              <a:gs pos="0">
                <a:srgbClr val="CBCBCB"/>
              </a:gs>
              <a:gs pos="13000">
                <a:srgbClr val="5F5F5F"/>
              </a:gs>
              <a:gs pos="21001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82001">
                <a:srgbClr val="777777"/>
              </a:gs>
              <a:gs pos="100000">
                <a:srgbClr val="EAEAEA"/>
              </a:gs>
            </a:gsLst>
            <a:lin ang="5400000" scaled="0"/>
          </a:gradFill>
        </p:spPr>
      </p:pic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5"/>
          <a:srcRect t="23857"/>
          <a:stretch>
            <a:fillRect/>
          </a:stretch>
        </p:blipFill>
        <p:spPr bwMode="auto">
          <a:xfrm>
            <a:off x="1653641" y="1889449"/>
            <a:ext cx="9452318" cy="4155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/>
          <a:srcRect t="8504" b="89255"/>
          <a:stretch>
            <a:fillRect/>
          </a:stretch>
        </p:blipFill>
        <p:spPr bwMode="auto">
          <a:xfrm>
            <a:off x="1382850" y="1080323"/>
            <a:ext cx="9452318" cy="12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Rectángulo"/>
          <p:cNvSpPr/>
          <p:nvPr/>
        </p:nvSpPr>
        <p:spPr>
          <a:xfrm>
            <a:off x="1343607" y="576994"/>
            <a:ext cx="104689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 smtClean="0"/>
              <a:t>COMPOSICIÓN DE LA MICROBIOTA INTESTINAL</a:t>
            </a:r>
            <a:endParaRPr lang="es-E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4">
            <a:extLst>
              <a:ext uri="{FF2B5EF4-FFF2-40B4-BE49-F238E27FC236}">
                <a16:creationId xmlns="" xmlns:a16="http://schemas.microsoft.com/office/drawing/2014/main" id="{AC583441-E45A-2088-07ED-8C214D143F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10613"/>
            <a:ext cx="12191980" cy="6856718"/>
          </a:xfrm>
          <a:prstGeom prst="rect">
            <a:avLst/>
          </a:prstGeom>
        </p:spPr>
      </p:pic>
      <p:pic>
        <p:nvPicPr>
          <p:cNvPr id="55300" name="Picture 4" descr="(Foto: Shutterstock)."/>
          <p:cNvPicPr>
            <a:picLocks noChangeAspect="1" noChangeArrowheads="1"/>
          </p:cNvPicPr>
          <p:nvPr/>
        </p:nvPicPr>
        <p:blipFill>
          <a:blip r:embed="rId3">
            <a:lum bright="70000" contrast="-70000"/>
          </a:blip>
          <a:srcRect/>
          <a:stretch>
            <a:fillRect/>
          </a:stretch>
        </p:blipFill>
        <p:spPr bwMode="auto">
          <a:xfrm>
            <a:off x="1321904" y="427382"/>
            <a:ext cx="10540199" cy="5881625"/>
          </a:xfrm>
          <a:prstGeom prst="rect">
            <a:avLst/>
          </a:prstGeom>
          <a:gradFill>
            <a:gsLst>
              <a:gs pos="0">
                <a:srgbClr val="CBCBCB"/>
              </a:gs>
              <a:gs pos="13000">
                <a:srgbClr val="5F5F5F"/>
              </a:gs>
              <a:gs pos="21001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82001">
                <a:srgbClr val="777777"/>
              </a:gs>
              <a:gs pos="100000">
                <a:srgbClr val="EAEAEA"/>
              </a:gs>
            </a:gsLst>
            <a:lin ang="5400000" scaled="0"/>
          </a:gradFill>
        </p:spPr>
      </p:pic>
      <p:sp>
        <p:nvSpPr>
          <p:cNvPr id="55298" name="AutoShape 2" descr="(Foto: Shutterstock)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" name="5 Rectángulo"/>
          <p:cNvSpPr/>
          <p:nvPr/>
        </p:nvSpPr>
        <p:spPr>
          <a:xfrm>
            <a:off x="1459017" y="481255"/>
            <a:ext cx="83608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600" b="1" dirty="0" smtClean="0">
                <a:solidFill>
                  <a:srgbClr val="F39300"/>
                </a:solidFill>
              </a:rPr>
              <a:t>PROBIÓTICOS</a:t>
            </a:r>
            <a:endParaRPr lang="es-ES" sz="3600" b="1" dirty="0">
              <a:solidFill>
                <a:srgbClr val="F39300"/>
              </a:solidFill>
            </a:endParaRPr>
          </a:p>
        </p:txBody>
      </p:sp>
      <p:pic>
        <p:nvPicPr>
          <p:cNvPr id="67586" name="Picture 2" descr="https://9936c0befe.clvaw-cdnwnd.com/90c828f1fb4691c7335e20038406c9e0/200000091-204f2204f4/ejemplo%20probiotico.png?ph=9936c0befe"/>
          <p:cNvPicPr>
            <a:picLocks noChangeAspect="1" noChangeArrowheads="1"/>
          </p:cNvPicPr>
          <p:nvPr/>
        </p:nvPicPr>
        <p:blipFill>
          <a:blip r:embed="rId4"/>
          <a:srcRect b="14252"/>
          <a:stretch>
            <a:fillRect/>
          </a:stretch>
        </p:blipFill>
        <p:spPr bwMode="auto">
          <a:xfrm>
            <a:off x="1994638" y="1524883"/>
            <a:ext cx="8087224" cy="2192352"/>
          </a:xfrm>
          <a:prstGeom prst="rect">
            <a:avLst/>
          </a:prstGeom>
          <a:noFill/>
        </p:spPr>
      </p:pic>
      <p:sp>
        <p:nvSpPr>
          <p:cNvPr id="22" name="21 CuadroTexto"/>
          <p:cNvSpPr txBox="1"/>
          <p:nvPr/>
        </p:nvSpPr>
        <p:spPr>
          <a:xfrm>
            <a:off x="1759226" y="4134678"/>
            <a:ext cx="5973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23" name="22 Rectángulo"/>
          <p:cNvSpPr/>
          <p:nvPr/>
        </p:nvSpPr>
        <p:spPr>
          <a:xfrm>
            <a:off x="762000" y="3991502"/>
            <a:ext cx="1055867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/>
              <a:t>En el adulto, el 90% de las bacterias intestinales pertenecen a 2 filos: </a:t>
            </a:r>
            <a:r>
              <a:rPr lang="es-ES" b="1" i="1" dirty="0" err="1" smtClean="0"/>
              <a:t>Bacteroidetes</a:t>
            </a:r>
            <a:r>
              <a:rPr lang="es-ES" dirty="0" smtClean="0"/>
              <a:t> y </a:t>
            </a:r>
            <a:r>
              <a:rPr lang="es-ES" b="1" i="1" dirty="0" err="1" smtClean="0"/>
              <a:t>Firmicutes</a:t>
            </a:r>
            <a:r>
              <a:rPr lang="es-ES" dirty="0" smtClean="0"/>
              <a:t>.</a:t>
            </a:r>
          </a:p>
          <a:p>
            <a:endParaRPr lang="es-ES" dirty="0" smtClean="0"/>
          </a:p>
          <a:p>
            <a:r>
              <a:rPr lang="es-ES" dirty="0" smtClean="0"/>
              <a:t>El 10% restante lo constituyen: </a:t>
            </a:r>
            <a:r>
              <a:rPr lang="es-ES" dirty="0" err="1" smtClean="0"/>
              <a:t>Actinobacteria</a:t>
            </a:r>
            <a:r>
              <a:rPr lang="es-ES" dirty="0" smtClean="0"/>
              <a:t>. </a:t>
            </a:r>
            <a:r>
              <a:rPr lang="es-ES" dirty="0" err="1" smtClean="0"/>
              <a:t>Verrucomicrobia</a:t>
            </a:r>
            <a:r>
              <a:rPr lang="es-ES" dirty="0" smtClean="0"/>
              <a:t>.</a:t>
            </a:r>
          </a:p>
          <a:p>
            <a:endParaRPr lang="es-ES" dirty="0" smtClean="0"/>
          </a:p>
          <a:p>
            <a:endParaRPr lang="es-ES" dirty="0" smtClean="0"/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4">
            <a:extLst>
              <a:ext uri="{FF2B5EF4-FFF2-40B4-BE49-F238E27FC236}">
                <a16:creationId xmlns="" xmlns:a16="http://schemas.microsoft.com/office/drawing/2014/main" id="{AC583441-E45A-2088-07ED-8C214D143F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pic>
        <p:nvPicPr>
          <p:cNvPr id="55300" name="Picture 4" descr="(Foto: Shutterstock)."/>
          <p:cNvPicPr>
            <a:picLocks noChangeAspect="1" noChangeArrowheads="1"/>
          </p:cNvPicPr>
          <p:nvPr/>
        </p:nvPicPr>
        <p:blipFill>
          <a:blip r:embed="rId3">
            <a:lum bright="70000" contrast="-70000"/>
          </a:blip>
          <a:srcRect/>
          <a:stretch>
            <a:fillRect/>
          </a:stretch>
        </p:blipFill>
        <p:spPr bwMode="auto">
          <a:xfrm>
            <a:off x="1321904" y="467139"/>
            <a:ext cx="10540199" cy="5881625"/>
          </a:xfrm>
          <a:prstGeom prst="rect">
            <a:avLst/>
          </a:prstGeom>
          <a:gradFill>
            <a:gsLst>
              <a:gs pos="0">
                <a:srgbClr val="CBCBCB"/>
              </a:gs>
              <a:gs pos="13000">
                <a:srgbClr val="5F5F5F"/>
              </a:gs>
              <a:gs pos="21001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82001">
                <a:srgbClr val="777777"/>
              </a:gs>
              <a:gs pos="100000">
                <a:srgbClr val="EAEAEA"/>
              </a:gs>
            </a:gsLst>
            <a:lin ang="5400000" scaled="0"/>
          </a:gradFill>
        </p:spPr>
      </p:pic>
      <p:sp>
        <p:nvSpPr>
          <p:cNvPr id="55298" name="AutoShape 2" descr="(Foto: Shutterstock)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" name="5 Rectángulo"/>
          <p:cNvSpPr/>
          <p:nvPr/>
        </p:nvSpPr>
        <p:spPr>
          <a:xfrm>
            <a:off x="1459017" y="481255"/>
            <a:ext cx="83608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600" b="1" dirty="0" smtClean="0">
                <a:solidFill>
                  <a:srgbClr val="F39300"/>
                </a:solidFill>
              </a:rPr>
              <a:t>PROBIÓTICOS</a:t>
            </a:r>
            <a:endParaRPr lang="es-ES" sz="3600" b="1" dirty="0">
              <a:solidFill>
                <a:srgbClr val="F393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705679" y="1331844"/>
            <a:ext cx="4820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F39300"/>
                </a:solidFill>
              </a:rPr>
              <a:t>BACTERIAS:  Género. Especie. Cepa</a:t>
            </a:r>
            <a:endParaRPr lang="es-ES" dirty="0">
              <a:solidFill>
                <a:srgbClr val="F39300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894521" y="2136914"/>
            <a:ext cx="4770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i="1" dirty="0" err="1" smtClean="0"/>
              <a:t>Lactobacillus</a:t>
            </a:r>
            <a:r>
              <a:rPr lang="es-ES" b="1" i="1" dirty="0" smtClean="0"/>
              <a:t> </a:t>
            </a:r>
            <a:r>
              <a:rPr lang="es-ES" b="1" i="1" dirty="0" err="1" smtClean="0"/>
              <a:t>rhamnosus</a:t>
            </a:r>
            <a:r>
              <a:rPr lang="es-ES" b="1" i="1" dirty="0" smtClean="0"/>
              <a:t> GG</a:t>
            </a:r>
            <a:endParaRPr lang="es-ES" b="1" i="1" dirty="0"/>
          </a:p>
        </p:txBody>
      </p:sp>
      <p:sp>
        <p:nvSpPr>
          <p:cNvPr id="18" name="17 CuadroTexto"/>
          <p:cNvSpPr txBox="1"/>
          <p:nvPr/>
        </p:nvSpPr>
        <p:spPr>
          <a:xfrm>
            <a:off x="983975" y="2683566"/>
            <a:ext cx="4283764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600" dirty="0" smtClean="0"/>
              <a:t>+ Estudiada</a:t>
            </a:r>
          </a:p>
          <a:p>
            <a:pPr>
              <a:lnSpc>
                <a:spcPct val="150000"/>
              </a:lnSpc>
            </a:pPr>
            <a:r>
              <a:rPr lang="es-ES" sz="1600" dirty="0" smtClean="0"/>
              <a:t>Cólico del lactante (bebés y niños)</a:t>
            </a:r>
          </a:p>
          <a:p>
            <a:pPr>
              <a:lnSpc>
                <a:spcPct val="150000"/>
              </a:lnSpc>
            </a:pPr>
            <a:r>
              <a:rPr lang="es-ES" sz="1600" dirty="0" smtClean="0"/>
              <a:t>Diarrea </a:t>
            </a:r>
          </a:p>
          <a:p>
            <a:pPr>
              <a:lnSpc>
                <a:spcPct val="150000"/>
              </a:lnSpc>
            </a:pPr>
            <a:r>
              <a:rPr lang="es-ES" sz="1600" dirty="0" smtClean="0"/>
              <a:t>Modulación eje intestino-cerebro</a:t>
            </a:r>
          </a:p>
          <a:p>
            <a:pPr>
              <a:lnSpc>
                <a:spcPct val="150000"/>
              </a:lnSpc>
            </a:pPr>
            <a:r>
              <a:rPr lang="es-ES" sz="1600" dirty="0" smtClean="0"/>
              <a:t>Mejora trastornos </a:t>
            </a:r>
            <a:r>
              <a:rPr lang="es-ES" sz="1600" dirty="0" err="1" smtClean="0"/>
              <a:t>neurodesarrollo</a:t>
            </a:r>
            <a:r>
              <a:rPr lang="es-ES" sz="1600" dirty="0" smtClean="0"/>
              <a:t> niños</a:t>
            </a:r>
          </a:p>
          <a:p>
            <a:pPr>
              <a:lnSpc>
                <a:spcPct val="150000"/>
              </a:lnSpc>
            </a:pPr>
            <a:r>
              <a:rPr lang="es-ES" sz="1600" dirty="0" smtClean="0"/>
              <a:t>Mejoran conducta de ansiedad y depresión</a:t>
            </a:r>
          </a:p>
          <a:p>
            <a:pPr>
              <a:lnSpc>
                <a:spcPct val="150000"/>
              </a:lnSpc>
            </a:pPr>
            <a:endParaRPr lang="es-ES" dirty="0"/>
          </a:p>
        </p:txBody>
      </p:sp>
      <p:sp>
        <p:nvSpPr>
          <p:cNvPr id="19" name="18 CuadroTexto"/>
          <p:cNvSpPr txBox="1"/>
          <p:nvPr/>
        </p:nvSpPr>
        <p:spPr>
          <a:xfrm>
            <a:off x="5579113" y="2120348"/>
            <a:ext cx="4770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i="1" dirty="0" err="1" smtClean="0"/>
              <a:t>Saccharomyces</a:t>
            </a:r>
            <a:r>
              <a:rPr lang="es-ES" b="1" i="1" dirty="0" smtClean="0"/>
              <a:t> </a:t>
            </a:r>
            <a:r>
              <a:rPr lang="es-ES" b="1" i="1" dirty="0" err="1" smtClean="0"/>
              <a:t>boulardii</a:t>
            </a:r>
            <a:r>
              <a:rPr lang="es-ES" b="1" i="1" dirty="0" smtClean="0"/>
              <a:t> </a:t>
            </a:r>
            <a:endParaRPr lang="es-ES" b="1" i="1" dirty="0"/>
          </a:p>
        </p:txBody>
      </p:sp>
      <p:sp>
        <p:nvSpPr>
          <p:cNvPr id="20" name="19 CuadroTexto"/>
          <p:cNvSpPr txBox="1"/>
          <p:nvPr/>
        </p:nvSpPr>
        <p:spPr>
          <a:xfrm>
            <a:off x="5668567" y="2667000"/>
            <a:ext cx="6069546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600" dirty="0" smtClean="0"/>
              <a:t>Es una levadura</a:t>
            </a:r>
          </a:p>
          <a:p>
            <a:pPr>
              <a:lnSpc>
                <a:spcPct val="150000"/>
              </a:lnSpc>
            </a:pPr>
            <a:r>
              <a:rPr lang="es-ES" sz="1600" dirty="0" smtClean="0"/>
              <a:t>Contrarresta bacterias patógenas (</a:t>
            </a:r>
            <a:r>
              <a:rPr lang="es-ES" sz="1600" dirty="0" err="1" smtClean="0"/>
              <a:t>candida</a:t>
            </a:r>
            <a:r>
              <a:rPr lang="es-ES" sz="1600" dirty="0" smtClean="0"/>
              <a:t> </a:t>
            </a:r>
            <a:r>
              <a:rPr lang="es-ES" sz="1600" dirty="0" err="1" smtClean="0"/>
              <a:t>albicans</a:t>
            </a:r>
            <a:r>
              <a:rPr lang="es-ES" sz="1600" dirty="0" smtClean="0"/>
              <a:t>)</a:t>
            </a:r>
          </a:p>
          <a:p>
            <a:pPr>
              <a:lnSpc>
                <a:spcPct val="150000"/>
              </a:lnSpc>
            </a:pPr>
            <a:r>
              <a:rPr lang="es-ES" sz="1600" dirty="0" smtClean="0"/>
              <a:t>Resistente a Antibióticos</a:t>
            </a:r>
          </a:p>
          <a:p>
            <a:pPr>
              <a:lnSpc>
                <a:spcPct val="150000"/>
              </a:lnSpc>
            </a:pPr>
            <a:r>
              <a:rPr lang="es-ES" sz="1600" dirty="0" err="1" smtClean="0"/>
              <a:t>Inmunomoduladora</a:t>
            </a:r>
            <a:r>
              <a:rPr lang="es-ES" sz="1600" dirty="0" smtClean="0"/>
              <a:t> </a:t>
            </a:r>
          </a:p>
          <a:p>
            <a:pPr>
              <a:lnSpc>
                <a:spcPct val="150000"/>
              </a:lnSpc>
            </a:pPr>
            <a:r>
              <a:rPr lang="es-ES" sz="1600" dirty="0" smtClean="0"/>
              <a:t>Está “de paso” por todo nuestro tracto gastrointestinal</a:t>
            </a:r>
          </a:p>
          <a:p>
            <a:pPr>
              <a:lnSpc>
                <a:spcPct val="150000"/>
              </a:lnSpc>
            </a:pPr>
            <a:r>
              <a:rPr lang="es-ES" sz="1600" i="1" dirty="0" smtClean="0"/>
              <a:t>Es la indicada en el uso de Antibióticos</a:t>
            </a:r>
            <a:endParaRPr lang="es-E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4">
            <a:extLst>
              <a:ext uri="{FF2B5EF4-FFF2-40B4-BE49-F238E27FC236}">
                <a16:creationId xmlns="" xmlns:a16="http://schemas.microsoft.com/office/drawing/2014/main" id="{AC583441-E45A-2088-07ED-8C214D143F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pic>
        <p:nvPicPr>
          <p:cNvPr id="55300" name="Picture 4" descr="(Foto: Shutterstock)."/>
          <p:cNvPicPr>
            <a:picLocks noChangeAspect="1" noChangeArrowheads="1"/>
          </p:cNvPicPr>
          <p:nvPr/>
        </p:nvPicPr>
        <p:blipFill>
          <a:blip r:embed="rId3">
            <a:lum bright="70000" contrast="-70000"/>
          </a:blip>
          <a:srcRect/>
          <a:stretch>
            <a:fillRect/>
          </a:stretch>
        </p:blipFill>
        <p:spPr bwMode="auto">
          <a:xfrm>
            <a:off x="1321904" y="427382"/>
            <a:ext cx="10540199" cy="5881625"/>
          </a:xfrm>
          <a:prstGeom prst="rect">
            <a:avLst/>
          </a:prstGeom>
          <a:gradFill>
            <a:gsLst>
              <a:gs pos="0">
                <a:srgbClr val="CBCBCB"/>
              </a:gs>
              <a:gs pos="13000">
                <a:srgbClr val="5F5F5F"/>
              </a:gs>
              <a:gs pos="21001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82001">
                <a:srgbClr val="777777"/>
              </a:gs>
              <a:gs pos="100000">
                <a:srgbClr val="EAEAEA"/>
              </a:gs>
            </a:gsLst>
            <a:lin ang="5400000" scaled="0"/>
          </a:gradFill>
        </p:spPr>
      </p:pic>
      <p:sp>
        <p:nvSpPr>
          <p:cNvPr id="55298" name="AutoShape 2" descr="(Foto: Shutterstock)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" name="5 Rectángulo"/>
          <p:cNvSpPr/>
          <p:nvPr/>
        </p:nvSpPr>
        <p:spPr>
          <a:xfrm>
            <a:off x="1459017" y="481255"/>
            <a:ext cx="83608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600" b="1" dirty="0" smtClean="0">
                <a:solidFill>
                  <a:srgbClr val="F39300"/>
                </a:solidFill>
              </a:rPr>
              <a:t>PROBIÓTICOS</a:t>
            </a:r>
            <a:endParaRPr lang="es-ES" sz="3600" b="1" dirty="0">
              <a:solidFill>
                <a:srgbClr val="F393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705679" y="1331844"/>
            <a:ext cx="4820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F39300"/>
                </a:solidFill>
              </a:rPr>
              <a:t>BACTERIAS:  Género. Especie. Cepa</a:t>
            </a:r>
            <a:endParaRPr lang="es-ES" dirty="0">
              <a:solidFill>
                <a:srgbClr val="F39300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894521" y="2226365"/>
            <a:ext cx="4770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i="1" dirty="0" err="1" smtClean="0"/>
              <a:t>Lactobacillus</a:t>
            </a:r>
            <a:r>
              <a:rPr lang="es-ES" b="1" i="1" dirty="0" smtClean="0"/>
              <a:t> </a:t>
            </a:r>
            <a:r>
              <a:rPr lang="es-ES" b="1" i="1" dirty="0" err="1" smtClean="0"/>
              <a:t>crispatus</a:t>
            </a:r>
            <a:r>
              <a:rPr lang="es-ES" b="1" i="1" dirty="0" smtClean="0"/>
              <a:t> CTV-05</a:t>
            </a:r>
            <a:endParaRPr lang="es-ES" b="1" i="1" dirty="0"/>
          </a:p>
        </p:txBody>
      </p:sp>
      <p:sp>
        <p:nvSpPr>
          <p:cNvPr id="18" name="17 CuadroTexto"/>
          <p:cNvSpPr txBox="1"/>
          <p:nvPr/>
        </p:nvSpPr>
        <p:spPr>
          <a:xfrm>
            <a:off x="983975" y="2773017"/>
            <a:ext cx="3965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600" dirty="0" err="1" smtClean="0"/>
              <a:t>Microbiota</a:t>
            </a:r>
            <a:r>
              <a:rPr lang="es-ES" sz="1600" dirty="0" smtClean="0"/>
              <a:t> vaginal de las mujeres</a:t>
            </a:r>
          </a:p>
          <a:p>
            <a:pPr>
              <a:lnSpc>
                <a:spcPct val="150000"/>
              </a:lnSpc>
            </a:pPr>
            <a:r>
              <a:rPr lang="es-ES" sz="1600" dirty="0" smtClean="0"/>
              <a:t>Inhibe </a:t>
            </a:r>
            <a:r>
              <a:rPr lang="es-ES" sz="1600" dirty="0" err="1" smtClean="0"/>
              <a:t>especificamente</a:t>
            </a:r>
            <a:r>
              <a:rPr lang="es-ES" sz="1600" i="1" dirty="0" smtClean="0"/>
              <a:t> </a:t>
            </a:r>
            <a:r>
              <a:rPr lang="es-ES" sz="1600" i="1" dirty="0" err="1" smtClean="0"/>
              <a:t>E.coli</a:t>
            </a:r>
            <a:endParaRPr lang="es-ES" sz="1600" i="1" dirty="0" smtClean="0"/>
          </a:p>
          <a:p>
            <a:pPr>
              <a:lnSpc>
                <a:spcPct val="150000"/>
              </a:lnSpc>
            </a:pPr>
            <a:r>
              <a:rPr lang="es-ES" sz="1600" dirty="0" smtClean="0"/>
              <a:t>Reduce infecciones de repetición</a:t>
            </a:r>
          </a:p>
        </p:txBody>
      </p:sp>
      <p:sp>
        <p:nvSpPr>
          <p:cNvPr id="19" name="18 CuadroTexto"/>
          <p:cNvSpPr txBox="1"/>
          <p:nvPr/>
        </p:nvSpPr>
        <p:spPr>
          <a:xfrm>
            <a:off x="5579113" y="2209799"/>
            <a:ext cx="4770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i="1" dirty="0" err="1" smtClean="0"/>
              <a:t>Bifidobacterium</a:t>
            </a:r>
            <a:r>
              <a:rPr lang="es-ES" b="1" i="1" dirty="0" smtClean="0"/>
              <a:t> </a:t>
            </a:r>
            <a:r>
              <a:rPr lang="es-ES" b="1" i="1" dirty="0" err="1" smtClean="0"/>
              <a:t>bifidum</a:t>
            </a:r>
            <a:r>
              <a:rPr lang="es-ES" b="1" i="1" dirty="0" smtClean="0"/>
              <a:t>  R0071 </a:t>
            </a:r>
            <a:endParaRPr lang="es-ES" b="1" i="1" dirty="0"/>
          </a:p>
        </p:txBody>
      </p:sp>
      <p:sp>
        <p:nvSpPr>
          <p:cNvPr id="20" name="19 CuadroTexto"/>
          <p:cNvSpPr txBox="1"/>
          <p:nvPr/>
        </p:nvSpPr>
        <p:spPr>
          <a:xfrm>
            <a:off x="5668567" y="2756451"/>
            <a:ext cx="60695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600" dirty="0" smtClean="0"/>
              <a:t>Habita en la leche materna</a:t>
            </a:r>
          </a:p>
          <a:p>
            <a:pPr>
              <a:lnSpc>
                <a:spcPct val="150000"/>
              </a:lnSpc>
            </a:pPr>
            <a:r>
              <a:rPr lang="es-ES" sz="1600" dirty="0" smtClean="0"/>
              <a:t>En bebés y en adultos</a:t>
            </a:r>
          </a:p>
          <a:p>
            <a:pPr>
              <a:lnSpc>
                <a:spcPct val="150000"/>
              </a:lnSpc>
            </a:pPr>
            <a:r>
              <a:rPr lang="es-ES" sz="1600" dirty="0" smtClean="0"/>
              <a:t>Favorecen la renovación de moco protector</a:t>
            </a:r>
          </a:p>
          <a:p>
            <a:pPr>
              <a:lnSpc>
                <a:spcPct val="150000"/>
              </a:lnSpc>
            </a:pPr>
            <a:r>
              <a:rPr lang="es-ES" sz="1600" dirty="0" err="1" smtClean="0"/>
              <a:t>Inmunomodulador</a:t>
            </a:r>
            <a:r>
              <a:rPr lang="es-ES" sz="1600" dirty="0" smtClean="0"/>
              <a:t>- protege frente a resfriados</a:t>
            </a:r>
          </a:p>
          <a:p>
            <a:pPr>
              <a:lnSpc>
                <a:spcPct val="150000"/>
              </a:lnSpc>
            </a:pPr>
            <a:r>
              <a:rPr lang="es-ES" sz="1600" dirty="0" smtClean="0"/>
              <a:t>Mejora la diarrea 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4">
            <a:extLst>
              <a:ext uri="{FF2B5EF4-FFF2-40B4-BE49-F238E27FC236}">
                <a16:creationId xmlns="" xmlns:a16="http://schemas.microsoft.com/office/drawing/2014/main" id="{AC583441-E45A-2088-07ED-8C214D143F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pic>
        <p:nvPicPr>
          <p:cNvPr id="55300" name="Picture 4" descr="(Foto: Shutterstock)."/>
          <p:cNvPicPr>
            <a:picLocks noChangeAspect="1" noChangeArrowheads="1"/>
          </p:cNvPicPr>
          <p:nvPr/>
        </p:nvPicPr>
        <p:blipFill>
          <a:blip r:embed="rId3">
            <a:lum bright="70000" contrast="-70000"/>
          </a:blip>
          <a:srcRect/>
          <a:stretch>
            <a:fillRect/>
          </a:stretch>
        </p:blipFill>
        <p:spPr bwMode="auto">
          <a:xfrm>
            <a:off x="1321904" y="427382"/>
            <a:ext cx="10540199" cy="5881625"/>
          </a:xfrm>
          <a:prstGeom prst="rect">
            <a:avLst/>
          </a:prstGeom>
          <a:gradFill>
            <a:gsLst>
              <a:gs pos="0">
                <a:srgbClr val="CBCBCB"/>
              </a:gs>
              <a:gs pos="13000">
                <a:srgbClr val="5F5F5F"/>
              </a:gs>
              <a:gs pos="21001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82001">
                <a:srgbClr val="777777"/>
              </a:gs>
              <a:gs pos="100000">
                <a:srgbClr val="EAEAEA"/>
              </a:gs>
            </a:gsLst>
            <a:lin ang="5400000" scaled="0"/>
          </a:gradFill>
        </p:spPr>
      </p:pic>
      <p:sp>
        <p:nvSpPr>
          <p:cNvPr id="55298" name="AutoShape 2" descr="(Foto: Shutterstock)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" name="5 Rectángulo"/>
          <p:cNvSpPr/>
          <p:nvPr/>
        </p:nvSpPr>
        <p:spPr>
          <a:xfrm>
            <a:off x="1459017" y="481255"/>
            <a:ext cx="83608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600" b="1" dirty="0" smtClean="0">
                <a:solidFill>
                  <a:srgbClr val="F39300"/>
                </a:solidFill>
              </a:rPr>
              <a:t>PROBIÓTICOS</a:t>
            </a:r>
            <a:endParaRPr lang="es-ES" sz="3600" b="1" dirty="0">
              <a:solidFill>
                <a:srgbClr val="F39300"/>
              </a:solidFill>
            </a:endParaRPr>
          </a:p>
        </p:txBody>
      </p:sp>
      <p:pic>
        <p:nvPicPr>
          <p:cNvPr id="71682" name="Picture 2" descr="Saccharomyces boulardii Saccharomyces Cervisia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05270" y="1169652"/>
            <a:ext cx="6609520" cy="46706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4">
            <a:extLst>
              <a:ext uri="{FF2B5EF4-FFF2-40B4-BE49-F238E27FC236}">
                <a16:creationId xmlns="" xmlns:a16="http://schemas.microsoft.com/office/drawing/2014/main" id="{AC583441-E45A-2088-07ED-8C214D143F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5298" name="AutoShape 2" descr="(Foto: Shutterstock)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" name="5 Rectángulo"/>
          <p:cNvSpPr/>
          <p:nvPr/>
        </p:nvSpPr>
        <p:spPr>
          <a:xfrm>
            <a:off x="541176" y="1530220"/>
            <a:ext cx="1146732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400" b="1" dirty="0" smtClean="0">
                <a:solidFill>
                  <a:srgbClr val="F39300"/>
                </a:solidFill>
              </a:rPr>
              <a:t>5. EL INTESTINO, ¿SEGUNDO CEREBRO?</a:t>
            </a:r>
          </a:p>
          <a:p>
            <a:endParaRPr lang="es-ES" sz="4800" b="1" dirty="0" smtClean="0">
              <a:solidFill>
                <a:srgbClr val="F39300"/>
              </a:solidFill>
            </a:endParaRPr>
          </a:p>
          <a:p>
            <a:r>
              <a:rPr lang="es-ES" sz="4400" b="1" dirty="0" smtClean="0">
                <a:solidFill>
                  <a:srgbClr val="F39300"/>
                </a:solidFill>
              </a:rPr>
              <a:t>Eje </a:t>
            </a:r>
            <a:r>
              <a:rPr lang="es-ES" sz="4400" b="1" dirty="0" err="1" smtClean="0">
                <a:solidFill>
                  <a:srgbClr val="F39300"/>
                </a:solidFill>
              </a:rPr>
              <a:t>microbiota</a:t>
            </a:r>
            <a:r>
              <a:rPr lang="es-ES" sz="4400" b="1" dirty="0" smtClean="0">
                <a:solidFill>
                  <a:srgbClr val="F39300"/>
                </a:solidFill>
              </a:rPr>
              <a:t>-intestino-cerebro</a:t>
            </a:r>
            <a:endParaRPr lang="es-ES" sz="4400" b="1" dirty="0">
              <a:solidFill>
                <a:srgbClr val="F39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1">
            <a:extLst>
              <a:ext uri="{FF2B5EF4-FFF2-40B4-BE49-F238E27FC236}">
                <a16:creationId xmlns="" xmlns:a16="http://schemas.microsoft.com/office/drawing/2014/main" id="{E5A8A014-B2D8-03DC-3DC0-1DB4E6D66BE8}"/>
              </a:ext>
            </a:extLst>
          </p:cNvPr>
          <p:cNvSpPr txBox="1"/>
          <p:nvPr/>
        </p:nvSpPr>
        <p:spPr>
          <a:xfrm>
            <a:off x="502761" y="466664"/>
            <a:ext cx="74190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b="1" dirty="0" err="1" smtClean="0">
                <a:solidFill>
                  <a:srgbClr val="F39300"/>
                </a:solidFill>
                <a:latin typeface="News Gothic Light" pitchFamily="2" charset="77"/>
              </a:rPr>
              <a:t>Microbiota</a:t>
            </a:r>
            <a:r>
              <a:rPr lang="es-ES" sz="3600" b="1" dirty="0" smtClean="0">
                <a:solidFill>
                  <a:srgbClr val="F39300"/>
                </a:solidFill>
                <a:latin typeface="News Gothic Light" pitchFamily="2" charset="77"/>
              </a:rPr>
              <a:t> en El Cuerpo Humano</a:t>
            </a:r>
            <a:endParaRPr lang="es-ES" sz="3600" b="1" dirty="0">
              <a:solidFill>
                <a:srgbClr val="F39300"/>
              </a:solidFill>
              <a:latin typeface="News Gothic Light" pitchFamily="2" charset="77"/>
            </a:endParaRPr>
          </a:p>
        </p:txBody>
      </p:sp>
      <p:pic>
        <p:nvPicPr>
          <p:cNvPr id="64514" name="Picture 2" descr="Infografía con los tipos de microbiota"/>
          <p:cNvPicPr>
            <a:picLocks noChangeAspect="1" noChangeArrowheads="1"/>
          </p:cNvPicPr>
          <p:nvPr/>
        </p:nvPicPr>
        <p:blipFill>
          <a:blip r:embed="rId2"/>
          <a:srcRect t="15768"/>
          <a:stretch>
            <a:fillRect/>
          </a:stretch>
        </p:blipFill>
        <p:spPr bwMode="auto">
          <a:xfrm>
            <a:off x="1686199" y="1284580"/>
            <a:ext cx="4108313" cy="5190764"/>
          </a:xfrm>
          <a:prstGeom prst="rect">
            <a:avLst/>
          </a:prstGeom>
          <a:noFill/>
        </p:spPr>
      </p:pic>
      <p:pic>
        <p:nvPicPr>
          <p:cNvPr id="66562" name="Picture 2" descr="584.600+ Microbiota Ilustraciones de Stock, gráficos ..."/>
          <p:cNvPicPr>
            <a:picLocks noChangeAspect="1" noChangeArrowheads="1"/>
          </p:cNvPicPr>
          <p:nvPr/>
        </p:nvPicPr>
        <p:blipFill>
          <a:blip r:embed="rId3"/>
          <a:srcRect l="9571" t="8442" r="7338" b="6956"/>
          <a:stretch>
            <a:fillRect/>
          </a:stretch>
        </p:blipFill>
        <p:spPr bwMode="auto">
          <a:xfrm>
            <a:off x="6679096" y="1779105"/>
            <a:ext cx="3826565" cy="38961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4">
            <a:extLst>
              <a:ext uri="{FF2B5EF4-FFF2-40B4-BE49-F238E27FC236}">
                <a16:creationId xmlns="" xmlns:a16="http://schemas.microsoft.com/office/drawing/2014/main" id="{AC583441-E45A-2088-07ED-8C214D143F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CuadroTexto 2">
            <a:extLst>
              <a:ext uri="{FF2B5EF4-FFF2-40B4-BE49-F238E27FC236}">
                <a16:creationId xmlns="" xmlns:a16="http://schemas.microsoft.com/office/drawing/2014/main" id="{FB7411F2-CE7A-A310-A713-D91EC8166D2C}"/>
              </a:ext>
            </a:extLst>
          </p:cNvPr>
          <p:cNvSpPr txBox="1"/>
          <p:nvPr/>
        </p:nvSpPr>
        <p:spPr>
          <a:xfrm>
            <a:off x="2281866" y="842273"/>
            <a:ext cx="64091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 smtClean="0">
                <a:latin typeface="News Gothic Light" pitchFamily="2" charset="77"/>
              </a:rPr>
              <a:t>INTESTINO… ¿ SEGUNDO CEREBRO ?</a:t>
            </a:r>
            <a:endParaRPr lang="es-ES" sz="2800" b="1" dirty="0">
              <a:latin typeface="News Gothic Light" pitchFamily="2" charset="77"/>
            </a:endParaRPr>
          </a:p>
        </p:txBody>
      </p:sp>
      <p:pic>
        <p:nvPicPr>
          <p:cNvPr id="34818" name="Picture 2" descr="Cómo el estrés causa dolores de estómago y la relación entre el cerebro y el intestino. Ilustración de la conexión intestino-cerebro"/>
          <p:cNvPicPr>
            <a:picLocks noChangeAspect="1" noChangeArrowheads="1"/>
          </p:cNvPicPr>
          <p:nvPr/>
        </p:nvPicPr>
        <p:blipFill>
          <a:blip r:embed="rId3"/>
          <a:srcRect b="10091"/>
          <a:stretch>
            <a:fillRect/>
          </a:stretch>
        </p:blipFill>
        <p:spPr bwMode="auto">
          <a:xfrm>
            <a:off x="1178502" y="1800078"/>
            <a:ext cx="5019167" cy="3904983"/>
          </a:xfrm>
          <a:prstGeom prst="rect">
            <a:avLst/>
          </a:prstGeom>
          <a:noFill/>
        </p:spPr>
      </p:pic>
      <p:sp>
        <p:nvSpPr>
          <p:cNvPr id="9" name="8 CuadroTexto"/>
          <p:cNvSpPr txBox="1"/>
          <p:nvPr/>
        </p:nvSpPr>
        <p:spPr>
          <a:xfrm>
            <a:off x="6828183" y="1639957"/>
            <a:ext cx="41048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600" dirty="0" smtClean="0"/>
              <a:t>“Tengo mariposas en el estómago”</a:t>
            </a:r>
          </a:p>
          <a:p>
            <a:pPr>
              <a:lnSpc>
                <a:spcPct val="150000"/>
              </a:lnSpc>
            </a:pPr>
            <a:r>
              <a:rPr lang="es-ES" sz="1600" dirty="0" smtClean="0"/>
              <a:t>“ Tengo nervios en el estómago”</a:t>
            </a:r>
          </a:p>
          <a:p>
            <a:pPr>
              <a:lnSpc>
                <a:spcPct val="150000"/>
              </a:lnSpc>
            </a:pPr>
            <a:r>
              <a:rPr lang="es-ES" sz="1600" dirty="0" smtClean="0"/>
              <a:t>“ Sentir un nudo en el estómago”</a:t>
            </a:r>
          </a:p>
          <a:p>
            <a:pPr>
              <a:lnSpc>
                <a:spcPct val="150000"/>
              </a:lnSpc>
            </a:pPr>
            <a:r>
              <a:rPr lang="es-ES" sz="1600" dirty="0" smtClean="0"/>
              <a:t>“ Cagarse de miedo”</a:t>
            </a:r>
            <a:endParaRPr lang="es-ES" sz="1600" dirty="0"/>
          </a:p>
        </p:txBody>
      </p:sp>
      <p:grpSp>
        <p:nvGrpSpPr>
          <p:cNvPr id="13" name="12 Grupo"/>
          <p:cNvGrpSpPr/>
          <p:nvPr/>
        </p:nvGrpSpPr>
        <p:grpSpPr>
          <a:xfrm>
            <a:off x="6778484" y="3299791"/>
            <a:ext cx="5254489" cy="2126974"/>
            <a:chOff x="7096537" y="3866321"/>
            <a:chExt cx="4760846" cy="1868557"/>
          </a:xfrm>
        </p:grpSpPr>
        <p:sp>
          <p:nvSpPr>
            <p:cNvPr id="10" name="9 Llamada de nube"/>
            <p:cNvSpPr/>
            <p:nvPr/>
          </p:nvSpPr>
          <p:spPr>
            <a:xfrm>
              <a:off x="7096537" y="3866321"/>
              <a:ext cx="4760846" cy="1868557"/>
            </a:xfrm>
            <a:prstGeom prst="cloudCallout">
              <a:avLst>
                <a:gd name="adj1" fmla="val -32080"/>
                <a:gd name="adj2" fmla="val 81134"/>
              </a:avLst>
            </a:prstGeom>
            <a:solidFill>
              <a:srgbClr val="F393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10 CuadroTexto"/>
            <p:cNvSpPr txBox="1"/>
            <p:nvPr/>
          </p:nvSpPr>
          <p:spPr>
            <a:xfrm>
              <a:off x="7627379" y="4281908"/>
              <a:ext cx="3468757" cy="8111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 smtClean="0">
                  <a:solidFill>
                    <a:schemeClr val="bg1"/>
                  </a:solidFill>
                </a:rPr>
                <a:t>Sabemos que las emociones, el estrés afectan al intestino… pero… y el intestino ¿afecta al cerebro?</a:t>
              </a:r>
              <a:endParaRPr lang="es-ES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4">
            <a:extLst>
              <a:ext uri="{FF2B5EF4-FFF2-40B4-BE49-F238E27FC236}">
                <a16:creationId xmlns="" xmlns:a16="http://schemas.microsoft.com/office/drawing/2014/main" id="{AC583441-E45A-2088-07ED-8C214D143F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CuadroTexto 1">
            <a:extLst>
              <a:ext uri="{FF2B5EF4-FFF2-40B4-BE49-F238E27FC236}">
                <a16:creationId xmlns="" xmlns:a16="http://schemas.microsoft.com/office/drawing/2014/main" id="{E5A8A014-B2D8-03DC-3DC0-1DB4E6D66BE8}"/>
              </a:ext>
            </a:extLst>
          </p:cNvPr>
          <p:cNvSpPr txBox="1"/>
          <p:nvPr/>
        </p:nvSpPr>
        <p:spPr>
          <a:xfrm>
            <a:off x="1337649" y="486543"/>
            <a:ext cx="91775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b="1" dirty="0" smtClean="0">
                <a:solidFill>
                  <a:srgbClr val="F39300"/>
                </a:solidFill>
                <a:latin typeface="News Gothic Light" pitchFamily="2" charset="77"/>
              </a:rPr>
              <a:t>Eje MICROBIOTA - INTESTINO - CEREBRO</a:t>
            </a:r>
            <a:endParaRPr lang="es-ES" sz="3600" b="1" dirty="0">
              <a:solidFill>
                <a:srgbClr val="F39300"/>
              </a:solidFill>
              <a:latin typeface="News Gothic Light" pitchFamily="2" charset="77"/>
            </a:endParaRPr>
          </a:p>
        </p:txBody>
      </p:sp>
      <p:sp>
        <p:nvSpPr>
          <p:cNvPr id="6" name="CuadroTexto 2">
            <a:extLst>
              <a:ext uri="{FF2B5EF4-FFF2-40B4-BE49-F238E27FC236}">
                <a16:creationId xmlns="" xmlns:a16="http://schemas.microsoft.com/office/drawing/2014/main" id="{FB7411F2-CE7A-A310-A713-D91EC8166D2C}"/>
              </a:ext>
            </a:extLst>
          </p:cNvPr>
          <p:cNvSpPr txBox="1"/>
          <p:nvPr/>
        </p:nvSpPr>
        <p:spPr>
          <a:xfrm>
            <a:off x="691606" y="1706978"/>
            <a:ext cx="353173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600" b="1" dirty="0" smtClean="0">
                <a:latin typeface="News Gothic Light" pitchFamily="2" charset="77"/>
              </a:rPr>
              <a:t>Sistema Bidireccional</a:t>
            </a:r>
            <a:endParaRPr lang="es-ES" sz="2600" b="1" dirty="0">
              <a:latin typeface="News Gothic Light" pitchFamily="2" charset="77"/>
            </a:endParaRPr>
          </a:p>
        </p:txBody>
      </p:sp>
      <p:sp>
        <p:nvSpPr>
          <p:cNvPr id="7" name="CuadroTexto 3">
            <a:extLst>
              <a:ext uri="{FF2B5EF4-FFF2-40B4-BE49-F238E27FC236}">
                <a16:creationId xmlns="" xmlns:a16="http://schemas.microsoft.com/office/drawing/2014/main" id="{FC9CB4EB-9508-862F-84E1-7A3CEDD16BE5}"/>
              </a:ext>
            </a:extLst>
          </p:cNvPr>
          <p:cNvSpPr txBox="1"/>
          <p:nvPr/>
        </p:nvSpPr>
        <p:spPr>
          <a:xfrm>
            <a:off x="873132" y="2626781"/>
            <a:ext cx="453521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buFontTx/>
              <a:buChar char="-"/>
            </a:pPr>
            <a:r>
              <a:rPr lang="es-ES" sz="2000" dirty="0" smtClean="0">
                <a:latin typeface="News Gothic Light" pitchFamily="2" charset="77"/>
              </a:rPr>
              <a:t>Sistema Nervioso Central (SNS - SNP)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s-ES" sz="2000" dirty="0" smtClean="0">
                <a:latin typeface="News Gothic Light" pitchFamily="2" charset="77"/>
              </a:rPr>
              <a:t>Sistema Nervioso Entérico 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s-ES" sz="2000" dirty="0" smtClean="0">
                <a:latin typeface="News Gothic Light" pitchFamily="2" charset="77"/>
              </a:rPr>
              <a:t>Sistema Endocrino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s-ES" sz="2000" dirty="0" smtClean="0">
                <a:latin typeface="News Gothic Light" pitchFamily="2" charset="77"/>
              </a:rPr>
              <a:t>Sistema Inmune</a:t>
            </a:r>
            <a:endParaRPr lang="es-ES" sz="2000" dirty="0">
              <a:latin typeface="News Gothic Light" pitchFamily="2" charset="77"/>
            </a:endParaRPr>
          </a:p>
        </p:txBody>
      </p:sp>
      <p:pic>
        <p:nvPicPr>
          <p:cNvPr id="3076" name="Picture 4" descr="https://saludandyounutricion.com/wp-content/uploads/2024/04/EJE-MICROBIOTA-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81730" y="1109732"/>
            <a:ext cx="5469973" cy="5469973"/>
          </a:xfrm>
          <a:prstGeom prst="rect">
            <a:avLst/>
          </a:prstGeom>
          <a:noFill/>
        </p:spPr>
      </p:pic>
      <p:sp>
        <p:nvSpPr>
          <p:cNvPr id="10" name="9 Flecha derecha"/>
          <p:cNvSpPr/>
          <p:nvPr/>
        </p:nvSpPr>
        <p:spPr>
          <a:xfrm>
            <a:off x="1520686" y="5029201"/>
            <a:ext cx="944218" cy="506895"/>
          </a:xfrm>
          <a:prstGeom prst="rightArrow">
            <a:avLst/>
          </a:prstGeom>
          <a:solidFill>
            <a:srgbClr val="F39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CuadroTexto"/>
          <p:cNvSpPr txBox="1"/>
          <p:nvPr/>
        </p:nvSpPr>
        <p:spPr>
          <a:xfrm>
            <a:off x="2524540" y="5039139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NERVIO VAGO</a:t>
            </a:r>
            <a:endParaRPr lang="es-E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4">
            <a:extLst>
              <a:ext uri="{FF2B5EF4-FFF2-40B4-BE49-F238E27FC236}">
                <a16:creationId xmlns="" xmlns:a16="http://schemas.microsoft.com/office/drawing/2014/main" id="{AC583441-E45A-2088-07ED-8C214D143F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10613"/>
            <a:ext cx="12191980" cy="6856718"/>
          </a:xfrm>
          <a:prstGeom prst="rect">
            <a:avLst/>
          </a:prstGeom>
        </p:spPr>
      </p:pic>
      <p:sp>
        <p:nvSpPr>
          <p:cNvPr id="6" name="CuadroTexto 2">
            <a:extLst>
              <a:ext uri="{FF2B5EF4-FFF2-40B4-BE49-F238E27FC236}">
                <a16:creationId xmlns="" xmlns:a16="http://schemas.microsoft.com/office/drawing/2014/main" id="{FB7411F2-CE7A-A310-A713-D91EC8166D2C}"/>
              </a:ext>
            </a:extLst>
          </p:cNvPr>
          <p:cNvSpPr txBox="1"/>
          <p:nvPr/>
        </p:nvSpPr>
        <p:spPr>
          <a:xfrm>
            <a:off x="969902" y="1677160"/>
            <a:ext cx="264687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600" b="1" dirty="0" smtClean="0">
                <a:latin typeface="News Gothic Light" pitchFamily="2" charset="77"/>
              </a:rPr>
              <a:t>NERVIO VAGO  </a:t>
            </a:r>
            <a:endParaRPr lang="es-ES" sz="2600" b="1" dirty="0">
              <a:latin typeface="News Gothic Light" pitchFamily="2" charset="77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1381539" y="655981"/>
            <a:ext cx="8716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solidFill>
                  <a:srgbClr val="F39300"/>
                </a:solidFill>
              </a:rPr>
              <a:t>PROTAGONISTAS EN EL EJE INTESTINO-MICROBIOTA-CEREBRO</a:t>
            </a:r>
            <a:endParaRPr lang="es-ES" sz="2000" b="1" dirty="0">
              <a:solidFill>
                <a:srgbClr val="F39300"/>
              </a:solidFill>
            </a:endParaRPr>
          </a:p>
        </p:txBody>
      </p:sp>
      <p:sp>
        <p:nvSpPr>
          <p:cNvPr id="15" name="CuadroTexto 2">
            <a:extLst>
              <a:ext uri="{FF2B5EF4-FFF2-40B4-BE49-F238E27FC236}">
                <a16:creationId xmlns="" xmlns:a16="http://schemas.microsoft.com/office/drawing/2014/main" id="{FB7411F2-CE7A-A310-A713-D91EC8166D2C}"/>
              </a:ext>
            </a:extLst>
          </p:cNvPr>
          <p:cNvSpPr txBox="1"/>
          <p:nvPr/>
        </p:nvSpPr>
        <p:spPr>
          <a:xfrm>
            <a:off x="1012971" y="4701968"/>
            <a:ext cx="305243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600" b="1" dirty="0" smtClean="0">
                <a:latin typeface="News Gothic Light" pitchFamily="2" charset="77"/>
              </a:rPr>
              <a:t>SISTEMA INMUNE</a:t>
            </a:r>
            <a:endParaRPr lang="es-ES" sz="2600" b="1" dirty="0">
              <a:latin typeface="News Gothic Light" pitchFamily="2" charset="77"/>
            </a:endParaRPr>
          </a:p>
        </p:txBody>
      </p:sp>
      <p:sp>
        <p:nvSpPr>
          <p:cNvPr id="16" name="CuadroTexto 2">
            <a:extLst>
              <a:ext uri="{FF2B5EF4-FFF2-40B4-BE49-F238E27FC236}">
                <a16:creationId xmlns="" xmlns:a16="http://schemas.microsoft.com/office/drawing/2014/main" id="{FB7411F2-CE7A-A310-A713-D91EC8166D2C}"/>
              </a:ext>
            </a:extLst>
          </p:cNvPr>
          <p:cNvSpPr txBox="1"/>
          <p:nvPr/>
        </p:nvSpPr>
        <p:spPr>
          <a:xfrm>
            <a:off x="976527" y="2946056"/>
            <a:ext cx="2491388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600" b="1" dirty="0" smtClean="0">
                <a:latin typeface="News Gothic Light" pitchFamily="2" charset="77"/>
              </a:rPr>
              <a:t>CIRCULACIÓN </a:t>
            </a:r>
          </a:p>
          <a:p>
            <a:r>
              <a:rPr lang="es-ES" sz="2600" b="1" dirty="0" smtClean="0">
                <a:latin typeface="News Gothic Light" pitchFamily="2" charset="77"/>
              </a:rPr>
              <a:t>SISTÉMICA </a:t>
            </a:r>
            <a:endParaRPr lang="es-ES" sz="2600" b="1" dirty="0">
              <a:latin typeface="News Gothic Light" pitchFamily="2" charset="77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4144617" y="1639957"/>
            <a:ext cx="6778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 - Conecta 100 millones de neuronas del SNE con el cerebro</a:t>
            </a:r>
          </a:p>
          <a:p>
            <a:r>
              <a:rPr lang="es-ES" dirty="0" smtClean="0"/>
              <a:t> - “vaga” por todo nuestro cuerpo</a:t>
            </a:r>
            <a:endParaRPr lang="es-ES" dirty="0"/>
          </a:p>
        </p:txBody>
      </p:sp>
      <p:sp>
        <p:nvSpPr>
          <p:cNvPr id="19" name="18 CuadroTexto"/>
          <p:cNvSpPr txBox="1"/>
          <p:nvPr/>
        </p:nvSpPr>
        <p:spPr>
          <a:xfrm>
            <a:off x="4197624" y="2766392"/>
            <a:ext cx="819647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 - HORMONAS y NEUROTRANSMISORES</a:t>
            </a:r>
          </a:p>
          <a:p>
            <a:r>
              <a:rPr lang="es-ES" dirty="0" smtClean="0"/>
              <a:t> - Serotonina, Dopamina, GABA…   </a:t>
            </a:r>
            <a:endParaRPr lang="es-ES" sz="1600" dirty="0" smtClean="0"/>
          </a:p>
          <a:p>
            <a:pPr>
              <a:buFontTx/>
              <a:buChar char="-"/>
            </a:pPr>
            <a:r>
              <a:rPr lang="es-ES" dirty="0" smtClean="0"/>
              <a:t> </a:t>
            </a:r>
            <a:r>
              <a:rPr lang="es-ES" dirty="0" smtClean="0"/>
              <a:t> AGCC </a:t>
            </a:r>
            <a:r>
              <a:rPr lang="es-ES" dirty="0" smtClean="0"/>
              <a:t>(Butirato) y </a:t>
            </a:r>
            <a:r>
              <a:rPr lang="es-ES" dirty="0" err="1" smtClean="0"/>
              <a:t>cortisol</a:t>
            </a:r>
            <a:endParaRPr lang="es-ES" dirty="0" smtClean="0"/>
          </a:p>
          <a:p>
            <a:r>
              <a:rPr lang="es-ES" sz="2000" dirty="0" smtClean="0"/>
              <a:t> </a:t>
            </a:r>
            <a:r>
              <a:rPr lang="es-ES" sz="1600" dirty="0" smtClean="0"/>
              <a:t>se producen en el intestino y viajan por la sangre</a:t>
            </a:r>
            <a:endParaRPr lang="es-ES" sz="2000" dirty="0"/>
          </a:p>
        </p:txBody>
      </p:sp>
      <p:sp>
        <p:nvSpPr>
          <p:cNvPr id="20" name="19 CuadroTexto"/>
          <p:cNvSpPr txBox="1"/>
          <p:nvPr/>
        </p:nvSpPr>
        <p:spPr>
          <a:xfrm>
            <a:off x="4277138" y="4674704"/>
            <a:ext cx="6778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 - células inmunitarias: Macrófagos, células dendríticas</a:t>
            </a:r>
          </a:p>
          <a:p>
            <a:r>
              <a:rPr lang="es-ES" dirty="0" smtClean="0"/>
              <a:t>- CITOQUINAS – </a:t>
            </a:r>
            <a:r>
              <a:rPr lang="es-ES" sz="1600" dirty="0" smtClean="0"/>
              <a:t>Atraviesan la BHE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4">
            <a:extLst>
              <a:ext uri="{FF2B5EF4-FFF2-40B4-BE49-F238E27FC236}">
                <a16:creationId xmlns="" xmlns:a16="http://schemas.microsoft.com/office/drawing/2014/main" id="{AC583441-E45A-2088-07ED-8C214D143F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0" y="1886"/>
            <a:ext cx="12191980" cy="6856718"/>
          </a:xfrm>
          <a:prstGeom prst="rect">
            <a:avLst/>
          </a:prstGeom>
        </p:spPr>
      </p:pic>
      <p:pic>
        <p:nvPicPr>
          <p:cNvPr id="6146" name="Picture 2" descr="https://www.elprobiotico.com/wp-content/uploads/2021/09/revision1-20210908-1024x576.png"/>
          <p:cNvPicPr>
            <a:picLocks noChangeAspect="1" noChangeArrowheads="1"/>
          </p:cNvPicPr>
          <p:nvPr/>
        </p:nvPicPr>
        <p:blipFill>
          <a:blip r:embed="rId3"/>
          <a:srcRect t="2502" r="28773" b="2154"/>
          <a:stretch>
            <a:fillRect/>
          </a:stretch>
        </p:blipFill>
        <p:spPr bwMode="auto">
          <a:xfrm>
            <a:off x="918862" y="1135968"/>
            <a:ext cx="6621784" cy="4985928"/>
          </a:xfrm>
          <a:prstGeom prst="rect">
            <a:avLst/>
          </a:prstGeom>
          <a:noFill/>
        </p:spPr>
      </p:pic>
      <p:sp>
        <p:nvSpPr>
          <p:cNvPr id="7" name="6 Rectángulo"/>
          <p:cNvSpPr/>
          <p:nvPr/>
        </p:nvSpPr>
        <p:spPr>
          <a:xfrm>
            <a:off x="1791478" y="1054359"/>
            <a:ext cx="1017037" cy="40121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Rectángulo"/>
          <p:cNvSpPr/>
          <p:nvPr/>
        </p:nvSpPr>
        <p:spPr>
          <a:xfrm>
            <a:off x="3576736" y="1141445"/>
            <a:ext cx="1017037" cy="40121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CuadroTexto"/>
          <p:cNvSpPr txBox="1"/>
          <p:nvPr/>
        </p:nvSpPr>
        <p:spPr>
          <a:xfrm>
            <a:off x="6742482" y="875903"/>
            <a:ext cx="50925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solidFill>
                  <a:srgbClr val="F39300"/>
                </a:solidFill>
              </a:rPr>
              <a:t>FACTORES QUE INFLUYEN EN EL EJE MICROBIOTA- INTESTINO -CEREBRO</a:t>
            </a:r>
            <a:endParaRPr lang="es-ES" sz="2000" b="1" dirty="0">
              <a:solidFill>
                <a:srgbClr val="F39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4">
            <a:extLst>
              <a:ext uri="{FF2B5EF4-FFF2-40B4-BE49-F238E27FC236}">
                <a16:creationId xmlns="" xmlns:a16="http://schemas.microsoft.com/office/drawing/2014/main" id="{AC583441-E45A-2088-07ED-8C214D143F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0" y="-8636"/>
            <a:ext cx="12191980" cy="6856718"/>
          </a:xfrm>
          <a:prstGeom prst="rect">
            <a:avLst/>
          </a:prstGeom>
        </p:spPr>
      </p:pic>
      <p:pic>
        <p:nvPicPr>
          <p:cNvPr id="40962" name="Picture 2" descr="https://nutricionemocional.es/sites/default/files/images/info-0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46644" y="152084"/>
            <a:ext cx="6821695" cy="6287277"/>
          </a:xfrm>
          <a:prstGeom prst="rect">
            <a:avLst/>
          </a:prstGeom>
          <a:noFill/>
        </p:spPr>
      </p:pic>
      <p:grpSp>
        <p:nvGrpSpPr>
          <p:cNvPr id="5" name="8 Grupo"/>
          <p:cNvGrpSpPr/>
          <p:nvPr/>
        </p:nvGrpSpPr>
        <p:grpSpPr>
          <a:xfrm>
            <a:off x="8242553" y="2318288"/>
            <a:ext cx="3130826" cy="3154710"/>
            <a:chOff x="8150087" y="623596"/>
            <a:chExt cx="3130826" cy="3154710"/>
          </a:xfrm>
        </p:grpSpPr>
        <p:sp>
          <p:nvSpPr>
            <p:cNvPr id="7" name="6 CuadroTexto"/>
            <p:cNvSpPr txBox="1"/>
            <p:nvPr/>
          </p:nvSpPr>
          <p:spPr>
            <a:xfrm>
              <a:off x="8150087" y="1143000"/>
              <a:ext cx="3130826" cy="2169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s-ES" b="1" dirty="0" smtClean="0"/>
                <a:t>TDAH </a:t>
              </a:r>
            </a:p>
            <a:p>
              <a:pPr>
                <a:lnSpc>
                  <a:spcPct val="150000"/>
                </a:lnSpc>
              </a:pPr>
              <a:r>
                <a:rPr lang="es-ES" b="1" dirty="0" smtClean="0"/>
                <a:t>AUTISMO</a:t>
              </a:r>
            </a:p>
            <a:p>
              <a:pPr>
                <a:lnSpc>
                  <a:spcPct val="150000"/>
                </a:lnSpc>
              </a:pPr>
              <a:r>
                <a:rPr lang="es-ES" b="1" dirty="0" smtClean="0"/>
                <a:t>DEPRESIÓN</a:t>
              </a:r>
            </a:p>
            <a:p>
              <a:pPr>
                <a:lnSpc>
                  <a:spcPct val="150000"/>
                </a:lnSpc>
              </a:pPr>
              <a:r>
                <a:rPr lang="es-ES" b="1" dirty="0" smtClean="0"/>
                <a:t>PARKINSON</a:t>
              </a:r>
            </a:p>
            <a:p>
              <a:pPr>
                <a:lnSpc>
                  <a:spcPct val="150000"/>
                </a:lnSpc>
              </a:pPr>
              <a:r>
                <a:rPr lang="es-ES" b="1" dirty="0" smtClean="0"/>
                <a:t>ALZHEIMER </a:t>
              </a:r>
              <a:endParaRPr lang="es-ES" b="1" dirty="0"/>
            </a:p>
          </p:txBody>
        </p:sp>
        <p:sp>
          <p:nvSpPr>
            <p:cNvPr id="8" name="7 CuadroTexto"/>
            <p:cNvSpPr txBox="1"/>
            <p:nvPr/>
          </p:nvSpPr>
          <p:spPr>
            <a:xfrm>
              <a:off x="9544246" y="623596"/>
              <a:ext cx="1590261" cy="3154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9900" dirty="0" smtClean="0"/>
                <a:t>?</a:t>
              </a:r>
              <a:endParaRPr lang="es-ES" sz="19900" dirty="0"/>
            </a:p>
          </p:txBody>
        </p:sp>
      </p:grpSp>
      <p:sp>
        <p:nvSpPr>
          <p:cNvPr id="10" name="9 CuadroTexto"/>
          <p:cNvSpPr txBox="1"/>
          <p:nvPr/>
        </p:nvSpPr>
        <p:spPr>
          <a:xfrm>
            <a:off x="6976153" y="996593"/>
            <a:ext cx="50925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solidFill>
                  <a:srgbClr val="F39300"/>
                </a:solidFill>
              </a:rPr>
              <a:t>FACTORES QUE INFLUYEN EN EL EJE MICROBIOTA- INTESTINO -CEREBRO</a:t>
            </a:r>
            <a:endParaRPr lang="es-ES" sz="2000" b="1" dirty="0">
              <a:solidFill>
                <a:srgbClr val="F39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4">
            <a:extLst>
              <a:ext uri="{FF2B5EF4-FFF2-40B4-BE49-F238E27FC236}">
                <a16:creationId xmlns="" xmlns:a16="http://schemas.microsoft.com/office/drawing/2014/main" id="{AC583441-E45A-2088-07ED-8C214D143F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0" name="9 CuadroTexto"/>
          <p:cNvSpPr txBox="1"/>
          <p:nvPr/>
        </p:nvSpPr>
        <p:spPr>
          <a:xfrm>
            <a:off x="1807805" y="608966"/>
            <a:ext cx="8737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F39300"/>
                </a:solidFill>
              </a:rPr>
              <a:t>TRASTORNO DEL ESPECTRO AUTISTA Y MICROBIOTA</a:t>
            </a:r>
            <a:endParaRPr lang="es-ES" sz="2400" b="1" dirty="0">
              <a:solidFill>
                <a:srgbClr val="F393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272209" y="1630021"/>
            <a:ext cx="4134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TRASTORNO DEL NEURODESARROLLO</a:t>
            </a:r>
            <a:endParaRPr lang="es-ES" dirty="0"/>
          </a:p>
        </p:txBody>
      </p:sp>
      <p:cxnSp>
        <p:nvCxnSpPr>
          <p:cNvPr id="12" name="11 Conector recto de flecha"/>
          <p:cNvCxnSpPr/>
          <p:nvPr/>
        </p:nvCxnSpPr>
        <p:spPr>
          <a:xfrm>
            <a:off x="4114800" y="1898377"/>
            <a:ext cx="646044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13 CuadroTexto"/>
          <p:cNvSpPr txBox="1"/>
          <p:nvPr/>
        </p:nvSpPr>
        <p:spPr>
          <a:xfrm>
            <a:off x="5009322" y="1719474"/>
            <a:ext cx="2802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MULTIFACTORIAL</a:t>
            </a:r>
            <a:endParaRPr lang="es-ES" dirty="0"/>
          </a:p>
        </p:txBody>
      </p:sp>
      <p:cxnSp>
        <p:nvCxnSpPr>
          <p:cNvPr id="17" name="16 Conector recto de flecha"/>
          <p:cNvCxnSpPr/>
          <p:nvPr/>
        </p:nvCxnSpPr>
        <p:spPr>
          <a:xfrm>
            <a:off x="7229060" y="1851995"/>
            <a:ext cx="646044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18 CuadroTexto"/>
          <p:cNvSpPr txBox="1"/>
          <p:nvPr/>
        </p:nvSpPr>
        <p:spPr>
          <a:xfrm>
            <a:off x="7991059" y="1649898"/>
            <a:ext cx="2802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Genéticos, ambientales…</a:t>
            </a:r>
          </a:p>
        </p:txBody>
      </p:sp>
      <p:sp>
        <p:nvSpPr>
          <p:cNvPr id="20" name="19 CuadroTexto"/>
          <p:cNvSpPr txBox="1"/>
          <p:nvPr/>
        </p:nvSpPr>
        <p:spPr>
          <a:xfrm>
            <a:off x="8090450" y="2017646"/>
            <a:ext cx="3667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Alteraciones en la </a:t>
            </a:r>
            <a:r>
              <a:rPr lang="es-ES" b="1" dirty="0" err="1" smtClean="0"/>
              <a:t>microbiota</a:t>
            </a:r>
            <a:endParaRPr lang="es-ES" b="1" dirty="0"/>
          </a:p>
        </p:txBody>
      </p:sp>
      <p:pic>
        <p:nvPicPr>
          <p:cNvPr id="21" name="Picture 1"/>
          <p:cNvPicPr>
            <a:picLocks noChangeAspect="1" noChangeArrowheads="1"/>
          </p:cNvPicPr>
          <p:nvPr/>
        </p:nvPicPr>
        <p:blipFill>
          <a:blip r:embed="rId3"/>
          <a:srcRect t="20454" r="3038"/>
          <a:stretch>
            <a:fillRect/>
          </a:stretch>
        </p:blipFill>
        <p:spPr bwMode="auto">
          <a:xfrm>
            <a:off x="2666581" y="2673627"/>
            <a:ext cx="7361035" cy="342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" name="25 Elipse"/>
          <p:cNvSpPr/>
          <p:nvPr/>
        </p:nvSpPr>
        <p:spPr>
          <a:xfrm>
            <a:off x="8070565" y="4581936"/>
            <a:ext cx="1908313" cy="1182757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26 Elipse"/>
          <p:cNvSpPr/>
          <p:nvPr/>
        </p:nvSpPr>
        <p:spPr>
          <a:xfrm>
            <a:off x="2637184" y="3104321"/>
            <a:ext cx="1908313" cy="1182757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4">
            <a:extLst>
              <a:ext uri="{FF2B5EF4-FFF2-40B4-BE49-F238E27FC236}">
                <a16:creationId xmlns="" xmlns:a16="http://schemas.microsoft.com/office/drawing/2014/main" id="{AC583441-E45A-2088-07ED-8C214D143F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0" y="1282"/>
            <a:ext cx="12191980" cy="6856718"/>
          </a:xfrm>
          <a:prstGeom prst="rect">
            <a:avLst/>
          </a:prstGeom>
        </p:spPr>
      </p:pic>
      <p:pic>
        <p:nvPicPr>
          <p:cNvPr id="3074" name="Picture 2" descr="https://citaonline.medicalima.com/cdn/shop/files/WhatsAppImage2024-03-22at12.09.54_1024x1024@2x.jpg?v=1711134788"/>
          <p:cNvPicPr>
            <a:picLocks noChangeAspect="1" noChangeArrowheads="1"/>
          </p:cNvPicPr>
          <p:nvPr/>
        </p:nvPicPr>
        <p:blipFill>
          <a:blip r:embed="rId3"/>
          <a:srcRect t="51315"/>
          <a:stretch>
            <a:fillRect/>
          </a:stretch>
        </p:blipFill>
        <p:spPr bwMode="auto">
          <a:xfrm>
            <a:off x="598261" y="3186436"/>
            <a:ext cx="5950545" cy="2897051"/>
          </a:xfrm>
          <a:prstGeom prst="rect">
            <a:avLst/>
          </a:prstGeom>
          <a:noFill/>
        </p:spPr>
      </p:pic>
      <p:sp>
        <p:nvSpPr>
          <p:cNvPr id="9" name="8 CuadroTexto"/>
          <p:cNvSpPr txBox="1"/>
          <p:nvPr/>
        </p:nvSpPr>
        <p:spPr>
          <a:xfrm>
            <a:off x="2714440" y="2677222"/>
            <a:ext cx="1451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Gluten</a:t>
            </a:r>
            <a:endParaRPr lang="es-ES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3667963" y="2183013"/>
            <a:ext cx="1630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Toxinas</a:t>
            </a:r>
            <a:endParaRPr lang="es-ES" b="1" dirty="0"/>
          </a:p>
        </p:txBody>
      </p:sp>
      <p:sp>
        <p:nvSpPr>
          <p:cNvPr id="12" name="11 CuadroTexto"/>
          <p:cNvSpPr txBox="1"/>
          <p:nvPr/>
        </p:nvSpPr>
        <p:spPr>
          <a:xfrm>
            <a:off x="2429376" y="1373926"/>
            <a:ext cx="2560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Metales pesados</a:t>
            </a:r>
            <a:endParaRPr lang="es-ES" b="1" dirty="0"/>
          </a:p>
        </p:txBody>
      </p:sp>
      <p:sp>
        <p:nvSpPr>
          <p:cNvPr id="16" name="15 Flecha a la derecha con bandas"/>
          <p:cNvSpPr/>
          <p:nvPr/>
        </p:nvSpPr>
        <p:spPr>
          <a:xfrm rot="5400000">
            <a:off x="4204743" y="1928759"/>
            <a:ext cx="1529259" cy="944218"/>
          </a:xfrm>
          <a:prstGeom prst="striped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2 CuadroTexto"/>
          <p:cNvSpPr txBox="1"/>
          <p:nvPr/>
        </p:nvSpPr>
        <p:spPr>
          <a:xfrm>
            <a:off x="5357191" y="2176670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/>
              <a:t>Bacterias</a:t>
            </a:r>
            <a:endParaRPr lang="es-ES" b="1" dirty="0"/>
          </a:p>
        </p:txBody>
      </p:sp>
      <p:sp>
        <p:nvSpPr>
          <p:cNvPr id="17" name="16 CuadroTexto"/>
          <p:cNvSpPr txBox="1"/>
          <p:nvPr/>
        </p:nvSpPr>
        <p:spPr>
          <a:xfrm>
            <a:off x="4040357" y="609127"/>
            <a:ext cx="805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Virus</a:t>
            </a:r>
            <a:endParaRPr lang="es-ES" b="1" dirty="0"/>
          </a:p>
        </p:txBody>
      </p:sp>
      <p:sp>
        <p:nvSpPr>
          <p:cNvPr id="19" name="18 CuadroTexto"/>
          <p:cNvSpPr txBox="1"/>
          <p:nvPr/>
        </p:nvSpPr>
        <p:spPr>
          <a:xfrm>
            <a:off x="7021468" y="2855280"/>
            <a:ext cx="46415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El 80% de la SEROTONINA, se produce en el intestino y sabemos que actúa influyendo en la actividad cerebral, directa o indirectamente</a:t>
            </a:r>
            <a:endParaRPr lang="es-ES" b="1" dirty="0"/>
          </a:p>
        </p:txBody>
      </p:sp>
      <p:sp>
        <p:nvSpPr>
          <p:cNvPr id="14" name="13 Elipse"/>
          <p:cNvSpPr/>
          <p:nvPr/>
        </p:nvSpPr>
        <p:spPr>
          <a:xfrm>
            <a:off x="4889439" y="746449"/>
            <a:ext cx="2351115" cy="1044234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14 Elipse"/>
          <p:cNvSpPr/>
          <p:nvPr/>
        </p:nvSpPr>
        <p:spPr>
          <a:xfrm>
            <a:off x="2513507" y="2555594"/>
            <a:ext cx="1352939" cy="638809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17 CuadroTexto"/>
          <p:cNvSpPr txBox="1"/>
          <p:nvPr/>
        </p:nvSpPr>
        <p:spPr>
          <a:xfrm>
            <a:off x="4674636" y="895738"/>
            <a:ext cx="2929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Alimentos </a:t>
            </a:r>
            <a:r>
              <a:rPr lang="es-ES" b="1" dirty="0" err="1" smtClean="0"/>
              <a:t>Ultraprocesados</a:t>
            </a:r>
            <a:endParaRPr lang="es-ES" b="1" dirty="0"/>
          </a:p>
        </p:txBody>
      </p:sp>
      <p:sp>
        <p:nvSpPr>
          <p:cNvPr id="20" name="19 Elipse"/>
          <p:cNvSpPr/>
          <p:nvPr/>
        </p:nvSpPr>
        <p:spPr>
          <a:xfrm>
            <a:off x="2335962" y="1066006"/>
            <a:ext cx="2016901" cy="979714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0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4">
            <a:extLst>
              <a:ext uri="{FF2B5EF4-FFF2-40B4-BE49-F238E27FC236}">
                <a16:creationId xmlns="" xmlns:a16="http://schemas.microsoft.com/office/drawing/2014/main" id="{AC583441-E45A-2088-07ED-8C214D143F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5778" name="Picture 2" descr="O incrível eixo intestino-cerebro - 100fronteiras.com"/>
          <p:cNvPicPr>
            <a:picLocks noChangeAspect="1" noChangeArrowheads="1"/>
          </p:cNvPicPr>
          <p:nvPr/>
        </p:nvPicPr>
        <p:blipFill>
          <a:blip r:embed="rId3"/>
          <a:srcRect l="3985" t="24693" r="2447" b="22519"/>
          <a:stretch>
            <a:fillRect/>
          </a:stretch>
        </p:blipFill>
        <p:spPr bwMode="auto">
          <a:xfrm rot="5400000">
            <a:off x="178904" y="2325759"/>
            <a:ext cx="4939748" cy="1858617"/>
          </a:xfrm>
          <a:prstGeom prst="rect">
            <a:avLst/>
          </a:prstGeom>
          <a:noFill/>
        </p:spPr>
      </p:pic>
      <p:sp>
        <p:nvSpPr>
          <p:cNvPr id="9" name="8 CuadroTexto"/>
          <p:cNvSpPr txBox="1"/>
          <p:nvPr/>
        </p:nvSpPr>
        <p:spPr>
          <a:xfrm>
            <a:off x="4452059" y="2011055"/>
            <a:ext cx="7168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“ La desconexión podría generar problemas en el </a:t>
            </a:r>
            <a:r>
              <a:rPr lang="es-ES" dirty="0" err="1" smtClean="0"/>
              <a:t>neurodesarrollo</a:t>
            </a:r>
            <a:r>
              <a:rPr lang="es-ES" dirty="0" smtClean="0"/>
              <a:t> ”</a:t>
            </a:r>
            <a:endParaRPr lang="es-ES" dirty="0"/>
          </a:p>
        </p:txBody>
      </p:sp>
      <p:sp>
        <p:nvSpPr>
          <p:cNvPr id="11" name="10 CuadroTexto"/>
          <p:cNvSpPr txBox="1"/>
          <p:nvPr/>
        </p:nvSpPr>
        <p:spPr>
          <a:xfrm>
            <a:off x="4407613" y="996594"/>
            <a:ext cx="7027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“ Si las sustancias necesarias no se absorben o fabrican en el intestino, NO pueden viajar hasta el cerebro ”</a:t>
            </a:r>
            <a:endParaRPr lang="es-ES" dirty="0"/>
          </a:p>
        </p:txBody>
      </p:sp>
      <p:sp>
        <p:nvSpPr>
          <p:cNvPr id="12" name="11 CuadroTexto"/>
          <p:cNvSpPr txBox="1"/>
          <p:nvPr/>
        </p:nvSpPr>
        <p:spPr>
          <a:xfrm>
            <a:off x="5794625" y="2794570"/>
            <a:ext cx="3493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Si existe DISBIOSIS…</a:t>
            </a:r>
            <a:endParaRPr lang="es-ES" sz="2400" b="1" dirty="0"/>
          </a:p>
        </p:txBody>
      </p:sp>
      <p:sp>
        <p:nvSpPr>
          <p:cNvPr id="14" name="13 CuadroTexto"/>
          <p:cNvSpPr txBox="1"/>
          <p:nvPr/>
        </p:nvSpPr>
        <p:spPr>
          <a:xfrm>
            <a:off x="5137079" y="3647326"/>
            <a:ext cx="496241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dirty="0" smtClean="0"/>
              <a:t> NO </a:t>
            </a:r>
            <a:r>
              <a:rPr lang="es-ES" dirty="0" err="1" smtClean="0"/>
              <a:t>neurogénesis</a:t>
            </a:r>
            <a:endParaRPr lang="es-ES" dirty="0" smtClean="0"/>
          </a:p>
          <a:p>
            <a:pPr>
              <a:lnSpc>
                <a:spcPct val="150000"/>
              </a:lnSpc>
            </a:pPr>
            <a:r>
              <a:rPr lang="es-ES" dirty="0" smtClean="0"/>
              <a:t> NO Factor Neurotrópico derivado del cerebro</a:t>
            </a:r>
          </a:p>
          <a:p>
            <a:pPr>
              <a:lnSpc>
                <a:spcPct val="150000"/>
              </a:lnSpc>
            </a:pPr>
            <a:r>
              <a:rPr lang="es-ES" dirty="0" smtClean="0"/>
              <a:t> NO </a:t>
            </a:r>
            <a:r>
              <a:rPr lang="es-ES" dirty="0" err="1" smtClean="0"/>
              <a:t>sinaptogénesis</a:t>
            </a:r>
            <a:endParaRPr lang="es-ES" dirty="0"/>
          </a:p>
        </p:txBody>
      </p:sp>
      <p:sp>
        <p:nvSpPr>
          <p:cNvPr id="10" name="9 CuadroTexto"/>
          <p:cNvSpPr txBox="1"/>
          <p:nvPr/>
        </p:nvSpPr>
        <p:spPr>
          <a:xfrm>
            <a:off x="4170784" y="2341983"/>
            <a:ext cx="475861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9900" dirty="0" smtClean="0"/>
              <a:t>¡</a:t>
            </a:r>
            <a:endParaRPr lang="es-ES" sz="19900" dirty="0"/>
          </a:p>
        </p:txBody>
      </p:sp>
      <p:sp>
        <p:nvSpPr>
          <p:cNvPr id="13" name="12 CuadroTexto"/>
          <p:cNvSpPr txBox="1"/>
          <p:nvPr/>
        </p:nvSpPr>
        <p:spPr>
          <a:xfrm>
            <a:off x="10052180" y="2746310"/>
            <a:ext cx="475861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9900" dirty="0" smtClean="0"/>
              <a:t>!</a:t>
            </a:r>
            <a:endParaRPr lang="es-ES" sz="19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4">
            <a:extLst>
              <a:ext uri="{FF2B5EF4-FFF2-40B4-BE49-F238E27FC236}">
                <a16:creationId xmlns="" xmlns:a16="http://schemas.microsoft.com/office/drawing/2014/main" id="{AC583441-E45A-2088-07ED-8C214D143F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14" name="13 CuadroTexto"/>
          <p:cNvSpPr txBox="1"/>
          <p:nvPr/>
        </p:nvSpPr>
        <p:spPr>
          <a:xfrm>
            <a:off x="1818861" y="715617"/>
            <a:ext cx="74046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/>
              <a:t>ALIMENTOS ULTRAPROCESADOS</a:t>
            </a:r>
          </a:p>
          <a:p>
            <a:pPr algn="ctr"/>
            <a:r>
              <a:rPr lang="es-ES" sz="3200" b="1" dirty="0" smtClean="0"/>
              <a:t> ¿Qué son ?</a:t>
            </a:r>
            <a:endParaRPr lang="es-ES" sz="3200" b="1" dirty="0"/>
          </a:p>
        </p:txBody>
      </p:sp>
      <p:sp>
        <p:nvSpPr>
          <p:cNvPr id="79874" name="AutoShape 2" descr="Por qué están tan señalados los alimentos ultraprocesados? | El Corre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79876" name="AutoShape 4" descr="alimentos ultraprocesados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79878" name="AutoShape 6" descr="Por qué están tan señalados los alimentos ultraprocesados? | El Corre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79880" name="AutoShape 8" descr="¿Por qué están tan señalados los alimentos ultraprocesados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79882" name="AutoShape 10" descr="¿Por qué están tan señalados los alimentos ultraprocesados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79886" name="Picture 14" descr="Vectores e ilustraciones de Alimentos Ultraprocesados para descargar gratis  | Freepi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0347" y="2892288"/>
            <a:ext cx="6422151" cy="3426515"/>
          </a:xfrm>
          <a:prstGeom prst="rect">
            <a:avLst/>
          </a:prstGeom>
          <a:noFill/>
        </p:spPr>
      </p:pic>
      <p:sp>
        <p:nvSpPr>
          <p:cNvPr id="20" name="19 CuadroTexto"/>
          <p:cNvSpPr txBox="1"/>
          <p:nvPr/>
        </p:nvSpPr>
        <p:spPr>
          <a:xfrm>
            <a:off x="1411359" y="1987824"/>
            <a:ext cx="45819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b="1" dirty="0" smtClean="0">
                <a:solidFill>
                  <a:srgbClr val="FF0000"/>
                </a:solidFill>
                <a:latin typeface="Arial Black" pitchFamily="34" charset="0"/>
              </a:rPr>
              <a:t>ENEMIGOS</a:t>
            </a:r>
            <a:endParaRPr lang="es-ES" sz="54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7861853" y="2902226"/>
            <a:ext cx="37470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s-ES" dirty="0" smtClean="0"/>
              <a:t> Colores llamativos</a:t>
            </a:r>
          </a:p>
          <a:p>
            <a:pPr>
              <a:buFontTx/>
              <a:buChar char="-"/>
            </a:pPr>
            <a:r>
              <a:rPr lang="es-ES" dirty="0" smtClean="0"/>
              <a:t> Sabores no naturales</a:t>
            </a:r>
          </a:p>
          <a:p>
            <a:pPr>
              <a:buFontTx/>
              <a:buChar char="-"/>
            </a:pPr>
            <a:r>
              <a:rPr lang="es-ES" dirty="0" smtClean="0"/>
              <a:t> Olores especiales</a:t>
            </a:r>
          </a:p>
          <a:p>
            <a:pPr>
              <a:buFontTx/>
              <a:buChar char="-"/>
            </a:pPr>
            <a:r>
              <a:rPr lang="es-ES" dirty="0" smtClean="0"/>
              <a:t> Larguísima caducidad </a:t>
            </a:r>
            <a:endParaRPr lang="es-ES" dirty="0"/>
          </a:p>
        </p:txBody>
      </p:sp>
      <p:sp>
        <p:nvSpPr>
          <p:cNvPr id="22" name="21 CuadroTexto"/>
          <p:cNvSpPr txBox="1"/>
          <p:nvPr/>
        </p:nvSpPr>
        <p:spPr>
          <a:xfrm>
            <a:off x="6271592" y="2156791"/>
            <a:ext cx="555597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 smtClean="0"/>
              <a:t>“ Alimentos sometidos a procesos industriales para que tengan unas cualidades específicas </a:t>
            </a:r>
            <a:r>
              <a:rPr lang="es-ES" sz="2000" i="1" dirty="0" smtClean="0"/>
              <a:t>”</a:t>
            </a:r>
            <a:endParaRPr lang="es-ES" sz="2000" i="1" dirty="0"/>
          </a:p>
        </p:txBody>
      </p:sp>
      <p:sp>
        <p:nvSpPr>
          <p:cNvPr id="23" name="22 CuadroTexto"/>
          <p:cNvSpPr txBox="1"/>
          <p:nvPr/>
        </p:nvSpPr>
        <p:spPr>
          <a:xfrm>
            <a:off x="7941365" y="4353339"/>
            <a:ext cx="25941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 smtClean="0">
                <a:solidFill>
                  <a:srgbClr val="FF0000"/>
                </a:solidFill>
                <a:latin typeface="Corbel" pitchFamily="34" charset="0"/>
                <a:ea typeface="Arimo" pitchFamily="34" charset="0"/>
                <a:cs typeface="Arimo" pitchFamily="34" charset="0"/>
              </a:rPr>
              <a:t>Snacks</a:t>
            </a:r>
            <a:endParaRPr lang="es-ES" b="1" dirty="0" smtClean="0">
              <a:solidFill>
                <a:srgbClr val="FF0000"/>
              </a:solidFill>
              <a:latin typeface="Corbel" pitchFamily="34" charset="0"/>
              <a:ea typeface="Arimo" pitchFamily="34" charset="0"/>
              <a:cs typeface="Arimo" pitchFamily="34" charset="0"/>
            </a:endParaRPr>
          </a:p>
          <a:p>
            <a:r>
              <a:rPr lang="es-ES" b="1" dirty="0" smtClean="0">
                <a:solidFill>
                  <a:srgbClr val="FF0000"/>
                </a:solidFill>
                <a:latin typeface="Corbel" pitchFamily="34" charset="0"/>
                <a:ea typeface="Arimo" pitchFamily="34" charset="0"/>
                <a:cs typeface="Arimo" pitchFamily="34" charset="0"/>
              </a:rPr>
              <a:t>Refrescos</a:t>
            </a:r>
          </a:p>
          <a:p>
            <a:r>
              <a:rPr lang="es-ES" b="1" dirty="0" smtClean="0">
                <a:solidFill>
                  <a:srgbClr val="FF0000"/>
                </a:solidFill>
                <a:latin typeface="Corbel" pitchFamily="34" charset="0"/>
                <a:ea typeface="Arimo" pitchFamily="34" charset="0"/>
                <a:cs typeface="Arimo" pitchFamily="34" charset="0"/>
              </a:rPr>
              <a:t>Bollería</a:t>
            </a:r>
          </a:p>
          <a:p>
            <a:r>
              <a:rPr lang="es-ES" b="1" dirty="0" smtClean="0">
                <a:solidFill>
                  <a:srgbClr val="FF0000"/>
                </a:solidFill>
                <a:latin typeface="Corbel" pitchFamily="34" charset="0"/>
                <a:ea typeface="Arimo" pitchFamily="34" charset="0"/>
                <a:cs typeface="Arimo" pitchFamily="34" charset="0"/>
              </a:rPr>
              <a:t>Embutidos</a:t>
            </a:r>
          </a:p>
          <a:p>
            <a:r>
              <a:rPr lang="es-ES" b="1" dirty="0" smtClean="0">
                <a:solidFill>
                  <a:srgbClr val="FF0000"/>
                </a:solidFill>
                <a:latin typeface="Corbel" pitchFamily="34" charset="0"/>
                <a:ea typeface="Arimo" pitchFamily="34" charset="0"/>
                <a:cs typeface="Arimo" pitchFamily="34" charset="0"/>
              </a:rPr>
              <a:t>Galletas</a:t>
            </a:r>
          </a:p>
          <a:p>
            <a:r>
              <a:rPr lang="es-ES" b="1" dirty="0" smtClean="0">
                <a:solidFill>
                  <a:srgbClr val="FF0000"/>
                </a:solidFill>
                <a:latin typeface="Corbel" pitchFamily="34" charset="0"/>
                <a:ea typeface="Arimo" pitchFamily="34" charset="0"/>
                <a:cs typeface="Arimo" pitchFamily="34" charset="0"/>
              </a:rPr>
              <a:t>Pan </a:t>
            </a:r>
            <a:r>
              <a:rPr lang="es-ES" b="1" dirty="0" err="1" smtClean="0">
                <a:solidFill>
                  <a:srgbClr val="FF0000"/>
                </a:solidFill>
                <a:latin typeface="Corbel" pitchFamily="34" charset="0"/>
                <a:ea typeface="Arimo" pitchFamily="34" charset="0"/>
                <a:cs typeface="Arimo" pitchFamily="34" charset="0"/>
              </a:rPr>
              <a:t>bimbo</a:t>
            </a:r>
            <a:r>
              <a:rPr lang="es-ES" b="1" dirty="0" smtClean="0">
                <a:solidFill>
                  <a:srgbClr val="FF0000"/>
                </a:solidFill>
                <a:latin typeface="Corbel" pitchFamily="34" charset="0"/>
                <a:ea typeface="Arimo" pitchFamily="34" charset="0"/>
                <a:cs typeface="Arimo" pitchFamily="34" charset="0"/>
              </a:rPr>
              <a:t>…</a:t>
            </a:r>
            <a:endParaRPr lang="es-ES" b="1" dirty="0">
              <a:solidFill>
                <a:srgbClr val="FF0000"/>
              </a:solidFill>
              <a:latin typeface="Corbel" pitchFamily="34" charset="0"/>
              <a:ea typeface="Arimo" pitchFamily="34" charset="0"/>
              <a:cs typeface="Arimo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4">
            <a:extLst>
              <a:ext uri="{FF2B5EF4-FFF2-40B4-BE49-F238E27FC236}">
                <a16:creationId xmlns="" xmlns:a16="http://schemas.microsoft.com/office/drawing/2014/main" id="{AC583441-E45A-2088-07ED-8C214D143F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4" name="13 CuadroTexto"/>
          <p:cNvSpPr txBox="1"/>
          <p:nvPr/>
        </p:nvSpPr>
        <p:spPr>
          <a:xfrm>
            <a:off x="1659833" y="924338"/>
            <a:ext cx="9919253" cy="1142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400" b="1" dirty="0" smtClean="0">
                <a:latin typeface="Arial Black" pitchFamily="34" charset="0"/>
              </a:rPr>
              <a:t>¿ ALIMENTAS A TUS HIJOS CON ULTRAPROCESADOS ?</a:t>
            </a:r>
          </a:p>
          <a:p>
            <a:pPr>
              <a:lnSpc>
                <a:spcPct val="150000"/>
              </a:lnSpc>
            </a:pPr>
            <a:r>
              <a:rPr lang="es-ES" sz="2400" b="1" dirty="0" smtClean="0">
                <a:latin typeface="Arial Black" pitchFamily="34" charset="0"/>
              </a:rPr>
              <a:t>Y TÚ…   ¿CONSUMES ALIMENTOS ULTRAPROCESADOS?</a:t>
            </a:r>
            <a:endParaRPr lang="es-ES" sz="2400" b="1" dirty="0">
              <a:latin typeface="Arial Black" pitchFamily="34" charset="0"/>
            </a:endParaRPr>
          </a:p>
        </p:txBody>
      </p:sp>
      <p:sp>
        <p:nvSpPr>
          <p:cNvPr id="15" name="14 Flecha derecha"/>
          <p:cNvSpPr/>
          <p:nvPr/>
        </p:nvSpPr>
        <p:spPr>
          <a:xfrm>
            <a:off x="431359" y="2812773"/>
            <a:ext cx="1059510" cy="775253"/>
          </a:xfrm>
          <a:prstGeom prst="rightArrow">
            <a:avLst/>
          </a:prstGeom>
          <a:solidFill>
            <a:srgbClr val="F39300"/>
          </a:solidFill>
          <a:ln>
            <a:solidFill>
              <a:srgbClr val="F3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17 CuadroTexto"/>
          <p:cNvSpPr txBox="1"/>
          <p:nvPr/>
        </p:nvSpPr>
        <p:spPr>
          <a:xfrm>
            <a:off x="1639956" y="2703444"/>
            <a:ext cx="71462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400" dirty="0" smtClean="0">
                <a:latin typeface="+mj-lt"/>
              </a:rPr>
              <a:t>Podemos aplicar algo parecido a las </a:t>
            </a:r>
          </a:p>
          <a:p>
            <a:pPr>
              <a:lnSpc>
                <a:spcPct val="150000"/>
              </a:lnSpc>
            </a:pPr>
            <a:r>
              <a:rPr lang="es-ES" sz="2400" b="1" dirty="0" smtClean="0">
                <a:latin typeface="+mj-lt"/>
              </a:rPr>
              <a:t>ENFERMEDADES NEURODEGENERATIVAS </a:t>
            </a:r>
            <a:r>
              <a:rPr lang="es-ES" sz="2400" dirty="0" smtClean="0">
                <a:latin typeface="+mj-lt"/>
              </a:rPr>
              <a:t>como el </a:t>
            </a:r>
            <a:r>
              <a:rPr lang="es-ES" sz="2400" b="1" dirty="0" smtClean="0">
                <a:solidFill>
                  <a:srgbClr val="F39300"/>
                </a:solidFill>
                <a:latin typeface="+mj-lt"/>
              </a:rPr>
              <a:t>ALZHEIMER</a:t>
            </a:r>
            <a:r>
              <a:rPr lang="es-ES" sz="2400" dirty="0" smtClean="0">
                <a:latin typeface="+mj-lt"/>
              </a:rPr>
              <a:t>, la </a:t>
            </a:r>
            <a:r>
              <a:rPr lang="es-ES" sz="2400" b="1" dirty="0" smtClean="0">
                <a:solidFill>
                  <a:srgbClr val="F39300"/>
                </a:solidFill>
                <a:latin typeface="+mj-lt"/>
              </a:rPr>
              <a:t>DEMENCIA</a:t>
            </a:r>
            <a:r>
              <a:rPr lang="es-ES" sz="2400" dirty="0" smtClean="0">
                <a:latin typeface="+mj-lt"/>
              </a:rPr>
              <a:t>…?</a:t>
            </a:r>
            <a:endParaRPr lang="es-ES" sz="2400" dirty="0">
              <a:latin typeface="+mj-lt"/>
            </a:endParaRPr>
          </a:p>
        </p:txBody>
      </p:sp>
      <p:pic>
        <p:nvPicPr>
          <p:cNvPr id="8090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32141" y="2715223"/>
            <a:ext cx="2918955" cy="3243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4">
            <a:extLst>
              <a:ext uri="{FF2B5EF4-FFF2-40B4-BE49-F238E27FC236}">
                <a16:creationId xmlns="" xmlns:a16="http://schemas.microsoft.com/office/drawing/2014/main" id="{AC583441-E45A-2088-07ED-8C214D143F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0" y="0"/>
            <a:ext cx="12191980" cy="6856718"/>
          </a:xfrm>
          <a:prstGeom prst="rect">
            <a:avLst/>
          </a:prstGeom>
        </p:spPr>
      </p:pic>
      <p:sp>
        <p:nvSpPr>
          <p:cNvPr id="5" name="CuadroTexto 1">
            <a:extLst>
              <a:ext uri="{FF2B5EF4-FFF2-40B4-BE49-F238E27FC236}">
                <a16:creationId xmlns="" xmlns:a16="http://schemas.microsoft.com/office/drawing/2014/main" id="{E5A8A014-B2D8-03DC-3DC0-1DB4E6D66BE8}"/>
              </a:ext>
            </a:extLst>
          </p:cNvPr>
          <p:cNvSpPr txBox="1"/>
          <p:nvPr/>
        </p:nvSpPr>
        <p:spPr>
          <a:xfrm>
            <a:off x="612092" y="1480456"/>
            <a:ext cx="25282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 err="1" smtClean="0">
                <a:solidFill>
                  <a:srgbClr val="F39300"/>
                </a:solidFill>
                <a:latin typeface="News Gothic Light" pitchFamily="2" charset="77"/>
              </a:rPr>
              <a:t>Microbioma</a:t>
            </a:r>
            <a:endParaRPr lang="es-ES" sz="4000" b="1" dirty="0">
              <a:solidFill>
                <a:srgbClr val="F39300"/>
              </a:solidFill>
              <a:latin typeface="News Gothic Light" pitchFamily="2" charset="77"/>
            </a:endParaRPr>
          </a:p>
        </p:txBody>
      </p:sp>
      <p:sp>
        <p:nvSpPr>
          <p:cNvPr id="6" name="CuadroTexto 2">
            <a:extLst>
              <a:ext uri="{FF2B5EF4-FFF2-40B4-BE49-F238E27FC236}">
                <a16:creationId xmlns="" xmlns:a16="http://schemas.microsoft.com/office/drawing/2014/main" id="{FB7411F2-CE7A-A310-A713-D91EC8166D2C}"/>
              </a:ext>
            </a:extLst>
          </p:cNvPr>
          <p:cNvSpPr txBox="1"/>
          <p:nvPr/>
        </p:nvSpPr>
        <p:spPr>
          <a:xfrm>
            <a:off x="626312" y="2164177"/>
            <a:ext cx="57943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latin typeface="News Gothic Light" pitchFamily="2" charset="77"/>
              </a:rPr>
              <a:t>Es el hábitat entero, el conjunto de microorganismos, sus genes, sus </a:t>
            </a:r>
            <a:r>
              <a:rPr lang="es-ES" sz="2000" b="1" dirty="0" err="1" smtClean="0">
                <a:latin typeface="News Gothic Light" pitchFamily="2" charset="77"/>
              </a:rPr>
              <a:t>metabolitos</a:t>
            </a:r>
            <a:endParaRPr lang="es-ES" sz="2000" b="1" dirty="0" smtClean="0">
              <a:latin typeface="News Gothic Light" pitchFamily="2" charset="77"/>
            </a:endParaRPr>
          </a:p>
          <a:p>
            <a:r>
              <a:rPr lang="es-ES" sz="2000" b="1" dirty="0" smtClean="0">
                <a:latin typeface="News Gothic Light" pitchFamily="2" charset="77"/>
              </a:rPr>
              <a:t>y las condiciones que les rodea.</a:t>
            </a:r>
          </a:p>
          <a:p>
            <a:endParaRPr lang="es-ES" sz="2000" b="1" dirty="0">
              <a:latin typeface="News Gothic Light" pitchFamily="2" charset="77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 smtClean="0"/>
              <a:t/>
            </a:r>
            <a:br>
              <a:rPr lang="es-ES" dirty="0" smtClean="0"/>
            </a:br>
            <a:endParaRPr lang="es-ES" dirty="0"/>
          </a:p>
        </p:txBody>
      </p:sp>
      <p:pic>
        <p:nvPicPr>
          <p:cNvPr id="65538" name="Picture 2" descr="https://www.acupunturacastellon.com/ac/img/microbiot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92079" y="436349"/>
            <a:ext cx="5555974" cy="58054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4">
            <a:extLst>
              <a:ext uri="{FF2B5EF4-FFF2-40B4-BE49-F238E27FC236}">
                <a16:creationId xmlns="" xmlns:a16="http://schemas.microsoft.com/office/drawing/2014/main" id="{AC583441-E45A-2088-07ED-8C214D143F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0" y="1282"/>
            <a:ext cx="12191980" cy="6856718"/>
          </a:xfrm>
          <a:prstGeom prst="rect">
            <a:avLst/>
          </a:prstGeom>
        </p:spPr>
      </p:pic>
      <p:sp>
        <p:nvSpPr>
          <p:cNvPr id="6" name="CuadroTexto 2">
            <a:extLst>
              <a:ext uri="{FF2B5EF4-FFF2-40B4-BE49-F238E27FC236}">
                <a16:creationId xmlns="" xmlns:a16="http://schemas.microsoft.com/office/drawing/2014/main" id="{FB7411F2-CE7A-A310-A713-D91EC8166D2C}"/>
              </a:ext>
            </a:extLst>
          </p:cNvPr>
          <p:cNvSpPr txBox="1"/>
          <p:nvPr/>
        </p:nvSpPr>
        <p:spPr>
          <a:xfrm>
            <a:off x="562397" y="1538012"/>
            <a:ext cx="450636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600" b="1" dirty="0" err="1" smtClean="0">
                <a:latin typeface="News Gothic Light" pitchFamily="2" charset="77"/>
              </a:rPr>
              <a:t>Psicobiótico</a:t>
            </a:r>
            <a:r>
              <a:rPr lang="es-ES" sz="2600" b="1" dirty="0" smtClean="0">
                <a:latin typeface="News Gothic Light" pitchFamily="2" charset="77"/>
              </a:rPr>
              <a:t> por excelencia</a:t>
            </a:r>
            <a:r>
              <a:rPr lang="es-ES" sz="2600" dirty="0" smtClean="0">
                <a:latin typeface="News Gothic Light" pitchFamily="2" charset="77"/>
              </a:rPr>
              <a:t>:</a:t>
            </a:r>
          </a:p>
          <a:p>
            <a:r>
              <a:rPr lang="es-ES" sz="2600" b="1" dirty="0" smtClean="0">
                <a:latin typeface="News Gothic Light" pitchFamily="2" charset="77"/>
              </a:rPr>
              <a:t> </a:t>
            </a:r>
            <a:endParaRPr lang="es-ES" sz="2600" b="1" dirty="0">
              <a:latin typeface="News Gothic Light" pitchFamily="2" charset="77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1480930" y="775252"/>
            <a:ext cx="5705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ESTUDIOS CIENTÍFICOS</a:t>
            </a:r>
            <a:endParaRPr lang="es-ES" dirty="0"/>
          </a:p>
        </p:txBody>
      </p:sp>
      <p:sp>
        <p:nvSpPr>
          <p:cNvPr id="9" name="CuadroTexto 2">
            <a:extLst>
              <a:ext uri="{FF2B5EF4-FFF2-40B4-BE49-F238E27FC236}">
                <a16:creationId xmlns="" xmlns:a16="http://schemas.microsoft.com/office/drawing/2014/main" id="{FB7411F2-CE7A-A310-A713-D91EC8166D2C}"/>
              </a:ext>
            </a:extLst>
          </p:cNvPr>
          <p:cNvSpPr txBox="1"/>
          <p:nvPr/>
        </p:nvSpPr>
        <p:spPr>
          <a:xfrm>
            <a:off x="5008502" y="1491631"/>
            <a:ext cx="51908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i="1" dirty="0" err="1" smtClean="0">
                <a:solidFill>
                  <a:srgbClr val="F39300"/>
                </a:solidFill>
                <a:latin typeface="News Gothic Light" pitchFamily="2" charset="77"/>
              </a:rPr>
              <a:t>Lactiplantibacillus</a:t>
            </a:r>
            <a:r>
              <a:rPr lang="es-ES" sz="2800" b="1" i="1" dirty="0" smtClean="0">
                <a:solidFill>
                  <a:srgbClr val="F39300"/>
                </a:solidFill>
                <a:latin typeface="News Gothic Light" pitchFamily="2" charset="77"/>
              </a:rPr>
              <a:t> </a:t>
            </a:r>
            <a:r>
              <a:rPr lang="es-ES" sz="2800" b="1" i="1" dirty="0" err="1" smtClean="0">
                <a:solidFill>
                  <a:srgbClr val="F39300"/>
                </a:solidFill>
                <a:latin typeface="News Gothic Light" pitchFamily="2" charset="77"/>
              </a:rPr>
              <a:t>plantarum</a:t>
            </a:r>
            <a:r>
              <a:rPr lang="es-ES" sz="2800" b="1" i="1" dirty="0" smtClean="0">
                <a:solidFill>
                  <a:srgbClr val="F39300"/>
                </a:solidFill>
                <a:latin typeface="News Gothic Light" pitchFamily="2" charset="77"/>
              </a:rPr>
              <a:t> </a:t>
            </a:r>
            <a:endParaRPr lang="es-ES" sz="2800" b="1" i="1" dirty="0">
              <a:solidFill>
                <a:srgbClr val="F39300"/>
              </a:solidFill>
              <a:latin typeface="News Gothic Light" pitchFamily="2" charset="77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1252327" y="2325767"/>
            <a:ext cx="2822713" cy="83488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Trastornos</a:t>
            </a:r>
          </a:p>
          <a:p>
            <a:pPr algn="ctr"/>
            <a:r>
              <a:rPr lang="es-ES" dirty="0" smtClean="0"/>
              <a:t>Neurodegenerativos</a:t>
            </a:r>
            <a:endParaRPr lang="es-ES" dirty="0"/>
          </a:p>
        </p:txBody>
      </p:sp>
      <p:sp>
        <p:nvSpPr>
          <p:cNvPr id="12" name="11 Rectángulo"/>
          <p:cNvSpPr/>
          <p:nvPr/>
        </p:nvSpPr>
        <p:spPr>
          <a:xfrm>
            <a:off x="4297014" y="2299263"/>
            <a:ext cx="2849217" cy="88127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Trastornos</a:t>
            </a:r>
          </a:p>
          <a:p>
            <a:pPr algn="ctr"/>
            <a:r>
              <a:rPr lang="es-ES" dirty="0" smtClean="0"/>
              <a:t>del humor</a:t>
            </a:r>
            <a:endParaRPr lang="es-ES" dirty="0"/>
          </a:p>
        </p:txBody>
      </p:sp>
      <p:sp>
        <p:nvSpPr>
          <p:cNvPr id="13" name="12 Rectángulo"/>
          <p:cNvSpPr/>
          <p:nvPr/>
        </p:nvSpPr>
        <p:spPr>
          <a:xfrm>
            <a:off x="7358266" y="2309201"/>
            <a:ext cx="2822713" cy="83488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Reduce niveles de colesterol y triglicéridos</a:t>
            </a:r>
            <a:endParaRPr lang="es-ES" dirty="0"/>
          </a:p>
        </p:txBody>
      </p:sp>
      <p:sp>
        <p:nvSpPr>
          <p:cNvPr id="15" name="14 Rectángulo"/>
          <p:cNvSpPr/>
          <p:nvPr/>
        </p:nvSpPr>
        <p:spPr>
          <a:xfrm>
            <a:off x="1090579" y="3542508"/>
            <a:ext cx="20794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err="1" smtClean="0">
                <a:latin typeface="News Gothic Light" pitchFamily="2" charset="77"/>
              </a:rPr>
              <a:t>L.Plantarum</a:t>
            </a:r>
            <a:r>
              <a:rPr lang="es-ES" b="1" dirty="0" smtClean="0">
                <a:latin typeface="News Gothic Light" pitchFamily="2" charset="77"/>
              </a:rPr>
              <a:t> 299v</a:t>
            </a:r>
            <a:endParaRPr lang="es-ES" b="1" dirty="0">
              <a:latin typeface="News Gothic Light" pitchFamily="2" charset="77"/>
            </a:endParaRPr>
          </a:p>
        </p:txBody>
      </p:sp>
      <p:cxnSp>
        <p:nvCxnSpPr>
          <p:cNvPr id="17" name="16 Conector recto de flecha"/>
          <p:cNvCxnSpPr/>
          <p:nvPr/>
        </p:nvCxnSpPr>
        <p:spPr>
          <a:xfrm>
            <a:off x="3260034" y="3737131"/>
            <a:ext cx="447261" cy="1588"/>
          </a:xfrm>
          <a:prstGeom prst="straightConnector1">
            <a:avLst/>
          </a:prstGeom>
          <a:ln>
            <a:solidFill>
              <a:srgbClr val="F393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17 Rectángulo"/>
          <p:cNvSpPr/>
          <p:nvPr/>
        </p:nvSpPr>
        <p:spPr>
          <a:xfrm>
            <a:off x="3953049" y="3542524"/>
            <a:ext cx="73974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dirty="0" smtClean="0"/>
              <a:t>“ En pacientes con depresión que tomaban inhibidores de la </a:t>
            </a:r>
            <a:r>
              <a:rPr lang="es-ES" sz="1600" dirty="0" err="1" smtClean="0"/>
              <a:t>recaptación</a:t>
            </a:r>
            <a:r>
              <a:rPr lang="es-ES" sz="1600" dirty="0" smtClean="0"/>
              <a:t> de serotonina, al ser tratados con esta cepa se observó una mejoría en su función cognitiva”</a:t>
            </a:r>
            <a:endParaRPr lang="es-ES" sz="1600" dirty="0"/>
          </a:p>
        </p:txBody>
      </p:sp>
      <p:sp>
        <p:nvSpPr>
          <p:cNvPr id="19" name="18 Rectángulo"/>
          <p:cNvSpPr/>
          <p:nvPr/>
        </p:nvSpPr>
        <p:spPr>
          <a:xfrm>
            <a:off x="1209530" y="4874351"/>
            <a:ext cx="2159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>
                <a:latin typeface="News Gothic Light" pitchFamily="2" charset="77"/>
              </a:rPr>
              <a:t>L. </a:t>
            </a:r>
            <a:r>
              <a:rPr lang="es-ES" b="1" dirty="0" err="1" smtClean="0">
                <a:latin typeface="News Gothic Light" pitchFamily="2" charset="77"/>
              </a:rPr>
              <a:t>Plantarum</a:t>
            </a:r>
            <a:r>
              <a:rPr lang="es-ES" b="1" dirty="0" smtClean="0">
                <a:latin typeface="News Gothic Light" pitchFamily="2" charset="77"/>
              </a:rPr>
              <a:t> P128</a:t>
            </a:r>
          </a:p>
        </p:txBody>
      </p:sp>
      <p:cxnSp>
        <p:nvCxnSpPr>
          <p:cNvPr id="20" name="19 Conector recto de flecha"/>
          <p:cNvCxnSpPr/>
          <p:nvPr/>
        </p:nvCxnSpPr>
        <p:spPr>
          <a:xfrm>
            <a:off x="3452190" y="5052410"/>
            <a:ext cx="447261" cy="1588"/>
          </a:xfrm>
          <a:prstGeom prst="straightConnector1">
            <a:avLst/>
          </a:prstGeom>
          <a:ln>
            <a:solidFill>
              <a:srgbClr val="F393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20 Rectángulo"/>
          <p:cNvSpPr/>
          <p:nvPr/>
        </p:nvSpPr>
        <p:spPr>
          <a:xfrm>
            <a:off x="4075631" y="4728593"/>
            <a:ext cx="73974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dirty="0" smtClean="0"/>
              <a:t>“ Se suministró a niños con TEA y se observó, respecto al grupo </a:t>
            </a:r>
            <a:r>
              <a:rPr lang="es-ES" sz="1600" dirty="0" err="1" smtClean="0"/>
              <a:t>placebo,mejoría</a:t>
            </a:r>
            <a:r>
              <a:rPr lang="es-ES" sz="1600" dirty="0" smtClean="0"/>
              <a:t> en ciertos rasgos conductuales, logrando una mayor concentración y menor impulsividad”</a:t>
            </a:r>
            <a:endParaRPr lang="es-ES" sz="1600" dirty="0"/>
          </a:p>
        </p:txBody>
      </p:sp>
      <p:sp>
        <p:nvSpPr>
          <p:cNvPr id="23" name="22 CuadroTexto"/>
          <p:cNvSpPr txBox="1"/>
          <p:nvPr/>
        </p:nvSpPr>
        <p:spPr>
          <a:xfrm>
            <a:off x="4124739" y="5655365"/>
            <a:ext cx="6867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“ Estudios en enfermedad de Parkinson evidencian la mejora en el comportamiento y la cognición al modular la dopamina y la serotonina”</a:t>
            </a:r>
            <a:endParaRPr lang="es-E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5" grpId="0"/>
      <p:bldP spid="18" grpId="0"/>
      <p:bldP spid="19" grpId="0"/>
      <p:bldP spid="21" grpId="0"/>
      <p:bldP spid="2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4">
            <a:extLst>
              <a:ext uri="{FF2B5EF4-FFF2-40B4-BE49-F238E27FC236}">
                <a16:creationId xmlns="" xmlns:a16="http://schemas.microsoft.com/office/drawing/2014/main" id="{AC583441-E45A-2088-07ED-8C214D143F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/>
          <a:srcRect t="525"/>
          <a:stretch>
            <a:fillRect/>
          </a:stretch>
        </p:blipFill>
        <p:spPr bwMode="auto">
          <a:xfrm>
            <a:off x="1624510" y="1371600"/>
            <a:ext cx="9040178" cy="435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4">
            <a:extLst>
              <a:ext uri="{FF2B5EF4-FFF2-40B4-BE49-F238E27FC236}">
                <a16:creationId xmlns="" xmlns:a16="http://schemas.microsoft.com/office/drawing/2014/main" id="{AC583441-E45A-2088-07ED-8C214D143F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pic>
        <p:nvPicPr>
          <p:cNvPr id="8" name="Picture 2" descr="https://alimentandolaciencia.esciencia.es/wp-content/uploads/2020/03/PROBIOTA-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63984" y="1658920"/>
            <a:ext cx="3655467" cy="2436004"/>
          </a:xfrm>
          <a:prstGeom prst="rect">
            <a:avLst/>
          </a:prstGeom>
          <a:noFill/>
        </p:spPr>
      </p:pic>
      <p:sp>
        <p:nvSpPr>
          <p:cNvPr id="10" name="9 CuadroTexto"/>
          <p:cNvSpPr txBox="1"/>
          <p:nvPr/>
        </p:nvSpPr>
        <p:spPr>
          <a:xfrm>
            <a:off x="1341783" y="685799"/>
            <a:ext cx="5705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ESTUDIOS CIENTÍFICOS</a:t>
            </a:r>
            <a:endParaRPr lang="es-ES" dirty="0"/>
          </a:p>
        </p:txBody>
      </p:sp>
      <p:sp>
        <p:nvSpPr>
          <p:cNvPr id="12" name="11 Rectángulo"/>
          <p:cNvSpPr/>
          <p:nvPr/>
        </p:nvSpPr>
        <p:spPr>
          <a:xfrm>
            <a:off x="974036" y="1620079"/>
            <a:ext cx="6589642" cy="1341783"/>
          </a:xfrm>
          <a:prstGeom prst="rect">
            <a:avLst/>
          </a:prstGeom>
          <a:ln>
            <a:solidFill>
              <a:srgbClr val="F393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8 Rectángulo"/>
          <p:cNvSpPr/>
          <p:nvPr/>
        </p:nvSpPr>
        <p:spPr>
          <a:xfrm>
            <a:off x="1159566" y="176405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err="1" smtClean="0"/>
              <a:t>Psychobiotics</a:t>
            </a:r>
            <a:r>
              <a:rPr lang="en-US" b="1" dirty="0" smtClean="0"/>
              <a:t>: A new perspective on the treatment of stress, anxiety, and depression</a:t>
            </a:r>
            <a:endParaRPr lang="en-US" b="1" dirty="0"/>
          </a:p>
        </p:txBody>
      </p:sp>
      <p:sp>
        <p:nvSpPr>
          <p:cNvPr id="13" name="12 Rectángulo"/>
          <p:cNvSpPr/>
          <p:nvPr/>
        </p:nvSpPr>
        <p:spPr>
          <a:xfrm>
            <a:off x="1230620" y="2459142"/>
            <a:ext cx="38234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dirty="0" smtClean="0"/>
              <a:t>Alejandro Borrego-Ruiz</a:t>
            </a:r>
            <a:r>
              <a:rPr lang="es-ES" sz="1200" baseline="30000" dirty="0" smtClean="0"/>
              <a:t>(1</a:t>
            </a:r>
            <a:r>
              <a:rPr lang="es-ES" sz="1200" dirty="0" smtClean="0"/>
              <a:t> y Juan José Borrego García</a:t>
            </a:r>
            <a:endParaRPr lang="es-ES" sz="1200" dirty="0"/>
          </a:p>
        </p:txBody>
      </p:sp>
      <p:sp>
        <p:nvSpPr>
          <p:cNvPr id="14" name="13 Rectángulo"/>
          <p:cNvSpPr/>
          <p:nvPr/>
        </p:nvSpPr>
        <p:spPr>
          <a:xfrm>
            <a:off x="1220806" y="2657925"/>
            <a:ext cx="264848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100" dirty="0" smtClean="0"/>
              <a:t>Ansiedad y Estrés, (2024), 30(2), 79-93</a:t>
            </a:r>
            <a:endParaRPr lang="es-ES" sz="1100" dirty="0"/>
          </a:p>
        </p:txBody>
      </p:sp>
      <p:sp>
        <p:nvSpPr>
          <p:cNvPr id="15" name="14 Rectángulo"/>
          <p:cNvSpPr/>
          <p:nvPr/>
        </p:nvSpPr>
        <p:spPr>
          <a:xfrm>
            <a:off x="977349" y="3253408"/>
            <a:ext cx="6566451" cy="1845365"/>
          </a:xfrm>
          <a:prstGeom prst="rect">
            <a:avLst/>
          </a:prstGeom>
          <a:ln>
            <a:solidFill>
              <a:srgbClr val="F393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b="1" dirty="0" smtClean="0"/>
              <a:t>Hacia una nueva terapia de integración del eje sistema digestivo-SNC: los </a:t>
            </a:r>
            <a:r>
              <a:rPr lang="es-ES" b="1" dirty="0" err="1" smtClean="0"/>
              <a:t>probióticos</a:t>
            </a:r>
            <a:r>
              <a:rPr lang="es-ES" b="1" dirty="0" smtClean="0"/>
              <a:t> como herramienta para el tratamiento de enfermedades psicosomáticas </a:t>
            </a:r>
          </a:p>
          <a:p>
            <a:endParaRPr lang="es-ES" b="1" dirty="0" smtClean="0"/>
          </a:p>
          <a:p>
            <a:r>
              <a:rPr lang="es-ES" sz="1200" dirty="0" smtClean="0"/>
              <a:t>Matías Campos </a:t>
            </a:r>
            <a:r>
              <a:rPr lang="es-ES" sz="1200" dirty="0" err="1" smtClean="0"/>
              <a:t>Garagay</a:t>
            </a:r>
            <a:r>
              <a:rPr lang="es-ES" sz="1200" dirty="0" smtClean="0"/>
              <a:t> y </a:t>
            </a:r>
            <a:r>
              <a:rPr lang="es-ES" sz="1200" dirty="0" err="1" smtClean="0"/>
              <a:t>Apolinaria</a:t>
            </a:r>
            <a:r>
              <a:rPr lang="es-ES" sz="1200" dirty="0" smtClean="0"/>
              <a:t> García </a:t>
            </a:r>
            <a:r>
              <a:rPr lang="es-ES" sz="1200" dirty="0" err="1" smtClean="0"/>
              <a:t>Cancino</a:t>
            </a:r>
            <a:r>
              <a:rPr lang="es-ES" sz="1200" dirty="0" smtClean="0"/>
              <a:t> </a:t>
            </a:r>
          </a:p>
          <a:p>
            <a:r>
              <a:rPr lang="es-ES" sz="1200" dirty="0" smtClean="0"/>
              <a:t>Departamento de Microbiología, Facultad de Ciencias Biológicas, Universidad de Concepción-Chile</a:t>
            </a:r>
            <a:r>
              <a:rPr lang="es-ES" sz="1200" b="1" dirty="0" smtClean="0"/>
              <a:t>. </a:t>
            </a:r>
            <a:endParaRPr lang="es-ES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4">
            <a:extLst>
              <a:ext uri="{FF2B5EF4-FFF2-40B4-BE49-F238E27FC236}">
                <a16:creationId xmlns="" xmlns:a16="http://schemas.microsoft.com/office/drawing/2014/main" id="{AC583441-E45A-2088-07ED-8C214D143F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923730" y="1719469"/>
            <a:ext cx="1045028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b="1" dirty="0" smtClean="0">
                <a:solidFill>
                  <a:srgbClr val="F39300"/>
                </a:solidFill>
              </a:rPr>
              <a:t>6. DISBIOSIS DE LA MICROBIOTA HUMANA Y OTRAS ENFERMEDADES</a:t>
            </a:r>
          </a:p>
          <a:p>
            <a:endParaRPr lang="es-ES" sz="4400" b="1" dirty="0" smtClean="0">
              <a:solidFill>
                <a:srgbClr val="F39300"/>
              </a:solidFill>
            </a:endParaRPr>
          </a:p>
          <a:p>
            <a:endParaRPr lang="es-ES" sz="4400" b="1" dirty="0">
              <a:solidFill>
                <a:srgbClr val="F39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4">
            <a:extLst>
              <a:ext uri="{FF2B5EF4-FFF2-40B4-BE49-F238E27FC236}">
                <a16:creationId xmlns="" xmlns:a16="http://schemas.microsoft.com/office/drawing/2014/main" id="{AC583441-E45A-2088-07ED-8C214D143F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9" name="Picture 2" descr="https://franjaocular.com/wp-content/uploads/2024/01/Arte1-01.png"/>
          <p:cNvPicPr>
            <a:picLocks noChangeAspect="1" noChangeArrowheads="1"/>
          </p:cNvPicPr>
          <p:nvPr/>
        </p:nvPicPr>
        <p:blipFill>
          <a:blip r:embed="rId3"/>
          <a:srcRect l="9784" r="9551" b="7563"/>
          <a:stretch>
            <a:fillRect/>
          </a:stretch>
        </p:blipFill>
        <p:spPr bwMode="auto">
          <a:xfrm>
            <a:off x="1530626" y="-1"/>
            <a:ext cx="8279295" cy="6321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4">
            <a:extLst>
              <a:ext uri="{FF2B5EF4-FFF2-40B4-BE49-F238E27FC236}">
                <a16:creationId xmlns="" xmlns:a16="http://schemas.microsoft.com/office/drawing/2014/main" id="{AC583441-E45A-2088-07ED-8C214D143F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0" y="0"/>
            <a:ext cx="12191980" cy="6856718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74380" y="121063"/>
            <a:ext cx="4776924" cy="6689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C397E1DC-45F8-B4F1-1F9F-A3D8A3B4DC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AC583441-E45A-2088-07ED-8C214D143F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FC9CB4EB-9508-862F-84E1-7A3CEDD16BE5}"/>
              </a:ext>
            </a:extLst>
          </p:cNvPr>
          <p:cNvSpPr txBox="1"/>
          <p:nvPr/>
        </p:nvSpPr>
        <p:spPr>
          <a:xfrm>
            <a:off x="675565" y="1287880"/>
            <a:ext cx="5748690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s-ES" sz="2800" b="1" dirty="0" smtClean="0">
                <a:solidFill>
                  <a:srgbClr val="F39300"/>
                </a:solidFill>
                <a:latin typeface="News Gothic Light" pitchFamily="2" charset="77"/>
              </a:rPr>
              <a:t>MICROBIOTA Y DIABETES TIPO 2</a:t>
            </a:r>
          </a:p>
          <a:p>
            <a:pPr>
              <a:lnSpc>
                <a:spcPct val="200000"/>
              </a:lnSpc>
            </a:pPr>
            <a:endParaRPr lang="es-ES" sz="2400" b="1" dirty="0" smtClean="0">
              <a:solidFill>
                <a:srgbClr val="F39300"/>
              </a:solidFill>
              <a:latin typeface="News Gothic Light" pitchFamily="2" charset="77"/>
            </a:endParaRPr>
          </a:p>
          <a:p>
            <a:pPr>
              <a:lnSpc>
                <a:spcPct val="200000"/>
              </a:lnSpc>
            </a:pPr>
            <a:endParaRPr lang="es-ES" sz="2400" b="1" dirty="0">
              <a:latin typeface="News Gothic Light" pitchFamily="2" charset="77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858415" y="3517682"/>
            <a:ext cx="107022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b="1" dirty="0" smtClean="0"/>
          </a:p>
          <a:p>
            <a:endParaRPr lang="es-ES" b="1" dirty="0" smtClean="0"/>
          </a:p>
          <a:p>
            <a:r>
              <a:rPr lang="es-ES" b="1" dirty="0" err="1" smtClean="0"/>
              <a:t>Disbiosis</a:t>
            </a:r>
            <a:r>
              <a:rPr lang="es-ES" dirty="0" smtClean="0"/>
              <a:t>               RESISTENCIA A LA INSULINA  +  INFLAMACIÓN CRÓNICA</a:t>
            </a:r>
          </a:p>
          <a:p>
            <a:endParaRPr lang="es-ES" dirty="0" smtClean="0"/>
          </a:p>
          <a:p>
            <a:r>
              <a:rPr lang="es-ES" dirty="0" smtClean="0"/>
              <a:t>Los </a:t>
            </a:r>
            <a:r>
              <a:rPr lang="es-ES" b="1" dirty="0" smtClean="0"/>
              <a:t>AGCC</a:t>
            </a:r>
            <a:r>
              <a:rPr lang="es-ES" dirty="0" smtClean="0"/>
              <a:t>               Regulan la GLUCOSA y la RESISTENCIA  A LA INSULINA</a:t>
            </a:r>
          </a:p>
          <a:p>
            <a:endParaRPr lang="es-ES" b="1" dirty="0" smtClean="0"/>
          </a:p>
        </p:txBody>
      </p:sp>
      <p:cxnSp>
        <p:nvCxnSpPr>
          <p:cNvPr id="7" name="6 Conector recto de flecha"/>
          <p:cNvCxnSpPr/>
          <p:nvPr/>
        </p:nvCxnSpPr>
        <p:spPr>
          <a:xfrm>
            <a:off x="2309357" y="4818308"/>
            <a:ext cx="506895" cy="1588"/>
          </a:xfrm>
          <a:prstGeom prst="straightConnector1">
            <a:avLst/>
          </a:prstGeom>
          <a:ln>
            <a:solidFill>
              <a:srgbClr val="F393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7 Conector recto de flecha"/>
          <p:cNvCxnSpPr/>
          <p:nvPr/>
        </p:nvCxnSpPr>
        <p:spPr>
          <a:xfrm>
            <a:off x="2236102" y="4212810"/>
            <a:ext cx="506895" cy="1588"/>
          </a:xfrm>
          <a:prstGeom prst="straightConnector1">
            <a:avLst/>
          </a:prstGeom>
          <a:ln>
            <a:solidFill>
              <a:srgbClr val="F393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8 Rectángulo"/>
          <p:cNvSpPr/>
          <p:nvPr/>
        </p:nvSpPr>
        <p:spPr>
          <a:xfrm>
            <a:off x="892878" y="3484391"/>
            <a:ext cx="57758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/>
              <a:t>ALIMENTACIÓN  INADECUADA  favorece </a:t>
            </a:r>
            <a:r>
              <a:rPr lang="es-ES" b="1" dirty="0" err="1" smtClean="0"/>
              <a:t>Disbiosis</a:t>
            </a:r>
            <a:endParaRPr lang="es-ES" b="1" dirty="0"/>
          </a:p>
        </p:txBody>
      </p:sp>
      <p:pic>
        <p:nvPicPr>
          <p:cNvPr id="90114" name="Picture 2" descr="16.700+ Diabetes Ilustraciones de Stock, gráficos vectoriales libres de  derechos y clip art - iStock | Insulina, Obesidad, Hipertension"/>
          <p:cNvPicPr>
            <a:picLocks noChangeAspect="1" noChangeArrowheads="1"/>
          </p:cNvPicPr>
          <p:nvPr/>
        </p:nvPicPr>
        <p:blipFill>
          <a:blip r:embed="rId3"/>
          <a:srcRect l="12057" t="7019" r="5990" b="7027"/>
          <a:stretch>
            <a:fillRect/>
          </a:stretch>
        </p:blipFill>
        <p:spPr bwMode="auto">
          <a:xfrm>
            <a:off x="6960637" y="410547"/>
            <a:ext cx="4777274" cy="33403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99394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C397E1DC-45F8-B4F1-1F9F-A3D8A3B4DC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AC583441-E45A-2088-07ED-8C214D143F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FC9CB4EB-9508-862F-84E1-7A3CEDD16BE5}"/>
              </a:ext>
            </a:extLst>
          </p:cNvPr>
          <p:cNvSpPr txBox="1"/>
          <p:nvPr/>
        </p:nvSpPr>
        <p:spPr>
          <a:xfrm>
            <a:off x="694226" y="1082565"/>
            <a:ext cx="5573962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s-ES" sz="2800" b="1" dirty="0" smtClean="0">
                <a:solidFill>
                  <a:srgbClr val="F39300"/>
                </a:solidFill>
                <a:latin typeface="News Gothic Light" pitchFamily="2" charset="77"/>
              </a:rPr>
              <a:t>MICROBIOTA Y CARIES DENTAL</a:t>
            </a:r>
          </a:p>
          <a:p>
            <a:pPr>
              <a:lnSpc>
                <a:spcPct val="200000"/>
              </a:lnSpc>
            </a:pPr>
            <a:endParaRPr lang="es-ES" sz="2000" b="1" dirty="0" smtClean="0">
              <a:solidFill>
                <a:srgbClr val="F39300"/>
              </a:solidFill>
              <a:latin typeface="News Gothic Light" pitchFamily="2" charset="77"/>
            </a:endParaRPr>
          </a:p>
          <a:p>
            <a:pPr>
              <a:lnSpc>
                <a:spcPct val="200000"/>
              </a:lnSpc>
            </a:pPr>
            <a:endParaRPr lang="es-ES" sz="2000" b="1" dirty="0">
              <a:latin typeface="News Gothic Light" pitchFamily="2" charset="77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634480" y="2304701"/>
            <a:ext cx="1070221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b="1" dirty="0" smtClean="0"/>
          </a:p>
          <a:p>
            <a:endParaRPr lang="es-ES" b="1" dirty="0" smtClean="0"/>
          </a:p>
          <a:p>
            <a:r>
              <a:rPr lang="es-ES" dirty="0" err="1" smtClean="0"/>
              <a:t>Disbiosis</a:t>
            </a:r>
            <a:r>
              <a:rPr lang="es-ES" dirty="0" smtClean="0"/>
              <a:t> oral               </a:t>
            </a:r>
            <a:r>
              <a:rPr lang="es-ES" sz="2400" dirty="0" smtClean="0"/>
              <a:t> </a:t>
            </a:r>
            <a:r>
              <a:rPr lang="es-ES" sz="2400" b="1" i="1" dirty="0" err="1" smtClean="0">
                <a:solidFill>
                  <a:srgbClr val="00B050"/>
                </a:solidFill>
              </a:rPr>
              <a:t>Streptococcus</a:t>
            </a:r>
            <a:r>
              <a:rPr lang="es-ES" sz="2400" b="1" i="1" dirty="0" smtClean="0">
                <a:solidFill>
                  <a:srgbClr val="00B050"/>
                </a:solidFill>
              </a:rPr>
              <a:t> </a:t>
            </a:r>
            <a:r>
              <a:rPr lang="es-ES" sz="2400" b="1" i="1" dirty="0" err="1" smtClean="0">
                <a:solidFill>
                  <a:srgbClr val="00B050"/>
                </a:solidFill>
              </a:rPr>
              <a:t>mutans</a:t>
            </a:r>
            <a:endParaRPr lang="es-ES" b="1" i="1" dirty="0" smtClean="0">
              <a:solidFill>
                <a:srgbClr val="00B050"/>
              </a:solidFill>
            </a:endParaRPr>
          </a:p>
          <a:p>
            <a:endParaRPr lang="es-ES" b="1" i="1" dirty="0" smtClean="0"/>
          </a:p>
          <a:p>
            <a:endParaRPr lang="es-ES" dirty="0" smtClean="0"/>
          </a:p>
          <a:p>
            <a:r>
              <a:rPr lang="es-ES" dirty="0" smtClean="0"/>
              <a:t>Bacteria que produce ácido y daña el esmalte dental produciendo caries</a:t>
            </a:r>
          </a:p>
          <a:p>
            <a:endParaRPr lang="es-ES" dirty="0" smtClean="0"/>
          </a:p>
          <a:p>
            <a:endParaRPr lang="es-ES" b="1" dirty="0" smtClean="0"/>
          </a:p>
        </p:txBody>
      </p:sp>
      <p:cxnSp>
        <p:nvCxnSpPr>
          <p:cNvPr id="8" name="7 Conector recto de flecha"/>
          <p:cNvCxnSpPr/>
          <p:nvPr/>
        </p:nvCxnSpPr>
        <p:spPr>
          <a:xfrm>
            <a:off x="2320077" y="3111796"/>
            <a:ext cx="506895" cy="1588"/>
          </a:xfrm>
          <a:prstGeom prst="straightConnector1">
            <a:avLst/>
          </a:prstGeom>
          <a:ln>
            <a:solidFill>
              <a:srgbClr val="F393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8 Rectángulo"/>
          <p:cNvSpPr/>
          <p:nvPr/>
        </p:nvSpPr>
        <p:spPr>
          <a:xfrm>
            <a:off x="650282" y="2290072"/>
            <a:ext cx="91912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/>
              <a:t>ALIMENTACIÓN  RICA EN AZÚCARES   favorece  </a:t>
            </a:r>
            <a:r>
              <a:rPr lang="es-ES" b="1" dirty="0" err="1" smtClean="0"/>
              <a:t>Disbiosis</a:t>
            </a:r>
            <a:r>
              <a:rPr lang="es-ES" b="1" dirty="0" smtClean="0"/>
              <a:t>  de la </a:t>
            </a:r>
            <a:r>
              <a:rPr lang="es-ES" b="1" dirty="0" err="1" smtClean="0"/>
              <a:t>microbiota</a:t>
            </a:r>
            <a:r>
              <a:rPr lang="es-ES" b="1" dirty="0" smtClean="0"/>
              <a:t> ORAL</a:t>
            </a:r>
            <a:endParaRPr lang="es-ES" b="1" dirty="0"/>
          </a:p>
        </p:txBody>
      </p:sp>
      <p:pic>
        <p:nvPicPr>
          <p:cNvPr id="88066" name="Picture 2" descr="Diente sano y saludable Vector Premium | Premium Vector #Freepik #vector #comida #escuela #icono #educacion"/>
          <p:cNvPicPr>
            <a:picLocks noChangeAspect="1" noChangeArrowheads="1"/>
          </p:cNvPicPr>
          <p:nvPr/>
        </p:nvPicPr>
        <p:blipFill>
          <a:blip r:embed="rId3"/>
          <a:srcRect l="5632" t="3685"/>
          <a:stretch>
            <a:fillRect/>
          </a:stretch>
        </p:blipFill>
        <p:spPr bwMode="auto">
          <a:xfrm>
            <a:off x="8602823" y="2634771"/>
            <a:ext cx="2985795" cy="33444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99394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C397E1DC-45F8-B4F1-1F9F-A3D8A3B4DC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AC583441-E45A-2088-07ED-8C214D143F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FC9CB4EB-9508-862F-84E1-7A3CEDD16BE5}"/>
              </a:ext>
            </a:extLst>
          </p:cNvPr>
          <p:cNvSpPr txBox="1"/>
          <p:nvPr/>
        </p:nvSpPr>
        <p:spPr>
          <a:xfrm>
            <a:off x="684896" y="1287839"/>
            <a:ext cx="6939720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s-ES" sz="2800" b="1" dirty="0" smtClean="0">
                <a:solidFill>
                  <a:srgbClr val="F39300"/>
                </a:solidFill>
                <a:latin typeface="News Gothic Light" pitchFamily="2" charset="77"/>
              </a:rPr>
              <a:t>MICROBIOTA E INFECCIONES DE ORINA</a:t>
            </a:r>
          </a:p>
          <a:p>
            <a:pPr>
              <a:lnSpc>
                <a:spcPct val="200000"/>
              </a:lnSpc>
            </a:pPr>
            <a:endParaRPr lang="es-ES" sz="2000" b="1" dirty="0" smtClean="0">
              <a:solidFill>
                <a:srgbClr val="F39300"/>
              </a:solidFill>
              <a:latin typeface="News Gothic Light" pitchFamily="2" charset="77"/>
            </a:endParaRPr>
          </a:p>
          <a:p>
            <a:pPr>
              <a:lnSpc>
                <a:spcPct val="200000"/>
              </a:lnSpc>
            </a:pPr>
            <a:endParaRPr lang="es-ES" sz="2000" b="1" dirty="0">
              <a:latin typeface="News Gothic Light" pitchFamily="2" charset="77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343606" y="5657671"/>
            <a:ext cx="107022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b="1" i="1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b="1" dirty="0" smtClean="0"/>
          </a:p>
        </p:txBody>
      </p:sp>
      <p:cxnSp>
        <p:nvCxnSpPr>
          <p:cNvPr id="8" name="7 Conector recto de flecha"/>
          <p:cNvCxnSpPr/>
          <p:nvPr/>
        </p:nvCxnSpPr>
        <p:spPr>
          <a:xfrm>
            <a:off x="4344821" y="3606279"/>
            <a:ext cx="506895" cy="1588"/>
          </a:xfrm>
          <a:prstGeom prst="straightConnector1">
            <a:avLst/>
          </a:prstGeom>
          <a:ln>
            <a:solidFill>
              <a:srgbClr val="F393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8 Rectángulo"/>
          <p:cNvSpPr/>
          <p:nvPr/>
        </p:nvSpPr>
        <p:spPr>
          <a:xfrm>
            <a:off x="454339" y="3409706"/>
            <a:ext cx="84866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dirty="0" err="1" smtClean="0"/>
              <a:t>Microbiota</a:t>
            </a:r>
            <a:r>
              <a:rPr lang="es-ES" sz="2000" dirty="0" smtClean="0"/>
              <a:t> genitourinaria </a:t>
            </a:r>
            <a:r>
              <a:rPr lang="es-ES" sz="2000" b="1" i="1" dirty="0" smtClean="0"/>
              <a:t>SANA</a:t>
            </a:r>
            <a:r>
              <a:rPr lang="es-ES" sz="2000" i="1" dirty="0" smtClean="0"/>
              <a:t>              </a:t>
            </a:r>
            <a:r>
              <a:rPr lang="es-ES" sz="2000" i="1" dirty="0" err="1" smtClean="0"/>
              <a:t>Lactobacillus</a:t>
            </a:r>
            <a:r>
              <a:rPr lang="es-ES" sz="2000" i="1" dirty="0" smtClean="0"/>
              <a:t> y </a:t>
            </a:r>
            <a:r>
              <a:rPr lang="es-ES" sz="2000" i="1" dirty="0" err="1" smtClean="0"/>
              <a:t>Corinebacterium</a:t>
            </a:r>
            <a:r>
              <a:rPr lang="es-ES" sz="2000" i="1" dirty="0" smtClean="0"/>
              <a:t> </a:t>
            </a:r>
            <a:endParaRPr lang="es-ES" sz="2000" i="1" dirty="0"/>
          </a:p>
        </p:txBody>
      </p:sp>
      <p:pic>
        <p:nvPicPr>
          <p:cNvPr id="89090" name="Picture 2" descr="Infecciones urinarias: causas, síntomas y tratamientos"/>
          <p:cNvPicPr>
            <a:picLocks noChangeAspect="1" noChangeArrowheads="1"/>
          </p:cNvPicPr>
          <p:nvPr/>
        </p:nvPicPr>
        <p:blipFill>
          <a:blip r:embed="rId3"/>
          <a:srcRect l="32107" r="6056"/>
          <a:stretch>
            <a:fillRect/>
          </a:stretch>
        </p:blipFill>
        <p:spPr bwMode="auto">
          <a:xfrm>
            <a:off x="7539135" y="637298"/>
            <a:ext cx="3824296" cy="2628415"/>
          </a:xfrm>
          <a:prstGeom prst="rect">
            <a:avLst/>
          </a:prstGeom>
          <a:noFill/>
        </p:spPr>
      </p:pic>
      <p:sp>
        <p:nvSpPr>
          <p:cNvPr id="10" name="9 CuadroTexto"/>
          <p:cNvSpPr txBox="1"/>
          <p:nvPr/>
        </p:nvSpPr>
        <p:spPr>
          <a:xfrm>
            <a:off x="625152" y="3974841"/>
            <a:ext cx="803365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/>
              <a:t>DISBIOSIS            Alteración del </a:t>
            </a:r>
            <a:r>
              <a:rPr lang="es-ES" sz="2000" dirty="0" err="1" smtClean="0"/>
              <a:t>Ph</a:t>
            </a:r>
            <a:r>
              <a:rPr lang="es-ES" sz="2000" dirty="0" smtClean="0"/>
              <a:t>, estrés, alimentación…</a:t>
            </a:r>
          </a:p>
          <a:p>
            <a:endParaRPr lang="es-ES" dirty="0" smtClean="0"/>
          </a:p>
          <a:p>
            <a:endParaRPr lang="es-ES" b="1" i="1" dirty="0" smtClean="0"/>
          </a:p>
          <a:p>
            <a:r>
              <a:rPr lang="es-ES" sz="2400" b="1" i="1" dirty="0" smtClean="0"/>
              <a:t>E. </a:t>
            </a:r>
            <a:r>
              <a:rPr lang="es-ES" sz="2400" b="1" i="1" dirty="0" err="1" smtClean="0"/>
              <a:t>Coli</a:t>
            </a:r>
            <a:r>
              <a:rPr lang="es-ES" sz="2400" b="1" i="1" dirty="0" smtClean="0"/>
              <a:t>   </a:t>
            </a:r>
          </a:p>
          <a:p>
            <a:r>
              <a:rPr lang="es-ES" dirty="0" smtClean="0"/>
              <a:t>    </a:t>
            </a:r>
            <a:endParaRPr lang="es-ES" dirty="0"/>
          </a:p>
        </p:txBody>
      </p:sp>
      <p:cxnSp>
        <p:nvCxnSpPr>
          <p:cNvPr id="11" name="10 Conector recto de flecha"/>
          <p:cNvCxnSpPr/>
          <p:nvPr/>
        </p:nvCxnSpPr>
        <p:spPr>
          <a:xfrm>
            <a:off x="2152126" y="4175488"/>
            <a:ext cx="506895" cy="1588"/>
          </a:xfrm>
          <a:prstGeom prst="straightConnector1">
            <a:avLst/>
          </a:prstGeom>
          <a:ln>
            <a:solidFill>
              <a:srgbClr val="F393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12 Rayo"/>
          <p:cNvSpPr/>
          <p:nvPr/>
        </p:nvSpPr>
        <p:spPr>
          <a:xfrm>
            <a:off x="1866122" y="4683967"/>
            <a:ext cx="1623527" cy="914399"/>
          </a:xfrm>
          <a:prstGeom prst="lightningBolt">
            <a:avLst/>
          </a:prstGeom>
          <a:solidFill>
            <a:srgbClr val="F39300"/>
          </a:solidFill>
          <a:ln>
            <a:solidFill>
              <a:srgbClr val="F3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13 CuadroTexto"/>
          <p:cNvSpPr txBox="1"/>
          <p:nvPr/>
        </p:nvSpPr>
        <p:spPr>
          <a:xfrm>
            <a:off x="3517641" y="4991878"/>
            <a:ext cx="5533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Bacteria intestinal que coloniza y causa la infección</a:t>
            </a:r>
            <a:endParaRPr lang="es-ES" sz="1600" dirty="0"/>
          </a:p>
        </p:txBody>
      </p:sp>
    </p:spTree>
    <p:extLst>
      <p:ext uri="{BB962C8B-B14F-4D97-AF65-F5344CB8AC3E}">
        <p14:creationId xmlns="" xmlns:p14="http://schemas.microsoft.com/office/powerpoint/2010/main" val="399394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4">
            <a:extLst>
              <a:ext uri="{FF2B5EF4-FFF2-40B4-BE49-F238E27FC236}">
                <a16:creationId xmlns="" xmlns:a16="http://schemas.microsoft.com/office/drawing/2014/main" id="{AC583441-E45A-2088-07ED-8C214D143F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CuadroTexto 1">
            <a:extLst>
              <a:ext uri="{FF2B5EF4-FFF2-40B4-BE49-F238E27FC236}">
                <a16:creationId xmlns="" xmlns:a16="http://schemas.microsoft.com/office/drawing/2014/main" id="{E5A8A014-B2D8-03DC-3DC0-1DB4E6D66BE8}"/>
              </a:ext>
            </a:extLst>
          </p:cNvPr>
          <p:cNvSpPr txBox="1"/>
          <p:nvPr/>
        </p:nvSpPr>
        <p:spPr>
          <a:xfrm>
            <a:off x="1330549" y="528734"/>
            <a:ext cx="57486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b="1" dirty="0" smtClean="0">
                <a:solidFill>
                  <a:srgbClr val="F39300"/>
                </a:solidFill>
                <a:latin typeface="News Gothic Light" pitchFamily="2" charset="77"/>
              </a:rPr>
              <a:t>LIBROS RECOMENDADOS</a:t>
            </a:r>
            <a:endParaRPr lang="es-ES" sz="3600" b="1" dirty="0">
              <a:solidFill>
                <a:srgbClr val="F39300"/>
              </a:solidFill>
              <a:latin typeface="News Gothic Light" pitchFamily="2" charset="77"/>
            </a:endParaRPr>
          </a:p>
        </p:txBody>
      </p:sp>
      <p:pic>
        <p:nvPicPr>
          <p:cNvPr id="5122" name="Picture 2" descr="¡Es la microbiota, idiota!: Descubre cómo tu salud depende de los billones  de microorganismos que habitan en tu cuerpo (Alienta) : Arponen, Sari: ..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2611" y="1819469"/>
            <a:ext cx="2104632" cy="3319609"/>
          </a:xfrm>
          <a:prstGeom prst="rect">
            <a:avLst/>
          </a:prstGeom>
          <a:noFill/>
        </p:spPr>
      </p:pic>
      <p:pic>
        <p:nvPicPr>
          <p:cNvPr id="5124" name="Picture 4" descr="El revolucionario mundo de los probióticos - Olalla Otero | PlanetadeLibro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25552" y="2581747"/>
            <a:ext cx="2043404" cy="3225512"/>
          </a:xfrm>
          <a:prstGeom prst="rect">
            <a:avLst/>
          </a:prstGeom>
          <a:noFill/>
        </p:spPr>
      </p:pic>
      <p:pic>
        <p:nvPicPr>
          <p:cNvPr id="5126" name="Picture 6" descr="dime que comes y te dire que bacterias tienes-blanca garcia orea-978841775292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01811" y="1931597"/>
            <a:ext cx="2363086" cy="2920321"/>
          </a:xfrm>
          <a:prstGeom prst="rect">
            <a:avLst/>
          </a:prstGeom>
          <a:noFill/>
        </p:spPr>
      </p:pic>
      <p:sp>
        <p:nvSpPr>
          <p:cNvPr id="21" name="20 Rectángulo"/>
          <p:cNvSpPr/>
          <p:nvPr/>
        </p:nvSpPr>
        <p:spPr>
          <a:xfrm>
            <a:off x="8976049" y="2481943"/>
            <a:ext cx="2174033" cy="315374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128" name="Picture 8" descr="tu primer cerebro. no está en tu cabeza-xavi cañellas-978841828537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973004" y="2521305"/>
            <a:ext cx="2181225" cy="31337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4">
            <a:extLst>
              <a:ext uri="{FF2B5EF4-FFF2-40B4-BE49-F238E27FC236}">
                <a16:creationId xmlns="" xmlns:a16="http://schemas.microsoft.com/office/drawing/2014/main" id="{AC583441-E45A-2088-07ED-8C214D143F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0" y="0"/>
            <a:ext cx="12191980" cy="6856718"/>
          </a:xfrm>
          <a:prstGeom prst="rect">
            <a:avLst/>
          </a:prstGeom>
        </p:spPr>
      </p:pic>
      <p:pic>
        <p:nvPicPr>
          <p:cNvPr id="6" name="Imagen 4">
            <a:extLst>
              <a:ext uri="{FF2B5EF4-FFF2-40B4-BE49-F238E27FC236}">
                <a16:creationId xmlns="" xmlns:a16="http://schemas.microsoft.com/office/drawing/2014/main" id="{AC583441-E45A-2088-07ED-8C214D143F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-149087" y="1282"/>
            <a:ext cx="12191980" cy="6856718"/>
          </a:xfrm>
          <a:prstGeom prst="rect">
            <a:avLst/>
          </a:prstGeom>
        </p:spPr>
      </p:pic>
      <p:sp>
        <p:nvSpPr>
          <p:cNvPr id="7" name="CuadroTexto 1">
            <a:extLst>
              <a:ext uri="{FF2B5EF4-FFF2-40B4-BE49-F238E27FC236}">
                <a16:creationId xmlns="" xmlns:a16="http://schemas.microsoft.com/office/drawing/2014/main" id="{E5A8A014-B2D8-03DC-3DC0-1DB4E6D66BE8}"/>
              </a:ext>
            </a:extLst>
          </p:cNvPr>
          <p:cNvSpPr txBox="1"/>
          <p:nvPr/>
        </p:nvSpPr>
        <p:spPr>
          <a:xfrm>
            <a:off x="612092" y="1480456"/>
            <a:ext cx="27574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 err="1" smtClean="0">
                <a:solidFill>
                  <a:srgbClr val="F39300"/>
                </a:solidFill>
                <a:latin typeface="News Gothic Light" pitchFamily="2" charset="77"/>
              </a:rPr>
              <a:t>Metagenoma</a:t>
            </a:r>
            <a:endParaRPr lang="es-ES" sz="4000" b="1" dirty="0">
              <a:solidFill>
                <a:srgbClr val="F39300"/>
              </a:solidFill>
              <a:latin typeface="News Gothic Light" pitchFamily="2" charset="77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725557" y="2156791"/>
            <a:ext cx="108634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/>
              <a:t>Conjunto de genes microbianos presentes en un entorno</a:t>
            </a:r>
          </a:p>
          <a:p>
            <a:r>
              <a:rPr lang="es-ES" dirty="0" smtClean="0"/>
              <a:t>o ecosistema determinado. </a:t>
            </a:r>
          </a:p>
          <a:p>
            <a:endParaRPr lang="es-ES" dirty="0"/>
          </a:p>
        </p:txBody>
      </p:sp>
      <p:sp>
        <p:nvSpPr>
          <p:cNvPr id="11" name="CuadroTexto 1">
            <a:extLst>
              <a:ext uri="{FF2B5EF4-FFF2-40B4-BE49-F238E27FC236}">
                <a16:creationId xmlns="" xmlns:a16="http://schemas.microsoft.com/office/drawing/2014/main" id="{E5A8A014-B2D8-03DC-3DC0-1DB4E6D66BE8}"/>
              </a:ext>
            </a:extLst>
          </p:cNvPr>
          <p:cNvSpPr txBox="1"/>
          <p:nvPr/>
        </p:nvSpPr>
        <p:spPr>
          <a:xfrm>
            <a:off x="655161" y="3322509"/>
            <a:ext cx="30700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 err="1" smtClean="0">
                <a:solidFill>
                  <a:srgbClr val="F39300"/>
                </a:solidFill>
                <a:latin typeface="News Gothic Light" pitchFamily="2" charset="77"/>
              </a:rPr>
              <a:t>Metagenómica</a:t>
            </a:r>
            <a:endParaRPr lang="es-ES" sz="4000" b="1" dirty="0">
              <a:solidFill>
                <a:srgbClr val="F39300"/>
              </a:solidFill>
              <a:latin typeface="News Gothic Light" pitchFamily="2" charset="77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732183" y="4021532"/>
            <a:ext cx="972378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/>
              <a:t>Método utilizado para el análisis del </a:t>
            </a:r>
            <a:r>
              <a:rPr lang="es-ES" dirty="0" err="1" smtClean="0"/>
              <a:t>metagenoma</a:t>
            </a:r>
            <a:r>
              <a:rPr lang="es-ES" dirty="0" smtClean="0"/>
              <a:t>, es decir, el estudio de la información genética contenida en los microorganismos que se encuentran en una muestra. </a:t>
            </a:r>
          </a:p>
          <a:p>
            <a:endParaRPr lang="es-ES" dirty="0" smtClean="0"/>
          </a:p>
          <a:p>
            <a:r>
              <a:rPr lang="es-ES" dirty="0" smtClean="0"/>
              <a:t>Esto nos permite estudiar y entender qué papel desempeñan estos microorganismos en el medio en el que se encuentran.  </a:t>
            </a:r>
          </a:p>
          <a:p>
            <a:endParaRPr lang="es-ES" dirty="0"/>
          </a:p>
        </p:txBody>
      </p:sp>
      <p:pic>
        <p:nvPicPr>
          <p:cNvPr id="64516" name="Picture 4" descr="http://farmaciamaribelpique.com/img/cms/MICROBI.jpg"/>
          <p:cNvPicPr>
            <a:picLocks noChangeAspect="1" noChangeArrowheads="1"/>
          </p:cNvPicPr>
          <p:nvPr/>
        </p:nvPicPr>
        <p:blipFill>
          <a:blip r:embed="rId3"/>
          <a:srcRect l="51916" t="6383" r="2702" b="13208"/>
          <a:stretch>
            <a:fillRect/>
          </a:stretch>
        </p:blipFill>
        <p:spPr bwMode="auto">
          <a:xfrm>
            <a:off x="7136296" y="606286"/>
            <a:ext cx="4255050" cy="31069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4">
            <a:extLst>
              <a:ext uri="{FF2B5EF4-FFF2-40B4-BE49-F238E27FC236}">
                <a16:creationId xmlns="" xmlns:a16="http://schemas.microsoft.com/office/drawing/2014/main" id="{AC583441-E45A-2088-07ED-8C214D143F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CuadroTexto 1">
            <a:extLst>
              <a:ext uri="{FF2B5EF4-FFF2-40B4-BE49-F238E27FC236}">
                <a16:creationId xmlns="" xmlns:a16="http://schemas.microsoft.com/office/drawing/2014/main" id="{E5A8A014-B2D8-03DC-3DC0-1DB4E6D66BE8}"/>
              </a:ext>
            </a:extLst>
          </p:cNvPr>
          <p:cNvSpPr txBox="1"/>
          <p:nvPr/>
        </p:nvSpPr>
        <p:spPr>
          <a:xfrm>
            <a:off x="1927663" y="1887960"/>
            <a:ext cx="93586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200" b="1" dirty="0" smtClean="0">
                <a:solidFill>
                  <a:srgbClr val="F39300"/>
                </a:solidFill>
                <a:latin typeface="News Gothic Light" pitchFamily="2" charset="77"/>
              </a:rPr>
              <a:t>MUCHAS GRACIAS</a:t>
            </a:r>
            <a:endParaRPr lang="es-ES" sz="7200" b="1" dirty="0">
              <a:solidFill>
                <a:srgbClr val="F39300"/>
              </a:solidFill>
              <a:latin typeface="News Gothic Light" pitchFamily="2" charset="77"/>
            </a:endParaRPr>
          </a:p>
        </p:txBody>
      </p:sp>
      <p:pic>
        <p:nvPicPr>
          <p:cNvPr id="9" name="Picture 4" descr="https://i.pinimg.com/564x/25/93/4c/25934c9f9c7591027950c1e9f625821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33744" y="3580056"/>
            <a:ext cx="1293081" cy="1293081"/>
          </a:xfrm>
          <a:prstGeom prst="rect">
            <a:avLst/>
          </a:prstGeom>
          <a:noFill/>
        </p:spPr>
      </p:pic>
      <p:pic>
        <p:nvPicPr>
          <p:cNvPr id="10" name="Picture 6" descr="https://i.pinimg.com/564x/cc/74/48/cc74486f2d263642b9336ff63c27cbf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07050" y="3567622"/>
            <a:ext cx="1243869" cy="1243869"/>
          </a:xfrm>
          <a:prstGeom prst="rect">
            <a:avLst/>
          </a:prstGeom>
          <a:noFill/>
        </p:spPr>
      </p:pic>
      <p:pic>
        <p:nvPicPr>
          <p:cNvPr id="11" name="Picture 10" descr="https://i.pinimg.com/564x/51/b8/d7/51b8d7326f00297ff21d86dc6361422c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73537" y="3639542"/>
            <a:ext cx="1223321" cy="1223321"/>
          </a:xfrm>
          <a:prstGeom prst="rect">
            <a:avLst/>
          </a:prstGeom>
          <a:noFill/>
        </p:spPr>
      </p:pic>
      <p:pic>
        <p:nvPicPr>
          <p:cNvPr id="12" name="Picture 12" descr="https://i.pinimg.com/564x/3a/f2/b5/3af2b569464b18bf9f7bd65e5b5457c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56449" y="3549234"/>
            <a:ext cx="1354726" cy="13547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87EC9A9-F679-DA85-BC67-91152EDD43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64A87EA7-D84D-4DD9-1878-0CB18007EC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51096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4">
            <a:extLst>
              <a:ext uri="{FF2B5EF4-FFF2-40B4-BE49-F238E27FC236}">
                <a16:creationId xmlns="" xmlns:a16="http://schemas.microsoft.com/office/drawing/2014/main" id="{AC583441-E45A-2088-07ED-8C214D143F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-9939"/>
            <a:ext cx="12191980" cy="6856718"/>
          </a:xfrm>
          <a:prstGeom prst="rect">
            <a:avLst/>
          </a:prstGeom>
        </p:spPr>
      </p:pic>
      <p:sp>
        <p:nvSpPr>
          <p:cNvPr id="6" name="CuadroTexto 2">
            <a:extLst>
              <a:ext uri="{FF2B5EF4-FFF2-40B4-BE49-F238E27FC236}">
                <a16:creationId xmlns="" xmlns:a16="http://schemas.microsoft.com/office/drawing/2014/main" id="{FB7411F2-CE7A-A310-A713-D91EC8166D2C}"/>
              </a:ext>
            </a:extLst>
          </p:cNvPr>
          <p:cNvSpPr txBox="1"/>
          <p:nvPr/>
        </p:nvSpPr>
        <p:spPr>
          <a:xfrm>
            <a:off x="1099110" y="1378985"/>
            <a:ext cx="45752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 smtClean="0">
                <a:latin typeface="News Gothic Light" pitchFamily="2" charset="77"/>
              </a:rPr>
              <a:t>MICROBIOTA = ÓRGANO </a:t>
            </a:r>
            <a:endParaRPr lang="es-ES" sz="2800" b="1" dirty="0">
              <a:latin typeface="News Gothic Light" pitchFamily="2" charset="77"/>
            </a:endParaRPr>
          </a:p>
        </p:txBody>
      </p:sp>
      <p:pic>
        <p:nvPicPr>
          <p:cNvPr id="29700" name="Picture 4" descr="https://alimentandolaciencia.esciencia.es/wp-content/uploads/2020/03/microbiota-intestina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5829" y="735498"/>
            <a:ext cx="4724537" cy="4724537"/>
          </a:xfrm>
          <a:prstGeom prst="rect">
            <a:avLst/>
          </a:prstGeom>
          <a:noFill/>
        </p:spPr>
      </p:pic>
      <p:sp>
        <p:nvSpPr>
          <p:cNvPr id="8" name="7 CuadroTexto"/>
          <p:cNvSpPr txBox="1"/>
          <p:nvPr/>
        </p:nvSpPr>
        <p:spPr>
          <a:xfrm>
            <a:off x="1043609" y="2375452"/>
            <a:ext cx="47509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Jeffrey Gordon 2010</a:t>
            </a:r>
          </a:p>
          <a:p>
            <a:endParaRPr lang="es-ES" dirty="0" smtClean="0"/>
          </a:p>
          <a:p>
            <a:r>
              <a:rPr lang="es-ES" dirty="0" smtClean="0"/>
              <a:t>“Hay 100 veces más genes microbianos que genes humanos en nuestro cuerpo”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B705A9D8-C90D-8D0A-4449-2870FE65CE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44BCDD5A-9A0A-77A2-BFF9-3434ACBB4FA9}"/>
              </a:ext>
            </a:extLst>
          </p:cNvPr>
          <p:cNvSpPr txBox="1"/>
          <p:nvPr/>
        </p:nvSpPr>
        <p:spPr>
          <a:xfrm>
            <a:off x="1307831" y="496487"/>
            <a:ext cx="31005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b="1" dirty="0" smtClean="0">
                <a:solidFill>
                  <a:srgbClr val="F39300"/>
                </a:solidFill>
                <a:latin typeface="News Gothic Light" pitchFamily="2" charset="77"/>
              </a:rPr>
              <a:t>MICROBIOTA</a:t>
            </a:r>
            <a:endParaRPr lang="es-ES" sz="3600" b="1" dirty="0">
              <a:solidFill>
                <a:srgbClr val="F39300"/>
              </a:solidFill>
              <a:latin typeface="News Gothic Light" pitchFamily="2" charset="77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097AB2FB-5899-DBA2-67F2-6F66DE50F5B6}"/>
              </a:ext>
            </a:extLst>
          </p:cNvPr>
          <p:cNvSpPr txBox="1"/>
          <p:nvPr/>
        </p:nvSpPr>
        <p:spPr>
          <a:xfrm>
            <a:off x="592214" y="1518139"/>
            <a:ext cx="464570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600" b="1" dirty="0" smtClean="0">
                <a:latin typeface="News Gothic Light" pitchFamily="2" charset="77"/>
              </a:rPr>
              <a:t>¿Quiénes somos realmente?</a:t>
            </a:r>
            <a:endParaRPr lang="es-ES" sz="2600" b="1" dirty="0">
              <a:latin typeface="News Gothic Light" pitchFamily="2" charset="77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52E2F780-9674-C6C6-51D0-12C67B01D33C}"/>
              </a:ext>
            </a:extLst>
          </p:cNvPr>
          <p:cNvSpPr txBox="1"/>
          <p:nvPr/>
        </p:nvSpPr>
        <p:spPr>
          <a:xfrm>
            <a:off x="613039" y="2147363"/>
            <a:ext cx="482536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smtClean="0">
                <a:latin typeface="News Gothic Light" pitchFamily="2" charset="77"/>
              </a:rPr>
              <a:t>Intestino &gt; 100 billones de bacterias</a:t>
            </a:r>
          </a:p>
          <a:p>
            <a:r>
              <a:rPr lang="es-ES" sz="2000" dirty="0" smtClean="0">
                <a:latin typeface="News Gothic Light" pitchFamily="2" charset="77"/>
              </a:rPr>
              <a:t>Cuerpo humano  &gt; 30 billones de células</a:t>
            </a:r>
          </a:p>
          <a:p>
            <a:endParaRPr lang="es-ES" sz="2000" dirty="0" smtClean="0">
              <a:latin typeface="News Gothic Light" pitchFamily="2" charset="77"/>
            </a:endParaRPr>
          </a:p>
          <a:p>
            <a:r>
              <a:rPr lang="es-ES" dirty="0" err="1" smtClean="0">
                <a:latin typeface="News Gothic Light" pitchFamily="2" charset="77"/>
              </a:rPr>
              <a:t>Microbiota</a:t>
            </a:r>
            <a:r>
              <a:rPr lang="es-ES" dirty="0" smtClean="0">
                <a:latin typeface="News Gothic Light" pitchFamily="2" charset="77"/>
              </a:rPr>
              <a:t> pesa  250 gr - 1 Kg aprox.</a:t>
            </a:r>
          </a:p>
          <a:p>
            <a:endParaRPr lang="es-ES" sz="2000" dirty="0">
              <a:latin typeface="News Gothic Light" pitchFamily="2" charset="77"/>
            </a:endParaRPr>
          </a:p>
        </p:txBody>
      </p:sp>
      <p:pic>
        <p:nvPicPr>
          <p:cNvPr id="7170" name="Picture 2" descr="Pos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39967" y="650799"/>
            <a:ext cx="4610520" cy="3543514"/>
          </a:xfrm>
          <a:prstGeom prst="rect">
            <a:avLst/>
          </a:prstGeom>
          <a:noFill/>
        </p:spPr>
      </p:pic>
      <p:sp>
        <p:nvSpPr>
          <p:cNvPr id="16" name="15 CuadroTexto"/>
          <p:cNvSpPr txBox="1"/>
          <p:nvPr/>
        </p:nvSpPr>
        <p:spPr>
          <a:xfrm>
            <a:off x="626163" y="4412975"/>
            <a:ext cx="77525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¿ES IMPORTANTE EL CUIDADO DE LA MICROBIOTA?</a:t>
            </a:r>
          </a:p>
          <a:p>
            <a:endParaRPr lang="es-ES" dirty="0" smtClean="0"/>
          </a:p>
          <a:p>
            <a:r>
              <a:rPr lang="es-ES" sz="2400" b="1" dirty="0" smtClean="0">
                <a:solidFill>
                  <a:srgbClr val="FF0000"/>
                </a:solidFill>
              </a:rPr>
              <a:t>90% </a:t>
            </a:r>
            <a:r>
              <a:rPr lang="es-ES" dirty="0" smtClean="0"/>
              <a:t>patologías están asociadas a un desequilibrio de la </a:t>
            </a:r>
            <a:r>
              <a:rPr lang="es-ES" dirty="0" err="1" smtClean="0"/>
              <a:t>microbiota</a:t>
            </a:r>
            <a:endParaRPr lang="es-ES" dirty="0" smtClean="0"/>
          </a:p>
          <a:p>
            <a:endParaRPr lang="es-ES" dirty="0" smtClean="0"/>
          </a:p>
          <a:p>
            <a:r>
              <a:rPr lang="es-ES" b="1" dirty="0" smtClean="0"/>
              <a:t>	</a:t>
            </a:r>
            <a:endParaRPr lang="es-ES" b="1" dirty="0"/>
          </a:p>
        </p:txBody>
      </p:sp>
      <p:sp>
        <p:nvSpPr>
          <p:cNvPr id="21506" name="AutoShape 2" descr="ufhjfe1rq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1508" name="AutoShape 4" descr="ufhjfe1rq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1510" name="AutoShape 6" descr="j1rj8uaq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7650" name="Picture 2" descr="https://blogger.googleusercontent.com/img/b/R29vZ2xl/AVvXsEhtU3WA-v9ylXXj4ZDhk2hV55Dd52Z3RRMedxB9U9Gf_wzdMyEJ7mwYwg40Z127FFdgpwmQm2UsFwl0wvccuvl91SZgyUhsBRGh8vaD606xLDTNnYtFVUGmwoIHe1hqaQ_1zECpeP3b2tY/s200/s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5845" y="4711148"/>
            <a:ext cx="1905000" cy="1905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06775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4652</TotalTime>
  <Words>2030</Words>
  <Application>Microsoft Macintosh PowerPoint</Application>
  <PresentationFormat>Personalizado</PresentationFormat>
  <Paragraphs>377</Paragraphs>
  <Slides>71</Slides>
  <Notes>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71</vt:i4>
      </vt:variant>
    </vt:vector>
  </HeadingPairs>
  <TitlesOfParts>
    <vt:vector size="72" baseType="lpstr">
      <vt:lpstr>Tema de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 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  <vt:lpstr>Diapositiva 68</vt:lpstr>
      <vt:lpstr>Diapositiva 69</vt:lpstr>
      <vt:lpstr>Diapositiva 70</vt:lpstr>
      <vt:lpstr>Diapositiva 71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Cristian Ángel Chief Content Creator - Cyclical Branding</dc:creator>
  <cp:lastModifiedBy>paola</cp:lastModifiedBy>
  <cp:revision>338</cp:revision>
  <dcterms:created xsi:type="dcterms:W3CDTF">2024-10-11T12:57:34Z</dcterms:created>
  <dcterms:modified xsi:type="dcterms:W3CDTF">2024-11-28T19:42:33Z</dcterms:modified>
</cp:coreProperties>
</file>