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08"/>
  </p:notesMasterIdLst>
  <p:sldIdLst>
    <p:sldId id="256" r:id="rId2"/>
    <p:sldId id="257" r:id="rId3"/>
    <p:sldId id="259" r:id="rId4"/>
    <p:sldId id="277" r:id="rId5"/>
    <p:sldId id="278" r:id="rId6"/>
    <p:sldId id="279" r:id="rId7"/>
    <p:sldId id="266" r:id="rId8"/>
    <p:sldId id="270" r:id="rId9"/>
    <p:sldId id="271" r:id="rId10"/>
    <p:sldId id="258" r:id="rId11"/>
    <p:sldId id="280" r:id="rId12"/>
    <p:sldId id="281" r:id="rId13"/>
    <p:sldId id="282" r:id="rId14"/>
    <p:sldId id="283" r:id="rId15"/>
    <p:sldId id="285" r:id="rId16"/>
    <p:sldId id="286" r:id="rId17"/>
    <p:sldId id="287" r:id="rId18"/>
    <p:sldId id="288" r:id="rId19"/>
    <p:sldId id="289" r:id="rId20"/>
    <p:sldId id="366" r:id="rId21"/>
    <p:sldId id="354" r:id="rId22"/>
    <p:sldId id="355" r:id="rId23"/>
    <p:sldId id="356" r:id="rId24"/>
    <p:sldId id="357" r:id="rId25"/>
    <p:sldId id="358" r:id="rId26"/>
    <p:sldId id="359" r:id="rId27"/>
    <p:sldId id="360" r:id="rId28"/>
    <p:sldId id="361" r:id="rId29"/>
    <p:sldId id="362" r:id="rId30"/>
    <p:sldId id="260" r:id="rId31"/>
    <p:sldId id="261" r:id="rId32"/>
    <p:sldId id="262" r:id="rId33"/>
    <p:sldId id="263" r:id="rId34"/>
    <p:sldId id="268" r:id="rId35"/>
    <p:sldId id="269" r:id="rId36"/>
    <p:sldId id="265" r:id="rId37"/>
    <p:sldId id="264" r:id="rId38"/>
    <p:sldId id="290" r:id="rId39"/>
    <p:sldId id="291" r:id="rId40"/>
    <p:sldId id="292" r:id="rId41"/>
    <p:sldId id="293" r:id="rId42"/>
    <p:sldId id="295" r:id="rId43"/>
    <p:sldId id="294" r:id="rId44"/>
    <p:sldId id="272" r:id="rId45"/>
    <p:sldId id="298" r:id="rId46"/>
    <p:sldId id="296" r:id="rId47"/>
    <p:sldId id="273" r:id="rId48"/>
    <p:sldId id="299" r:id="rId49"/>
    <p:sldId id="300"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274" r:id="rId76"/>
    <p:sldId id="352"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276" r:id="rId103"/>
    <p:sldId id="363" r:id="rId104"/>
    <p:sldId id="364" r:id="rId105"/>
    <p:sldId id="365" r:id="rId106"/>
    <p:sldId id="353" r:id="rId10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p:cViewPr varScale="1">
        <p:scale>
          <a:sx n="72" d="100"/>
          <a:sy n="72" d="100"/>
        </p:scale>
        <p:origin x="13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9EDFEA-7853-44BB-8E76-72A1272E1F50}" type="datetimeFigureOut">
              <a:rPr lang="es-ES" smtClean="0"/>
              <a:t>09/09/2019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BEB63C-0474-4A65-8E12-589208644BBB}" type="slidenum">
              <a:rPr lang="es-ES" smtClean="0"/>
              <a:t>‹Nº›</a:t>
            </a:fld>
            <a:endParaRPr lang="es-ES"/>
          </a:p>
        </p:txBody>
      </p:sp>
    </p:spTree>
    <p:extLst>
      <p:ext uri="{BB962C8B-B14F-4D97-AF65-F5344CB8AC3E}">
        <p14:creationId xmlns:p14="http://schemas.microsoft.com/office/powerpoint/2010/main" val="2526551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7" name="6 Marcador de fecha"/>
          <p:cNvSpPr>
            <a:spLocks noGrp="1"/>
          </p:cNvSpPr>
          <p:nvPr>
            <p:ph type="dt" sz="half" idx="10"/>
          </p:nvPr>
        </p:nvSpPr>
        <p:spPr/>
        <p:txBody>
          <a:bodyPr/>
          <a:lstStyle/>
          <a:p>
            <a:fld id="{53F97AD9-D924-4867-ABE0-8AEE62E36A79}" type="datetime1">
              <a:rPr lang="es-ES" smtClean="0"/>
              <a:t>09/09/2019</a:t>
            </a:fld>
            <a:endParaRPr lang="es-ES"/>
          </a:p>
        </p:txBody>
      </p:sp>
      <p:sp>
        <p:nvSpPr>
          <p:cNvPr id="20" name="19 Marcador de pie de página"/>
          <p:cNvSpPr>
            <a:spLocks noGrp="1"/>
          </p:cNvSpPr>
          <p:nvPr>
            <p:ph type="ftr" sz="quarter" idx="11"/>
          </p:nvPr>
        </p:nvSpPr>
        <p:spPr/>
        <p:txBody>
          <a:bodyPr/>
          <a:lstStyle/>
          <a:p>
            <a:r>
              <a:rPr lang="es-ES"/>
              <a:t>GECE 2000</a:t>
            </a:r>
          </a:p>
        </p:txBody>
      </p:sp>
      <p:sp>
        <p:nvSpPr>
          <p:cNvPr id="10" name="9 Marcador de número de diapositiva"/>
          <p:cNvSpPr>
            <a:spLocks noGrp="1"/>
          </p:cNvSpPr>
          <p:nvPr>
            <p:ph type="sldNum" sz="quarter" idx="12"/>
          </p:nvPr>
        </p:nvSpPr>
        <p:spPr/>
        <p:txBody>
          <a:bodyPr/>
          <a:lstStyle/>
          <a:p>
            <a:fld id="{4DBF2C83-4DFC-42A5-A812-13700CD3CC9A}" type="slidenum">
              <a:rPr lang="es-ES" smtClean="0"/>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2A85E55-4E0A-48E7-999F-CE9903580311}" type="datetime1">
              <a:rPr lang="es-ES" smtClean="0"/>
              <a:t>09/09/2019</a:t>
            </a:fld>
            <a:endParaRPr lang="es-ES"/>
          </a:p>
        </p:txBody>
      </p:sp>
      <p:sp>
        <p:nvSpPr>
          <p:cNvPr id="5" name="4 Marcador de pie de página"/>
          <p:cNvSpPr>
            <a:spLocks noGrp="1"/>
          </p:cNvSpPr>
          <p:nvPr>
            <p:ph type="ftr" sz="quarter" idx="11"/>
          </p:nvPr>
        </p:nvSpPr>
        <p:spPr/>
        <p:txBody>
          <a:bodyPr/>
          <a:lstStyle/>
          <a:p>
            <a:r>
              <a:rPr lang="es-ES"/>
              <a:t>GECE 2000</a:t>
            </a:r>
          </a:p>
        </p:txBody>
      </p:sp>
      <p:sp>
        <p:nvSpPr>
          <p:cNvPr id="6" name="5 Marcador de número de diapositiva"/>
          <p:cNvSpPr>
            <a:spLocks noGrp="1"/>
          </p:cNvSpPr>
          <p:nvPr>
            <p:ph type="sldNum" sz="quarter" idx="12"/>
          </p:nvPr>
        </p:nvSpPr>
        <p:spPr/>
        <p:txBody>
          <a:bodyPr/>
          <a:lstStyle/>
          <a:p>
            <a:fld id="{4DBF2C83-4DFC-42A5-A812-13700CD3CC9A}"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DD7B8801-F1A7-4C4B-A48C-E884D06F99ED}" type="datetime1">
              <a:rPr lang="es-ES" smtClean="0"/>
              <a:t>09/09/2019</a:t>
            </a:fld>
            <a:endParaRPr lang="es-ES"/>
          </a:p>
        </p:txBody>
      </p:sp>
      <p:sp>
        <p:nvSpPr>
          <p:cNvPr id="5" name="4 Marcador de pie de página"/>
          <p:cNvSpPr>
            <a:spLocks noGrp="1"/>
          </p:cNvSpPr>
          <p:nvPr>
            <p:ph type="ftr" sz="quarter" idx="11"/>
          </p:nvPr>
        </p:nvSpPr>
        <p:spPr/>
        <p:txBody>
          <a:bodyPr/>
          <a:lstStyle/>
          <a:p>
            <a:r>
              <a:rPr lang="es-ES"/>
              <a:t>GECE 2000</a:t>
            </a:r>
          </a:p>
        </p:txBody>
      </p:sp>
      <p:sp>
        <p:nvSpPr>
          <p:cNvPr id="6" name="5 Marcador de número de diapositiva"/>
          <p:cNvSpPr>
            <a:spLocks noGrp="1"/>
          </p:cNvSpPr>
          <p:nvPr>
            <p:ph type="sldNum" sz="quarter" idx="12"/>
          </p:nvPr>
        </p:nvSpPr>
        <p:spPr/>
        <p:txBody>
          <a:bodyPr/>
          <a:lstStyle/>
          <a:p>
            <a:fld id="{4DBF2C83-4DFC-42A5-A812-13700CD3CC9A}"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964A860-ED99-47EE-83F7-FF869A144577}" type="datetime1">
              <a:rPr lang="es-ES" smtClean="0"/>
              <a:t>09/09/2019</a:t>
            </a:fld>
            <a:endParaRPr lang="es-ES"/>
          </a:p>
        </p:txBody>
      </p:sp>
      <p:sp>
        <p:nvSpPr>
          <p:cNvPr id="5" name="4 Marcador de pie de página"/>
          <p:cNvSpPr>
            <a:spLocks noGrp="1"/>
          </p:cNvSpPr>
          <p:nvPr>
            <p:ph type="ftr" sz="quarter" idx="11"/>
          </p:nvPr>
        </p:nvSpPr>
        <p:spPr/>
        <p:txBody>
          <a:bodyPr/>
          <a:lstStyle/>
          <a:p>
            <a:r>
              <a:rPr lang="es-ES"/>
              <a:t>GECE 2000</a:t>
            </a:r>
          </a:p>
        </p:txBody>
      </p:sp>
      <p:sp>
        <p:nvSpPr>
          <p:cNvPr id="6" name="5 Marcador de número de diapositiva"/>
          <p:cNvSpPr>
            <a:spLocks noGrp="1"/>
          </p:cNvSpPr>
          <p:nvPr>
            <p:ph type="sldNum" sz="quarter" idx="12"/>
          </p:nvPr>
        </p:nvSpPr>
        <p:spPr/>
        <p:txBody>
          <a:bodyPr/>
          <a:lstStyle/>
          <a:p>
            <a:fld id="{4DBF2C83-4DFC-42A5-A812-13700CD3CC9A}"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F15DE2F9-A1ED-41EB-95B4-2B993ACD87C7}" type="datetime1">
              <a:rPr lang="es-ES" smtClean="0"/>
              <a:t>09/09/2019</a:t>
            </a:fld>
            <a:endParaRPr lang="es-ES"/>
          </a:p>
        </p:txBody>
      </p:sp>
      <p:sp>
        <p:nvSpPr>
          <p:cNvPr id="5" name="4 Marcador de pie de página"/>
          <p:cNvSpPr>
            <a:spLocks noGrp="1"/>
          </p:cNvSpPr>
          <p:nvPr>
            <p:ph type="ftr" sz="quarter" idx="11"/>
          </p:nvPr>
        </p:nvSpPr>
        <p:spPr/>
        <p:txBody>
          <a:bodyPr/>
          <a:lstStyle/>
          <a:p>
            <a:r>
              <a:rPr lang="es-ES"/>
              <a:t>GECE 2000</a:t>
            </a:r>
          </a:p>
        </p:txBody>
      </p:sp>
      <p:sp>
        <p:nvSpPr>
          <p:cNvPr id="6" name="5 Marcador de número de diapositiva"/>
          <p:cNvSpPr>
            <a:spLocks noGrp="1"/>
          </p:cNvSpPr>
          <p:nvPr>
            <p:ph type="sldNum" sz="quarter" idx="12"/>
          </p:nvPr>
        </p:nvSpPr>
        <p:spPr/>
        <p:txBody>
          <a:bodyPr/>
          <a:lstStyle/>
          <a:p>
            <a:fld id="{4DBF2C83-4DFC-42A5-A812-13700CD3CC9A}" type="slidenum">
              <a:rPr lang="es-ES" smtClean="0"/>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5C076BB0-09D0-4EC3-99A7-1552C7845ADD}" type="datetime1">
              <a:rPr lang="es-ES" smtClean="0"/>
              <a:t>09/09/2019</a:t>
            </a:fld>
            <a:endParaRPr lang="es-ES"/>
          </a:p>
        </p:txBody>
      </p:sp>
      <p:sp>
        <p:nvSpPr>
          <p:cNvPr id="6" name="5 Marcador de pie de página"/>
          <p:cNvSpPr>
            <a:spLocks noGrp="1"/>
          </p:cNvSpPr>
          <p:nvPr>
            <p:ph type="ftr" sz="quarter" idx="11"/>
          </p:nvPr>
        </p:nvSpPr>
        <p:spPr/>
        <p:txBody>
          <a:bodyPr/>
          <a:lstStyle/>
          <a:p>
            <a:r>
              <a:rPr lang="es-ES"/>
              <a:t>GECE 2000</a:t>
            </a:r>
          </a:p>
        </p:txBody>
      </p:sp>
      <p:sp>
        <p:nvSpPr>
          <p:cNvPr id="7" name="6 Marcador de número de diapositiva"/>
          <p:cNvSpPr>
            <a:spLocks noGrp="1"/>
          </p:cNvSpPr>
          <p:nvPr>
            <p:ph type="sldNum" sz="quarter" idx="12"/>
          </p:nvPr>
        </p:nvSpPr>
        <p:spPr/>
        <p:txBody>
          <a:bodyPr/>
          <a:lstStyle/>
          <a:p>
            <a:fld id="{4DBF2C83-4DFC-42A5-A812-13700CD3CC9A}"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908EA2CC-B134-4A94-9E50-F76340FE5627}" type="datetime1">
              <a:rPr lang="es-ES" smtClean="0"/>
              <a:t>09/09/2019</a:t>
            </a:fld>
            <a:endParaRPr lang="es-ES"/>
          </a:p>
        </p:txBody>
      </p:sp>
      <p:sp>
        <p:nvSpPr>
          <p:cNvPr id="8" name="7 Marcador de pie de página"/>
          <p:cNvSpPr>
            <a:spLocks noGrp="1"/>
          </p:cNvSpPr>
          <p:nvPr>
            <p:ph type="ftr" sz="quarter" idx="11"/>
          </p:nvPr>
        </p:nvSpPr>
        <p:spPr/>
        <p:txBody>
          <a:bodyPr/>
          <a:lstStyle/>
          <a:p>
            <a:r>
              <a:rPr lang="es-ES"/>
              <a:t>GECE 2000</a:t>
            </a:r>
          </a:p>
        </p:txBody>
      </p:sp>
      <p:sp>
        <p:nvSpPr>
          <p:cNvPr id="9" name="8 Marcador de número de diapositiva"/>
          <p:cNvSpPr>
            <a:spLocks noGrp="1"/>
          </p:cNvSpPr>
          <p:nvPr>
            <p:ph type="sldNum" sz="quarter" idx="12"/>
          </p:nvPr>
        </p:nvSpPr>
        <p:spPr/>
        <p:txBody>
          <a:bodyPr/>
          <a:lstStyle/>
          <a:p>
            <a:fld id="{4DBF2C83-4DFC-42A5-A812-13700CD3CC9A}"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B66F718-69C8-4671-B955-296572DC442D}" type="datetime1">
              <a:rPr lang="es-ES" smtClean="0"/>
              <a:t>09/09/2019</a:t>
            </a:fld>
            <a:endParaRPr lang="es-ES"/>
          </a:p>
        </p:txBody>
      </p:sp>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E44C8FD3-89DE-4F75-A1B3-42E4696C3A3E}" type="datetime1">
              <a:rPr lang="es-ES" smtClean="0"/>
              <a:t>09/09/2019</a:t>
            </a:fld>
            <a:endParaRPr lang="es-ES"/>
          </a:p>
        </p:txBody>
      </p:sp>
      <p:sp>
        <p:nvSpPr>
          <p:cNvPr id="3" name="2 Marcador de pie de página"/>
          <p:cNvSpPr>
            <a:spLocks noGrp="1"/>
          </p:cNvSpPr>
          <p:nvPr>
            <p:ph type="ftr" sz="quarter" idx="11"/>
          </p:nvPr>
        </p:nvSpPr>
        <p:spPr/>
        <p:txBody>
          <a:bodyPr/>
          <a:lstStyle/>
          <a:p>
            <a:r>
              <a:rPr lang="es-ES"/>
              <a:t>GECE 2000</a:t>
            </a:r>
          </a:p>
        </p:txBody>
      </p:sp>
      <p:sp>
        <p:nvSpPr>
          <p:cNvPr id="4" name="3 Marcador de número de diapositiva"/>
          <p:cNvSpPr>
            <a:spLocks noGrp="1"/>
          </p:cNvSpPr>
          <p:nvPr>
            <p:ph type="sldNum" sz="quarter" idx="12"/>
          </p:nvPr>
        </p:nvSpPr>
        <p:spPr/>
        <p:txBody>
          <a:bodyPr/>
          <a:lstStyle/>
          <a:p>
            <a:fld id="{4DBF2C83-4DFC-42A5-A812-13700CD3CC9A}" type="slidenum">
              <a:rPr lang="es-ES" smtClean="0"/>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89241489-EEB3-4E78-9A03-CB7C5FE752E2}" type="datetime1">
              <a:rPr lang="es-ES" smtClean="0"/>
              <a:t>09/09/2019</a:t>
            </a:fld>
            <a:endParaRPr lang="es-ES"/>
          </a:p>
        </p:txBody>
      </p:sp>
      <p:sp>
        <p:nvSpPr>
          <p:cNvPr id="6" name="5 Marcador de pie de página"/>
          <p:cNvSpPr>
            <a:spLocks noGrp="1"/>
          </p:cNvSpPr>
          <p:nvPr>
            <p:ph type="ftr" sz="quarter" idx="11"/>
          </p:nvPr>
        </p:nvSpPr>
        <p:spPr/>
        <p:txBody>
          <a:bodyPr/>
          <a:lstStyle/>
          <a:p>
            <a:r>
              <a:rPr lang="es-ES"/>
              <a:t>GECE 2000</a:t>
            </a:r>
          </a:p>
        </p:txBody>
      </p:sp>
      <p:sp>
        <p:nvSpPr>
          <p:cNvPr id="7" name="6 Marcador de número de diapositiva"/>
          <p:cNvSpPr>
            <a:spLocks noGrp="1"/>
          </p:cNvSpPr>
          <p:nvPr>
            <p:ph type="sldNum" sz="quarter" idx="12"/>
          </p:nvPr>
        </p:nvSpPr>
        <p:spPr/>
        <p:txBody>
          <a:bodyPr/>
          <a:lstStyle/>
          <a:p>
            <a:fld id="{4DBF2C83-4DFC-42A5-A812-13700CD3CC9A}"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60DFAC4-0DD5-41C1-8C15-31D311831014}" type="datetime1">
              <a:rPr lang="es-ES" smtClean="0"/>
              <a:t>09/09/2019</a:t>
            </a:fld>
            <a:endParaRPr lang="es-ES"/>
          </a:p>
        </p:txBody>
      </p:sp>
      <p:sp>
        <p:nvSpPr>
          <p:cNvPr id="6" name="5 Marcador de pie de página"/>
          <p:cNvSpPr>
            <a:spLocks noGrp="1"/>
          </p:cNvSpPr>
          <p:nvPr>
            <p:ph type="ftr" sz="quarter" idx="11"/>
          </p:nvPr>
        </p:nvSpPr>
        <p:spPr/>
        <p:txBody>
          <a:bodyPr/>
          <a:lstStyle/>
          <a:p>
            <a:r>
              <a:rPr lang="es-ES"/>
              <a:t>GECE 2000</a:t>
            </a:r>
          </a:p>
        </p:txBody>
      </p:sp>
      <p:sp>
        <p:nvSpPr>
          <p:cNvPr id="7" name="6 Marcador de número de diapositiva"/>
          <p:cNvSpPr>
            <a:spLocks noGrp="1"/>
          </p:cNvSpPr>
          <p:nvPr>
            <p:ph type="sldNum" sz="quarter" idx="12"/>
          </p:nvPr>
        </p:nvSpPr>
        <p:spPr/>
        <p:txBody>
          <a:bodyPr/>
          <a:lstStyle/>
          <a:p>
            <a:fld id="{4DBF2C83-4DFC-42A5-A812-13700CD3CC9A}" type="slidenum">
              <a:rPr lang="es-ES" smtClean="0"/>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p>
            <a:r>
              <a:rPr kumimoji="0" lang="es-ES"/>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B08C52D-827E-4999-BA8B-E4532A58DF62}" type="datetime1">
              <a:rPr lang="es-ES" smtClean="0"/>
              <a:t>09/09/2019</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s-ES"/>
              <a:t>GECE 2000</a:t>
            </a: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DBF2C83-4DFC-42A5-A812-13700CD3CC9A}" type="slidenum">
              <a:rPr lang="es-ES" smtClean="0"/>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hyperlink" Target="#page115"/><Relationship Id="rId3" Type="http://schemas.openxmlformats.org/officeDocument/2006/relationships/hyperlink" Target="#page56"/><Relationship Id="rId7" Type="http://schemas.openxmlformats.org/officeDocument/2006/relationships/hyperlink" Target="#page73"/><Relationship Id="rId2" Type="http://schemas.openxmlformats.org/officeDocument/2006/relationships/hyperlink" Target="#page48"/><Relationship Id="rId1" Type="http://schemas.openxmlformats.org/officeDocument/2006/relationships/slideLayout" Target="../slideLayouts/slideLayout2.xml"/><Relationship Id="rId6" Type="http://schemas.openxmlformats.org/officeDocument/2006/relationships/hyperlink" Target="#page61"/><Relationship Id="rId5" Type="http://schemas.openxmlformats.org/officeDocument/2006/relationships/hyperlink" Target="#page59"/><Relationship Id="rId10" Type="http://schemas.openxmlformats.org/officeDocument/2006/relationships/hyperlink" Target="#page122"/><Relationship Id="rId4" Type="http://schemas.openxmlformats.org/officeDocument/2006/relationships/hyperlink" Target="#page57"/><Relationship Id="rId9" Type="http://schemas.openxmlformats.org/officeDocument/2006/relationships/hyperlink" Target="#page118"/></Relationships>
</file>

<file path=ppt/slides/_rels/slide10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hyperlink" Target="#page138"/><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hyperlink" Target="#page189"/><Relationship Id="rId2" Type="http://schemas.openxmlformats.org/officeDocument/2006/relationships/hyperlink" Target="#page187"/><Relationship Id="rId1" Type="http://schemas.openxmlformats.org/officeDocument/2006/relationships/slideLayout" Target="../slideLayouts/slideLayout7.xml"/><Relationship Id="rId4" Type="http://schemas.openxmlformats.org/officeDocument/2006/relationships/hyperlink" Target="#page190"/></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page127"/><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page70"/><Relationship Id="rId2" Type="http://schemas.openxmlformats.org/officeDocument/2006/relationships/hyperlink" Target="#page61"/><Relationship Id="rId1" Type="http://schemas.openxmlformats.org/officeDocument/2006/relationships/slideLayout" Target="../slideLayouts/slideLayout2.xml"/><Relationship Id="rId4" Type="http://schemas.openxmlformats.org/officeDocument/2006/relationships/hyperlink" Target="#page31"/></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page66"/><Relationship Id="rId2" Type="http://schemas.openxmlformats.org/officeDocument/2006/relationships/hyperlink" Target="#page63"/><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page31"/><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page47"/><Relationship Id="rId3" Type="http://schemas.openxmlformats.org/officeDocument/2006/relationships/hyperlink" Target="#page23"/><Relationship Id="rId7" Type="http://schemas.openxmlformats.org/officeDocument/2006/relationships/hyperlink" Target="#page44"/><Relationship Id="rId2" Type="http://schemas.openxmlformats.org/officeDocument/2006/relationships/hyperlink" Target="#page19"/><Relationship Id="rId1" Type="http://schemas.openxmlformats.org/officeDocument/2006/relationships/slideLayout" Target="../slideLayouts/slideLayout2.xml"/><Relationship Id="rId6" Type="http://schemas.openxmlformats.org/officeDocument/2006/relationships/hyperlink" Target="#page31"/><Relationship Id="rId5" Type="http://schemas.openxmlformats.org/officeDocument/2006/relationships/hyperlink" Target="#page29"/><Relationship Id="rId4" Type="http://schemas.openxmlformats.org/officeDocument/2006/relationships/hyperlink" Target="#page26"/></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page82"/><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page75"/><Relationship Id="rId2" Type="http://schemas.openxmlformats.org/officeDocument/2006/relationships/hyperlink" Target="#page171"/><Relationship Id="rId1" Type="http://schemas.openxmlformats.org/officeDocument/2006/relationships/slideLayout" Target="../slideLayouts/slideLayout7.xml"/><Relationship Id="rId4" Type="http://schemas.openxmlformats.org/officeDocument/2006/relationships/hyperlink" Target="#page84"/></Relationships>
</file>

<file path=ppt/slides/_rels/slide35.xml.rels><?xml version="1.0" encoding="UTF-8" standalone="yes"?>
<Relationships xmlns="http://schemas.openxmlformats.org/package/2006/relationships"><Relationship Id="rId3" Type="http://schemas.openxmlformats.org/officeDocument/2006/relationships/hyperlink" Target="#page7"/><Relationship Id="rId2" Type="http://schemas.openxmlformats.org/officeDocument/2006/relationships/hyperlink" Target="#page84"/><Relationship Id="rId1" Type="http://schemas.openxmlformats.org/officeDocument/2006/relationships/slideLayout" Target="../slideLayouts/slideLayout7.xml"/><Relationship Id="rId6" Type="http://schemas.openxmlformats.org/officeDocument/2006/relationships/hyperlink" Target="#page11"/><Relationship Id="rId5" Type="http://schemas.openxmlformats.org/officeDocument/2006/relationships/hyperlink" Target="#page135"/><Relationship Id="rId4" Type="http://schemas.openxmlformats.org/officeDocument/2006/relationships/hyperlink" Target="#page161"/></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page141"/><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page119"/><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page195"/><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page124"/><Relationship Id="rId2" Type="http://schemas.openxmlformats.org/officeDocument/2006/relationships/hyperlink" Target="#page123"/><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page128"/><Relationship Id="rId2" Type="http://schemas.openxmlformats.org/officeDocument/2006/relationships/hyperlink" Target="#page127"/><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page135"/><Relationship Id="rId3" Type="http://schemas.openxmlformats.org/officeDocument/2006/relationships/hyperlink" Target="#page139"/><Relationship Id="rId7" Type="http://schemas.openxmlformats.org/officeDocument/2006/relationships/hyperlink" Target="#page134"/><Relationship Id="rId2" Type="http://schemas.openxmlformats.org/officeDocument/2006/relationships/hyperlink" Target="#page130"/><Relationship Id="rId1" Type="http://schemas.openxmlformats.org/officeDocument/2006/relationships/slideLayout" Target="../slideLayouts/slideLayout7.xml"/><Relationship Id="rId6" Type="http://schemas.openxmlformats.org/officeDocument/2006/relationships/hyperlink" Target="#page154"/><Relationship Id="rId5" Type="http://schemas.openxmlformats.org/officeDocument/2006/relationships/hyperlink" Target="#page151"/><Relationship Id="rId4" Type="http://schemas.openxmlformats.org/officeDocument/2006/relationships/hyperlink" Target="#page143"/><Relationship Id="rId9" Type="http://schemas.openxmlformats.org/officeDocument/2006/relationships/hyperlink" Target="#page136"/></Relationships>
</file>

<file path=ppt/slides/_rels/slide48.xml.rels><?xml version="1.0" encoding="UTF-8" standalone="yes"?>
<Relationships xmlns="http://schemas.openxmlformats.org/package/2006/relationships"><Relationship Id="rId3" Type="http://schemas.openxmlformats.org/officeDocument/2006/relationships/hyperlink" Target="#page132"/><Relationship Id="rId2" Type="http://schemas.openxmlformats.org/officeDocument/2006/relationships/hyperlink" Target="#page131"/><Relationship Id="rId1" Type="http://schemas.openxmlformats.org/officeDocument/2006/relationships/slideLayout" Target="../slideLayouts/slideLayout7.xml"/><Relationship Id="rId4" Type="http://schemas.openxmlformats.org/officeDocument/2006/relationships/hyperlink" Target="#page133"/></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page61"/><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page9"/><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page164"/><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page141"/><Relationship Id="rId2" Type="http://schemas.openxmlformats.org/officeDocument/2006/relationships/hyperlink" Target="#page139"/><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page82"/><Relationship Id="rId2" Type="http://schemas.openxmlformats.org/officeDocument/2006/relationships/hyperlink" Target="#page118"/><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page146"/><Relationship Id="rId2" Type="http://schemas.openxmlformats.org/officeDocument/2006/relationships/hyperlink" Target="#page143"/><Relationship Id="rId1" Type="http://schemas.openxmlformats.org/officeDocument/2006/relationships/slideLayout" Target="../slideLayouts/slideLayout7.xml"/><Relationship Id="rId4" Type="http://schemas.openxmlformats.org/officeDocument/2006/relationships/hyperlink" Target="#page148"/></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page151"/><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page93"/><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hyperlink" Target="#page34"/><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openxmlformats.org/officeDocument/2006/relationships/hyperlink" Target="#page168"/><Relationship Id="rId3" Type="http://schemas.openxmlformats.org/officeDocument/2006/relationships/hyperlink" Target="#page159"/><Relationship Id="rId7" Type="http://schemas.openxmlformats.org/officeDocument/2006/relationships/hyperlink" Target="#page166"/><Relationship Id="rId2" Type="http://schemas.openxmlformats.org/officeDocument/2006/relationships/hyperlink" Target="#page157"/><Relationship Id="rId1" Type="http://schemas.openxmlformats.org/officeDocument/2006/relationships/slideLayout" Target="../slideLayouts/slideLayout7.xml"/><Relationship Id="rId6" Type="http://schemas.openxmlformats.org/officeDocument/2006/relationships/hyperlink" Target="#page164"/><Relationship Id="rId5" Type="http://schemas.openxmlformats.org/officeDocument/2006/relationships/hyperlink" Target="#page161"/><Relationship Id="rId4" Type="http://schemas.openxmlformats.org/officeDocument/2006/relationships/hyperlink" Target="#page160"/><Relationship Id="rId9" Type="http://schemas.openxmlformats.org/officeDocument/2006/relationships/hyperlink" Target="#page171"/></Relationships>
</file>

<file path=ppt/slides/_rels/slide76.xml.rels><?xml version="1.0" encoding="UTF-8" standalone="yes"?>
<Relationships xmlns="http://schemas.openxmlformats.org/package/2006/relationships"><Relationship Id="rId8" Type="http://schemas.openxmlformats.org/officeDocument/2006/relationships/hyperlink" Target="#page185"/><Relationship Id="rId3" Type="http://schemas.openxmlformats.org/officeDocument/2006/relationships/hyperlink" Target="#page175"/><Relationship Id="rId7" Type="http://schemas.openxmlformats.org/officeDocument/2006/relationships/hyperlink" Target="#page183"/><Relationship Id="rId2" Type="http://schemas.openxmlformats.org/officeDocument/2006/relationships/hyperlink" Target="#page174"/><Relationship Id="rId1" Type="http://schemas.openxmlformats.org/officeDocument/2006/relationships/slideLayout" Target="../slideLayouts/slideLayout7.xml"/><Relationship Id="rId6" Type="http://schemas.openxmlformats.org/officeDocument/2006/relationships/hyperlink" Target="#page182"/><Relationship Id="rId5" Type="http://schemas.openxmlformats.org/officeDocument/2006/relationships/hyperlink" Target="#page180"/><Relationship Id="rId4" Type="http://schemas.openxmlformats.org/officeDocument/2006/relationships/hyperlink" Target="#page178"/><Relationship Id="rId9" Type="http://schemas.openxmlformats.org/officeDocument/2006/relationships/hyperlink" Target="#page186"/></Relationships>
</file>

<file path=ppt/slides/_rels/slide7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hyperlink" Target="#page7"/><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page136"/><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hyperlink" Target="#page82"/><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page168"/><Relationship Id="rId2" Type="http://schemas.openxmlformats.org/officeDocument/2006/relationships/hyperlink" Target="#page57"/><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hyperlink" Target="#page179"/><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hyperlink" Target="#page48"/><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hyperlink" Target="#page73"/><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752" y="2492896"/>
            <a:ext cx="569595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277" y="1133747"/>
            <a:ext cx="33909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8852" y="3712096"/>
            <a:ext cx="1701800" cy="170180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S" dirty="0"/>
              <a:t>GECE 2000</a:t>
            </a:r>
          </a:p>
        </p:txBody>
      </p:sp>
      <p:sp>
        <p:nvSpPr>
          <p:cNvPr id="5" name="4 Marcador de número de diapositiva"/>
          <p:cNvSpPr>
            <a:spLocks noGrp="1"/>
          </p:cNvSpPr>
          <p:nvPr>
            <p:ph type="sldNum" sz="quarter" idx="12"/>
          </p:nvPr>
        </p:nvSpPr>
        <p:spPr>
          <a:xfrm>
            <a:off x="8035702" y="6350997"/>
            <a:ext cx="826440" cy="476250"/>
          </a:xfrm>
        </p:spPr>
        <p:txBody>
          <a:bodyPr/>
          <a:lstStyle/>
          <a:p>
            <a:r>
              <a:rPr lang="es-ES" dirty="0"/>
              <a:t>´Pág. </a:t>
            </a:r>
            <a:fld id="{4DBF2C83-4DFC-42A5-A812-13700CD3CC9A}" type="slidenum">
              <a:rPr lang="es-ES" smtClean="0"/>
              <a:t>1</a:t>
            </a:fld>
            <a:endParaRPr lang="es-ES" dirty="0"/>
          </a:p>
        </p:txBody>
      </p:sp>
      <p:sp>
        <p:nvSpPr>
          <p:cNvPr id="9" name="6 Rectángulo">
            <a:extLst>
              <a:ext uri="{FF2B5EF4-FFF2-40B4-BE49-F238E27FC236}">
                <a16:creationId xmlns:a16="http://schemas.microsoft.com/office/drawing/2014/main" id="{BE768E2E-B55D-461B-A5A4-3CC0B359B59A}"/>
              </a:ext>
            </a:extLst>
          </p:cNvPr>
          <p:cNvSpPr/>
          <p:nvPr/>
        </p:nvSpPr>
        <p:spPr>
          <a:xfrm>
            <a:off x="3163674" y="5487944"/>
            <a:ext cx="6241188" cy="954107"/>
          </a:xfrm>
          <a:prstGeom prst="rect">
            <a:avLst/>
          </a:prstGeom>
        </p:spPr>
        <p:txBody>
          <a:bodyPr wrap="square">
            <a:spAutoFit/>
          </a:bodyPr>
          <a:lstStyle/>
          <a:p>
            <a:r>
              <a:rPr lang="es-ES" sz="2000" dirty="0">
                <a:latin typeface="Algerian" panose="04020705040A02060702" pitchFamily="82" charset="0"/>
              </a:rPr>
              <a:t>César Domingo Miguel</a:t>
            </a:r>
          </a:p>
          <a:p>
            <a:r>
              <a:rPr lang="es-ES" dirty="0">
                <a:latin typeface="Lucida Calligraphy" panose="03010101010101010101" pitchFamily="66" charset="0"/>
              </a:rPr>
              <a:t>Secretario del IES Cardenal López de Mendoza</a:t>
            </a:r>
          </a:p>
          <a:p>
            <a:r>
              <a:rPr lang="es-ES" dirty="0">
                <a:latin typeface="Lucida Calligraphy" panose="03010101010101010101" pitchFamily="66" charset="0"/>
              </a:rPr>
              <a:t>secretaria@lopezdemendoza.es</a:t>
            </a:r>
          </a:p>
        </p:txBody>
      </p:sp>
    </p:spTree>
    <p:extLst>
      <p:ext uri="{BB962C8B-B14F-4D97-AF65-F5344CB8AC3E}">
        <p14:creationId xmlns:p14="http://schemas.microsoft.com/office/powerpoint/2010/main" val="242687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10</a:t>
            </a:fld>
            <a:endParaRPr lang="es-ES"/>
          </a:p>
        </p:txBody>
      </p:sp>
      <p:sp>
        <p:nvSpPr>
          <p:cNvPr id="6" name="5 Rectángulo"/>
          <p:cNvSpPr/>
          <p:nvPr/>
        </p:nvSpPr>
        <p:spPr>
          <a:xfrm>
            <a:off x="1043608" y="58847"/>
            <a:ext cx="7848872" cy="6463308"/>
          </a:xfrm>
          <a:prstGeom prst="rect">
            <a:avLst/>
          </a:prstGeom>
        </p:spPr>
        <p:txBody>
          <a:bodyPr wrap="square">
            <a:spAutoFit/>
          </a:bodyPr>
          <a:lstStyle/>
          <a:p>
            <a:endParaRPr lang="es-ES" b="1" dirty="0"/>
          </a:p>
          <a:p>
            <a:r>
              <a:rPr lang="es-ES" b="1" dirty="0">
                <a:latin typeface="Arial" panose="020B0604020202020204" pitchFamily="34" charset="0"/>
                <a:cs typeface="Arial" panose="020B0604020202020204" pitchFamily="34" charset="0"/>
              </a:rPr>
              <a:t>II GESTIÓN</a:t>
            </a:r>
            <a:endParaRPr lang="es-ES" dirty="0">
              <a:latin typeface="Arial" panose="020B0604020202020204" pitchFamily="34" charset="0"/>
              <a:cs typeface="Arial" panose="020B0604020202020204" pitchFamily="34" charset="0"/>
            </a:endParaRPr>
          </a:p>
          <a:p>
            <a:r>
              <a:rPr lang="es-ES" dirty="0"/>
              <a:t> </a:t>
            </a:r>
          </a:p>
          <a:p>
            <a:r>
              <a:rPr lang="es-ES" dirty="0"/>
              <a:t>  </a:t>
            </a:r>
          </a:p>
          <a:p>
            <a:r>
              <a:rPr lang="es-ES" dirty="0"/>
              <a:t>Esta opción del menú principal tiene las siguientes </a:t>
            </a:r>
            <a:r>
              <a:rPr lang="es-ES" dirty="0" err="1"/>
              <a:t>subopciones</a:t>
            </a:r>
            <a:r>
              <a:rPr lang="es-ES" dirty="0"/>
              <a:t>:</a:t>
            </a:r>
          </a:p>
          <a:p>
            <a:r>
              <a:rPr lang="es-ES" dirty="0"/>
              <a:t> </a:t>
            </a:r>
          </a:p>
          <a:p>
            <a:pPr marL="1608138"/>
            <a:r>
              <a:rPr lang="es-ES" i="1" dirty="0">
                <a:solidFill>
                  <a:srgbClr val="FF0000"/>
                </a:solidFill>
                <a:hlinkClick r:id="rId2" action="ppaction://hlinkfile"/>
              </a:rPr>
              <a:t>Cuentas</a:t>
            </a:r>
            <a:endParaRPr lang="es-ES" dirty="0">
              <a:solidFill>
                <a:srgbClr val="FF0000"/>
              </a:solidFill>
            </a:endParaRPr>
          </a:p>
          <a:p>
            <a:pPr marL="1608138"/>
            <a:r>
              <a:rPr lang="es-ES" dirty="0">
                <a:solidFill>
                  <a:srgbClr val="FF0000"/>
                </a:solidFill>
              </a:rPr>
              <a:t> </a:t>
            </a:r>
          </a:p>
          <a:p>
            <a:pPr marL="1608138"/>
            <a:r>
              <a:rPr lang="es-ES" i="1" dirty="0">
                <a:solidFill>
                  <a:srgbClr val="FF0000"/>
                </a:solidFill>
                <a:hlinkClick r:id="rId3" action="ppaction://hlinkfile"/>
              </a:rPr>
              <a:t>Subprogramas</a:t>
            </a:r>
            <a:endParaRPr lang="es-ES" dirty="0">
              <a:solidFill>
                <a:srgbClr val="FF0000"/>
              </a:solidFill>
            </a:endParaRPr>
          </a:p>
          <a:p>
            <a:pPr marL="1608138"/>
            <a:r>
              <a:rPr lang="es-ES" dirty="0">
                <a:solidFill>
                  <a:srgbClr val="FF0000"/>
                </a:solidFill>
              </a:rPr>
              <a:t> </a:t>
            </a:r>
          </a:p>
          <a:p>
            <a:pPr marL="1608138"/>
            <a:r>
              <a:rPr lang="es-ES" i="1" dirty="0">
                <a:solidFill>
                  <a:srgbClr val="FF0000"/>
                </a:solidFill>
                <a:hlinkClick r:id="rId4" action="ppaction://hlinkfile"/>
              </a:rPr>
              <a:t>Grupos</a:t>
            </a:r>
            <a:endParaRPr lang="es-ES" dirty="0">
              <a:solidFill>
                <a:srgbClr val="FF0000"/>
              </a:solidFill>
            </a:endParaRPr>
          </a:p>
          <a:p>
            <a:pPr marL="1608138"/>
            <a:r>
              <a:rPr lang="es-ES" dirty="0">
                <a:solidFill>
                  <a:srgbClr val="FF0000"/>
                </a:solidFill>
              </a:rPr>
              <a:t> </a:t>
            </a:r>
          </a:p>
          <a:p>
            <a:pPr marL="1608138"/>
            <a:r>
              <a:rPr lang="es-ES" i="1" dirty="0">
                <a:solidFill>
                  <a:srgbClr val="FF0000"/>
                </a:solidFill>
                <a:hlinkClick r:id="rId5" action="ppaction://hlinkfile"/>
              </a:rPr>
              <a:t>Objetivos</a:t>
            </a:r>
            <a:endParaRPr lang="es-ES" dirty="0">
              <a:solidFill>
                <a:srgbClr val="FF0000"/>
              </a:solidFill>
            </a:endParaRPr>
          </a:p>
          <a:p>
            <a:pPr marL="1608138"/>
            <a:r>
              <a:rPr lang="es-ES" dirty="0">
                <a:solidFill>
                  <a:srgbClr val="FF0000"/>
                </a:solidFill>
              </a:rPr>
              <a:t> </a:t>
            </a:r>
          </a:p>
          <a:p>
            <a:pPr marL="1608138"/>
            <a:r>
              <a:rPr lang="es-ES" i="1" dirty="0">
                <a:solidFill>
                  <a:srgbClr val="FF0000"/>
                </a:solidFill>
                <a:hlinkClick r:id="rId6" action="ppaction://hlinkfile"/>
              </a:rPr>
              <a:t>Presupuestos</a:t>
            </a:r>
            <a:endParaRPr lang="es-ES" dirty="0">
              <a:solidFill>
                <a:srgbClr val="FF0000"/>
              </a:solidFill>
            </a:endParaRPr>
          </a:p>
          <a:p>
            <a:pPr marL="1608138"/>
            <a:r>
              <a:rPr lang="es-ES" dirty="0">
                <a:solidFill>
                  <a:srgbClr val="FF0000"/>
                </a:solidFill>
              </a:rPr>
              <a:t> </a:t>
            </a:r>
          </a:p>
          <a:p>
            <a:pPr marL="1608138"/>
            <a:r>
              <a:rPr lang="es-ES" i="1" dirty="0">
                <a:solidFill>
                  <a:srgbClr val="FF0000"/>
                </a:solidFill>
                <a:hlinkClick r:id="rId7" action="ppaction://hlinkfile"/>
              </a:rPr>
              <a:t>Apuntes</a:t>
            </a:r>
            <a:endParaRPr lang="es-ES" dirty="0">
              <a:solidFill>
                <a:srgbClr val="FF0000"/>
              </a:solidFill>
            </a:endParaRPr>
          </a:p>
          <a:p>
            <a:pPr marL="1608138"/>
            <a:r>
              <a:rPr lang="es-ES" dirty="0">
                <a:solidFill>
                  <a:srgbClr val="FF0000"/>
                </a:solidFill>
              </a:rPr>
              <a:t> </a:t>
            </a:r>
          </a:p>
          <a:p>
            <a:pPr marL="1608138"/>
            <a:r>
              <a:rPr lang="es-ES" i="1" dirty="0">
                <a:solidFill>
                  <a:srgbClr val="FF0000"/>
                </a:solidFill>
                <a:hlinkClick r:id="rId8" action="ppaction://hlinkfile"/>
              </a:rPr>
              <a:t>Estado Cuentas</a:t>
            </a:r>
            <a:endParaRPr lang="es-ES" dirty="0">
              <a:solidFill>
                <a:srgbClr val="FF0000"/>
              </a:solidFill>
            </a:endParaRPr>
          </a:p>
          <a:p>
            <a:pPr marL="1608138"/>
            <a:r>
              <a:rPr lang="es-ES" dirty="0">
                <a:solidFill>
                  <a:srgbClr val="FF0000"/>
                </a:solidFill>
              </a:rPr>
              <a:t> </a:t>
            </a:r>
          </a:p>
          <a:p>
            <a:pPr marL="1608138"/>
            <a:r>
              <a:rPr lang="es-ES" i="1" dirty="0">
                <a:solidFill>
                  <a:srgbClr val="FF0000"/>
                </a:solidFill>
                <a:hlinkClick r:id="rId9" action="ppaction://hlinkfile"/>
              </a:rPr>
              <a:t>Proveedores</a:t>
            </a:r>
            <a:endParaRPr lang="es-ES" dirty="0">
              <a:solidFill>
                <a:srgbClr val="FF0000"/>
              </a:solidFill>
            </a:endParaRPr>
          </a:p>
          <a:p>
            <a:pPr marL="1608138"/>
            <a:r>
              <a:rPr lang="es-ES" dirty="0">
                <a:solidFill>
                  <a:srgbClr val="FF0000"/>
                </a:solidFill>
              </a:rPr>
              <a:t> </a:t>
            </a:r>
          </a:p>
          <a:p>
            <a:pPr marL="1608138"/>
            <a:r>
              <a:rPr lang="es-ES" i="1" u="sng" dirty="0">
                <a:solidFill>
                  <a:srgbClr val="FF0000"/>
                </a:solidFill>
                <a:hlinkClick r:id="rId10" action="ppaction://hlinkfile"/>
              </a:rPr>
              <a:t>Clientes</a:t>
            </a:r>
            <a:endParaRPr lang="es-ES" dirty="0">
              <a:solidFill>
                <a:srgbClr val="FF0000"/>
              </a:solidFill>
            </a:endParaRPr>
          </a:p>
        </p:txBody>
      </p:sp>
    </p:spTree>
    <p:extLst>
      <p:ext uri="{BB962C8B-B14F-4D97-AF65-F5344CB8AC3E}">
        <p14:creationId xmlns:p14="http://schemas.microsoft.com/office/powerpoint/2010/main" val="32644748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100</a:t>
            </a:fld>
            <a:endParaRPr lang="es-E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92696"/>
            <a:ext cx="7168819" cy="5027298"/>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182303" y="38195"/>
            <a:ext cx="4750018" cy="369332"/>
          </a:xfrm>
          <a:prstGeom prst="rect">
            <a:avLst/>
          </a:prstGeom>
        </p:spPr>
        <p:txBody>
          <a:bodyPr wrap="none">
            <a:spAutoFit/>
          </a:bodyPr>
          <a:lstStyle/>
          <a:p>
            <a:r>
              <a:rPr lang="es-ES" b="1" i="1" u="sng" dirty="0"/>
              <a:t>Asociar apuntes al Fondo Social Europeo</a:t>
            </a:r>
            <a:endParaRPr lang="es-ES" i="1" u="sng" dirty="0"/>
          </a:p>
        </p:txBody>
      </p:sp>
    </p:spTree>
    <p:extLst>
      <p:ext uri="{BB962C8B-B14F-4D97-AF65-F5344CB8AC3E}">
        <p14:creationId xmlns:p14="http://schemas.microsoft.com/office/powerpoint/2010/main" val="27004909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101</a:t>
            </a:fld>
            <a:endParaRPr lang="es-ES" dirty="0"/>
          </a:p>
        </p:txBody>
      </p:sp>
      <p:sp>
        <p:nvSpPr>
          <p:cNvPr id="4" name="3 Rectángulo"/>
          <p:cNvSpPr/>
          <p:nvPr/>
        </p:nvSpPr>
        <p:spPr>
          <a:xfrm>
            <a:off x="1181406" y="-14748"/>
            <a:ext cx="1877437" cy="369332"/>
          </a:xfrm>
          <a:prstGeom prst="rect">
            <a:avLst/>
          </a:prstGeom>
        </p:spPr>
        <p:txBody>
          <a:bodyPr wrap="none">
            <a:spAutoFit/>
          </a:bodyPr>
          <a:lstStyle/>
          <a:p>
            <a:r>
              <a:rPr lang="es-ES" b="1" i="1" u="sng" dirty="0"/>
              <a:t>Arqueo de Caja</a:t>
            </a:r>
            <a:endParaRPr lang="es-ES" i="1" u="sng" dirty="0"/>
          </a:p>
        </p:txBody>
      </p:sp>
      <p:sp>
        <p:nvSpPr>
          <p:cNvPr id="5" name="4 Rectángulo"/>
          <p:cNvSpPr/>
          <p:nvPr/>
        </p:nvSpPr>
        <p:spPr>
          <a:xfrm>
            <a:off x="1043608" y="361509"/>
            <a:ext cx="7710177" cy="1323439"/>
          </a:xfrm>
          <a:prstGeom prst="rect">
            <a:avLst/>
          </a:prstGeom>
        </p:spPr>
        <p:txBody>
          <a:bodyPr wrap="square">
            <a:spAutoFit/>
          </a:bodyPr>
          <a:lstStyle/>
          <a:p>
            <a:r>
              <a:rPr lang="es-ES" sz="2000" dirty="0"/>
              <a:t>Con esta opción se puede confeccionar el Acta de Arqueo de Caja, de acuerdo con el recuento de los billetes y monedas existentes. Los datos los introduce el usuario en la pantalla que se presenta:</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12776"/>
            <a:ext cx="5307861" cy="363905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151112" y="5157192"/>
            <a:ext cx="7992888" cy="1323439"/>
          </a:xfrm>
          <a:prstGeom prst="rect">
            <a:avLst/>
          </a:prstGeom>
        </p:spPr>
        <p:txBody>
          <a:bodyPr wrap="square">
            <a:spAutoFit/>
          </a:bodyPr>
          <a:lstStyle/>
          <a:p>
            <a:r>
              <a:rPr lang="es-ES" sz="2000" dirty="0"/>
              <a:t>En las casillas correspondientes se introduce el número de billetes y monedas, el total de los </a:t>
            </a:r>
            <a:r>
              <a:rPr lang="es-ES" sz="2000" u="sng" dirty="0">
                <a:hlinkClick r:id="rId3" action="ppaction://hlinkfile"/>
              </a:rPr>
              <a:t>Anticipos de Caja, </a:t>
            </a:r>
            <a:r>
              <a:rPr lang="es-ES" sz="2000" dirty="0"/>
              <a:t>si los hay y, por último, la fecha. Después se imprime el documento pulsando en el botón </a:t>
            </a:r>
            <a:r>
              <a:rPr lang="es-ES" sz="2000" i="1" dirty="0"/>
              <a:t>Imprimir</a:t>
            </a:r>
            <a:r>
              <a:rPr lang="es-ES" sz="2000" dirty="0"/>
              <a:t>. </a:t>
            </a:r>
          </a:p>
        </p:txBody>
      </p:sp>
    </p:spTree>
    <p:extLst>
      <p:ext uri="{BB962C8B-B14F-4D97-AF65-F5344CB8AC3E}">
        <p14:creationId xmlns:p14="http://schemas.microsoft.com/office/powerpoint/2010/main" val="11376977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102</a:t>
            </a:fld>
            <a:endParaRPr lang="es-ES" dirty="0"/>
          </a:p>
        </p:txBody>
      </p:sp>
      <p:sp>
        <p:nvSpPr>
          <p:cNvPr id="4" name="3 Rectángulo"/>
          <p:cNvSpPr/>
          <p:nvPr/>
        </p:nvSpPr>
        <p:spPr>
          <a:xfrm>
            <a:off x="1024535" y="116632"/>
            <a:ext cx="8100392" cy="6463308"/>
          </a:xfrm>
          <a:prstGeom prst="rect">
            <a:avLst/>
          </a:prstGeom>
        </p:spPr>
        <p:txBody>
          <a:bodyPr wrap="square">
            <a:spAutoFit/>
          </a:bodyPr>
          <a:lstStyle/>
          <a:p>
            <a:r>
              <a:rPr lang="es-ES" b="1" dirty="0"/>
              <a:t>VI Datos para la D. Provincial o Datos para la Consejería</a:t>
            </a:r>
            <a:endParaRPr lang="es-ES" dirty="0"/>
          </a:p>
          <a:p>
            <a:r>
              <a:rPr lang="es-ES" dirty="0"/>
              <a:t> </a:t>
            </a:r>
          </a:p>
          <a:p>
            <a:r>
              <a:rPr lang="es-ES" dirty="0"/>
              <a:t>Accesible solo en algunas Comunidades Autónomas.</a:t>
            </a:r>
          </a:p>
          <a:p>
            <a:r>
              <a:rPr lang="es-ES" dirty="0"/>
              <a:t> </a:t>
            </a:r>
          </a:p>
          <a:p>
            <a:r>
              <a:rPr lang="es-ES" dirty="0"/>
              <a:t>Con esta opción se graba en un fichero los datos de las Cuentas de Gestión o del Fondo Social Europeo, que se ha de remitir a la Delegación/ Dirección Provincial/ Consejería para que ésta los incorpore a la Cuenta Provincial Consolidada.</a:t>
            </a:r>
          </a:p>
          <a:p>
            <a:r>
              <a:rPr lang="es-ES" dirty="0"/>
              <a:t> </a:t>
            </a:r>
          </a:p>
          <a:p>
            <a:r>
              <a:rPr lang="es-ES" dirty="0"/>
              <a:t>La remisión de este fichero, mediante disquete, a través de correo electrónico o de FTP (Protocolo de transferencias de ficheros), no impide el envío de la documentación en papel, debidamente cumplimentada.</a:t>
            </a:r>
          </a:p>
          <a:p>
            <a:r>
              <a:rPr lang="es-ES" dirty="0"/>
              <a:t> </a:t>
            </a:r>
          </a:p>
          <a:p>
            <a:r>
              <a:rPr lang="es-ES" dirty="0"/>
              <a:t>Presenta de dos a cinco submenús dependiendo de la Comunidad a la que se pertenezca:</a:t>
            </a:r>
          </a:p>
          <a:p>
            <a:r>
              <a:rPr lang="es-ES" dirty="0"/>
              <a:t>  </a:t>
            </a:r>
          </a:p>
          <a:p>
            <a:r>
              <a:rPr lang="es-ES" i="1" dirty="0">
                <a:hlinkClick r:id="rId2" action="ppaction://hlinkfile"/>
              </a:rPr>
              <a:t>Cta. Gestión por Ejercicio</a:t>
            </a:r>
            <a:endParaRPr lang="es-ES" dirty="0"/>
          </a:p>
          <a:p>
            <a:r>
              <a:rPr lang="es-ES" dirty="0"/>
              <a:t> </a:t>
            </a:r>
          </a:p>
          <a:p>
            <a:r>
              <a:rPr lang="es-ES" i="1" dirty="0">
                <a:hlinkClick r:id="rId3" action="ppaction://hlinkfile"/>
              </a:rPr>
              <a:t>Fondo Social Europeo</a:t>
            </a:r>
            <a:endParaRPr lang="es-ES" dirty="0"/>
          </a:p>
          <a:p>
            <a:r>
              <a:rPr lang="es-ES" dirty="0"/>
              <a:t> </a:t>
            </a:r>
          </a:p>
          <a:p>
            <a:r>
              <a:rPr lang="es-ES" i="1" u="sng" dirty="0">
                <a:hlinkClick r:id="rId3" action="ppaction://hlinkfile"/>
              </a:rPr>
              <a:t>Presupuesto</a:t>
            </a:r>
            <a:endParaRPr lang="es-ES" dirty="0"/>
          </a:p>
          <a:p>
            <a:r>
              <a:rPr lang="es-ES" dirty="0"/>
              <a:t> </a:t>
            </a:r>
          </a:p>
          <a:p>
            <a:r>
              <a:rPr lang="es-ES" i="1" u="sng">
                <a:hlinkClick r:id="rId4" action="ppaction://hlinkfile"/>
              </a:rPr>
              <a:t>Copia </a:t>
            </a:r>
            <a:r>
              <a:rPr lang="es-ES" i="1" u="sng" dirty="0">
                <a:hlinkClick r:id="rId4" action="ppaction://hlinkfile"/>
              </a:rPr>
              <a:t>de Seguridad</a:t>
            </a:r>
            <a:endParaRPr lang="es-ES" dirty="0"/>
          </a:p>
        </p:txBody>
      </p:sp>
    </p:spTree>
    <p:extLst>
      <p:ext uri="{BB962C8B-B14F-4D97-AF65-F5344CB8AC3E}">
        <p14:creationId xmlns:p14="http://schemas.microsoft.com/office/powerpoint/2010/main" val="15100605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2275B7E7-4F8B-4B75-9D81-8A44D3859139}"/>
              </a:ext>
            </a:extLst>
          </p:cNvPr>
          <p:cNvSpPr>
            <a:spLocks noGrp="1"/>
          </p:cNvSpPr>
          <p:nvPr>
            <p:ph type="ftr" sz="quarter" idx="11"/>
          </p:nvPr>
        </p:nvSpPr>
        <p:spPr/>
        <p:txBody>
          <a:bodyPr/>
          <a:lstStyle/>
          <a:p>
            <a:r>
              <a:rPr lang="es-ES"/>
              <a:t>GECE 2000</a:t>
            </a:r>
          </a:p>
        </p:txBody>
      </p:sp>
      <p:sp>
        <p:nvSpPr>
          <p:cNvPr id="3" name="Marcador de número de diapositiva 2">
            <a:extLst>
              <a:ext uri="{FF2B5EF4-FFF2-40B4-BE49-F238E27FC236}">
                <a16:creationId xmlns:a16="http://schemas.microsoft.com/office/drawing/2014/main" id="{B1832B2D-1E5C-43A4-AF18-F8F03A6F90EC}"/>
              </a:ext>
            </a:extLst>
          </p:cNvPr>
          <p:cNvSpPr>
            <a:spLocks noGrp="1"/>
          </p:cNvSpPr>
          <p:nvPr>
            <p:ph type="sldNum" sz="quarter" idx="12"/>
          </p:nvPr>
        </p:nvSpPr>
        <p:spPr/>
        <p:txBody>
          <a:bodyPr/>
          <a:lstStyle/>
          <a:p>
            <a:fld id="{4DBF2C83-4DFC-42A5-A812-13700CD3CC9A}" type="slidenum">
              <a:rPr lang="es-ES" smtClean="0"/>
              <a:t>103</a:t>
            </a:fld>
            <a:endParaRPr lang="es-ES"/>
          </a:p>
        </p:txBody>
      </p:sp>
      <p:sp>
        <p:nvSpPr>
          <p:cNvPr id="4" name="Rectángulo 3">
            <a:extLst>
              <a:ext uri="{FF2B5EF4-FFF2-40B4-BE49-F238E27FC236}">
                <a16:creationId xmlns:a16="http://schemas.microsoft.com/office/drawing/2014/main" id="{C6ECE74D-6D7E-4F33-8DC0-4DD16E5913EE}"/>
              </a:ext>
            </a:extLst>
          </p:cNvPr>
          <p:cNvSpPr/>
          <p:nvPr/>
        </p:nvSpPr>
        <p:spPr>
          <a:xfrm>
            <a:off x="1769840" y="356175"/>
            <a:ext cx="6840760" cy="707886"/>
          </a:xfrm>
          <a:prstGeom prst="rect">
            <a:avLst/>
          </a:prstGeom>
        </p:spPr>
        <p:txBody>
          <a:bodyPr wrap="square">
            <a:spAutoFit/>
          </a:bodyPr>
          <a:lstStyle/>
          <a:p>
            <a:r>
              <a:rPr lang="es-ES" sz="2000" b="1" i="1" u="sng" dirty="0"/>
              <a:t>Documentación a presentar en la D.P. antes del 31 de enero</a:t>
            </a:r>
            <a:endParaRPr lang="es-ES" sz="2000" i="1" u="sng" dirty="0"/>
          </a:p>
        </p:txBody>
      </p:sp>
      <p:sp>
        <p:nvSpPr>
          <p:cNvPr id="5" name="Rectángulo 4">
            <a:extLst>
              <a:ext uri="{FF2B5EF4-FFF2-40B4-BE49-F238E27FC236}">
                <a16:creationId xmlns:a16="http://schemas.microsoft.com/office/drawing/2014/main" id="{BF077ABF-3538-47F8-83B3-1CC57399ED58}"/>
              </a:ext>
            </a:extLst>
          </p:cNvPr>
          <p:cNvSpPr/>
          <p:nvPr/>
        </p:nvSpPr>
        <p:spPr>
          <a:xfrm>
            <a:off x="1464632" y="1268760"/>
            <a:ext cx="7451176" cy="4524315"/>
          </a:xfrm>
          <a:prstGeom prst="rect">
            <a:avLst/>
          </a:prstGeom>
        </p:spPr>
        <p:txBody>
          <a:bodyPr wrap="square">
            <a:spAutoFit/>
          </a:bodyPr>
          <a:lstStyle/>
          <a:p>
            <a:pPr marL="342900" indent="-342900">
              <a:buFont typeface="Wingdings" panose="05000000000000000000" pitchFamily="2" charset="2"/>
              <a:buChar char="ü"/>
            </a:pPr>
            <a:r>
              <a:rPr lang="es-ES" dirty="0"/>
              <a:t>Cuenta de gestión por duplicado.</a:t>
            </a:r>
          </a:p>
          <a:p>
            <a:pPr marL="800100" lvl="1" indent="-342900">
              <a:buFont typeface="Courier New" panose="02070309020205020404" pitchFamily="49" charset="0"/>
              <a:buChar char="o"/>
            </a:pPr>
            <a:r>
              <a:rPr lang="es-ES" b="1" i="1" dirty="0"/>
              <a:t>Menú Informes-Informes I-Cuenta de gestión por ejercicio</a:t>
            </a:r>
            <a:r>
              <a:rPr lang="es-ES" dirty="0"/>
              <a:t>.</a:t>
            </a:r>
          </a:p>
          <a:p>
            <a:pPr lvl="1"/>
            <a:endParaRPr lang="es-ES" dirty="0"/>
          </a:p>
          <a:p>
            <a:pPr marL="342900" indent="-342900">
              <a:buFont typeface="Wingdings" panose="05000000000000000000" pitchFamily="2" charset="2"/>
              <a:buChar char="ü"/>
            </a:pPr>
            <a:r>
              <a:rPr lang="es-ES" dirty="0"/>
              <a:t>Conciliación de cuentas a 31 de diciembre.</a:t>
            </a:r>
          </a:p>
          <a:p>
            <a:pPr marL="800100" lvl="1" indent="-342900">
              <a:buFont typeface="Courier New" panose="02070309020205020404" pitchFamily="49" charset="0"/>
              <a:buChar char="o"/>
            </a:pPr>
            <a:r>
              <a:rPr lang="es-ES" dirty="0"/>
              <a:t> </a:t>
            </a:r>
            <a:r>
              <a:rPr lang="es-ES" b="1" i="1" dirty="0"/>
              <a:t> Menú Informes-Informes I-Conciliación de cuentas.</a:t>
            </a:r>
          </a:p>
          <a:p>
            <a:pPr lvl="1"/>
            <a:endParaRPr lang="es-ES" dirty="0"/>
          </a:p>
          <a:p>
            <a:pPr marL="342900" indent="-342900">
              <a:buFont typeface="Wingdings" panose="05000000000000000000" pitchFamily="2" charset="2"/>
              <a:buChar char="ü"/>
            </a:pPr>
            <a:r>
              <a:rPr lang="es-ES" dirty="0"/>
              <a:t>Certificación bancaria a fecha de 31 de diciembre o impresión de los últimos movimientos de diciembre de ese año y primeros de enero del siguiente.</a:t>
            </a:r>
          </a:p>
          <a:p>
            <a:endParaRPr lang="es-ES" dirty="0"/>
          </a:p>
          <a:p>
            <a:pPr marL="285750" indent="-285750">
              <a:buFont typeface="Wingdings" panose="05000000000000000000" pitchFamily="2" charset="2"/>
              <a:buChar char="ü"/>
            </a:pPr>
            <a:r>
              <a:rPr lang="es-ES" dirty="0"/>
              <a:t> Si fuese necesario, modificación del presupuesto del año que termina.</a:t>
            </a:r>
          </a:p>
          <a:p>
            <a:pPr marL="285750" indent="-285750">
              <a:buFont typeface="Wingdings" panose="05000000000000000000" pitchFamily="2" charset="2"/>
              <a:buChar char="ü"/>
            </a:pPr>
            <a:endParaRPr lang="es-ES" dirty="0"/>
          </a:p>
          <a:p>
            <a:pPr marL="285750" indent="-285750">
              <a:buFont typeface="Wingdings" panose="05000000000000000000" pitchFamily="2" charset="2"/>
              <a:buChar char="ü"/>
            </a:pPr>
            <a:r>
              <a:rPr lang="es-ES" dirty="0"/>
              <a:t>Presupuesto del año que empieza.</a:t>
            </a:r>
          </a:p>
          <a:p>
            <a:pPr marL="285750" indent="-285750">
              <a:buFont typeface="Wingdings" panose="05000000000000000000" pitchFamily="2" charset="2"/>
              <a:buChar char="ü"/>
            </a:pPr>
            <a:endParaRPr lang="es-ES" dirty="0"/>
          </a:p>
          <a:p>
            <a:pPr marL="285750" indent="-285750">
              <a:buFont typeface="Wingdings" panose="05000000000000000000" pitchFamily="2" charset="2"/>
              <a:buChar char="ü"/>
            </a:pPr>
            <a:r>
              <a:rPr lang="es-ES" dirty="0"/>
              <a:t>Sellar y firmar todos y cada uno de los anexos, aunque no haya pie de firma.</a:t>
            </a:r>
          </a:p>
        </p:txBody>
      </p:sp>
    </p:spTree>
    <p:extLst>
      <p:ext uri="{BB962C8B-B14F-4D97-AF65-F5344CB8AC3E}">
        <p14:creationId xmlns:p14="http://schemas.microsoft.com/office/powerpoint/2010/main" val="33153576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A50AFD28-3B51-48D1-B434-248F1ABD5BC9}"/>
              </a:ext>
            </a:extLst>
          </p:cNvPr>
          <p:cNvSpPr>
            <a:spLocks noGrp="1"/>
          </p:cNvSpPr>
          <p:nvPr>
            <p:ph type="ftr" sz="quarter" idx="11"/>
          </p:nvPr>
        </p:nvSpPr>
        <p:spPr/>
        <p:txBody>
          <a:bodyPr/>
          <a:lstStyle/>
          <a:p>
            <a:r>
              <a:rPr lang="es-ES"/>
              <a:t>GECE 2000</a:t>
            </a:r>
          </a:p>
        </p:txBody>
      </p:sp>
      <p:sp>
        <p:nvSpPr>
          <p:cNvPr id="3" name="Marcador de número de diapositiva 2">
            <a:extLst>
              <a:ext uri="{FF2B5EF4-FFF2-40B4-BE49-F238E27FC236}">
                <a16:creationId xmlns:a16="http://schemas.microsoft.com/office/drawing/2014/main" id="{959B6BFE-A84E-4C20-9FC2-CC1BE46B8C09}"/>
              </a:ext>
            </a:extLst>
          </p:cNvPr>
          <p:cNvSpPr>
            <a:spLocks noGrp="1"/>
          </p:cNvSpPr>
          <p:nvPr>
            <p:ph type="sldNum" sz="quarter" idx="12"/>
          </p:nvPr>
        </p:nvSpPr>
        <p:spPr/>
        <p:txBody>
          <a:bodyPr/>
          <a:lstStyle/>
          <a:p>
            <a:fld id="{4DBF2C83-4DFC-42A5-A812-13700CD3CC9A}" type="slidenum">
              <a:rPr lang="es-ES" smtClean="0"/>
              <a:t>104</a:t>
            </a:fld>
            <a:endParaRPr lang="es-ES"/>
          </a:p>
        </p:txBody>
      </p:sp>
      <p:sp>
        <p:nvSpPr>
          <p:cNvPr id="4" name="Rectángulo 3">
            <a:extLst>
              <a:ext uri="{FF2B5EF4-FFF2-40B4-BE49-F238E27FC236}">
                <a16:creationId xmlns:a16="http://schemas.microsoft.com/office/drawing/2014/main" id="{23551774-DBFC-4EDF-B5D5-04CC6018F3F8}"/>
              </a:ext>
            </a:extLst>
          </p:cNvPr>
          <p:cNvSpPr/>
          <p:nvPr/>
        </p:nvSpPr>
        <p:spPr>
          <a:xfrm>
            <a:off x="2418360" y="476672"/>
            <a:ext cx="5256584" cy="707886"/>
          </a:xfrm>
          <a:prstGeom prst="rect">
            <a:avLst/>
          </a:prstGeom>
        </p:spPr>
        <p:txBody>
          <a:bodyPr wrap="square">
            <a:spAutoFit/>
          </a:bodyPr>
          <a:lstStyle/>
          <a:p>
            <a:r>
              <a:rPr lang="es-ES" sz="2000" b="1" i="1" u="sng" dirty="0"/>
              <a:t>Modelo 347 (pagos superiores a 3.005,06 €)</a:t>
            </a:r>
            <a:endParaRPr lang="es-ES" sz="2000" i="1" u="sng" dirty="0"/>
          </a:p>
        </p:txBody>
      </p:sp>
      <p:sp>
        <p:nvSpPr>
          <p:cNvPr id="5" name="Rectángulo 4">
            <a:extLst>
              <a:ext uri="{FF2B5EF4-FFF2-40B4-BE49-F238E27FC236}">
                <a16:creationId xmlns:a16="http://schemas.microsoft.com/office/drawing/2014/main" id="{801218F5-4C7B-443D-A576-BEC7865B345D}"/>
              </a:ext>
            </a:extLst>
          </p:cNvPr>
          <p:cNvSpPr/>
          <p:nvPr/>
        </p:nvSpPr>
        <p:spPr>
          <a:xfrm>
            <a:off x="1482705" y="1484784"/>
            <a:ext cx="7127895" cy="2308324"/>
          </a:xfrm>
          <a:prstGeom prst="rect">
            <a:avLst/>
          </a:prstGeom>
        </p:spPr>
        <p:txBody>
          <a:bodyPr wrap="square">
            <a:spAutoFit/>
          </a:bodyPr>
          <a:lstStyle/>
          <a:p>
            <a:pPr marL="342900" indent="-342900">
              <a:buFont typeface="Wingdings" panose="05000000000000000000" pitchFamily="2" charset="2"/>
              <a:buChar char="ü"/>
            </a:pPr>
            <a:r>
              <a:rPr lang="es-ES" dirty="0"/>
              <a:t>Presentación durante el mes de febrero (antes del 28 de febrero) de la declaración anual de operaciones con terceros.</a:t>
            </a:r>
          </a:p>
          <a:p>
            <a:pPr lvl="1"/>
            <a:endParaRPr lang="es-ES" dirty="0"/>
          </a:p>
          <a:p>
            <a:pPr marL="342900" indent="-342900">
              <a:buFont typeface="Wingdings" panose="05000000000000000000" pitchFamily="2" charset="2"/>
              <a:buChar char="ü"/>
            </a:pPr>
            <a:r>
              <a:rPr lang="es-ES" dirty="0"/>
              <a:t>Únicamente se declaran los proveedores o suministradores con los que hayamos superado la cifra de 3.005,06 € en bienes o servicios IVA incluido.</a:t>
            </a:r>
          </a:p>
          <a:p>
            <a:pPr marL="800100" lvl="1" indent="-342900">
              <a:buFont typeface="Courier New" panose="02070309020205020404" pitchFamily="49" charset="0"/>
              <a:buChar char="o"/>
            </a:pPr>
            <a:r>
              <a:rPr lang="es-ES" dirty="0"/>
              <a:t> </a:t>
            </a:r>
            <a:r>
              <a:rPr lang="es-ES" b="1" i="1" dirty="0"/>
              <a:t> Menú Informes-Informes II-Pagos a Proveedores-Informes.</a:t>
            </a:r>
          </a:p>
          <a:p>
            <a:pPr lvl="1"/>
            <a:endParaRPr lang="es-ES" dirty="0"/>
          </a:p>
        </p:txBody>
      </p:sp>
    </p:spTree>
    <p:extLst>
      <p:ext uri="{BB962C8B-B14F-4D97-AF65-F5344CB8AC3E}">
        <p14:creationId xmlns:p14="http://schemas.microsoft.com/office/powerpoint/2010/main" val="26862327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A50AFD28-3B51-48D1-B434-248F1ABD5BC9}"/>
              </a:ext>
            </a:extLst>
          </p:cNvPr>
          <p:cNvSpPr>
            <a:spLocks noGrp="1"/>
          </p:cNvSpPr>
          <p:nvPr>
            <p:ph type="ftr" sz="quarter" idx="11"/>
          </p:nvPr>
        </p:nvSpPr>
        <p:spPr/>
        <p:txBody>
          <a:bodyPr/>
          <a:lstStyle/>
          <a:p>
            <a:r>
              <a:rPr lang="es-ES"/>
              <a:t>GECE 2000</a:t>
            </a:r>
          </a:p>
        </p:txBody>
      </p:sp>
      <p:sp>
        <p:nvSpPr>
          <p:cNvPr id="3" name="Marcador de número de diapositiva 2">
            <a:extLst>
              <a:ext uri="{FF2B5EF4-FFF2-40B4-BE49-F238E27FC236}">
                <a16:creationId xmlns:a16="http://schemas.microsoft.com/office/drawing/2014/main" id="{959B6BFE-A84E-4C20-9FC2-CC1BE46B8C09}"/>
              </a:ext>
            </a:extLst>
          </p:cNvPr>
          <p:cNvSpPr>
            <a:spLocks noGrp="1"/>
          </p:cNvSpPr>
          <p:nvPr>
            <p:ph type="sldNum" sz="quarter" idx="12"/>
          </p:nvPr>
        </p:nvSpPr>
        <p:spPr/>
        <p:txBody>
          <a:bodyPr/>
          <a:lstStyle/>
          <a:p>
            <a:fld id="{4DBF2C83-4DFC-42A5-A812-13700CD3CC9A}" type="slidenum">
              <a:rPr lang="es-ES" smtClean="0"/>
              <a:t>105</a:t>
            </a:fld>
            <a:endParaRPr lang="es-ES" dirty="0"/>
          </a:p>
        </p:txBody>
      </p:sp>
      <p:sp>
        <p:nvSpPr>
          <p:cNvPr id="4" name="Rectángulo 3">
            <a:extLst>
              <a:ext uri="{FF2B5EF4-FFF2-40B4-BE49-F238E27FC236}">
                <a16:creationId xmlns:a16="http://schemas.microsoft.com/office/drawing/2014/main" id="{23551774-DBFC-4EDF-B5D5-04CC6018F3F8}"/>
              </a:ext>
            </a:extLst>
          </p:cNvPr>
          <p:cNvSpPr/>
          <p:nvPr/>
        </p:nvSpPr>
        <p:spPr>
          <a:xfrm>
            <a:off x="2321881" y="83630"/>
            <a:ext cx="5832648" cy="707886"/>
          </a:xfrm>
          <a:prstGeom prst="rect">
            <a:avLst/>
          </a:prstGeom>
        </p:spPr>
        <p:txBody>
          <a:bodyPr wrap="square">
            <a:spAutoFit/>
          </a:bodyPr>
          <a:lstStyle/>
          <a:p>
            <a:r>
              <a:rPr lang="es-ES" sz="2000" b="1" i="1" u="sng" dirty="0"/>
              <a:t>Presentación 347 directamente mediante archivo.</a:t>
            </a:r>
            <a:endParaRPr lang="es-ES" sz="2000" i="1" u="sng" dirty="0"/>
          </a:p>
        </p:txBody>
      </p:sp>
      <p:sp>
        <p:nvSpPr>
          <p:cNvPr id="5" name="Rectángulo 4">
            <a:extLst>
              <a:ext uri="{FF2B5EF4-FFF2-40B4-BE49-F238E27FC236}">
                <a16:creationId xmlns:a16="http://schemas.microsoft.com/office/drawing/2014/main" id="{801218F5-4C7B-443D-A576-BEC7865B345D}"/>
              </a:ext>
            </a:extLst>
          </p:cNvPr>
          <p:cNvSpPr/>
          <p:nvPr/>
        </p:nvSpPr>
        <p:spPr>
          <a:xfrm>
            <a:off x="1674257" y="489178"/>
            <a:ext cx="7127895" cy="4801314"/>
          </a:xfrm>
          <a:prstGeom prst="rect">
            <a:avLst/>
          </a:prstGeom>
        </p:spPr>
        <p:txBody>
          <a:bodyPr wrap="square">
            <a:spAutoFit/>
          </a:bodyPr>
          <a:lstStyle/>
          <a:p>
            <a:pPr marL="342900" indent="-342900">
              <a:buFont typeface="Wingdings" panose="05000000000000000000" pitchFamily="2" charset="2"/>
              <a:buChar char="ü"/>
            </a:pPr>
            <a:r>
              <a:rPr lang="es-ES" dirty="0"/>
              <a:t>Debéis ir a GECE&gt;Informes&gt;Informes II&gt;Pagos a Proveedores&gt;Datos a Hacienda&gt;Declaración 347&gt;Escribir teléfono del centro y Nombre del Director&gt;Iniciar.</a:t>
            </a:r>
          </a:p>
          <a:p>
            <a:pPr lvl="1"/>
            <a:endParaRPr lang="es-ES" dirty="0"/>
          </a:p>
          <a:p>
            <a:pPr marL="342900" indent="-342900">
              <a:buFont typeface="Wingdings" panose="05000000000000000000" pitchFamily="2" charset="2"/>
              <a:buChar char="ü"/>
            </a:pPr>
            <a:r>
              <a:rPr lang="es-ES" dirty="0"/>
              <a:t>Se generará el archivo C:\GECE2000\Mdb\Mod347.txt que es el archivo que necesita hacienda. </a:t>
            </a:r>
            <a:endParaRPr lang="es-ES" b="1" i="1" dirty="0"/>
          </a:p>
          <a:p>
            <a:pPr lvl="1"/>
            <a:endParaRPr lang="es-ES" dirty="0"/>
          </a:p>
          <a:p>
            <a:pPr marL="342900" indent="-342900">
              <a:buFont typeface="Wingdings" panose="05000000000000000000" pitchFamily="2" charset="2"/>
              <a:buChar char="ü"/>
            </a:pPr>
            <a:r>
              <a:rPr lang="es-ES"/>
              <a:t>Buscáis </a:t>
            </a:r>
            <a:r>
              <a:rPr lang="es-ES" dirty="0"/>
              <a:t>el enlace de la agenciatributaria.gob.es&gt;Modelos y formularios&gt;Todas las declaraciones&gt;Modelo 347&gt;Presentación ejercicio 2018 y siguientes&gt;Seleccionáis el certificado digital de vuestro centro&gt;Clic en Importar&gt;Seleccionáis archivo C:\GECE2000\Mdb\Mod347.txt&gt;Firmar y enviar.</a:t>
            </a:r>
          </a:p>
          <a:p>
            <a:endParaRPr lang="es-ES" dirty="0"/>
          </a:p>
          <a:p>
            <a:pPr marL="285750" indent="-285750">
              <a:buFont typeface="Wingdings" panose="05000000000000000000" pitchFamily="2" charset="2"/>
              <a:buChar char="ü"/>
            </a:pPr>
            <a:r>
              <a:rPr lang="es-ES" dirty="0"/>
              <a:t> Os aparecerá un PDF con la declaración que acabáis de presentar, que debéis imprimir y archivar, ya que es la prueba de que habéis presentado la declaración 347.</a:t>
            </a:r>
          </a:p>
          <a:p>
            <a:pPr marL="285750" indent="-285750">
              <a:buFont typeface="Wingdings" panose="05000000000000000000" pitchFamily="2" charset="2"/>
              <a:buChar char="ü"/>
            </a:pPr>
            <a:endParaRPr lang="es-ES" dirty="0"/>
          </a:p>
        </p:txBody>
      </p:sp>
    </p:spTree>
    <p:extLst>
      <p:ext uri="{BB962C8B-B14F-4D97-AF65-F5344CB8AC3E}">
        <p14:creationId xmlns:p14="http://schemas.microsoft.com/office/powerpoint/2010/main" val="6843400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106</a:t>
            </a:fld>
            <a:endParaRPr lang="es-ES"/>
          </a:p>
        </p:txBody>
      </p:sp>
      <p:sp>
        <p:nvSpPr>
          <p:cNvPr id="5" name="4 Rectángulo"/>
          <p:cNvSpPr/>
          <p:nvPr/>
        </p:nvSpPr>
        <p:spPr>
          <a:xfrm>
            <a:off x="1409800" y="1989026"/>
            <a:ext cx="7200800" cy="2585323"/>
          </a:xfrm>
          <a:prstGeom prst="rect">
            <a:avLst/>
          </a:prstGeom>
        </p:spPr>
        <p:txBody>
          <a:bodyPr wrap="square">
            <a:spAutoFit/>
          </a:bodyPr>
          <a:lstStyle/>
          <a:p>
            <a:pPr algn="ctr"/>
            <a:r>
              <a:rPr lang="es-ES" sz="5400" b="1" dirty="0">
                <a:solidFill>
                  <a:srgbClr val="FF0000"/>
                </a:solidFill>
              </a:rPr>
              <a:t>GRACIAS POR LA ATENCIÓN PRESTADA</a:t>
            </a:r>
            <a:endParaRPr lang="es-ES" sz="5400" dirty="0">
              <a:solidFill>
                <a:srgbClr val="FF0000"/>
              </a:solidFill>
            </a:endParaRPr>
          </a:p>
        </p:txBody>
      </p:sp>
    </p:spTree>
    <p:extLst>
      <p:ext uri="{BB962C8B-B14F-4D97-AF65-F5344CB8AC3E}">
        <p14:creationId xmlns:p14="http://schemas.microsoft.com/office/powerpoint/2010/main" val="107583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11</a:t>
            </a:fld>
            <a:endParaRPr lang="es-ES"/>
          </a:p>
        </p:txBody>
      </p:sp>
      <p:sp>
        <p:nvSpPr>
          <p:cNvPr id="6" name="5 Rectángulo"/>
          <p:cNvSpPr/>
          <p:nvPr/>
        </p:nvSpPr>
        <p:spPr>
          <a:xfrm>
            <a:off x="1187624" y="908720"/>
            <a:ext cx="7776864" cy="2246769"/>
          </a:xfrm>
          <a:prstGeom prst="rect">
            <a:avLst/>
          </a:prstGeom>
        </p:spPr>
        <p:txBody>
          <a:bodyPr wrap="square">
            <a:spAutoFit/>
          </a:bodyPr>
          <a:lstStyle/>
          <a:p>
            <a:pPr marL="285750" indent="-285750">
              <a:buFont typeface="Wingdings" panose="05000000000000000000" pitchFamily="2" charset="2"/>
              <a:buChar char="Ø"/>
            </a:pPr>
            <a:r>
              <a:rPr lang="es-ES" sz="2000" dirty="0"/>
              <a:t>Las Cuentas son cada una de las partes en que se dividen los ingresos y los gastos, a partir de las cuales se efectúan las anotaciones o apuntes contables.</a:t>
            </a:r>
          </a:p>
          <a:p>
            <a:r>
              <a:rPr lang="es-ES" sz="2000" dirty="0"/>
              <a:t> </a:t>
            </a:r>
          </a:p>
          <a:p>
            <a:pPr marL="285750" indent="-285750">
              <a:buFont typeface="Wingdings" panose="05000000000000000000" pitchFamily="2" charset="2"/>
              <a:buChar char="Ø"/>
            </a:pPr>
            <a:r>
              <a:rPr lang="es-ES" sz="2000" dirty="0"/>
              <a:t>El usuario puede hacer otras divisiones a partir de las existentes, entonces se hablaría de subcuentas. Éstas continúan la numeración de la cuenta añadiéndose dos dígitos más.</a:t>
            </a:r>
          </a:p>
        </p:txBody>
      </p:sp>
      <p:sp>
        <p:nvSpPr>
          <p:cNvPr id="7" name="6 Rectángulo"/>
          <p:cNvSpPr/>
          <p:nvPr/>
        </p:nvSpPr>
        <p:spPr>
          <a:xfrm>
            <a:off x="1473921" y="332656"/>
            <a:ext cx="1095172" cy="369332"/>
          </a:xfrm>
          <a:prstGeom prst="rect">
            <a:avLst/>
          </a:prstGeom>
        </p:spPr>
        <p:txBody>
          <a:bodyPr wrap="none">
            <a:spAutoFit/>
          </a:bodyPr>
          <a:lstStyle/>
          <a:p>
            <a:r>
              <a:rPr lang="es-ES" b="1" i="1" u="sng" dirty="0"/>
              <a:t>Cuentas</a:t>
            </a:r>
            <a:endParaRPr lang="es-ES" i="1" u="sng" dirty="0"/>
          </a:p>
        </p:txBody>
      </p:sp>
    </p:spTree>
    <p:extLst>
      <p:ext uri="{BB962C8B-B14F-4D97-AF65-F5344CB8AC3E}">
        <p14:creationId xmlns:p14="http://schemas.microsoft.com/office/powerpoint/2010/main" val="93680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12</a:t>
            </a:fld>
            <a:endParaRPr lang="es-E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638" y="836712"/>
            <a:ext cx="5475634" cy="568863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187624" y="0"/>
            <a:ext cx="7704856" cy="707886"/>
          </a:xfrm>
          <a:prstGeom prst="rect">
            <a:avLst/>
          </a:prstGeom>
        </p:spPr>
        <p:txBody>
          <a:bodyPr wrap="square">
            <a:spAutoFit/>
          </a:bodyPr>
          <a:lstStyle/>
          <a:p>
            <a:r>
              <a:rPr lang="es-ES" sz="2000" dirty="0"/>
              <a:t>De esta manera se pueden tener en pantalla sólo las Cuentas de Ingresos (del MECD), tal y como se puede ver en la imagen,</a:t>
            </a:r>
          </a:p>
        </p:txBody>
      </p:sp>
    </p:spTree>
    <p:extLst>
      <p:ext uri="{BB962C8B-B14F-4D97-AF65-F5344CB8AC3E}">
        <p14:creationId xmlns:p14="http://schemas.microsoft.com/office/powerpoint/2010/main" val="319159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13</a:t>
            </a:fld>
            <a:endParaRPr lang="es-E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32766"/>
            <a:ext cx="7344742" cy="6088247"/>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051720" y="132601"/>
            <a:ext cx="3986989" cy="400110"/>
          </a:xfrm>
          <a:prstGeom prst="rect">
            <a:avLst/>
          </a:prstGeom>
        </p:spPr>
        <p:txBody>
          <a:bodyPr wrap="none">
            <a:spAutoFit/>
          </a:bodyPr>
          <a:lstStyle/>
          <a:p>
            <a:r>
              <a:rPr lang="es-ES" sz="2000" dirty="0"/>
              <a:t>o sólo las de Gastos (del MECD),</a:t>
            </a:r>
          </a:p>
        </p:txBody>
      </p:sp>
    </p:spTree>
    <p:extLst>
      <p:ext uri="{BB962C8B-B14F-4D97-AF65-F5344CB8AC3E}">
        <p14:creationId xmlns:p14="http://schemas.microsoft.com/office/powerpoint/2010/main" val="38099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14</a:t>
            </a:fld>
            <a:endParaRPr lang="es-ES"/>
          </a:p>
        </p:txBody>
      </p:sp>
      <p:sp>
        <p:nvSpPr>
          <p:cNvPr id="6" name="5 Rectángulo"/>
          <p:cNvSpPr/>
          <p:nvPr/>
        </p:nvSpPr>
        <p:spPr>
          <a:xfrm>
            <a:off x="1355935" y="260648"/>
            <a:ext cx="7560840" cy="1015663"/>
          </a:xfrm>
          <a:prstGeom prst="rect">
            <a:avLst/>
          </a:prstGeom>
        </p:spPr>
        <p:txBody>
          <a:bodyPr wrap="square">
            <a:spAutoFit/>
          </a:bodyPr>
          <a:lstStyle/>
          <a:p>
            <a:r>
              <a:rPr lang="es-ES" sz="2000" dirty="0"/>
              <a:t>Para crear una Cuenta dependiendo por ejemplo de Suministros ( Electricidad y/o Combustible), se seleccionaría Suministros y se  pulsa el botón </a:t>
            </a:r>
            <a:r>
              <a:rPr lang="es-ES" sz="2000" i="1" dirty="0"/>
              <a:t>Crear Cuenta.</a:t>
            </a:r>
            <a:endParaRPr lang="es-E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059" y="1462798"/>
            <a:ext cx="4858221" cy="358546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355935" y="5083415"/>
            <a:ext cx="7560839" cy="1323439"/>
          </a:xfrm>
          <a:prstGeom prst="rect">
            <a:avLst/>
          </a:prstGeom>
        </p:spPr>
        <p:txBody>
          <a:bodyPr wrap="square">
            <a:spAutoFit/>
          </a:bodyPr>
          <a:lstStyle/>
          <a:p>
            <a:r>
              <a:rPr lang="es-ES" sz="2000" dirty="0"/>
              <a:t>Debe tenerse en cuenta que no todas las cuentas pueden desglosarse, de igual modo que las cuentas básicas (las definidas en el programa) no se pueden suprimir ni modificar su descripción.</a:t>
            </a:r>
          </a:p>
        </p:txBody>
      </p:sp>
    </p:spTree>
    <p:extLst>
      <p:ext uri="{BB962C8B-B14F-4D97-AF65-F5344CB8AC3E}">
        <p14:creationId xmlns:p14="http://schemas.microsoft.com/office/powerpoint/2010/main" val="789565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15</a:t>
            </a:fld>
            <a:endParaRPr lang="es-ES"/>
          </a:p>
        </p:txBody>
      </p:sp>
      <p:sp>
        <p:nvSpPr>
          <p:cNvPr id="7" name="6 Rectángulo"/>
          <p:cNvSpPr/>
          <p:nvPr/>
        </p:nvSpPr>
        <p:spPr>
          <a:xfrm>
            <a:off x="1473921" y="147990"/>
            <a:ext cx="1813317" cy="369332"/>
          </a:xfrm>
          <a:prstGeom prst="rect">
            <a:avLst/>
          </a:prstGeom>
        </p:spPr>
        <p:txBody>
          <a:bodyPr wrap="none">
            <a:spAutoFit/>
          </a:bodyPr>
          <a:lstStyle/>
          <a:p>
            <a:r>
              <a:rPr lang="es-ES" b="1" i="1" u="sng" dirty="0"/>
              <a:t>Subprogramas</a:t>
            </a:r>
            <a:endParaRPr lang="es-ES" i="1" u="sng"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48" t="32258" r="31713" b="29167"/>
          <a:stretch/>
        </p:blipFill>
        <p:spPr bwMode="auto">
          <a:xfrm>
            <a:off x="1473920" y="617887"/>
            <a:ext cx="6589959" cy="326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115616" y="3889841"/>
            <a:ext cx="8028384" cy="2862322"/>
          </a:xfrm>
          <a:prstGeom prst="rect">
            <a:avLst/>
          </a:prstGeom>
        </p:spPr>
        <p:txBody>
          <a:bodyPr wrap="square">
            <a:spAutoFit/>
          </a:bodyPr>
          <a:lstStyle/>
          <a:p>
            <a:r>
              <a:rPr lang="es-ES" dirty="0"/>
              <a:t>Los subprogramas económicos son los establecidos por la Administración Educativa. A través de ellos los Centros reciben los fondos para su funcionamiento (del Mº de Educación o de la Consejería que corresponda de la Comunidad Autónoma). En las versiones de GECE2000 para las distintas Comunidades Autónomas, aparecerán los creados por ellas.</a:t>
            </a:r>
          </a:p>
          <a:p>
            <a:r>
              <a:rPr lang="es-ES" dirty="0"/>
              <a:t> </a:t>
            </a:r>
          </a:p>
          <a:p>
            <a:r>
              <a:rPr lang="es-ES" dirty="0"/>
              <a:t>Los Programas no se pueden modificar, crear ni borrar por los usuarios.</a:t>
            </a:r>
          </a:p>
          <a:p>
            <a:r>
              <a:rPr lang="es-ES" dirty="0"/>
              <a:t> </a:t>
            </a:r>
          </a:p>
          <a:p>
            <a:r>
              <a:rPr lang="es-ES" dirty="0"/>
              <a:t>En la opción del menú "</a:t>
            </a:r>
            <a:r>
              <a:rPr lang="es-ES" u="sng" dirty="0">
                <a:hlinkClick r:id="rId3" action="ppaction://hlinkfile"/>
              </a:rPr>
              <a:t>Documentación/ Listas/ Listar Programas</a:t>
            </a:r>
            <a:r>
              <a:rPr lang="es-ES" dirty="0"/>
              <a:t>" se pueden ver e imprimir los programas existentes.</a:t>
            </a:r>
          </a:p>
        </p:txBody>
      </p:sp>
    </p:spTree>
    <p:extLst>
      <p:ext uri="{BB962C8B-B14F-4D97-AF65-F5344CB8AC3E}">
        <p14:creationId xmlns:p14="http://schemas.microsoft.com/office/powerpoint/2010/main" val="377573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16</a:t>
            </a:fld>
            <a:endParaRPr lang="es-ES"/>
          </a:p>
        </p:txBody>
      </p:sp>
      <p:sp>
        <p:nvSpPr>
          <p:cNvPr id="6" name="5 Rectángulo"/>
          <p:cNvSpPr/>
          <p:nvPr/>
        </p:nvSpPr>
        <p:spPr>
          <a:xfrm>
            <a:off x="1473921" y="147990"/>
            <a:ext cx="1005403" cy="369332"/>
          </a:xfrm>
          <a:prstGeom prst="rect">
            <a:avLst/>
          </a:prstGeom>
        </p:spPr>
        <p:txBody>
          <a:bodyPr wrap="none">
            <a:spAutoFit/>
          </a:bodyPr>
          <a:lstStyle/>
          <a:p>
            <a:r>
              <a:rPr lang="es-ES" b="1" i="1" u="sng" dirty="0"/>
              <a:t>Grupos</a:t>
            </a:r>
            <a:endParaRPr lang="es-ES" i="1" u="sng" dirty="0"/>
          </a:p>
        </p:txBody>
      </p:sp>
      <p:sp>
        <p:nvSpPr>
          <p:cNvPr id="2" name="1 Rectángulo"/>
          <p:cNvSpPr/>
          <p:nvPr/>
        </p:nvSpPr>
        <p:spPr>
          <a:xfrm>
            <a:off x="1259632" y="521073"/>
            <a:ext cx="7543501" cy="5632311"/>
          </a:xfrm>
          <a:prstGeom prst="rect">
            <a:avLst/>
          </a:prstGeom>
        </p:spPr>
        <p:txBody>
          <a:bodyPr wrap="square">
            <a:spAutoFit/>
          </a:bodyPr>
          <a:lstStyle/>
          <a:p>
            <a:pPr marL="285750" indent="-285750">
              <a:buFont typeface="Wingdings" panose="05000000000000000000" pitchFamily="2" charset="2"/>
              <a:buChar char="ü"/>
            </a:pPr>
            <a:r>
              <a:rPr lang="es-ES" sz="2000" dirty="0"/>
              <a:t>El Grupo es una denominación contable de GECE2000, sin carácter oficial, que permite una mayor flexibilidad en el control de aquellos ingresos y gastos que, por sus especiales características, el usuario precisa o desea llevar a cabo.</a:t>
            </a:r>
          </a:p>
          <a:p>
            <a:r>
              <a:rPr lang="es-ES" sz="2000" dirty="0"/>
              <a:t> </a:t>
            </a:r>
          </a:p>
          <a:p>
            <a:pPr marL="285750" indent="-285750">
              <a:buFont typeface="Wingdings" panose="05000000000000000000" pitchFamily="2" charset="2"/>
              <a:buChar char="ü"/>
            </a:pPr>
            <a:r>
              <a:rPr lang="es-ES" sz="2000" dirty="0"/>
              <a:t>Esto significa que, cuando se pidan los ingresos y gastos por grupo en un determinado período, no se partirá de un saldo inicial. El programa informará de los ingresos y gastos de ese período y del saldo que queda en relación con esos datos.</a:t>
            </a:r>
          </a:p>
          <a:p>
            <a:r>
              <a:rPr lang="es-ES" sz="2000" dirty="0"/>
              <a:t> </a:t>
            </a:r>
          </a:p>
          <a:p>
            <a:pPr marL="285750" indent="-285750">
              <a:buFont typeface="Wingdings" panose="05000000000000000000" pitchFamily="2" charset="2"/>
              <a:buChar char="ü"/>
            </a:pPr>
            <a:r>
              <a:rPr lang="es-ES" sz="2000" dirty="0"/>
              <a:t>Estos controles pueden servir para conocer los gastos de los distintos departamentos del Centro, también se pueden controlar los ingresos y gastos de actividades extraescolares o cualquier otro que le interese al usuario.</a:t>
            </a:r>
          </a:p>
          <a:p>
            <a:r>
              <a:rPr lang="es-ES" sz="2000" dirty="0"/>
              <a:t> </a:t>
            </a:r>
          </a:p>
          <a:p>
            <a:pPr marL="285750" indent="-285750">
              <a:buFont typeface="Wingdings" panose="05000000000000000000" pitchFamily="2" charset="2"/>
              <a:buChar char="ü"/>
            </a:pPr>
            <a:r>
              <a:rPr lang="es-ES" sz="2000" dirty="0"/>
              <a:t>Se dispone de un número ilimitado de grupos posibles. En esta pantalla se pueden modificar los ya existentes o crear grupos nuevos</a:t>
            </a:r>
            <a:r>
              <a:rPr lang="es-ES" dirty="0"/>
              <a:t>.</a:t>
            </a:r>
          </a:p>
        </p:txBody>
      </p:sp>
    </p:spTree>
    <p:extLst>
      <p:ext uri="{BB962C8B-B14F-4D97-AF65-F5344CB8AC3E}">
        <p14:creationId xmlns:p14="http://schemas.microsoft.com/office/powerpoint/2010/main" val="4135273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17</a:t>
            </a:fld>
            <a:endParaRPr lang="es-ES"/>
          </a:p>
        </p:txBody>
      </p:sp>
      <p:sp>
        <p:nvSpPr>
          <p:cNvPr id="6" name="5 Rectángulo"/>
          <p:cNvSpPr/>
          <p:nvPr/>
        </p:nvSpPr>
        <p:spPr>
          <a:xfrm>
            <a:off x="1191032" y="740073"/>
            <a:ext cx="7776864" cy="1477328"/>
          </a:xfrm>
          <a:prstGeom prst="rect">
            <a:avLst/>
          </a:prstGeom>
        </p:spPr>
        <p:txBody>
          <a:bodyPr wrap="square">
            <a:spAutoFit/>
          </a:bodyPr>
          <a:lstStyle/>
          <a:p>
            <a:r>
              <a:rPr lang="es-ES" u="sng" dirty="0"/>
              <a:t>Cómo se hace:</a:t>
            </a:r>
            <a:endParaRPr lang="es-ES" dirty="0"/>
          </a:p>
          <a:p>
            <a:r>
              <a:rPr lang="es-ES" dirty="0"/>
              <a:t> </a:t>
            </a:r>
          </a:p>
          <a:p>
            <a:r>
              <a:rPr lang="es-ES" dirty="0"/>
              <a:t>Al pulsar en "Gestión/ Grupos" sale una ventana, como la que se muestra a continuación, en la que se pueden introducir todos los grupos que se desee: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416" y="2221347"/>
            <a:ext cx="6517984" cy="4196475"/>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473921" y="147990"/>
            <a:ext cx="1005403" cy="369332"/>
          </a:xfrm>
          <a:prstGeom prst="rect">
            <a:avLst/>
          </a:prstGeom>
        </p:spPr>
        <p:txBody>
          <a:bodyPr wrap="none">
            <a:spAutoFit/>
          </a:bodyPr>
          <a:lstStyle/>
          <a:p>
            <a:r>
              <a:rPr lang="es-ES" b="1" i="1" u="sng" dirty="0"/>
              <a:t>Grupos</a:t>
            </a:r>
            <a:endParaRPr lang="es-ES" i="1" u="sng" dirty="0"/>
          </a:p>
        </p:txBody>
      </p:sp>
    </p:spTree>
    <p:extLst>
      <p:ext uri="{BB962C8B-B14F-4D97-AF65-F5344CB8AC3E}">
        <p14:creationId xmlns:p14="http://schemas.microsoft.com/office/powerpoint/2010/main" val="104073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18</a:t>
            </a:fld>
            <a:endParaRPr lang="es-ES"/>
          </a:p>
        </p:txBody>
      </p:sp>
      <p:sp>
        <p:nvSpPr>
          <p:cNvPr id="6" name="5 Rectángulo"/>
          <p:cNvSpPr/>
          <p:nvPr/>
        </p:nvSpPr>
        <p:spPr>
          <a:xfrm>
            <a:off x="1473921" y="147990"/>
            <a:ext cx="1236236" cy="369332"/>
          </a:xfrm>
          <a:prstGeom prst="rect">
            <a:avLst/>
          </a:prstGeom>
        </p:spPr>
        <p:txBody>
          <a:bodyPr wrap="none">
            <a:spAutoFit/>
          </a:bodyPr>
          <a:lstStyle/>
          <a:p>
            <a:r>
              <a:rPr lang="es-ES" b="1" i="1" u="sng" dirty="0"/>
              <a:t>Objetivos</a:t>
            </a:r>
            <a:endParaRPr lang="es-ES" i="1" u="sng" dirty="0"/>
          </a:p>
        </p:txBody>
      </p:sp>
      <p:sp>
        <p:nvSpPr>
          <p:cNvPr id="7" name="6 Rectángulo"/>
          <p:cNvSpPr/>
          <p:nvPr/>
        </p:nvSpPr>
        <p:spPr>
          <a:xfrm>
            <a:off x="1043608" y="659010"/>
            <a:ext cx="7704856" cy="1015663"/>
          </a:xfrm>
          <a:prstGeom prst="rect">
            <a:avLst/>
          </a:prstGeom>
        </p:spPr>
        <p:txBody>
          <a:bodyPr wrap="square">
            <a:spAutoFit/>
          </a:bodyPr>
          <a:lstStyle/>
          <a:p>
            <a:r>
              <a:rPr lang="es-ES" sz="2000" dirty="0"/>
              <a:t>Los Objetivos son los que haya establecido el Centro en su proyecto institucional. Se dispone de un número ilimitado de objetivos posibles. </a:t>
            </a:r>
          </a:p>
        </p:txBody>
      </p:sp>
      <p:sp>
        <p:nvSpPr>
          <p:cNvPr id="8" name="7 Rectángulo"/>
          <p:cNvSpPr/>
          <p:nvPr/>
        </p:nvSpPr>
        <p:spPr>
          <a:xfrm>
            <a:off x="1115615" y="1674673"/>
            <a:ext cx="7848872" cy="1323439"/>
          </a:xfrm>
          <a:prstGeom prst="rect">
            <a:avLst/>
          </a:prstGeom>
        </p:spPr>
        <p:txBody>
          <a:bodyPr wrap="square">
            <a:spAutoFit/>
          </a:bodyPr>
          <a:lstStyle/>
          <a:p>
            <a:r>
              <a:rPr lang="es-ES" sz="2000" u="sng" dirty="0"/>
              <a:t>Cómo se hace:</a:t>
            </a:r>
            <a:endParaRPr lang="es-ES" sz="2000" dirty="0"/>
          </a:p>
          <a:p>
            <a:r>
              <a:rPr lang="es-ES" sz="2000" dirty="0"/>
              <a:t> </a:t>
            </a:r>
          </a:p>
          <a:p>
            <a:r>
              <a:rPr lang="es-ES" sz="2000" dirty="0"/>
              <a:t>Seleccionando "Gestión/ Objetivo" se visualiza una ventana como la que se puede observar a continuación: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140968"/>
            <a:ext cx="7416823" cy="3383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730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19</a:t>
            </a:fld>
            <a:endParaRPr lang="es-ES"/>
          </a:p>
        </p:txBody>
      </p:sp>
      <p:sp>
        <p:nvSpPr>
          <p:cNvPr id="6" name="5 Rectángulo"/>
          <p:cNvSpPr/>
          <p:nvPr/>
        </p:nvSpPr>
        <p:spPr>
          <a:xfrm>
            <a:off x="1331640" y="147990"/>
            <a:ext cx="1882247" cy="400110"/>
          </a:xfrm>
          <a:prstGeom prst="rect">
            <a:avLst/>
          </a:prstGeom>
        </p:spPr>
        <p:txBody>
          <a:bodyPr wrap="none">
            <a:spAutoFit/>
          </a:bodyPr>
          <a:lstStyle/>
          <a:p>
            <a:r>
              <a:rPr lang="es-ES" sz="2000" b="1" i="1" u="sng" dirty="0"/>
              <a:t>Presupuestos</a:t>
            </a:r>
            <a:endParaRPr lang="es-ES" sz="2000" i="1" u="sng" dirty="0"/>
          </a:p>
        </p:txBody>
      </p:sp>
      <p:sp>
        <p:nvSpPr>
          <p:cNvPr id="2" name="1 Rectángulo"/>
          <p:cNvSpPr/>
          <p:nvPr/>
        </p:nvSpPr>
        <p:spPr>
          <a:xfrm>
            <a:off x="1187624" y="575837"/>
            <a:ext cx="7848872" cy="707886"/>
          </a:xfrm>
          <a:prstGeom prst="rect">
            <a:avLst/>
          </a:prstGeom>
        </p:spPr>
        <p:txBody>
          <a:bodyPr wrap="square">
            <a:spAutoFit/>
          </a:bodyPr>
          <a:lstStyle/>
          <a:p>
            <a:r>
              <a:rPr lang="es-ES" sz="2000" dirty="0"/>
              <a:t>Esta opción permite confeccionar el Presupuesto del Centro, modificarlo y hacer copias del mismo.</a:t>
            </a:r>
          </a:p>
        </p:txBody>
      </p:sp>
      <p:sp>
        <p:nvSpPr>
          <p:cNvPr id="3" name="2 Rectángulo"/>
          <p:cNvSpPr/>
          <p:nvPr/>
        </p:nvSpPr>
        <p:spPr>
          <a:xfrm>
            <a:off x="1331640" y="1283723"/>
            <a:ext cx="7704856" cy="1015663"/>
          </a:xfrm>
          <a:prstGeom prst="rect">
            <a:avLst/>
          </a:prstGeom>
        </p:spPr>
        <p:txBody>
          <a:bodyPr wrap="square">
            <a:spAutoFit/>
          </a:bodyPr>
          <a:lstStyle/>
          <a:p>
            <a:r>
              <a:rPr lang="es-ES" sz="2000" dirty="0"/>
              <a:t>Presenta el siguiente menú:</a:t>
            </a:r>
          </a:p>
          <a:p>
            <a:r>
              <a:rPr lang="es-ES" sz="2000" dirty="0"/>
              <a:t>           </a:t>
            </a:r>
            <a:r>
              <a:rPr lang="es-ES" sz="2000" b="1" dirty="0">
                <a:hlinkClick r:id="rId2" action="ppaction://hlinkfile"/>
              </a:rPr>
              <a:t>Presupuesto Oficial;</a:t>
            </a:r>
            <a:endParaRPr lang="es-ES" sz="2000" b="1" dirty="0"/>
          </a:p>
          <a:p>
            <a:pPr marL="722313"/>
            <a:r>
              <a:rPr lang="es-ES" sz="2000" b="1" dirty="0">
                <a:hlinkClick r:id="rId3" action="ppaction://hlinkfile"/>
              </a:rPr>
              <a:t>Copias del Presupuesto.</a:t>
            </a:r>
            <a:endParaRPr lang="es-ES" sz="2000" dirty="0"/>
          </a:p>
        </p:txBody>
      </p:sp>
      <p:sp>
        <p:nvSpPr>
          <p:cNvPr id="7" name="6 Rectángulo"/>
          <p:cNvSpPr/>
          <p:nvPr/>
        </p:nvSpPr>
        <p:spPr>
          <a:xfrm>
            <a:off x="1051401" y="2500447"/>
            <a:ext cx="8352928" cy="3908762"/>
          </a:xfrm>
          <a:prstGeom prst="rect">
            <a:avLst/>
          </a:prstGeom>
        </p:spPr>
        <p:txBody>
          <a:bodyPr wrap="square">
            <a:spAutoFit/>
          </a:bodyPr>
          <a:lstStyle/>
          <a:p>
            <a:pPr marL="342900" indent="-342900">
              <a:buFont typeface="+mj-lt"/>
              <a:buAutoNum type="arabicPeriod"/>
            </a:pPr>
            <a:r>
              <a:rPr lang="es-ES" b="1" dirty="0"/>
              <a:t>Presupuesto Oficial</a:t>
            </a:r>
            <a:endParaRPr lang="es-ES" dirty="0"/>
          </a:p>
          <a:p>
            <a:r>
              <a:rPr lang="es-ES" dirty="0"/>
              <a:t> </a:t>
            </a:r>
          </a:p>
          <a:p>
            <a:r>
              <a:rPr lang="es-ES" sz="2000" dirty="0"/>
              <a:t>Con esta opción del menú se confecciona el Presupuesto oficial tanto de ingresos, como el de gastos. </a:t>
            </a:r>
          </a:p>
          <a:p>
            <a:r>
              <a:rPr lang="es-ES" sz="2000" dirty="0"/>
              <a:t>El saldo inicial lo calcula el programa, siendo igual al saldo final al día inmediato anterior a su comienzo.</a:t>
            </a:r>
          </a:p>
          <a:p>
            <a:r>
              <a:rPr lang="es-ES" sz="2000" dirty="0"/>
              <a:t> La fecha de comienzo del presupuesto se debe configurar en "</a:t>
            </a:r>
            <a:r>
              <a:rPr lang="es-ES" sz="2000" u="sng" dirty="0">
                <a:hlinkClick r:id="rId4" action="ppaction://hlinkfile"/>
              </a:rPr>
              <a:t>Archivo/</a:t>
            </a:r>
            <a:r>
              <a:rPr lang="es-ES" sz="2000" dirty="0"/>
              <a:t> </a:t>
            </a:r>
            <a:r>
              <a:rPr lang="es-ES" sz="2000" u="sng" dirty="0">
                <a:hlinkClick r:id="rId4" action="ppaction://hlinkfile"/>
              </a:rPr>
              <a:t>Configuraciones/ Fecha de inicio del Presupuesto</a:t>
            </a:r>
            <a:r>
              <a:rPr lang="es-ES" sz="2000" dirty="0"/>
              <a:t>".</a:t>
            </a:r>
          </a:p>
          <a:p>
            <a:r>
              <a:rPr lang="es-ES" sz="2000" dirty="0"/>
              <a:t> </a:t>
            </a:r>
            <a:endParaRPr lang="es-ES" dirty="0"/>
          </a:p>
          <a:p>
            <a:r>
              <a:rPr lang="es-ES" u="sng" dirty="0"/>
              <a:t>Cómo se hace:</a:t>
            </a:r>
            <a:endParaRPr lang="es-ES" dirty="0"/>
          </a:p>
          <a:p>
            <a:r>
              <a:rPr lang="es-ES" dirty="0"/>
              <a:t> </a:t>
            </a:r>
          </a:p>
          <a:p>
            <a:r>
              <a:rPr lang="es-ES" dirty="0"/>
              <a:t>Al elegir "Gestión/ Presupuestos/ Presupuesto Oficial" aparece una ventana como la que se incluye a continuación :</a:t>
            </a:r>
          </a:p>
        </p:txBody>
      </p:sp>
    </p:spTree>
    <p:extLst>
      <p:ext uri="{BB962C8B-B14F-4D97-AF65-F5344CB8AC3E}">
        <p14:creationId xmlns:p14="http://schemas.microsoft.com/office/powerpoint/2010/main" val="3827595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2</a:t>
            </a:fld>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4077072"/>
            <a:ext cx="5570537" cy="19748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862" y="1268760"/>
            <a:ext cx="4198937" cy="256381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726344" y="358602"/>
            <a:ext cx="3744416" cy="369332"/>
          </a:xfrm>
          <a:prstGeom prst="rect">
            <a:avLst/>
          </a:prstGeom>
          <a:noFill/>
        </p:spPr>
        <p:txBody>
          <a:bodyPr wrap="square" rtlCol="0">
            <a:spAutoFit/>
          </a:bodyPr>
          <a:lstStyle/>
          <a:p>
            <a:r>
              <a:rPr lang="es-ES" b="1" i="1" u="sng" dirty="0"/>
              <a:t>Pantalla inicial</a:t>
            </a:r>
          </a:p>
        </p:txBody>
      </p:sp>
    </p:spTree>
    <p:extLst>
      <p:ext uri="{BB962C8B-B14F-4D97-AF65-F5344CB8AC3E}">
        <p14:creationId xmlns:p14="http://schemas.microsoft.com/office/powerpoint/2010/main" val="239459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2B988596-AE71-4EA3-85AF-B7AF0E2871D7}"/>
              </a:ext>
            </a:extLst>
          </p:cNvPr>
          <p:cNvSpPr>
            <a:spLocks noGrp="1"/>
          </p:cNvSpPr>
          <p:nvPr>
            <p:ph type="ftr" sz="quarter" idx="11"/>
          </p:nvPr>
        </p:nvSpPr>
        <p:spPr/>
        <p:txBody>
          <a:bodyPr/>
          <a:lstStyle/>
          <a:p>
            <a:r>
              <a:rPr lang="es-ES"/>
              <a:t>GECE 2000</a:t>
            </a:r>
          </a:p>
        </p:txBody>
      </p:sp>
      <p:sp>
        <p:nvSpPr>
          <p:cNvPr id="5" name="Marcador de número de diapositiva 4">
            <a:extLst>
              <a:ext uri="{FF2B5EF4-FFF2-40B4-BE49-F238E27FC236}">
                <a16:creationId xmlns:a16="http://schemas.microsoft.com/office/drawing/2014/main" id="{7431DDBC-748F-4EA7-AA65-A40E8A6A0CFD}"/>
              </a:ext>
            </a:extLst>
          </p:cNvPr>
          <p:cNvSpPr>
            <a:spLocks noGrp="1"/>
          </p:cNvSpPr>
          <p:nvPr>
            <p:ph type="sldNum" sz="quarter" idx="12"/>
          </p:nvPr>
        </p:nvSpPr>
        <p:spPr/>
        <p:txBody>
          <a:bodyPr/>
          <a:lstStyle/>
          <a:p>
            <a:fld id="{4DBF2C83-4DFC-42A5-A812-13700CD3CC9A}" type="slidenum">
              <a:rPr lang="es-ES" smtClean="0"/>
              <a:t>20</a:t>
            </a:fld>
            <a:endParaRPr lang="es-ES"/>
          </a:p>
        </p:txBody>
      </p:sp>
      <p:sp>
        <p:nvSpPr>
          <p:cNvPr id="6" name="Rectángulo 5">
            <a:extLst>
              <a:ext uri="{FF2B5EF4-FFF2-40B4-BE49-F238E27FC236}">
                <a16:creationId xmlns:a16="http://schemas.microsoft.com/office/drawing/2014/main" id="{89079CE0-A201-4D20-AE4F-4F800F872479}"/>
              </a:ext>
            </a:extLst>
          </p:cNvPr>
          <p:cNvSpPr/>
          <p:nvPr/>
        </p:nvSpPr>
        <p:spPr>
          <a:xfrm>
            <a:off x="1763688" y="332656"/>
            <a:ext cx="1644104" cy="400110"/>
          </a:xfrm>
          <a:prstGeom prst="rect">
            <a:avLst/>
          </a:prstGeom>
        </p:spPr>
        <p:txBody>
          <a:bodyPr wrap="none">
            <a:spAutoFit/>
          </a:bodyPr>
          <a:lstStyle/>
          <a:p>
            <a:r>
              <a:rPr lang="es-ES" sz="2000" b="1" i="1" u="sng" dirty="0"/>
              <a:t>Presupuestos</a:t>
            </a:r>
            <a:endParaRPr lang="es-ES" sz="2000" i="1" u="sng" dirty="0"/>
          </a:p>
        </p:txBody>
      </p:sp>
      <p:sp>
        <p:nvSpPr>
          <p:cNvPr id="7" name="Rectángulo 6">
            <a:extLst>
              <a:ext uri="{FF2B5EF4-FFF2-40B4-BE49-F238E27FC236}">
                <a16:creationId xmlns:a16="http://schemas.microsoft.com/office/drawing/2014/main" id="{110B5A20-E010-4213-9A72-A5AF985C2C99}"/>
              </a:ext>
            </a:extLst>
          </p:cNvPr>
          <p:cNvSpPr/>
          <p:nvPr/>
        </p:nvSpPr>
        <p:spPr>
          <a:xfrm>
            <a:off x="1547664" y="1720840"/>
            <a:ext cx="7062936" cy="1815882"/>
          </a:xfrm>
          <a:prstGeom prst="rect">
            <a:avLst/>
          </a:prstGeom>
        </p:spPr>
        <p:txBody>
          <a:bodyPr wrap="square">
            <a:spAutoFit/>
          </a:bodyPr>
          <a:lstStyle/>
          <a:p>
            <a:r>
              <a:rPr lang="es-ES" i="1" u="sng" dirty="0"/>
              <a:t>Se debe cumplir: </a:t>
            </a:r>
          </a:p>
          <a:p>
            <a:endParaRPr lang="es-ES" i="1" dirty="0"/>
          </a:p>
          <a:p>
            <a:endParaRPr lang="es-ES" dirty="0"/>
          </a:p>
          <a:p>
            <a:endParaRPr lang="es-ES" dirty="0"/>
          </a:p>
          <a:p>
            <a:r>
              <a:rPr lang="es-ES" sz="4000" dirty="0">
                <a:solidFill>
                  <a:srgbClr val="00B0F0"/>
                </a:solidFill>
              </a:rPr>
              <a:t>Saldo inicial + Ingresos </a:t>
            </a:r>
            <a:r>
              <a:rPr lang="es-ES" sz="4000" dirty="0"/>
              <a:t>=</a:t>
            </a:r>
            <a:r>
              <a:rPr lang="es-ES" sz="4000" dirty="0">
                <a:solidFill>
                  <a:srgbClr val="FF0000"/>
                </a:solidFill>
              </a:rPr>
              <a:t> Gastos</a:t>
            </a:r>
          </a:p>
        </p:txBody>
      </p:sp>
    </p:spTree>
    <p:extLst>
      <p:ext uri="{BB962C8B-B14F-4D97-AF65-F5344CB8AC3E}">
        <p14:creationId xmlns:p14="http://schemas.microsoft.com/office/powerpoint/2010/main" val="904768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21</a:t>
            </a:fld>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692696"/>
            <a:ext cx="7727925" cy="552437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331640" y="147990"/>
            <a:ext cx="1882247" cy="400110"/>
          </a:xfrm>
          <a:prstGeom prst="rect">
            <a:avLst/>
          </a:prstGeom>
        </p:spPr>
        <p:txBody>
          <a:bodyPr wrap="none">
            <a:spAutoFit/>
          </a:bodyPr>
          <a:lstStyle/>
          <a:p>
            <a:r>
              <a:rPr lang="es-ES" sz="2000" b="1" i="1" u="sng" dirty="0"/>
              <a:t>Presupuestos</a:t>
            </a:r>
            <a:endParaRPr lang="es-ES" sz="2000" i="1" u="sng" dirty="0"/>
          </a:p>
        </p:txBody>
      </p:sp>
    </p:spTree>
    <p:extLst>
      <p:ext uri="{BB962C8B-B14F-4D97-AF65-F5344CB8AC3E}">
        <p14:creationId xmlns:p14="http://schemas.microsoft.com/office/powerpoint/2010/main" val="50101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22</a:t>
            </a:fld>
            <a:endParaRPr lang="es-ES"/>
          </a:p>
        </p:txBody>
      </p:sp>
      <p:sp>
        <p:nvSpPr>
          <p:cNvPr id="6" name="5 Rectángulo"/>
          <p:cNvSpPr/>
          <p:nvPr/>
        </p:nvSpPr>
        <p:spPr>
          <a:xfrm>
            <a:off x="1187624" y="604239"/>
            <a:ext cx="7704856" cy="1015663"/>
          </a:xfrm>
          <a:prstGeom prst="rect">
            <a:avLst/>
          </a:prstGeom>
        </p:spPr>
        <p:txBody>
          <a:bodyPr wrap="square">
            <a:spAutoFit/>
          </a:bodyPr>
          <a:lstStyle/>
          <a:p>
            <a:r>
              <a:rPr lang="es-ES" sz="2000" dirty="0"/>
              <a:t>En la imagen total se pueden distinguir dos partes bien diferenciadas: la de </a:t>
            </a:r>
            <a:r>
              <a:rPr lang="es-ES" sz="2000" u="sng" dirty="0">
                <a:hlinkClick r:id="rId2" action="ppaction://hlinkfile"/>
              </a:rPr>
              <a:t>ingresos </a:t>
            </a:r>
            <a:r>
              <a:rPr lang="es-ES" sz="2000" dirty="0"/>
              <a:t>y la de </a:t>
            </a:r>
            <a:r>
              <a:rPr lang="es-ES" sz="2000" u="sng" dirty="0">
                <a:hlinkClick r:id="rId3" action="ppaction://hlinkfile"/>
              </a:rPr>
              <a:t>gastos, </a:t>
            </a:r>
            <a:r>
              <a:rPr lang="es-ES" sz="2000" dirty="0"/>
              <a:t>que se analizarán a continuación:</a:t>
            </a:r>
          </a:p>
        </p:txBody>
      </p:sp>
      <p:sp>
        <p:nvSpPr>
          <p:cNvPr id="7" name="6 Rectángulo"/>
          <p:cNvSpPr/>
          <p:nvPr/>
        </p:nvSpPr>
        <p:spPr>
          <a:xfrm>
            <a:off x="1331640" y="147990"/>
            <a:ext cx="1882247" cy="400110"/>
          </a:xfrm>
          <a:prstGeom prst="rect">
            <a:avLst/>
          </a:prstGeom>
        </p:spPr>
        <p:txBody>
          <a:bodyPr wrap="none">
            <a:spAutoFit/>
          </a:bodyPr>
          <a:lstStyle/>
          <a:p>
            <a:r>
              <a:rPr lang="es-ES" sz="2000" b="1" i="1" u="sng" dirty="0"/>
              <a:t>Presupuestos</a:t>
            </a:r>
            <a:endParaRPr lang="es-ES" sz="2000" i="1" u="sng"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299" y="2348880"/>
            <a:ext cx="8125267" cy="2952328"/>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2235709" y="1772816"/>
            <a:ext cx="1210588" cy="369332"/>
          </a:xfrm>
          <a:prstGeom prst="rect">
            <a:avLst/>
          </a:prstGeom>
        </p:spPr>
        <p:txBody>
          <a:bodyPr wrap="none">
            <a:spAutoFit/>
          </a:bodyPr>
          <a:lstStyle/>
          <a:p>
            <a:r>
              <a:rPr lang="es-ES" b="1" dirty="0"/>
              <a:t>Ingresos</a:t>
            </a:r>
            <a:r>
              <a:rPr lang="es-ES" dirty="0"/>
              <a:t>:</a:t>
            </a:r>
          </a:p>
        </p:txBody>
      </p:sp>
    </p:spTree>
    <p:extLst>
      <p:ext uri="{BB962C8B-B14F-4D97-AF65-F5344CB8AC3E}">
        <p14:creationId xmlns:p14="http://schemas.microsoft.com/office/powerpoint/2010/main" val="1225632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23</a:t>
            </a:fld>
            <a:endParaRPr lang="es-ES"/>
          </a:p>
        </p:txBody>
      </p:sp>
      <p:sp>
        <p:nvSpPr>
          <p:cNvPr id="6" name="5 Rectángulo"/>
          <p:cNvSpPr/>
          <p:nvPr/>
        </p:nvSpPr>
        <p:spPr>
          <a:xfrm>
            <a:off x="1331640" y="147990"/>
            <a:ext cx="1882247" cy="400110"/>
          </a:xfrm>
          <a:prstGeom prst="rect">
            <a:avLst/>
          </a:prstGeom>
        </p:spPr>
        <p:txBody>
          <a:bodyPr wrap="none">
            <a:spAutoFit/>
          </a:bodyPr>
          <a:lstStyle/>
          <a:p>
            <a:r>
              <a:rPr lang="es-ES" sz="2000" b="1" i="1" u="sng" dirty="0"/>
              <a:t>Presupuestos</a:t>
            </a:r>
            <a:endParaRPr lang="es-ES" sz="2000" i="1" u="sng" dirty="0"/>
          </a:p>
        </p:txBody>
      </p:sp>
      <p:sp>
        <p:nvSpPr>
          <p:cNvPr id="7" name="6 Rectángulo"/>
          <p:cNvSpPr/>
          <p:nvPr/>
        </p:nvSpPr>
        <p:spPr>
          <a:xfrm>
            <a:off x="1093055" y="1378596"/>
            <a:ext cx="7920880" cy="2246769"/>
          </a:xfrm>
          <a:prstGeom prst="rect">
            <a:avLst/>
          </a:prstGeom>
        </p:spPr>
        <p:txBody>
          <a:bodyPr wrap="square">
            <a:spAutoFit/>
          </a:bodyPr>
          <a:lstStyle/>
          <a:p>
            <a:r>
              <a:rPr lang="es-ES" sz="2000" i="1" dirty="0"/>
              <a:t>Guardar: </a:t>
            </a:r>
            <a:r>
              <a:rPr lang="es-ES" sz="2000" dirty="0"/>
              <a:t>permite ir grabando los datos según se van introduciendo, sin</a:t>
            </a:r>
            <a:r>
              <a:rPr lang="es-ES" sz="2000" i="1" dirty="0"/>
              <a:t> </a:t>
            </a:r>
            <a:r>
              <a:rPr lang="es-ES" sz="2000" dirty="0"/>
              <a:t>necesidad de salir de la ventana del Presupuesto.</a:t>
            </a:r>
          </a:p>
          <a:p>
            <a:r>
              <a:rPr lang="es-ES" sz="2000" i="1" dirty="0"/>
              <a:t> </a:t>
            </a:r>
            <a:endParaRPr lang="es-ES" sz="2000" dirty="0"/>
          </a:p>
          <a:p>
            <a:r>
              <a:rPr lang="es-ES" sz="2000" dirty="0"/>
              <a:t>Con </a:t>
            </a:r>
            <a:r>
              <a:rPr lang="es-ES" sz="2000" i="1" dirty="0"/>
              <a:t>Copiar Línea</a:t>
            </a:r>
            <a:r>
              <a:rPr lang="es-ES" sz="2000" dirty="0"/>
              <a:t> se pretende que, situados en una fila ya cubierta de la rejilla copiarla más abajo para modificarle el importe, la cuenta o lo que proceda, con el fin de ahorrar tiempo cuando son repetitivas.</a:t>
            </a:r>
          </a:p>
        </p:txBody>
      </p:sp>
      <p:sp>
        <p:nvSpPr>
          <p:cNvPr id="8" name="7 Rectángulo"/>
          <p:cNvSpPr/>
          <p:nvPr/>
        </p:nvSpPr>
        <p:spPr>
          <a:xfrm>
            <a:off x="1187624" y="670710"/>
            <a:ext cx="7776863" cy="707886"/>
          </a:xfrm>
          <a:prstGeom prst="rect">
            <a:avLst/>
          </a:prstGeom>
        </p:spPr>
        <p:txBody>
          <a:bodyPr wrap="square">
            <a:spAutoFit/>
          </a:bodyPr>
          <a:lstStyle/>
          <a:p>
            <a:r>
              <a:rPr lang="es-ES" sz="2000" dirty="0"/>
              <a:t>En la parte central de la pantalla de ingresos, se observan seis botones:</a:t>
            </a:r>
          </a:p>
        </p:txBody>
      </p:sp>
      <p:sp>
        <p:nvSpPr>
          <p:cNvPr id="9" name="8 Rectángulo"/>
          <p:cNvSpPr/>
          <p:nvPr/>
        </p:nvSpPr>
        <p:spPr>
          <a:xfrm>
            <a:off x="1115616" y="3789040"/>
            <a:ext cx="7920880" cy="2862322"/>
          </a:xfrm>
          <a:prstGeom prst="rect">
            <a:avLst/>
          </a:prstGeom>
        </p:spPr>
        <p:txBody>
          <a:bodyPr wrap="square">
            <a:spAutoFit/>
          </a:bodyPr>
          <a:lstStyle/>
          <a:p>
            <a:r>
              <a:rPr lang="es-ES" sz="2000" dirty="0"/>
              <a:t>Al pulsar en el botón </a:t>
            </a:r>
            <a:r>
              <a:rPr lang="es-ES" sz="2000" i="1" dirty="0"/>
              <a:t>Cancelar</a:t>
            </a:r>
            <a:r>
              <a:rPr lang="es-ES" sz="2000" dirty="0"/>
              <a:t> se eliminan los últimos datos introducidos desde la última vez que se guardó algo.</a:t>
            </a:r>
          </a:p>
          <a:p>
            <a:r>
              <a:rPr lang="es-ES" sz="2000" dirty="0"/>
              <a:t> </a:t>
            </a:r>
          </a:p>
          <a:p>
            <a:r>
              <a:rPr lang="es-ES" sz="2000" dirty="0"/>
              <a:t>El botón </a:t>
            </a:r>
            <a:r>
              <a:rPr lang="es-ES" sz="2000" i="1" dirty="0"/>
              <a:t>Borrar Presup</a:t>
            </a:r>
            <a:r>
              <a:rPr lang="es-ES" sz="2000" dirty="0"/>
              <a:t>uesto elimina todo el presupuesto de Ingresos, tanto si estaba o no guardado previamente. No borra el saldo inicial ni lo presupuestado en Gastos.</a:t>
            </a:r>
          </a:p>
          <a:p>
            <a:r>
              <a:rPr lang="es-ES" sz="2000" dirty="0"/>
              <a:t> </a:t>
            </a:r>
          </a:p>
          <a:p>
            <a:r>
              <a:rPr lang="es-ES" sz="2000" dirty="0"/>
              <a:t>Si se pulsa sobre </a:t>
            </a:r>
            <a:r>
              <a:rPr lang="es-ES" sz="2000" i="1" dirty="0"/>
              <a:t>Control Presup</a:t>
            </a:r>
            <a:r>
              <a:rPr lang="es-ES" sz="2000" dirty="0"/>
              <a:t>uesto el programa muestra la información como la que se presenta a continuación.</a:t>
            </a:r>
          </a:p>
        </p:txBody>
      </p:sp>
    </p:spTree>
    <p:extLst>
      <p:ext uri="{BB962C8B-B14F-4D97-AF65-F5344CB8AC3E}">
        <p14:creationId xmlns:p14="http://schemas.microsoft.com/office/powerpoint/2010/main" val="100626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24</a:t>
            </a:fld>
            <a:endParaRPr lang="es-ES"/>
          </a:p>
        </p:txBody>
      </p:sp>
      <p:sp>
        <p:nvSpPr>
          <p:cNvPr id="6" name="5 Rectángulo"/>
          <p:cNvSpPr/>
          <p:nvPr/>
        </p:nvSpPr>
        <p:spPr>
          <a:xfrm>
            <a:off x="1331640" y="147990"/>
            <a:ext cx="1882247" cy="400110"/>
          </a:xfrm>
          <a:prstGeom prst="rect">
            <a:avLst/>
          </a:prstGeom>
        </p:spPr>
        <p:txBody>
          <a:bodyPr wrap="none">
            <a:spAutoFit/>
          </a:bodyPr>
          <a:lstStyle/>
          <a:p>
            <a:r>
              <a:rPr lang="es-ES" sz="2000" b="1" i="1" u="sng" dirty="0"/>
              <a:t>Presupuestos</a:t>
            </a:r>
            <a:endParaRPr lang="es-ES" sz="2000" i="1"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548100"/>
            <a:ext cx="5760640" cy="3358313"/>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187624" y="4365104"/>
            <a:ext cx="7704856" cy="1323439"/>
          </a:xfrm>
          <a:prstGeom prst="rect">
            <a:avLst/>
          </a:prstGeom>
        </p:spPr>
        <p:txBody>
          <a:bodyPr wrap="square">
            <a:spAutoFit/>
          </a:bodyPr>
          <a:lstStyle/>
          <a:p>
            <a:r>
              <a:rPr lang="es-ES" sz="2000" dirty="0"/>
              <a:t>En la que informa de los errores, si los hay. En este caso el presupuesto está correcto en el total y en cada una de sus líneas. Esta información se puede imprimir pulsando en el botón </a:t>
            </a:r>
            <a:r>
              <a:rPr lang="es-ES" sz="2000" i="1" dirty="0" err="1"/>
              <a:t>Print</a:t>
            </a:r>
            <a:r>
              <a:rPr lang="es-ES" sz="2000" dirty="0"/>
              <a:t> que figura en la línea superior de la ventana.</a:t>
            </a:r>
          </a:p>
        </p:txBody>
      </p:sp>
    </p:spTree>
    <p:extLst>
      <p:ext uri="{BB962C8B-B14F-4D97-AF65-F5344CB8AC3E}">
        <p14:creationId xmlns:p14="http://schemas.microsoft.com/office/powerpoint/2010/main" val="2741065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25</a:t>
            </a:fld>
            <a:endParaRPr lang="es-ES"/>
          </a:p>
        </p:txBody>
      </p:sp>
      <p:sp>
        <p:nvSpPr>
          <p:cNvPr id="6" name="5 Rectángulo"/>
          <p:cNvSpPr/>
          <p:nvPr/>
        </p:nvSpPr>
        <p:spPr>
          <a:xfrm>
            <a:off x="1331640" y="147990"/>
            <a:ext cx="1882247" cy="400110"/>
          </a:xfrm>
          <a:prstGeom prst="rect">
            <a:avLst/>
          </a:prstGeom>
        </p:spPr>
        <p:txBody>
          <a:bodyPr wrap="none">
            <a:spAutoFit/>
          </a:bodyPr>
          <a:lstStyle/>
          <a:p>
            <a:r>
              <a:rPr lang="es-ES" sz="2000" b="1" i="1" u="sng" dirty="0"/>
              <a:t>Presupuestos</a:t>
            </a:r>
            <a:endParaRPr lang="es-ES" sz="2000" i="1" u="sng"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51" r="7888" b="6198"/>
          <a:stretch/>
        </p:blipFill>
        <p:spPr bwMode="auto">
          <a:xfrm>
            <a:off x="1763688" y="1268760"/>
            <a:ext cx="7152214" cy="331236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2182836" y="764704"/>
            <a:ext cx="1031051" cy="369332"/>
          </a:xfrm>
          <a:prstGeom prst="rect">
            <a:avLst/>
          </a:prstGeom>
        </p:spPr>
        <p:txBody>
          <a:bodyPr wrap="none">
            <a:spAutoFit/>
          </a:bodyPr>
          <a:lstStyle/>
          <a:p>
            <a:r>
              <a:rPr lang="es-ES" b="1" dirty="0"/>
              <a:t>Gastos</a:t>
            </a:r>
            <a:r>
              <a:rPr lang="es-ES" dirty="0"/>
              <a:t>:</a:t>
            </a:r>
          </a:p>
        </p:txBody>
      </p:sp>
      <p:sp>
        <p:nvSpPr>
          <p:cNvPr id="2" name="1 Rectángulo"/>
          <p:cNvSpPr/>
          <p:nvPr/>
        </p:nvSpPr>
        <p:spPr>
          <a:xfrm>
            <a:off x="1763688" y="4869160"/>
            <a:ext cx="7152214" cy="1015663"/>
          </a:xfrm>
          <a:prstGeom prst="rect">
            <a:avLst/>
          </a:prstGeom>
        </p:spPr>
        <p:txBody>
          <a:bodyPr wrap="square">
            <a:spAutoFit/>
          </a:bodyPr>
          <a:lstStyle/>
          <a:p>
            <a:r>
              <a:rPr lang="es-ES" sz="2000" dirty="0"/>
              <a:t>A la vez que se introducen los gastos, GECE2000 va haciendo un control del Presupuesto, tal y como se puede observar en la imagen siguiente:</a:t>
            </a:r>
          </a:p>
        </p:txBody>
      </p:sp>
    </p:spTree>
    <p:extLst>
      <p:ext uri="{BB962C8B-B14F-4D97-AF65-F5344CB8AC3E}">
        <p14:creationId xmlns:p14="http://schemas.microsoft.com/office/powerpoint/2010/main" val="3202700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26</a:t>
            </a:fld>
            <a:endParaRPr lang="es-ES"/>
          </a:p>
        </p:txBody>
      </p:sp>
      <p:sp>
        <p:nvSpPr>
          <p:cNvPr id="6" name="5 Rectángulo"/>
          <p:cNvSpPr/>
          <p:nvPr/>
        </p:nvSpPr>
        <p:spPr>
          <a:xfrm>
            <a:off x="1331640" y="147990"/>
            <a:ext cx="1882247" cy="400110"/>
          </a:xfrm>
          <a:prstGeom prst="rect">
            <a:avLst/>
          </a:prstGeom>
        </p:spPr>
        <p:txBody>
          <a:bodyPr wrap="none">
            <a:spAutoFit/>
          </a:bodyPr>
          <a:lstStyle/>
          <a:p>
            <a:r>
              <a:rPr lang="es-ES" sz="2000" b="1" i="1" u="sng" dirty="0"/>
              <a:t>Presupuestos</a:t>
            </a:r>
            <a:endParaRPr lang="es-ES" sz="2000" i="1"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079" y="764704"/>
            <a:ext cx="7700885" cy="341750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142301" y="4293096"/>
            <a:ext cx="7793214" cy="2554545"/>
          </a:xfrm>
          <a:prstGeom prst="rect">
            <a:avLst/>
          </a:prstGeom>
        </p:spPr>
        <p:txBody>
          <a:bodyPr wrap="square">
            <a:spAutoFit/>
          </a:bodyPr>
          <a:lstStyle/>
          <a:p>
            <a:r>
              <a:rPr lang="es-ES" sz="2000" dirty="0"/>
              <a:t>El control lo hace de dos maneras:</a:t>
            </a:r>
          </a:p>
          <a:p>
            <a:r>
              <a:rPr lang="es-ES" sz="2000" dirty="0"/>
              <a:t> </a:t>
            </a:r>
          </a:p>
          <a:p>
            <a:r>
              <a:rPr lang="es-ES" sz="2000" dirty="0"/>
              <a:t>En una primera obtiene la diferencia entre el saldo inicial más los ingresos con el total de gastos anotados, que si es cero indicará que por totales el Presupuesto es correcto, aunque eso no signifique que sea cierto del todo, ya que el cuadre ha de ser, también, por Programas, Administraciones Públicas y por Conceptos distintos al 229. </a:t>
            </a:r>
          </a:p>
        </p:txBody>
      </p:sp>
    </p:spTree>
    <p:extLst>
      <p:ext uri="{BB962C8B-B14F-4D97-AF65-F5344CB8AC3E}">
        <p14:creationId xmlns:p14="http://schemas.microsoft.com/office/powerpoint/2010/main" val="3866088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27</a:t>
            </a:fld>
            <a:endParaRPr lang="es-ES"/>
          </a:p>
        </p:txBody>
      </p:sp>
      <p:sp>
        <p:nvSpPr>
          <p:cNvPr id="6" name="5 Rectángulo"/>
          <p:cNvSpPr/>
          <p:nvPr/>
        </p:nvSpPr>
        <p:spPr>
          <a:xfrm>
            <a:off x="1187624" y="560248"/>
            <a:ext cx="7793214" cy="2215991"/>
          </a:xfrm>
          <a:prstGeom prst="rect">
            <a:avLst/>
          </a:prstGeom>
        </p:spPr>
        <p:txBody>
          <a:bodyPr wrap="square">
            <a:spAutoFit/>
          </a:bodyPr>
          <a:lstStyle/>
          <a:p>
            <a:r>
              <a:rPr lang="es-ES" dirty="0"/>
              <a:t> </a:t>
            </a:r>
          </a:p>
          <a:p>
            <a:r>
              <a:rPr lang="es-ES" sz="2000" dirty="0"/>
              <a:t>En la segunda compara por Programas, Administraciones Públicas y por Conceptos distintos al 229, dependiendo de donde se encuentre el cursor en la rejilla de la izquierda, que es donde se hace el presupuesto de gastos. En la parte inferior derecha de la imagen se observa que la comparación se la está realizando al programa 322B.</a:t>
            </a:r>
          </a:p>
        </p:txBody>
      </p:sp>
      <p:sp>
        <p:nvSpPr>
          <p:cNvPr id="7" name="6 Rectángulo"/>
          <p:cNvSpPr/>
          <p:nvPr/>
        </p:nvSpPr>
        <p:spPr>
          <a:xfrm>
            <a:off x="1331640" y="147990"/>
            <a:ext cx="1882247" cy="400110"/>
          </a:xfrm>
          <a:prstGeom prst="rect">
            <a:avLst/>
          </a:prstGeom>
        </p:spPr>
        <p:txBody>
          <a:bodyPr wrap="none">
            <a:spAutoFit/>
          </a:bodyPr>
          <a:lstStyle/>
          <a:p>
            <a:r>
              <a:rPr lang="es-ES" sz="2000" b="1" i="1" u="sng" dirty="0"/>
              <a:t>Presupuestos</a:t>
            </a:r>
            <a:endParaRPr lang="es-ES" sz="2000" i="1" u="sng" dirty="0"/>
          </a:p>
        </p:txBody>
      </p:sp>
      <p:sp>
        <p:nvSpPr>
          <p:cNvPr id="8" name="7 Rectángulo"/>
          <p:cNvSpPr/>
          <p:nvPr/>
        </p:nvSpPr>
        <p:spPr>
          <a:xfrm>
            <a:off x="1331640" y="3573016"/>
            <a:ext cx="7560840" cy="1631216"/>
          </a:xfrm>
          <a:prstGeom prst="rect">
            <a:avLst/>
          </a:prstGeom>
        </p:spPr>
        <p:txBody>
          <a:bodyPr wrap="square">
            <a:spAutoFit/>
          </a:bodyPr>
          <a:lstStyle/>
          <a:p>
            <a:r>
              <a:rPr lang="es-ES" sz="2000" dirty="0"/>
              <a:t>RECOMENDACIÓN:</a:t>
            </a:r>
          </a:p>
          <a:p>
            <a:r>
              <a:rPr lang="es-ES" sz="2000" dirty="0"/>
              <a:t> </a:t>
            </a:r>
          </a:p>
          <a:p>
            <a:r>
              <a:rPr lang="es-ES" sz="2000" dirty="0"/>
              <a:t>Se deben hacer copias del Presupuesto cuando se vaya a modificar el existente o cuando se formalice uno nuevo por cambio de período.</a:t>
            </a:r>
          </a:p>
        </p:txBody>
      </p:sp>
    </p:spTree>
    <p:extLst>
      <p:ext uri="{BB962C8B-B14F-4D97-AF65-F5344CB8AC3E}">
        <p14:creationId xmlns:p14="http://schemas.microsoft.com/office/powerpoint/2010/main" val="4169882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28</a:t>
            </a:fld>
            <a:endParaRPr lang="es-ES"/>
          </a:p>
        </p:txBody>
      </p:sp>
      <p:sp>
        <p:nvSpPr>
          <p:cNvPr id="6" name="5 Rectángulo"/>
          <p:cNvSpPr/>
          <p:nvPr/>
        </p:nvSpPr>
        <p:spPr>
          <a:xfrm>
            <a:off x="1415564" y="260648"/>
            <a:ext cx="3106941" cy="400110"/>
          </a:xfrm>
          <a:prstGeom prst="rect">
            <a:avLst/>
          </a:prstGeom>
        </p:spPr>
        <p:txBody>
          <a:bodyPr wrap="none">
            <a:spAutoFit/>
          </a:bodyPr>
          <a:lstStyle/>
          <a:p>
            <a:r>
              <a:rPr lang="es-ES" sz="2000" b="1" i="1" u="sng" dirty="0"/>
              <a:t>Copias del Presupuesto</a:t>
            </a:r>
            <a:endParaRPr lang="es-ES" sz="2000" i="1" u="sng" dirty="0"/>
          </a:p>
        </p:txBody>
      </p:sp>
      <p:sp>
        <p:nvSpPr>
          <p:cNvPr id="7" name="6 Rectángulo"/>
          <p:cNvSpPr/>
          <p:nvPr/>
        </p:nvSpPr>
        <p:spPr>
          <a:xfrm>
            <a:off x="1111231" y="764704"/>
            <a:ext cx="7848872" cy="1631216"/>
          </a:xfrm>
          <a:prstGeom prst="rect">
            <a:avLst/>
          </a:prstGeom>
        </p:spPr>
        <p:txBody>
          <a:bodyPr wrap="square">
            <a:spAutoFit/>
          </a:bodyPr>
          <a:lstStyle/>
          <a:p>
            <a:r>
              <a:rPr lang="es-ES" sz="2000" dirty="0"/>
              <a:t>Permite almacenar distintos presupuestos, recuperarlos y borrarlos. Estos presupuestos se caracterizan por la fecha y hora en que se han grabado, además de por un nombre que puede elegir el usuario. Siempre hay un presupuesto activo, que puede ser sustituido por alguno de los guardados.</a:t>
            </a:r>
          </a:p>
        </p:txBody>
      </p:sp>
      <p:sp>
        <p:nvSpPr>
          <p:cNvPr id="8" name="7 Rectángulo"/>
          <p:cNvSpPr/>
          <p:nvPr/>
        </p:nvSpPr>
        <p:spPr>
          <a:xfrm>
            <a:off x="1259631" y="2551837"/>
            <a:ext cx="7700471" cy="1323439"/>
          </a:xfrm>
          <a:prstGeom prst="rect">
            <a:avLst/>
          </a:prstGeom>
        </p:spPr>
        <p:txBody>
          <a:bodyPr wrap="square">
            <a:spAutoFit/>
          </a:bodyPr>
          <a:lstStyle/>
          <a:p>
            <a:r>
              <a:rPr lang="es-ES" sz="2000" u="sng" dirty="0"/>
              <a:t>Cómo se hace:</a:t>
            </a:r>
            <a:endParaRPr lang="es-ES" sz="2000" dirty="0"/>
          </a:p>
          <a:p>
            <a:r>
              <a:rPr lang="es-ES" sz="2000" dirty="0"/>
              <a:t> </a:t>
            </a:r>
          </a:p>
          <a:p>
            <a:r>
              <a:rPr lang="es-ES" sz="2000" dirty="0"/>
              <a:t>Al seleccionar "Gestión/ Presupuestos/ Copias del Presupuesto" se visualiza una ventana como la que se incluye a continuación: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419" y="3889606"/>
            <a:ext cx="5534496" cy="264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70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29</a:t>
            </a:fld>
            <a:endParaRPr lang="es-ES"/>
          </a:p>
        </p:txBody>
      </p:sp>
      <p:sp>
        <p:nvSpPr>
          <p:cNvPr id="6" name="5 Rectángulo"/>
          <p:cNvSpPr/>
          <p:nvPr/>
        </p:nvSpPr>
        <p:spPr>
          <a:xfrm>
            <a:off x="1415564" y="260648"/>
            <a:ext cx="3106941" cy="400110"/>
          </a:xfrm>
          <a:prstGeom prst="rect">
            <a:avLst/>
          </a:prstGeom>
        </p:spPr>
        <p:txBody>
          <a:bodyPr wrap="none">
            <a:spAutoFit/>
          </a:bodyPr>
          <a:lstStyle/>
          <a:p>
            <a:r>
              <a:rPr lang="es-ES" sz="2000" b="1" i="1" u="sng" dirty="0"/>
              <a:t>Copias del Presupuesto</a:t>
            </a:r>
            <a:endParaRPr lang="es-ES" sz="2000" i="1" u="sng" dirty="0"/>
          </a:p>
        </p:txBody>
      </p:sp>
      <p:sp>
        <p:nvSpPr>
          <p:cNvPr id="7" name="6 Rectángulo"/>
          <p:cNvSpPr/>
          <p:nvPr/>
        </p:nvSpPr>
        <p:spPr>
          <a:xfrm>
            <a:off x="1415564" y="889844"/>
            <a:ext cx="7404908" cy="4031873"/>
          </a:xfrm>
          <a:prstGeom prst="rect">
            <a:avLst/>
          </a:prstGeom>
        </p:spPr>
        <p:txBody>
          <a:bodyPr wrap="square">
            <a:spAutoFit/>
          </a:bodyPr>
          <a:lstStyle/>
          <a:p>
            <a:r>
              <a:rPr lang="es-ES" dirty="0"/>
              <a:t>ADVERTENCIA:</a:t>
            </a:r>
          </a:p>
          <a:p>
            <a:r>
              <a:rPr lang="es-ES" dirty="0"/>
              <a:t> </a:t>
            </a:r>
          </a:p>
          <a:p>
            <a:r>
              <a:rPr lang="es-ES" sz="2000" dirty="0"/>
              <a:t>Cuando se recupera un presupuesto, éste sustituye al que se podía ver e imprimir hasta ese momento, es decir, elimina el anterior. Se recomienda que si no se desea perder el que está activo, se haga una copia del mismo.</a:t>
            </a:r>
          </a:p>
          <a:p>
            <a:r>
              <a:rPr lang="es-ES" sz="2000" dirty="0"/>
              <a:t> </a:t>
            </a:r>
          </a:p>
          <a:p>
            <a:r>
              <a:rPr lang="es-ES" sz="2000" dirty="0"/>
              <a:t>Al recuperar un presupuesto no se recupera el saldo inicial, sino que el programa lo calcula de acuerdo con la configuración de la fecha de inicio del presupuesto. Por tanto, si ese presupuesto correspondiera a un período anterior al vigente, se deberá modificar dicha fecha en “</a:t>
            </a:r>
            <a:r>
              <a:rPr lang="es-ES" sz="2000" u="sng" dirty="0">
                <a:hlinkClick r:id="rId2" action="ppaction://hlinkfile"/>
              </a:rPr>
              <a:t>Archivo/ Configuraciones/ Fecha de Inicio del Presupuesto</a:t>
            </a:r>
            <a:r>
              <a:rPr lang="es-ES" sz="2000" dirty="0"/>
              <a:t>”.</a:t>
            </a:r>
          </a:p>
        </p:txBody>
      </p:sp>
    </p:spTree>
    <p:extLst>
      <p:ext uri="{BB962C8B-B14F-4D97-AF65-F5344CB8AC3E}">
        <p14:creationId xmlns:p14="http://schemas.microsoft.com/office/powerpoint/2010/main" val="266061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3</a:t>
            </a:fld>
            <a:endParaRPr lang="es-ES"/>
          </a:p>
        </p:txBody>
      </p:sp>
      <p:sp>
        <p:nvSpPr>
          <p:cNvPr id="6" name="5 Rectángulo"/>
          <p:cNvSpPr/>
          <p:nvPr/>
        </p:nvSpPr>
        <p:spPr>
          <a:xfrm>
            <a:off x="1547664" y="751344"/>
            <a:ext cx="6984776" cy="5355312"/>
          </a:xfrm>
          <a:prstGeom prst="rect">
            <a:avLst/>
          </a:prstGeom>
        </p:spPr>
        <p:txBody>
          <a:bodyPr wrap="square">
            <a:spAutoFit/>
          </a:bodyPr>
          <a:lstStyle/>
          <a:p>
            <a:r>
              <a:rPr lang="es-ES" b="1" dirty="0"/>
              <a:t>I </a:t>
            </a:r>
            <a:r>
              <a:rPr lang="es-ES" b="1" dirty="0">
                <a:latin typeface="Arial" panose="020B0604020202020204" pitchFamily="34" charset="0"/>
                <a:cs typeface="Arial" panose="020B0604020202020204" pitchFamily="34" charset="0"/>
              </a:rPr>
              <a:t>ARCHIVO</a:t>
            </a:r>
            <a:endParaRPr lang="es-ES" dirty="0">
              <a:latin typeface="Arial" panose="020B0604020202020204" pitchFamily="34" charset="0"/>
              <a:cs typeface="Arial" panose="020B0604020202020204" pitchFamily="34" charset="0"/>
            </a:endParaRPr>
          </a:p>
          <a:p>
            <a:r>
              <a:rPr lang="es-ES" dirty="0"/>
              <a:t> </a:t>
            </a:r>
          </a:p>
          <a:p>
            <a:r>
              <a:rPr lang="es-ES" dirty="0"/>
              <a:t>Las </a:t>
            </a:r>
            <a:r>
              <a:rPr lang="es-ES" dirty="0" err="1"/>
              <a:t>subopciones</a:t>
            </a:r>
            <a:r>
              <a:rPr lang="es-ES" dirty="0"/>
              <a:t> son:</a:t>
            </a:r>
          </a:p>
          <a:p>
            <a:r>
              <a:rPr lang="es-ES" dirty="0"/>
              <a:t> </a:t>
            </a:r>
          </a:p>
          <a:p>
            <a:pPr marL="1165225"/>
            <a:r>
              <a:rPr lang="es-ES" i="1" dirty="0">
                <a:solidFill>
                  <a:schemeClr val="tx2"/>
                </a:solidFill>
                <a:hlinkClick r:id="rId2" action="ppaction://hlinkfile"/>
              </a:rPr>
              <a:t>Hacer copia de seguridad</a:t>
            </a:r>
            <a:endParaRPr lang="es-ES" dirty="0">
              <a:solidFill>
                <a:schemeClr val="tx2"/>
              </a:solidFill>
            </a:endParaRPr>
          </a:p>
          <a:p>
            <a:pPr marL="1165225"/>
            <a:r>
              <a:rPr lang="es-ES" dirty="0">
                <a:solidFill>
                  <a:schemeClr val="tx2"/>
                </a:solidFill>
              </a:rPr>
              <a:t> </a:t>
            </a:r>
          </a:p>
          <a:p>
            <a:pPr marL="1165225"/>
            <a:r>
              <a:rPr lang="es-ES" i="1" dirty="0">
                <a:solidFill>
                  <a:schemeClr val="tx2"/>
                </a:solidFill>
                <a:hlinkClick r:id="rId3" action="ppaction://hlinkfile"/>
              </a:rPr>
              <a:t>Recuperar de copia de seguridad</a:t>
            </a:r>
            <a:endParaRPr lang="es-ES" dirty="0">
              <a:solidFill>
                <a:schemeClr val="tx2"/>
              </a:solidFill>
            </a:endParaRPr>
          </a:p>
          <a:p>
            <a:pPr marL="1165225"/>
            <a:r>
              <a:rPr lang="es-ES" dirty="0">
                <a:solidFill>
                  <a:schemeClr val="tx2"/>
                </a:solidFill>
              </a:rPr>
              <a:t> </a:t>
            </a:r>
          </a:p>
          <a:p>
            <a:pPr marL="1165225"/>
            <a:r>
              <a:rPr lang="es-ES" i="1" u="sng" dirty="0">
                <a:solidFill>
                  <a:schemeClr val="tx2"/>
                </a:solidFill>
                <a:hlinkClick r:id="rId4" action="ppaction://hlinkfile"/>
              </a:rPr>
              <a:t>Copia de Seguridad en Servidor Externo</a:t>
            </a:r>
            <a:endParaRPr lang="es-ES" dirty="0">
              <a:solidFill>
                <a:schemeClr val="tx2"/>
              </a:solidFill>
            </a:endParaRPr>
          </a:p>
          <a:p>
            <a:pPr marL="1165225"/>
            <a:r>
              <a:rPr lang="es-ES" dirty="0">
                <a:solidFill>
                  <a:schemeClr val="tx2"/>
                </a:solidFill>
              </a:rPr>
              <a:t> </a:t>
            </a:r>
          </a:p>
          <a:p>
            <a:pPr marL="1165225"/>
            <a:r>
              <a:rPr lang="es-ES" i="1" dirty="0">
                <a:solidFill>
                  <a:schemeClr val="tx2"/>
                </a:solidFill>
                <a:hlinkClick r:id="rId4" action="ppaction://hlinkfile"/>
              </a:rPr>
              <a:t>Exportar tablas</a:t>
            </a:r>
            <a:endParaRPr lang="es-ES" dirty="0">
              <a:solidFill>
                <a:schemeClr val="tx2"/>
              </a:solidFill>
            </a:endParaRPr>
          </a:p>
          <a:p>
            <a:pPr marL="1165225"/>
            <a:r>
              <a:rPr lang="es-ES" dirty="0">
                <a:solidFill>
                  <a:schemeClr val="tx2"/>
                </a:solidFill>
              </a:rPr>
              <a:t> </a:t>
            </a:r>
          </a:p>
          <a:p>
            <a:pPr marL="1165225"/>
            <a:r>
              <a:rPr lang="es-ES" i="1" dirty="0">
                <a:solidFill>
                  <a:schemeClr val="tx2"/>
                </a:solidFill>
                <a:hlinkClick r:id="rId5" action="ppaction://hlinkfile"/>
              </a:rPr>
              <a:t>Importar tablas</a:t>
            </a:r>
            <a:endParaRPr lang="es-ES" dirty="0">
              <a:solidFill>
                <a:schemeClr val="tx2"/>
              </a:solidFill>
            </a:endParaRPr>
          </a:p>
          <a:p>
            <a:pPr marL="1165225"/>
            <a:r>
              <a:rPr lang="es-ES" dirty="0">
                <a:solidFill>
                  <a:schemeClr val="tx2"/>
                </a:solidFill>
              </a:rPr>
              <a:t> </a:t>
            </a:r>
          </a:p>
          <a:p>
            <a:pPr marL="1165225"/>
            <a:r>
              <a:rPr lang="es-ES" i="1" dirty="0">
                <a:solidFill>
                  <a:schemeClr val="tx2"/>
                </a:solidFill>
                <a:hlinkClick r:id="rId6" action="ppaction://hlinkfile"/>
              </a:rPr>
              <a:t>Configuraciones</a:t>
            </a:r>
            <a:endParaRPr lang="es-ES" dirty="0">
              <a:solidFill>
                <a:schemeClr val="tx2"/>
              </a:solidFill>
            </a:endParaRPr>
          </a:p>
          <a:p>
            <a:pPr marL="1165225"/>
            <a:r>
              <a:rPr lang="es-ES" dirty="0">
                <a:solidFill>
                  <a:schemeClr val="tx2"/>
                </a:solidFill>
              </a:rPr>
              <a:t> </a:t>
            </a:r>
          </a:p>
          <a:p>
            <a:pPr marL="1165225"/>
            <a:r>
              <a:rPr lang="es-ES" i="1" dirty="0">
                <a:solidFill>
                  <a:schemeClr val="tx2"/>
                </a:solidFill>
                <a:hlinkClick r:id="rId7" action="ppaction://hlinkfile"/>
              </a:rPr>
              <a:t>Cierre y Recuperación de Ejercicios</a:t>
            </a:r>
            <a:endParaRPr lang="es-ES" dirty="0">
              <a:solidFill>
                <a:schemeClr val="tx2"/>
              </a:solidFill>
            </a:endParaRPr>
          </a:p>
          <a:p>
            <a:pPr marL="1165225"/>
            <a:r>
              <a:rPr lang="es-ES" dirty="0">
                <a:solidFill>
                  <a:schemeClr val="tx2"/>
                </a:solidFill>
              </a:rPr>
              <a:t> </a:t>
            </a:r>
          </a:p>
          <a:p>
            <a:pPr marL="1165225"/>
            <a:r>
              <a:rPr lang="es-ES" i="1" dirty="0">
                <a:solidFill>
                  <a:schemeClr val="tx2"/>
                </a:solidFill>
                <a:hlinkClick r:id="rId8" action="ppaction://hlinkfile"/>
              </a:rPr>
              <a:t>Salir</a:t>
            </a:r>
            <a:endParaRPr lang="es-ES" dirty="0">
              <a:solidFill>
                <a:schemeClr val="tx2"/>
              </a:solidFill>
            </a:endParaRPr>
          </a:p>
        </p:txBody>
      </p:sp>
    </p:spTree>
    <p:extLst>
      <p:ext uri="{BB962C8B-B14F-4D97-AF65-F5344CB8AC3E}">
        <p14:creationId xmlns:p14="http://schemas.microsoft.com/office/powerpoint/2010/main" val="1917531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30</a:t>
            </a:fld>
            <a:endParaRPr lang="es-ES"/>
          </a:p>
        </p:txBody>
      </p:sp>
      <p:sp>
        <p:nvSpPr>
          <p:cNvPr id="6" name="5 Rectángulo"/>
          <p:cNvSpPr/>
          <p:nvPr/>
        </p:nvSpPr>
        <p:spPr>
          <a:xfrm>
            <a:off x="1259632" y="332656"/>
            <a:ext cx="7560840" cy="1200329"/>
          </a:xfrm>
          <a:prstGeom prst="rect">
            <a:avLst/>
          </a:prstGeom>
        </p:spPr>
        <p:txBody>
          <a:bodyPr wrap="square">
            <a:spAutoFit/>
          </a:bodyPr>
          <a:lstStyle/>
          <a:p>
            <a:r>
              <a:rPr lang="es-ES" b="1" i="1" u="sng" dirty="0"/>
              <a:t>Apuntes</a:t>
            </a:r>
          </a:p>
          <a:p>
            <a:r>
              <a:rPr lang="es-ES" dirty="0"/>
              <a:t>En esta pantalla se puede buscar información o datos sobre los apuntes ya realizados y, además, llevar a cabo toda la contabilidad pulsando en el botón </a:t>
            </a:r>
            <a:r>
              <a:rPr lang="es-ES" i="1" u="sng" dirty="0">
                <a:hlinkClick r:id="rId2" action="ppaction://hlinkfile"/>
              </a:rPr>
              <a:t>Nuevo apunte</a:t>
            </a:r>
            <a:r>
              <a:rPr lang="es-ES"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88840"/>
            <a:ext cx="8172400" cy="362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033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31</a:t>
            </a:fld>
            <a:endParaRPr lang="es-ES"/>
          </a:p>
        </p:txBody>
      </p:sp>
      <p:sp>
        <p:nvSpPr>
          <p:cNvPr id="6" name="5 Rectángulo"/>
          <p:cNvSpPr/>
          <p:nvPr/>
        </p:nvSpPr>
        <p:spPr>
          <a:xfrm>
            <a:off x="1363000" y="260648"/>
            <a:ext cx="7505600" cy="923330"/>
          </a:xfrm>
          <a:prstGeom prst="rect">
            <a:avLst/>
          </a:prstGeom>
        </p:spPr>
        <p:txBody>
          <a:bodyPr wrap="square">
            <a:spAutoFit/>
          </a:bodyPr>
          <a:lstStyle/>
          <a:p>
            <a:r>
              <a:rPr lang="es-ES" dirty="0"/>
              <a:t>Es posible localizar fácilmente cualquiera de los apuntes que se tengan grabados, usando los marcos "Tipos de apuntes que quiere listar" y "Condiciones del filtro de apuntes".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364" y="1268760"/>
            <a:ext cx="7730872" cy="3816424"/>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1250364" y="5314005"/>
            <a:ext cx="7730892" cy="1477328"/>
          </a:xfrm>
          <a:prstGeom prst="rect">
            <a:avLst/>
          </a:prstGeom>
        </p:spPr>
        <p:txBody>
          <a:bodyPr wrap="square">
            <a:spAutoFit/>
          </a:bodyPr>
          <a:lstStyle/>
          <a:p>
            <a:r>
              <a:rPr lang="es-ES" dirty="0"/>
              <a:t>El campo: “En Explicación….. permite filtrar la relación para que aparezcan los apuntes que se ajusten al patrón que introduzca en él. El filtrado se hace de acuerdo a las reglas SQL, que le permiten usar comodines: </a:t>
            </a:r>
            <a:r>
              <a:rPr lang="es-ES" b="1" dirty="0"/>
              <a:t>?</a:t>
            </a:r>
            <a:r>
              <a:rPr lang="es-ES" dirty="0"/>
              <a:t> y </a:t>
            </a:r>
            <a:r>
              <a:rPr lang="es-ES" b="1" dirty="0"/>
              <a:t>*</a:t>
            </a:r>
            <a:r>
              <a:rPr lang="es-ES" dirty="0"/>
              <a:t> (? sustituye a cualquier carácter; * sustituye a cualquier cadena de caracteres).</a:t>
            </a:r>
          </a:p>
        </p:txBody>
      </p:sp>
    </p:spTree>
    <p:extLst>
      <p:ext uri="{BB962C8B-B14F-4D97-AF65-F5344CB8AC3E}">
        <p14:creationId xmlns:p14="http://schemas.microsoft.com/office/powerpoint/2010/main" val="4091887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32</a:t>
            </a:fld>
            <a:endParaRPr lang="es-ES"/>
          </a:p>
        </p:txBody>
      </p:sp>
      <p:pic>
        <p:nvPicPr>
          <p:cNvPr id="308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268760"/>
            <a:ext cx="2088232" cy="2497526"/>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1691680" y="3933056"/>
            <a:ext cx="6408712" cy="1754326"/>
          </a:xfrm>
          <a:prstGeom prst="rect">
            <a:avLst/>
          </a:prstGeom>
        </p:spPr>
        <p:txBody>
          <a:bodyPr wrap="square">
            <a:spAutoFit/>
          </a:bodyPr>
          <a:lstStyle/>
          <a:p>
            <a:r>
              <a:rPr lang="es-ES" i="1" dirty="0"/>
              <a:t>Tipo (0) Ingreso Banco</a:t>
            </a:r>
            <a:r>
              <a:rPr lang="es-ES" dirty="0"/>
              <a:t>: La fecha del apunte debe coincidir con</a:t>
            </a:r>
            <a:r>
              <a:rPr lang="es-ES" i="1" dirty="0"/>
              <a:t> </a:t>
            </a:r>
            <a:r>
              <a:rPr lang="es-ES" dirty="0"/>
              <a:t>la fecha que figure en el extracto bancario.</a:t>
            </a:r>
          </a:p>
          <a:p>
            <a:r>
              <a:rPr lang="es-ES" dirty="0"/>
              <a:t> </a:t>
            </a:r>
          </a:p>
          <a:p>
            <a:r>
              <a:rPr lang="es-ES" i="1" dirty="0"/>
              <a:t>Tipo (1) Pago Banco</a:t>
            </a:r>
            <a:r>
              <a:rPr lang="es-ES" dirty="0"/>
              <a:t>. El pago es el abono, por parte del Centro,</a:t>
            </a:r>
            <a:r>
              <a:rPr lang="es-ES" i="1" dirty="0"/>
              <a:t> </a:t>
            </a:r>
            <a:r>
              <a:rPr lang="es-ES" dirty="0"/>
              <a:t>de una deuda contraída con una empresa. La fecha del apunte será igual o anterior a la de la factura.</a:t>
            </a:r>
          </a:p>
        </p:txBody>
      </p:sp>
      <p:sp>
        <p:nvSpPr>
          <p:cNvPr id="21" name="20 CuadroTexto"/>
          <p:cNvSpPr txBox="1"/>
          <p:nvPr/>
        </p:nvSpPr>
        <p:spPr>
          <a:xfrm>
            <a:off x="2771800" y="476672"/>
            <a:ext cx="3312368" cy="369332"/>
          </a:xfrm>
          <a:prstGeom prst="rect">
            <a:avLst/>
          </a:prstGeom>
          <a:noFill/>
        </p:spPr>
        <p:txBody>
          <a:bodyPr wrap="square" rtlCol="0">
            <a:spAutoFit/>
          </a:bodyPr>
          <a:lstStyle/>
          <a:p>
            <a:r>
              <a:rPr lang="es-ES" b="1" i="1" u="sng" dirty="0"/>
              <a:t>Nuevo apunte</a:t>
            </a:r>
          </a:p>
        </p:txBody>
      </p:sp>
    </p:spTree>
    <p:extLst>
      <p:ext uri="{BB962C8B-B14F-4D97-AF65-F5344CB8AC3E}">
        <p14:creationId xmlns:p14="http://schemas.microsoft.com/office/powerpoint/2010/main" val="392192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33</a:t>
            </a:fld>
            <a:endParaRPr lang="es-ES"/>
          </a:p>
        </p:txBody>
      </p:sp>
      <p:sp>
        <p:nvSpPr>
          <p:cNvPr id="7" name="6 Rectángulo"/>
          <p:cNvSpPr/>
          <p:nvPr/>
        </p:nvSpPr>
        <p:spPr>
          <a:xfrm>
            <a:off x="1106069" y="1700808"/>
            <a:ext cx="8070895" cy="3139321"/>
          </a:xfrm>
          <a:prstGeom prst="rect">
            <a:avLst/>
          </a:prstGeom>
        </p:spPr>
        <p:txBody>
          <a:bodyPr wrap="square">
            <a:spAutoFit/>
          </a:bodyPr>
          <a:lstStyle/>
          <a:p>
            <a:r>
              <a:rPr lang="es-ES" i="1" dirty="0"/>
              <a:t>Tipo (2) Ingreso Caja</a:t>
            </a:r>
            <a:r>
              <a:rPr lang="es-ES" dirty="0"/>
              <a:t>. La fecha del apunte coincide con la fecha</a:t>
            </a:r>
            <a:r>
              <a:rPr lang="es-ES" i="1" dirty="0"/>
              <a:t> </a:t>
            </a:r>
            <a:r>
              <a:rPr lang="es-ES" dirty="0"/>
              <a:t>del ingreso.</a:t>
            </a:r>
          </a:p>
          <a:p>
            <a:r>
              <a:rPr lang="es-ES" dirty="0"/>
              <a:t> </a:t>
            </a:r>
          </a:p>
          <a:p>
            <a:r>
              <a:rPr lang="es-ES" i="1" dirty="0"/>
              <a:t>Tipo (3) Pago Caja</a:t>
            </a:r>
            <a:r>
              <a:rPr lang="es-ES" dirty="0"/>
              <a:t>. Generalmente, la fecha del apunte coincidirá</a:t>
            </a:r>
            <a:r>
              <a:rPr lang="es-ES" i="1" dirty="0"/>
              <a:t> </a:t>
            </a:r>
            <a:r>
              <a:rPr lang="es-ES" dirty="0"/>
              <a:t>con la del pago. Sin embargo, podría anotarse primero el gasto y cuando proceda el pago.</a:t>
            </a:r>
          </a:p>
          <a:p>
            <a:r>
              <a:rPr lang="es-ES" dirty="0"/>
              <a:t> </a:t>
            </a:r>
          </a:p>
          <a:p>
            <a:r>
              <a:rPr lang="es-ES" i="1" dirty="0"/>
              <a:t>Tipo (4) </a:t>
            </a:r>
            <a:r>
              <a:rPr lang="es-ES" i="1" dirty="0" err="1"/>
              <a:t>Banco®Caja</a:t>
            </a:r>
            <a:r>
              <a:rPr lang="es-ES" dirty="0"/>
              <a:t>: traspaso de banco a caja. También será igual a la fecha del banco, es decir, la del extracto bancario</a:t>
            </a:r>
          </a:p>
          <a:p>
            <a:r>
              <a:rPr lang="es-ES" dirty="0"/>
              <a:t> </a:t>
            </a:r>
          </a:p>
          <a:p>
            <a:r>
              <a:rPr lang="es-ES" i="1" dirty="0"/>
              <a:t>Tipo (5) </a:t>
            </a:r>
            <a:r>
              <a:rPr lang="es-ES" i="1" dirty="0" err="1"/>
              <a:t>Caja®Banco</a:t>
            </a:r>
            <a:r>
              <a:rPr lang="es-ES" dirty="0"/>
              <a:t>: traspaso de caja a banco. La fecha del</a:t>
            </a:r>
            <a:r>
              <a:rPr lang="es-ES" i="1" dirty="0"/>
              <a:t> </a:t>
            </a:r>
            <a:r>
              <a:rPr lang="es-ES" dirty="0"/>
              <a:t>apunte y la del pago/ingreso deben coincidir.</a:t>
            </a:r>
          </a:p>
        </p:txBody>
      </p:sp>
      <p:sp>
        <p:nvSpPr>
          <p:cNvPr id="8" name="7 Rectángulo"/>
          <p:cNvSpPr/>
          <p:nvPr/>
        </p:nvSpPr>
        <p:spPr>
          <a:xfrm>
            <a:off x="1073104" y="4941168"/>
            <a:ext cx="8103860" cy="1200329"/>
          </a:xfrm>
          <a:prstGeom prst="rect">
            <a:avLst/>
          </a:prstGeom>
        </p:spPr>
        <p:txBody>
          <a:bodyPr wrap="square">
            <a:spAutoFit/>
          </a:bodyPr>
          <a:lstStyle/>
          <a:p>
            <a:r>
              <a:rPr lang="es-ES" i="1" dirty="0"/>
              <a:t>Tipo (6) Gasto</a:t>
            </a:r>
            <a:r>
              <a:rPr lang="es-ES" dirty="0"/>
              <a:t>. El gasto es el compromiso que se adquiere con</a:t>
            </a:r>
            <a:r>
              <a:rPr lang="es-ES" i="1" dirty="0"/>
              <a:t> </a:t>
            </a:r>
            <a:r>
              <a:rPr lang="es-ES" dirty="0"/>
              <a:t>una empresa. Contablemente se reflejará mediante un apunte en el momento en el que se adquiere ese compromiso, o bien, cuando la empresa envía el material o presta el servicio solicitado. Es, pues, anterior al pago. </a:t>
            </a:r>
          </a:p>
        </p:txBody>
      </p:sp>
      <p:pic>
        <p:nvPicPr>
          <p:cNvPr id="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615"/>
            <a:ext cx="1436978" cy="1718626"/>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3485332" y="508596"/>
            <a:ext cx="3312368" cy="369332"/>
          </a:xfrm>
          <a:prstGeom prst="rect">
            <a:avLst/>
          </a:prstGeom>
          <a:noFill/>
        </p:spPr>
        <p:txBody>
          <a:bodyPr wrap="square" rtlCol="0">
            <a:spAutoFit/>
          </a:bodyPr>
          <a:lstStyle/>
          <a:p>
            <a:r>
              <a:rPr lang="es-ES" b="1" i="1" u="sng" dirty="0"/>
              <a:t>Nuevo apunte</a:t>
            </a:r>
          </a:p>
        </p:txBody>
      </p:sp>
    </p:spTree>
    <p:extLst>
      <p:ext uri="{BB962C8B-B14F-4D97-AF65-F5344CB8AC3E}">
        <p14:creationId xmlns:p14="http://schemas.microsoft.com/office/powerpoint/2010/main" val="3785254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34</a:t>
            </a:fld>
            <a:endParaRPr lang="es-ES"/>
          </a:p>
        </p:txBody>
      </p:sp>
      <p:sp>
        <p:nvSpPr>
          <p:cNvPr id="4" name="3 Rectángulo"/>
          <p:cNvSpPr/>
          <p:nvPr/>
        </p:nvSpPr>
        <p:spPr>
          <a:xfrm>
            <a:off x="999363" y="332656"/>
            <a:ext cx="8172400" cy="6186309"/>
          </a:xfrm>
          <a:prstGeom prst="rect">
            <a:avLst/>
          </a:prstGeom>
        </p:spPr>
        <p:txBody>
          <a:bodyPr wrap="square">
            <a:spAutoFit/>
          </a:bodyPr>
          <a:lstStyle/>
          <a:p>
            <a:r>
              <a:rPr lang="es-ES" b="1" dirty="0"/>
              <a:t>TÉCNICA INFORMÁTICA</a:t>
            </a:r>
            <a:endParaRPr lang="es-ES" dirty="0"/>
          </a:p>
          <a:p>
            <a:r>
              <a:rPr lang="es-ES" dirty="0"/>
              <a:t>  </a:t>
            </a:r>
          </a:p>
          <a:p>
            <a:pPr lvl="0"/>
            <a:r>
              <a:rPr lang="es-ES" dirty="0"/>
              <a:t>1.- Los saldos iniciales, una vez introducidos, NO se pueden modificar. El programa los calcula a la fecha que se le solicite en la opción “</a:t>
            </a:r>
            <a:r>
              <a:rPr lang="es-ES" u="sng" dirty="0">
                <a:hlinkClick r:id="rId2" action="ppaction://hlinkfile"/>
              </a:rPr>
              <a:t>Utilidades/ Ver Saldos</a:t>
            </a:r>
            <a:r>
              <a:rPr lang="es-ES" dirty="0"/>
              <a:t>”.</a:t>
            </a:r>
          </a:p>
          <a:p>
            <a:r>
              <a:rPr lang="es-ES" dirty="0"/>
              <a:t> </a:t>
            </a:r>
          </a:p>
          <a:p>
            <a:pPr lvl="0"/>
            <a:r>
              <a:rPr lang="es-ES" dirty="0"/>
              <a:t>2.-NO se puede eliminar apuntes.</a:t>
            </a:r>
          </a:p>
          <a:p>
            <a:r>
              <a:rPr lang="es-ES" dirty="0"/>
              <a:t> </a:t>
            </a:r>
          </a:p>
          <a:p>
            <a:pPr lvl="0"/>
            <a:r>
              <a:rPr lang="es-ES" dirty="0"/>
              <a:t>3.-Se pueden modificar apuntes, e incluso dejarlos a Cero, aunque todos los campos deben estar debidamente cubiertos. En “</a:t>
            </a:r>
            <a:r>
              <a:rPr lang="es-ES" u="sng" dirty="0">
                <a:hlinkClick r:id="rId3" action="ppaction://hlinkfile"/>
              </a:rPr>
              <a:t>Explicación</a:t>
            </a:r>
            <a:r>
              <a:rPr lang="es-ES" dirty="0"/>
              <a:t>” se puede indicar que es un apunte nulo.</a:t>
            </a:r>
          </a:p>
          <a:p>
            <a:r>
              <a:rPr lang="es-ES" dirty="0"/>
              <a:t> </a:t>
            </a:r>
          </a:p>
          <a:p>
            <a:pPr lvl="0"/>
            <a:r>
              <a:rPr lang="es-ES" dirty="0"/>
              <a:t>4.-No obstante lo anterior, la anulación de un apunte se debe llevar a cabo con un contra-apunte. Es decir, otro apunte exactamente igual, pero todas las cantidades deben llevar signo contrario y en la explicación indicar que se trata de la anulación de un apunte determinado.</a:t>
            </a:r>
          </a:p>
          <a:p>
            <a:r>
              <a:rPr lang="es-ES" dirty="0"/>
              <a:t> </a:t>
            </a:r>
          </a:p>
          <a:p>
            <a:pPr lvl="0"/>
            <a:r>
              <a:rPr lang="es-ES" dirty="0"/>
              <a:t>5.-La </a:t>
            </a:r>
            <a:r>
              <a:rPr lang="es-ES" u="sng" dirty="0">
                <a:hlinkClick r:id="rId4" action="ppaction://hlinkfile"/>
              </a:rPr>
              <a:t>fecha del apunte </a:t>
            </a:r>
            <a:r>
              <a:rPr lang="es-ES" dirty="0"/>
              <a:t>es aquella en la que se produce un hecho de carácter económico. Es la que se tiene en cuenta para que sea incluido o no en un período, independientemente de la fecha que tengan los demás campos.</a:t>
            </a:r>
          </a:p>
          <a:p>
            <a:r>
              <a:rPr lang="es-ES" dirty="0"/>
              <a:t> </a:t>
            </a:r>
          </a:p>
          <a:p>
            <a:r>
              <a:rPr lang="es-ES" dirty="0"/>
              <a:t> </a:t>
            </a:r>
          </a:p>
        </p:txBody>
      </p:sp>
    </p:spTree>
    <p:extLst>
      <p:ext uri="{BB962C8B-B14F-4D97-AF65-F5344CB8AC3E}">
        <p14:creationId xmlns:p14="http://schemas.microsoft.com/office/powerpoint/2010/main" val="1164084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35</a:t>
            </a:fld>
            <a:endParaRPr lang="es-ES"/>
          </a:p>
        </p:txBody>
      </p:sp>
      <p:sp>
        <p:nvSpPr>
          <p:cNvPr id="4" name="3 Rectángulo"/>
          <p:cNvSpPr/>
          <p:nvPr/>
        </p:nvSpPr>
        <p:spPr>
          <a:xfrm>
            <a:off x="971600" y="0"/>
            <a:ext cx="8172400" cy="5078313"/>
          </a:xfrm>
          <a:prstGeom prst="rect">
            <a:avLst/>
          </a:prstGeom>
        </p:spPr>
        <p:txBody>
          <a:bodyPr wrap="square">
            <a:spAutoFit/>
          </a:bodyPr>
          <a:lstStyle/>
          <a:p>
            <a:r>
              <a:rPr lang="es-ES" b="1" dirty="0"/>
              <a:t>TÉCNICA INFORMÁTICA</a:t>
            </a:r>
            <a:endParaRPr lang="es-ES" dirty="0"/>
          </a:p>
          <a:p>
            <a:r>
              <a:rPr lang="es-ES" dirty="0"/>
              <a:t> </a:t>
            </a:r>
          </a:p>
          <a:p>
            <a:r>
              <a:rPr lang="es-ES" dirty="0"/>
              <a:t>6.-Todos los campos de un apunte tienen que estar cumplimentados, excepto el CIF/NIF.</a:t>
            </a:r>
          </a:p>
          <a:p>
            <a:r>
              <a:rPr lang="es-ES" dirty="0"/>
              <a:t> </a:t>
            </a:r>
          </a:p>
          <a:p>
            <a:pPr lvl="0"/>
            <a:r>
              <a:rPr lang="es-ES" dirty="0"/>
              <a:t>7.-Cuando se inicia un nuevo apunte, lo primero que se debe hacer es seleccionar el  “</a:t>
            </a:r>
            <a:r>
              <a:rPr lang="es-ES" u="sng" dirty="0">
                <a:hlinkClick r:id="rId2" action="ppaction://hlinkfile"/>
              </a:rPr>
              <a:t>Tipo de apunte</a:t>
            </a:r>
            <a:r>
              <a:rPr lang="es-ES" dirty="0"/>
              <a:t>”. De esta manera aparecerán los campos necesarios a rellenar.</a:t>
            </a:r>
          </a:p>
          <a:p>
            <a:r>
              <a:rPr lang="es-ES" dirty="0"/>
              <a:t> </a:t>
            </a:r>
          </a:p>
          <a:p>
            <a:pPr lvl="0"/>
            <a:r>
              <a:rPr lang="es-ES" dirty="0"/>
              <a:t>8.-Los apuntes de </a:t>
            </a:r>
            <a:r>
              <a:rPr lang="es-ES" u="sng" dirty="0">
                <a:hlinkClick r:id="rId3" action="ppaction://hlinkfile"/>
              </a:rPr>
              <a:t>Gasto </a:t>
            </a:r>
            <a:r>
              <a:rPr lang="es-ES" dirty="0"/>
              <a:t>se transforman en Pago editándolos y cambiándoles el Tipo del apunte. Se han de rellenar los nuevos campos, los demás no se modifican. O bien, usando la opción de menú “</a:t>
            </a:r>
            <a:r>
              <a:rPr lang="es-ES" u="sng" dirty="0">
                <a:hlinkClick r:id="rId4" action="ppaction://hlinkfile"/>
              </a:rPr>
              <a:t>Utilidades/ Emitir Transferencias</a:t>
            </a:r>
            <a:r>
              <a:rPr lang="es-ES" dirty="0"/>
              <a:t>”, que es lo más aconsejable.</a:t>
            </a:r>
          </a:p>
          <a:p>
            <a:r>
              <a:rPr lang="es-ES" dirty="0"/>
              <a:t> </a:t>
            </a:r>
          </a:p>
          <a:p>
            <a:pPr lvl="0"/>
            <a:r>
              <a:rPr lang="es-ES" dirty="0"/>
              <a:t>10.-El cierre de ejercicio (año natural) se debe llevar a cabo una vez aprobada la </a:t>
            </a:r>
            <a:r>
              <a:rPr lang="es-ES" u="sng" dirty="0">
                <a:hlinkClick r:id="rId5" action="ppaction://hlinkfile"/>
              </a:rPr>
              <a:t>Cuenta de Gestión del Ejercicio Económico</a:t>
            </a:r>
            <a:r>
              <a:rPr lang="es-ES" dirty="0">
                <a:hlinkClick r:id="rId5" action="ppaction://hlinkfile"/>
              </a:rPr>
              <a:t> </a:t>
            </a:r>
            <a:r>
              <a:rPr lang="es-ES" dirty="0"/>
              <a:t>por el Consejo Escolar.</a:t>
            </a:r>
          </a:p>
          <a:p>
            <a:r>
              <a:rPr lang="es-ES" dirty="0"/>
              <a:t> </a:t>
            </a:r>
          </a:p>
          <a:p>
            <a:pPr lvl="0"/>
            <a:r>
              <a:rPr lang="es-ES" dirty="0"/>
              <a:t>11.-El Premio de cobranza del </a:t>
            </a:r>
            <a:r>
              <a:rPr lang="es-ES" dirty="0">
                <a:hlinkClick r:id="rId6" action="ppaction://hlinkfile"/>
              </a:rPr>
              <a:t>Seguro Escolar </a:t>
            </a:r>
            <a:r>
              <a:rPr lang="es-ES" dirty="0"/>
              <a:t>lo genera el programa al contabilizar el pago a la Seguridad Social.</a:t>
            </a:r>
          </a:p>
        </p:txBody>
      </p:sp>
    </p:spTree>
    <p:extLst>
      <p:ext uri="{BB962C8B-B14F-4D97-AF65-F5344CB8AC3E}">
        <p14:creationId xmlns:p14="http://schemas.microsoft.com/office/powerpoint/2010/main" val="3034916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36</a:t>
            </a:fld>
            <a:endParaRPr lang="es-ES"/>
          </a:p>
        </p:txBody>
      </p:sp>
      <p:sp>
        <p:nvSpPr>
          <p:cNvPr id="2" name="1 Rectángulo"/>
          <p:cNvSpPr/>
          <p:nvPr/>
        </p:nvSpPr>
        <p:spPr>
          <a:xfrm>
            <a:off x="1079104" y="29678"/>
            <a:ext cx="8064896" cy="6740307"/>
          </a:xfrm>
          <a:prstGeom prst="rect">
            <a:avLst/>
          </a:prstGeom>
        </p:spPr>
        <p:txBody>
          <a:bodyPr wrap="square">
            <a:spAutoFit/>
          </a:bodyPr>
          <a:lstStyle/>
          <a:p>
            <a:r>
              <a:rPr lang="es-ES" b="1" dirty="0"/>
              <a:t>TÉCNICA CONTABLE</a:t>
            </a:r>
            <a:endParaRPr lang="es-ES" dirty="0"/>
          </a:p>
          <a:p>
            <a:r>
              <a:rPr lang="es-ES" dirty="0"/>
              <a:t>  </a:t>
            </a:r>
          </a:p>
          <a:p>
            <a:pPr lvl="0"/>
            <a:r>
              <a:rPr lang="es-ES" dirty="0"/>
              <a:t>Distinción entre GASTO, PAGO y CARGO en cuenta bancaria:</a:t>
            </a:r>
          </a:p>
          <a:p>
            <a:r>
              <a:rPr lang="es-ES" dirty="0"/>
              <a:t>  </a:t>
            </a:r>
          </a:p>
          <a:p>
            <a:r>
              <a:rPr lang="es-ES" i="1" dirty="0"/>
              <a:t>GASTO</a:t>
            </a:r>
            <a:r>
              <a:rPr lang="es-ES" dirty="0"/>
              <a:t>:</a:t>
            </a:r>
          </a:p>
          <a:p>
            <a:r>
              <a:rPr lang="es-ES" dirty="0"/>
              <a:t> </a:t>
            </a:r>
          </a:p>
          <a:p>
            <a:r>
              <a:rPr lang="es-ES" dirty="0"/>
              <a:t>Es el compromiso que se adquiere con una empresa, valorado económicamente. Contablemente, se reflejará mediante un apunte en el momento en el que se adquiere ese compromiso, o bien, cuando la empresa envía el material o presta el servicio solicitado.</a:t>
            </a:r>
          </a:p>
          <a:p>
            <a:r>
              <a:rPr lang="es-ES" dirty="0"/>
              <a:t>  </a:t>
            </a:r>
          </a:p>
          <a:p>
            <a:r>
              <a:rPr lang="es-ES" i="1" dirty="0"/>
              <a:t>PAGO</a:t>
            </a:r>
            <a:r>
              <a:rPr lang="es-ES" dirty="0"/>
              <a:t>:</a:t>
            </a:r>
          </a:p>
          <a:p>
            <a:r>
              <a:rPr lang="es-ES" dirty="0"/>
              <a:t> </a:t>
            </a:r>
          </a:p>
          <a:p>
            <a:r>
              <a:rPr lang="es-ES" dirty="0"/>
              <a:t>Es el abono por parte del Centro de una deuda contraída con una empresa. El Centro paga cuando emite el talón u ordena una transferencia. En ese momento se debe contabilizar el pago. Aquel mismo apunte de gasto se edita y se le transforma en pago.</a:t>
            </a:r>
          </a:p>
          <a:p>
            <a:r>
              <a:rPr lang="es-ES" dirty="0"/>
              <a:t>   </a:t>
            </a:r>
          </a:p>
          <a:p>
            <a:r>
              <a:rPr lang="es-ES" i="1" dirty="0"/>
              <a:t>CARGO en cuenta bancaria</a:t>
            </a:r>
            <a:r>
              <a:rPr lang="es-ES" dirty="0"/>
              <a:t>:</a:t>
            </a:r>
          </a:p>
          <a:p>
            <a:r>
              <a:rPr lang="es-ES" dirty="0"/>
              <a:t> </a:t>
            </a:r>
          </a:p>
          <a:p>
            <a:r>
              <a:rPr lang="es-ES" dirty="0"/>
              <a:t>Se produce cuando el banco ha pagado al proveedor. Esta información se conoce cuando el banco remite el extracto bancario o el documento justificativo de la transferencia.  </a:t>
            </a:r>
          </a:p>
          <a:p>
            <a:r>
              <a:rPr lang="es-ES" dirty="0"/>
              <a:t> </a:t>
            </a:r>
          </a:p>
        </p:txBody>
      </p:sp>
    </p:spTree>
    <p:extLst>
      <p:ext uri="{BB962C8B-B14F-4D97-AF65-F5344CB8AC3E}">
        <p14:creationId xmlns:p14="http://schemas.microsoft.com/office/powerpoint/2010/main" val="670584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37</a:t>
            </a:fld>
            <a:endParaRPr lang="es-ES"/>
          </a:p>
        </p:txBody>
      </p:sp>
      <p:sp>
        <p:nvSpPr>
          <p:cNvPr id="2" name="1 Rectángulo"/>
          <p:cNvSpPr/>
          <p:nvPr/>
        </p:nvSpPr>
        <p:spPr>
          <a:xfrm>
            <a:off x="1187624" y="335846"/>
            <a:ext cx="7704856" cy="6740307"/>
          </a:xfrm>
          <a:prstGeom prst="rect">
            <a:avLst/>
          </a:prstGeom>
        </p:spPr>
        <p:txBody>
          <a:bodyPr wrap="square">
            <a:spAutoFit/>
          </a:bodyPr>
          <a:lstStyle/>
          <a:p>
            <a:r>
              <a:rPr lang="es-ES" b="1" dirty="0"/>
              <a:t>TÉCNICA CONTABLE</a:t>
            </a:r>
            <a:endParaRPr lang="es-ES" dirty="0"/>
          </a:p>
          <a:p>
            <a:pPr lvl="0"/>
            <a:endParaRPr lang="es-ES" dirty="0"/>
          </a:p>
          <a:p>
            <a:pPr lvl="0"/>
            <a:r>
              <a:rPr lang="es-ES" dirty="0"/>
              <a:t>1.-La corrección de apuntes se debe realizar mediante otro apunte de igual carácter, pero con los importes cambiados de signo.</a:t>
            </a:r>
          </a:p>
          <a:p>
            <a:r>
              <a:rPr lang="es-ES" dirty="0"/>
              <a:t> </a:t>
            </a:r>
          </a:p>
          <a:p>
            <a:pPr lvl="0"/>
            <a:r>
              <a:rPr lang="es-ES" dirty="0"/>
              <a:t>2.-Un cargo por parte del banco por devolución de ingresos se deberá contabilizar como Ingreso negativo.</a:t>
            </a:r>
          </a:p>
          <a:p>
            <a:r>
              <a:rPr lang="es-ES" dirty="0"/>
              <a:t> </a:t>
            </a:r>
          </a:p>
          <a:p>
            <a:pPr lvl="0"/>
            <a:r>
              <a:rPr lang="es-ES" dirty="0"/>
              <a:t>3.-Las comisiones bancarias requieren un apunte independiente del apunte origen de esa comisión, anotándose en “Gastos diversos”.</a:t>
            </a:r>
          </a:p>
          <a:p>
            <a:r>
              <a:rPr lang="es-ES" dirty="0"/>
              <a:t> </a:t>
            </a:r>
          </a:p>
          <a:p>
            <a:pPr lvl="0"/>
            <a:r>
              <a:rPr lang="es-ES" dirty="0"/>
              <a:t>4.-La fecha de pago no puede ser anterior a la fecha del apunte.</a:t>
            </a:r>
          </a:p>
          <a:p>
            <a:r>
              <a:rPr lang="es-ES" dirty="0"/>
              <a:t> </a:t>
            </a:r>
          </a:p>
          <a:p>
            <a:pPr lvl="0"/>
            <a:r>
              <a:rPr lang="es-ES" dirty="0"/>
              <a:t>5.-La fecha de pago no puede ser posterior a la fecha de banco (la del extracto).</a:t>
            </a:r>
          </a:p>
          <a:p>
            <a:r>
              <a:rPr lang="es-ES" dirty="0"/>
              <a:t> </a:t>
            </a:r>
          </a:p>
          <a:p>
            <a:pPr lvl="0"/>
            <a:r>
              <a:rPr lang="es-ES" dirty="0"/>
              <a:t>6.-La fecha del apunte en los ingresos por banco debe coincidir con la fecha que figure en el extracto bancario.</a:t>
            </a:r>
          </a:p>
          <a:p>
            <a:pPr lvl="0"/>
            <a:endParaRPr lang="es-ES" dirty="0"/>
          </a:p>
          <a:p>
            <a:r>
              <a:rPr lang="es-ES" dirty="0"/>
              <a:t>7.-La fecha del apunte en los traspasos de Banco a Caja debe ser la que figure en el extracto, es decir, la fecha en que se hizo efectivo el talón correspondiente.</a:t>
            </a:r>
          </a:p>
          <a:p>
            <a:pPr lvl="0"/>
            <a:endParaRPr lang="es-ES" dirty="0"/>
          </a:p>
          <a:p>
            <a:pPr lvl="0"/>
            <a:endParaRPr lang="es-ES" dirty="0"/>
          </a:p>
        </p:txBody>
      </p:sp>
    </p:spTree>
    <p:extLst>
      <p:ext uri="{BB962C8B-B14F-4D97-AF65-F5344CB8AC3E}">
        <p14:creationId xmlns:p14="http://schemas.microsoft.com/office/powerpoint/2010/main" val="83295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38</a:t>
            </a:fld>
            <a:endParaRPr lang="es-ES"/>
          </a:p>
        </p:txBody>
      </p:sp>
      <p:sp>
        <p:nvSpPr>
          <p:cNvPr id="6" name="5 Rectángulo"/>
          <p:cNvSpPr/>
          <p:nvPr/>
        </p:nvSpPr>
        <p:spPr>
          <a:xfrm>
            <a:off x="1043608" y="908720"/>
            <a:ext cx="7956376" cy="1938992"/>
          </a:xfrm>
          <a:prstGeom prst="rect">
            <a:avLst/>
          </a:prstGeom>
        </p:spPr>
        <p:txBody>
          <a:bodyPr wrap="square">
            <a:spAutoFit/>
          </a:bodyPr>
          <a:lstStyle/>
          <a:p>
            <a:pPr marL="285750" indent="-285750">
              <a:buFont typeface="Arial" panose="020B0604020202020204" pitchFamily="34" charset="0"/>
              <a:buChar char="•"/>
            </a:pPr>
            <a:r>
              <a:rPr lang="es-ES" sz="2000" dirty="0"/>
              <a:t>Esta opción del menú permite ver e imprimir dos documentos. Uno de ellos muestra una relación de los ingresos y gastos por cuentas y subcuentas, entre las fechas seleccionadas y el otro, para el mismo período, una relación de ingresos y gastos, también por cuentas y subcuentas, pero desglosando éstos por Programas Económicos y Administraciones Públicas.</a:t>
            </a:r>
          </a:p>
        </p:txBody>
      </p:sp>
      <p:sp>
        <p:nvSpPr>
          <p:cNvPr id="7" name="6 CuadroTexto"/>
          <p:cNvSpPr txBox="1"/>
          <p:nvPr/>
        </p:nvSpPr>
        <p:spPr>
          <a:xfrm>
            <a:off x="1547664" y="323930"/>
            <a:ext cx="3312368" cy="369332"/>
          </a:xfrm>
          <a:prstGeom prst="rect">
            <a:avLst/>
          </a:prstGeom>
          <a:noFill/>
        </p:spPr>
        <p:txBody>
          <a:bodyPr wrap="square" rtlCol="0">
            <a:spAutoFit/>
          </a:bodyPr>
          <a:lstStyle/>
          <a:p>
            <a:r>
              <a:rPr lang="es-ES" b="1" i="1" u="sng" dirty="0"/>
              <a:t>Estado de cuentas</a:t>
            </a:r>
          </a:p>
        </p:txBody>
      </p:sp>
      <p:sp>
        <p:nvSpPr>
          <p:cNvPr id="8" name="7 Rectángulo"/>
          <p:cNvSpPr/>
          <p:nvPr/>
        </p:nvSpPr>
        <p:spPr>
          <a:xfrm>
            <a:off x="1187624" y="3573016"/>
            <a:ext cx="7704856" cy="1938992"/>
          </a:xfrm>
          <a:prstGeom prst="rect">
            <a:avLst/>
          </a:prstGeom>
        </p:spPr>
        <p:txBody>
          <a:bodyPr wrap="square">
            <a:spAutoFit/>
          </a:bodyPr>
          <a:lstStyle/>
          <a:p>
            <a:r>
              <a:rPr lang="es-ES" sz="2000" u="sng" dirty="0"/>
              <a:t>Cómo se hace:</a:t>
            </a:r>
            <a:endParaRPr lang="es-ES" sz="2000" dirty="0"/>
          </a:p>
          <a:p>
            <a:r>
              <a:rPr lang="es-ES" sz="2000" dirty="0"/>
              <a:t> </a:t>
            </a:r>
          </a:p>
          <a:p>
            <a:r>
              <a:rPr lang="es-ES" sz="2000" dirty="0"/>
              <a:t>Al pulsar en "Gestión/ Estado Cuentas" el programa solicita se le indique las fecha inicial y final de los documentos. Una vez introducidas y pulsado el botón </a:t>
            </a:r>
            <a:r>
              <a:rPr lang="es-ES" sz="2000" i="1" dirty="0"/>
              <a:t>Continuar</a:t>
            </a:r>
            <a:r>
              <a:rPr lang="es-ES" sz="2000" dirty="0"/>
              <a:t>, se obtienen los informes siguientes:</a:t>
            </a:r>
          </a:p>
        </p:txBody>
      </p:sp>
    </p:spTree>
    <p:extLst>
      <p:ext uri="{BB962C8B-B14F-4D97-AF65-F5344CB8AC3E}">
        <p14:creationId xmlns:p14="http://schemas.microsoft.com/office/powerpoint/2010/main" val="74325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39</a:t>
            </a:fld>
            <a:endParaRPr lang="es-E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20688"/>
            <a:ext cx="6120680" cy="5948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827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4</a:t>
            </a:fld>
            <a:endParaRPr lang="es-ES"/>
          </a:p>
        </p:txBody>
      </p:sp>
      <p:sp>
        <p:nvSpPr>
          <p:cNvPr id="6" name="5 Rectángulo"/>
          <p:cNvSpPr/>
          <p:nvPr/>
        </p:nvSpPr>
        <p:spPr>
          <a:xfrm>
            <a:off x="1749797" y="116632"/>
            <a:ext cx="2993127" cy="369332"/>
          </a:xfrm>
          <a:prstGeom prst="rect">
            <a:avLst/>
          </a:prstGeom>
        </p:spPr>
        <p:txBody>
          <a:bodyPr wrap="none">
            <a:spAutoFit/>
          </a:bodyPr>
          <a:lstStyle/>
          <a:p>
            <a:r>
              <a:rPr lang="es-ES" b="1" i="1" u="sng" dirty="0"/>
              <a:t>Hacer copia de seguridad</a:t>
            </a:r>
            <a:endParaRPr lang="es-ES" i="1"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13314"/>
            <a:ext cx="4062413"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138090" y="797980"/>
            <a:ext cx="3721941" cy="2585323"/>
          </a:xfrm>
          <a:prstGeom prst="rect">
            <a:avLst/>
          </a:prstGeom>
        </p:spPr>
        <p:txBody>
          <a:bodyPr wrap="square">
            <a:spAutoFit/>
          </a:bodyPr>
          <a:lstStyle/>
          <a:p>
            <a:r>
              <a:rPr lang="es-ES" dirty="0"/>
              <a:t>El nombre se lo da el usuario, no obstante conviene identificarlos convenientemente para no inducir a error, por lo que se sugiere que se les denomine con la fecha del día en que se realiza. Por ejemplo, 210919.zip (copia de seguridad del día 21 de septiembre de 2018; la extensión zip no hace falta escribirla).</a:t>
            </a:r>
          </a:p>
        </p:txBody>
      </p:sp>
      <p:sp>
        <p:nvSpPr>
          <p:cNvPr id="8" name="7 Rectángulo"/>
          <p:cNvSpPr/>
          <p:nvPr/>
        </p:nvSpPr>
        <p:spPr>
          <a:xfrm>
            <a:off x="1043608" y="3776033"/>
            <a:ext cx="8100392" cy="2862322"/>
          </a:xfrm>
          <a:prstGeom prst="rect">
            <a:avLst/>
          </a:prstGeom>
        </p:spPr>
        <p:txBody>
          <a:bodyPr wrap="square">
            <a:spAutoFit/>
          </a:bodyPr>
          <a:lstStyle/>
          <a:p>
            <a:r>
              <a:rPr lang="es-ES" i="1" u="sng" dirty="0"/>
              <a:t>Cuándo hacerlas:</a:t>
            </a:r>
            <a:endParaRPr lang="es-ES" i="1" dirty="0"/>
          </a:p>
          <a:p>
            <a:r>
              <a:rPr lang="es-ES" dirty="0"/>
              <a:t> </a:t>
            </a:r>
          </a:p>
          <a:p>
            <a:r>
              <a:rPr lang="es-ES" dirty="0"/>
              <a:t>Cuando quiera el usuario. Se recomienda hacerlas a menudo.</a:t>
            </a:r>
          </a:p>
          <a:p>
            <a:r>
              <a:rPr lang="es-ES" dirty="0"/>
              <a:t> </a:t>
            </a:r>
          </a:p>
          <a:p>
            <a:r>
              <a:rPr lang="es-ES" dirty="0"/>
              <a:t>GECE2000 realiza una copia de seguridad al entrar y otra al salir. Las guarda en los directorios/ carpetas llamados TMP/A, para cuando se entra y TMP/D, para cuando se sale. En ambos casos el nombre del fichero es el mismo, gecewin99.zip, que como se puede observar es un archivo que está comprimido.</a:t>
            </a:r>
          </a:p>
          <a:p>
            <a:r>
              <a:rPr lang="es-ES" dirty="0"/>
              <a:t> </a:t>
            </a:r>
          </a:p>
        </p:txBody>
      </p:sp>
      <p:sp>
        <p:nvSpPr>
          <p:cNvPr id="9" name="8 Rectángulo"/>
          <p:cNvSpPr/>
          <p:nvPr/>
        </p:nvSpPr>
        <p:spPr>
          <a:xfrm>
            <a:off x="1138091" y="428648"/>
            <a:ext cx="2108269" cy="369332"/>
          </a:xfrm>
          <a:prstGeom prst="rect">
            <a:avLst/>
          </a:prstGeom>
        </p:spPr>
        <p:txBody>
          <a:bodyPr wrap="none">
            <a:spAutoFit/>
          </a:bodyPr>
          <a:lstStyle/>
          <a:p>
            <a:r>
              <a:rPr lang="es-ES" i="1" u="sng" dirty="0"/>
              <a:t>Qué nombre darle</a:t>
            </a:r>
            <a:r>
              <a:rPr lang="es-ES" u="sng" dirty="0"/>
              <a:t>:</a:t>
            </a:r>
            <a:endParaRPr lang="es-ES" dirty="0"/>
          </a:p>
        </p:txBody>
      </p:sp>
    </p:spTree>
    <p:extLst>
      <p:ext uri="{BB962C8B-B14F-4D97-AF65-F5344CB8AC3E}">
        <p14:creationId xmlns:p14="http://schemas.microsoft.com/office/powerpoint/2010/main" val="1979050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40</a:t>
            </a:fld>
            <a:endParaRPr lang="es-E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455" y="-8131"/>
            <a:ext cx="6118906" cy="664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778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41</a:t>
            </a:fld>
            <a:endParaRPr lang="es-ES"/>
          </a:p>
        </p:txBody>
      </p:sp>
      <p:sp>
        <p:nvSpPr>
          <p:cNvPr id="6" name="5 CuadroTexto"/>
          <p:cNvSpPr txBox="1"/>
          <p:nvPr/>
        </p:nvSpPr>
        <p:spPr>
          <a:xfrm>
            <a:off x="1547664" y="323930"/>
            <a:ext cx="3312368" cy="369332"/>
          </a:xfrm>
          <a:prstGeom prst="rect">
            <a:avLst/>
          </a:prstGeom>
          <a:noFill/>
        </p:spPr>
        <p:txBody>
          <a:bodyPr wrap="square" rtlCol="0">
            <a:spAutoFit/>
          </a:bodyPr>
          <a:lstStyle/>
          <a:p>
            <a:r>
              <a:rPr lang="es-ES" b="1" i="1" u="sng" dirty="0"/>
              <a:t>Proveedores</a:t>
            </a:r>
          </a:p>
        </p:txBody>
      </p:sp>
      <p:sp>
        <p:nvSpPr>
          <p:cNvPr id="2" name="1 Rectángulo"/>
          <p:cNvSpPr/>
          <p:nvPr/>
        </p:nvSpPr>
        <p:spPr>
          <a:xfrm>
            <a:off x="1043608" y="908720"/>
            <a:ext cx="7992888" cy="3785652"/>
          </a:xfrm>
          <a:prstGeom prst="rect">
            <a:avLst/>
          </a:prstGeom>
        </p:spPr>
        <p:txBody>
          <a:bodyPr wrap="square">
            <a:spAutoFit/>
          </a:bodyPr>
          <a:lstStyle/>
          <a:p>
            <a:pPr marL="285750" indent="-285750">
              <a:buFont typeface="Wingdings" panose="05000000000000000000" pitchFamily="2" charset="2"/>
              <a:buChar char="ü"/>
            </a:pPr>
            <a:r>
              <a:rPr lang="es-ES" sz="2000" dirty="0"/>
              <a:t>En esta opción del menú se pueden introducir los datos de los proveedores.</a:t>
            </a:r>
          </a:p>
          <a:p>
            <a:r>
              <a:rPr lang="es-ES" sz="2000" dirty="0"/>
              <a:t>  </a:t>
            </a:r>
          </a:p>
          <a:p>
            <a:pPr marL="285750" indent="-285750">
              <a:buFont typeface="Wingdings" panose="05000000000000000000" pitchFamily="2" charset="2"/>
              <a:buChar char="ü"/>
            </a:pPr>
            <a:r>
              <a:rPr lang="es-ES" sz="2000" dirty="0"/>
              <a:t>Adjudicando los apuntes de gasto/ pago a los proveedores se podrá obtener, cuando sea necesario, la información que se precisa para elaborar la "</a:t>
            </a:r>
            <a:r>
              <a:rPr lang="es-ES" sz="2000" u="sng" dirty="0">
                <a:hlinkClick r:id="rId2" action="ppaction://hlinkfile"/>
              </a:rPr>
              <a:t>Declaración</a:t>
            </a:r>
            <a:r>
              <a:rPr lang="es-ES" sz="2000" dirty="0"/>
              <a:t> </a:t>
            </a:r>
            <a:r>
              <a:rPr lang="es-ES" sz="2000" u="sng" dirty="0">
                <a:hlinkClick r:id="rId2" action="ppaction://hlinkfile"/>
              </a:rPr>
              <a:t>Anual de Operaciones</a:t>
            </a:r>
            <a:r>
              <a:rPr lang="es-ES" sz="2000" dirty="0">
                <a:hlinkClick r:id="rId2" action="ppaction://hlinkfile"/>
              </a:rPr>
              <a:t> </a:t>
            </a:r>
            <a:r>
              <a:rPr lang="es-ES" sz="2000" u="sng" dirty="0">
                <a:hlinkClick r:id="rId2" action="ppaction://hlinkfile"/>
              </a:rPr>
              <a:t>–</a:t>
            </a:r>
            <a:r>
              <a:rPr lang="es-ES" sz="2000" dirty="0">
                <a:hlinkClick r:id="rId2" action="ppaction://hlinkfile"/>
              </a:rPr>
              <a:t> </a:t>
            </a:r>
            <a:r>
              <a:rPr lang="es-ES" sz="2000" u="sng" dirty="0">
                <a:hlinkClick r:id="rId2" action="ppaction://hlinkfile"/>
              </a:rPr>
              <a:t>Modelo 347</a:t>
            </a:r>
            <a:r>
              <a:rPr lang="es-ES" sz="2000" dirty="0"/>
              <a:t>" que ha de incluir a todos los proveedores que hayan percibido 3.005,06 euros o más en el ejercicio económico.  </a:t>
            </a:r>
          </a:p>
          <a:p>
            <a:r>
              <a:rPr lang="es-ES" sz="2000" dirty="0"/>
              <a:t> </a:t>
            </a:r>
          </a:p>
          <a:p>
            <a:pPr marL="342900" indent="-342900">
              <a:buFont typeface="Wingdings" panose="05000000000000000000" pitchFamily="2" charset="2"/>
              <a:buChar char="ü"/>
            </a:pPr>
            <a:r>
              <a:rPr lang="es-ES" sz="2000" u="sng" dirty="0"/>
              <a:t>Cómo se hace:</a:t>
            </a:r>
            <a:endParaRPr lang="es-ES" sz="2000" dirty="0"/>
          </a:p>
          <a:p>
            <a:r>
              <a:rPr lang="es-ES" sz="2000" dirty="0"/>
              <a:t> </a:t>
            </a:r>
          </a:p>
          <a:p>
            <a:r>
              <a:rPr lang="es-ES" sz="2000" dirty="0"/>
              <a:t> Al pulsar en "Gestión/ Proveedores" aparece la siguiente ventana:</a:t>
            </a:r>
          </a:p>
        </p:txBody>
      </p:sp>
    </p:spTree>
    <p:extLst>
      <p:ext uri="{BB962C8B-B14F-4D97-AF65-F5344CB8AC3E}">
        <p14:creationId xmlns:p14="http://schemas.microsoft.com/office/powerpoint/2010/main" val="4100166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42</a:t>
            </a:fld>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44485"/>
            <a:ext cx="6840760" cy="489666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403648" y="139264"/>
            <a:ext cx="3312368" cy="369332"/>
          </a:xfrm>
          <a:prstGeom prst="rect">
            <a:avLst/>
          </a:prstGeom>
          <a:noFill/>
        </p:spPr>
        <p:txBody>
          <a:bodyPr wrap="square" rtlCol="0">
            <a:spAutoFit/>
          </a:bodyPr>
          <a:lstStyle/>
          <a:p>
            <a:r>
              <a:rPr lang="es-ES" b="1" i="1" u="sng" dirty="0"/>
              <a:t>Proveedores</a:t>
            </a:r>
          </a:p>
        </p:txBody>
      </p:sp>
      <p:sp>
        <p:nvSpPr>
          <p:cNvPr id="6" name="5 Rectángulo"/>
          <p:cNvSpPr/>
          <p:nvPr/>
        </p:nvSpPr>
        <p:spPr>
          <a:xfrm>
            <a:off x="1374151" y="5589240"/>
            <a:ext cx="7344816" cy="923330"/>
          </a:xfrm>
          <a:prstGeom prst="rect">
            <a:avLst/>
          </a:prstGeom>
        </p:spPr>
        <p:txBody>
          <a:bodyPr wrap="square">
            <a:spAutoFit/>
          </a:bodyPr>
          <a:lstStyle/>
          <a:p>
            <a:r>
              <a:rPr lang="es-ES" dirty="0"/>
              <a:t>Desde esta rejilla se pueden introducir los nuevos proveedores, bien pulsando el botón </a:t>
            </a:r>
            <a:r>
              <a:rPr lang="es-ES" u="sng" dirty="0">
                <a:hlinkClick r:id="rId3" action="ppaction://hlinkfile"/>
              </a:rPr>
              <a:t>Añadir Proveedor, </a:t>
            </a:r>
            <a:r>
              <a:rPr lang="es-ES" dirty="0"/>
              <a:t>bien situándose en la última línea de la rejilla, la que aparece en blanco.</a:t>
            </a:r>
          </a:p>
        </p:txBody>
      </p:sp>
    </p:spTree>
    <p:extLst>
      <p:ext uri="{BB962C8B-B14F-4D97-AF65-F5344CB8AC3E}">
        <p14:creationId xmlns:p14="http://schemas.microsoft.com/office/powerpoint/2010/main" val="1921822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43</a:t>
            </a:fld>
            <a:endParaRPr lang="es-ES"/>
          </a:p>
        </p:txBody>
      </p:sp>
      <p:sp>
        <p:nvSpPr>
          <p:cNvPr id="6" name="5 CuadroTexto"/>
          <p:cNvSpPr txBox="1"/>
          <p:nvPr/>
        </p:nvSpPr>
        <p:spPr>
          <a:xfrm>
            <a:off x="1259632" y="139264"/>
            <a:ext cx="3312368" cy="369332"/>
          </a:xfrm>
          <a:prstGeom prst="rect">
            <a:avLst/>
          </a:prstGeom>
          <a:noFill/>
        </p:spPr>
        <p:txBody>
          <a:bodyPr wrap="square" rtlCol="0">
            <a:spAutoFit/>
          </a:bodyPr>
          <a:lstStyle/>
          <a:p>
            <a:r>
              <a:rPr lang="es-ES" b="1" i="1" u="sng" dirty="0"/>
              <a:t>Clientes</a:t>
            </a:r>
          </a:p>
        </p:txBody>
      </p:sp>
      <p:sp>
        <p:nvSpPr>
          <p:cNvPr id="2" name="1 Rectángulo"/>
          <p:cNvSpPr/>
          <p:nvPr/>
        </p:nvSpPr>
        <p:spPr>
          <a:xfrm>
            <a:off x="1054849" y="620688"/>
            <a:ext cx="7956376" cy="1938992"/>
          </a:xfrm>
          <a:prstGeom prst="rect">
            <a:avLst/>
          </a:prstGeom>
        </p:spPr>
        <p:txBody>
          <a:bodyPr wrap="square">
            <a:spAutoFit/>
          </a:bodyPr>
          <a:lstStyle/>
          <a:p>
            <a:r>
              <a:rPr lang="es-ES" sz="2000" dirty="0"/>
              <a:t>Cuando se formaliza un </a:t>
            </a:r>
            <a:r>
              <a:rPr lang="es-ES" sz="2000" u="sng" dirty="0">
                <a:hlinkClick r:id="rId2" action="ppaction://hlinkfile"/>
              </a:rPr>
              <a:t>apunte con retención del IVA </a:t>
            </a:r>
            <a:r>
              <a:rPr lang="es-ES" sz="2000" dirty="0"/>
              <a:t>es preciso dar de alta al Cliente de la misma manera en que se dan de alta los Proveedores. Se puede hacer desde esta opción o cuando se crea el apunte con IVA.</a:t>
            </a:r>
          </a:p>
          <a:p>
            <a:r>
              <a:rPr lang="es-ES" sz="2000" dirty="0"/>
              <a:t>  </a:t>
            </a:r>
          </a:p>
          <a:p>
            <a:r>
              <a:rPr lang="es-ES" sz="2000" dirty="0"/>
              <a:t>La ventana que sale al pulsar en esta opción es la que sigue: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559680"/>
            <a:ext cx="6984776" cy="394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841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44</a:t>
            </a:fld>
            <a:endParaRPr lang="es-ES"/>
          </a:p>
        </p:txBody>
      </p:sp>
      <p:sp>
        <p:nvSpPr>
          <p:cNvPr id="4" name="3 Rectángulo"/>
          <p:cNvSpPr/>
          <p:nvPr/>
        </p:nvSpPr>
        <p:spPr>
          <a:xfrm>
            <a:off x="1331640" y="1720840"/>
            <a:ext cx="7056784" cy="2585323"/>
          </a:xfrm>
          <a:prstGeom prst="rect">
            <a:avLst/>
          </a:prstGeom>
        </p:spPr>
        <p:txBody>
          <a:bodyPr wrap="square">
            <a:spAutoFit/>
          </a:bodyPr>
          <a:lstStyle/>
          <a:p>
            <a:r>
              <a:rPr lang="es-ES" b="1" dirty="0"/>
              <a:t>III DOCUMENTACIÓN</a:t>
            </a:r>
            <a:endParaRPr lang="es-ES" dirty="0"/>
          </a:p>
          <a:p>
            <a:r>
              <a:rPr lang="es-ES" dirty="0"/>
              <a:t> </a:t>
            </a:r>
          </a:p>
          <a:p>
            <a:r>
              <a:rPr lang="es-ES" dirty="0"/>
              <a:t>Esta opción del menú principal contiene cuatro </a:t>
            </a:r>
            <a:r>
              <a:rPr lang="es-ES" dirty="0" err="1"/>
              <a:t>subopciones</a:t>
            </a:r>
            <a:r>
              <a:rPr lang="es-ES" dirty="0"/>
              <a:t>:</a:t>
            </a:r>
          </a:p>
          <a:p>
            <a:r>
              <a:rPr lang="es-ES" dirty="0"/>
              <a:t> </a:t>
            </a:r>
          </a:p>
          <a:p>
            <a:pPr marL="1076325" defTabSz="1165225"/>
            <a:r>
              <a:rPr lang="es-ES" i="1" dirty="0">
                <a:hlinkClick r:id="rId2" action="ppaction://hlinkfile"/>
              </a:rPr>
              <a:t>Manual del programa;</a:t>
            </a:r>
            <a:endParaRPr lang="es-ES" dirty="0"/>
          </a:p>
          <a:p>
            <a:pPr marL="1076325" defTabSz="1165225"/>
            <a:r>
              <a:rPr lang="es-ES" dirty="0"/>
              <a:t> </a:t>
            </a:r>
          </a:p>
          <a:p>
            <a:pPr marL="1076325" defTabSz="1165225"/>
            <a:r>
              <a:rPr lang="es-ES" i="1" dirty="0">
                <a:hlinkClick r:id="rId2" action="ppaction://hlinkfile"/>
              </a:rPr>
              <a:t>Manual económico;</a:t>
            </a:r>
            <a:endParaRPr lang="es-ES" dirty="0"/>
          </a:p>
          <a:p>
            <a:pPr marL="1076325" defTabSz="1165225"/>
            <a:r>
              <a:rPr lang="es-ES" dirty="0"/>
              <a:t> </a:t>
            </a:r>
          </a:p>
          <a:p>
            <a:pPr marL="1076325" defTabSz="1165225"/>
            <a:r>
              <a:rPr lang="es-ES" i="1" dirty="0">
                <a:hlinkClick r:id="rId3" action="ppaction://hlinkfile"/>
              </a:rPr>
              <a:t>Listas</a:t>
            </a:r>
            <a:endParaRPr lang="es-ES" dirty="0"/>
          </a:p>
        </p:txBody>
      </p:sp>
    </p:spTree>
    <p:extLst>
      <p:ext uri="{BB962C8B-B14F-4D97-AF65-F5344CB8AC3E}">
        <p14:creationId xmlns:p14="http://schemas.microsoft.com/office/powerpoint/2010/main" val="1247872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45</a:t>
            </a:fld>
            <a:endParaRPr lang="es-ES"/>
          </a:p>
        </p:txBody>
      </p:sp>
      <p:sp>
        <p:nvSpPr>
          <p:cNvPr id="4" name="3 CuadroTexto"/>
          <p:cNvSpPr txBox="1"/>
          <p:nvPr/>
        </p:nvSpPr>
        <p:spPr>
          <a:xfrm>
            <a:off x="1259632" y="139264"/>
            <a:ext cx="3312368" cy="369332"/>
          </a:xfrm>
          <a:prstGeom prst="rect">
            <a:avLst/>
          </a:prstGeom>
          <a:noFill/>
        </p:spPr>
        <p:txBody>
          <a:bodyPr wrap="square" rtlCol="0">
            <a:spAutoFit/>
          </a:bodyPr>
          <a:lstStyle/>
          <a:p>
            <a:r>
              <a:rPr lang="es-ES" b="1" i="1" u="sng" dirty="0"/>
              <a:t>Manual del programa</a:t>
            </a:r>
          </a:p>
        </p:txBody>
      </p:sp>
      <p:sp>
        <p:nvSpPr>
          <p:cNvPr id="5" name="4 Rectángulo"/>
          <p:cNvSpPr/>
          <p:nvPr/>
        </p:nvSpPr>
        <p:spPr>
          <a:xfrm>
            <a:off x="1259632" y="550629"/>
            <a:ext cx="7704856" cy="1323439"/>
          </a:xfrm>
          <a:prstGeom prst="rect">
            <a:avLst/>
          </a:prstGeom>
        </p:spPr>
        <p:txBody>
          <a:bodyPr wrap="square">
            <a:spAutoFit/>
          </a:bodyPr>
          <a:lstStyle/>
          <a:p>
            <a:r>
              <a:rPr lang="es-ES" sz="2000" dirty="0"/>
              <a:t> Permite acceder al manual, que se presenta en formato PDF.</a:t>
            </a:r>
          </a:p>
          <a:p>
            <a:r>
              <a:rPr lang="es-ES" sz="2000" dirty="0"/>
              <a:t> </a:t>
            </a:r>
          </a:p>
          <a:p>
            <a:r>
              <a:rPr lang="es-ES" sz="2000" dirty="0"/>
              <a:t> </a:t>
            </a:r>
          </a:p>
          <a:p>
            <a:r>
              <a:rPr lang="es-ES" sz="2000" dirty="0"/>
              <a:t> </a:t>
            </a:r>
          </a:p>
        </p:txBody>
      </p:sp>
      <p:sp>
        <p:nvSpPr>
          <p:cNvPr id="6" name="5 CuadroTexto"/>
          <p:cNvSpPr txBox="1"/>
          <p:nvPr/>
        </p:nvSpPr>
        <p:spPr>
          <a:xfrm>
            <a:off x="1318507" y="1027682"/>
            <a:ext cx="3312368" cy="369332"/>
          </a:xfrm>
          <a:prstGeom prst="rect">
            <a:avLst/>
          </a:prstGeom>
          <a:noFill/>
        </p:spPr>
        <p:txBody>
          <a:bodyPr wrap="square" rtlCol="0">
            <a:spAutoFit/>
          </a:bodyPr>
          <a:lstStyle/>
          <a:p>
            <a:r>
              <a:rPr lang="es-ES" b="1" i="1" u="sng" dirty="0"/>
              <a:t>Manual económico</a:t>
            </a:r>
          </a:p>
        </p:txBody>
      </p:sp>
      <p:sp>
        <p:nvSpPr>
          <p:cNvPr id="7" name="6 Rectángulo"/>
          <p:cNvSpPr/>
          <p:nvPr/>
        </p:nvSpPr>
        <p:spPr>
          <a:xfrm>
            <a:off x="1316733" y="1556792"/>
            <a:ext cx="7488832" cy="1323439"/>
          </a:xfrm>
          <a:prstGeom prst="rect">
            <a:avLst/>
          </a:prstGeom>
        </p:spPr>
        <p:txBody>
          <a:bodyPr wrap="square">
            <a:spAutoFit/>
          </a:bodyPr>
          <a:lstStyle/>
          <a:p>
            <a:r>
              <a:rPr lang="es-ES" sz="2000" dirty="0"/>
              <a:t>Orientaciones sobre la gestión económica de los centros dependientes del Ministerio de Educación, Cultura y Deporte y de las Comunidades Autónomas que no tengan normativa o instrucciones propias.</a:t>
            </a:r>
          </a:p>
        </p:txBody>
      </p:sp>
      <p:sp>
        <p:nvSpPr>
          <p:cNvPr id="8" name="7 Rectángulo"/>
          <p:cNvSpPr/>
          <p:nvPr/>
        </p:nvSpPr>
        <p:spPr>
          <a:xfrm>
            <a:off x="1259632" y="3645024"/>
            <a:ext cx="7704855" cy="2862322"/>
          </a:xfrm>
          <a:prstGeom prst="rect">
            <a:avLst/>
          </a:prstGeom>
        </p:spPr>
        <p:txBody>
          <a:bodyPr wrap="square">
            <a:spAutoFit/>
          </a:bodyPr>
          <a:lstStyle/>
          <a:p>
            <a:r>
              <a:rPr lang="es-ES" sz="2000" dirty="0"/>
              <a:t>Las </a:t>
            </a:r>
            <a:r>
              <a:rPr lang="es-ES" sz="2000" dirty="0" err="1"/>
              <a:t>subopciones</a:t>
            </a:r>
            <a:r>
              <a:rPr lang="es-ES" sz="2000" dirty="0"/>
              <a:t> de esta pantalla son:</a:t>
            </a:r>
          </a:p>
          <a:p>
            <a:r>
              <a:rPr lang="es-ES" sz="2000" dirty="0"/>
              <a:t> </a:t>
            </a:r>
          </a:p>
          <a:p>
            <a:r>
              <a:rPr lang="es-ES" sz="2000" dirty="0">
                <a:hlinkClick r:id="rId2" action="ppaction://hlinkfile"/>
              </a:rPr>
              <a:t>Listar Cuentas;</a:t>
            </a:r>
            <a:endParaRPr lang="es-ES" sz="2000" dirty="0"/>
          </a:p>
          <a:p>
            <a:r>
              <a:rPr lang="es-ES" sz="2000" dirty="0"/>
              <a:t> </a:t>
            </a:r>
          </a:p>
          <a:p>
            <a:r>
              <a:rPr lang="es-ES" sz="2000" dirty="0">
                <a:hlinkClick r:id="rId2" action="ppaction://hlinkfile"/>
              </a:rPr>
              <a:t>Listar Programas;</a:t>
            </a:r>
            <a:endParaRPr lang="es-ES" sz="2000" dirty="0"/>
          </a:p>
          <a:p>
            <a:r>
              <a:rPr lang="es-ES" sz="2000" dirty="0"/>
              <a:t> </a:t>
            </a:r>
          </a:p>
          <a:p>
            <a:r>
              <a:rPr lang="es-ES" sz="2000" dirty="0">
                <a:hlinkClick r:id="rId3" action="ppaction://hlinkfile"/>
              </a:rPr>
              <a:t>Listar Objetivos;</a:t>
            </a:r>
            <a:endParaRPr lang="es-ES" sz="2000" dirty="0"/>
          </a:p>
          <a:p>
            <a:r>
              <a:rPr lang="es-ES" sz="2000" dirty="0"/>
              <a:t> </a:t>
            </a:r>
          </a:p>
          <a:p>
            <a:r>
              <a:rPr lang="es-ES" sz="2000" dirty="0">
                <a:hlinkClick r:id="rId3" action="ppaction://hlinkfile"/>
              </a:rPr>
              <a:t>Listar Grupos</a:t>
            </a:r>
            <a:endParaRPr lang="es-ES" sz="2000" dirty="0"/>
          </a:p>
        </p:txBody>
      </p:sp>
      <p:sp>
        <p:nvSpPr>
          <p:cNvPr id="9" name="8 CuadroTexto"/>
          <p:cNvSpPr txBox="1"/>
          <p:nvPr/>
        </p:nvSpPr>
        <p:spPr>
          <a:xfrm>
            <a:off x="1289089" y="3076451"/>
            <a:ext cx="3312368" cy="369332"/>
          </a:xfrm>
          <a:prstGeom prst="rect">
            <a:avLst/>
          </a:prstGeom>
          <a:noFill/>
        </p:spPr>
        <p:txBody>
          <a:bodyPr wrap="square" rtlCol="0">
            <a:spAutoFit/>
          </a:bodyPr>
          <a:lstStyle/>
          <a:p>
            <a:r>
              <a:rPr lang="es-ES" b="1" i="1" u="sng" dirty="0"/>
              <a:t>Listas</a:t>
            </a:r>
          </a:p>
        </p:txBody>
      </p:sp>
    </p:spTree>
    <p:extLst>
      <p:ext uri="{BB962C8B-B14F-4D97-AF65-F5344CB8AC3E}">
        <p14:creationId xmlns:p14="http://schemas.microsoft.com/office/powerpoint/2010/main" val="3407831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46</a:t>
            </a:fld>
            <a:endParaRPr lang="es-E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830" y="1052736"/>
            <a:ext cx="7161733" cy="543810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619672" y="404664"/>
            <a:ext cx="3312368" cy="369332"/>
          </a:xfrm>
          <a:prstGeom prst="rect">
            <a:avLst/>
          </a:prstGeom>
          <a:noFill/>
        </p:spPr>
        <p:txBody>
          <a:bodyPr wrap="square" rtlCol="0">
            <a:spAutoFit/>
          </a:bodyPr>
          <a:lstStyle/>
          <a:p>
            <a:r>
              <a:rPr lang="es-ES" b="1" i="1" u="sng" dirty="0"/>
              <a:t>Ejemplo listar cuentas</a:t>
            </a:r>
          </a:p>
        </p:txBody>
      </p:sp>
    </p:spTree>
    <p:extLst>
      <p:ext uri="{BB962C8B-B14F-4D97-AF65-F5344CB8AC3E}">
        <p14:creationId xmlns:p14="http://schemas.microsoft.com/office/powerpoint/2010/main" val="2839072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47</a:t>
            </a:fld>
            <a:endParaRPr lang="es-ES"/>
          </a:p>
        </p:txBody>
      </p:sp>
      <p:sp>
        <p:nvSpPr>
          <p:cNvPr id="4" name="3 Rectángulo"/>
          <p:cNvSpPr/>
          <p:nvPr/>
        </p:nvSpPr>
        <p:spPr>
          <a:xfrm>
            <a:off x="1043608" y="247581"/>
            <a:ext cx="8100392" cy="3139321"/>
          </a:xfrm>
          <a:prstGeom prst="rect">
            <a:avLst/>
          </a:prstGeom>
        </p:spPr>
        <p:txBody>
          <a:bodyPr wrap="square">
            <a:spAutoFit/>
          </a:bodyPr>
          <a:lstStyle/>
          <a:p>
            <a:r>
              <a:rPr lang="es-ES" b="1" dirty="0"/>
              <a:t>IV INFORMES</a:t>
            </a:r>
            <a:endParaRPr lang="es-ES" dirty="0"/>
          </a:p>
          <a:p>
            <a:r>
              <a:rPr lang="es-ES" dirty="0"/>
              <a:t>  </a:t>
            </a:r>
          </a:p>
          <a:p>
            <a:r>
              <a:rPr lang="es-ES" dirty="0"/>
              <a:t>Esta opción del menú principal tiene como </a:t>
            </a:r>
            <a:r>
              <a:rPr lang="es-ES" dirty="0" err="1"/>
              <a:t>subopciones</a:t>
            </a:r>
            <a:r>
              <a:rPr lang="es-ES" dirty="0"/>
              <a:t>:</a:t>
            </a:r>
          </a:p>
          <a:p>
            <a:r>
              <a:rPr lang="es-ES" dirty="0"/>
              <a:t> </a:t>
            </a:r>
          </a:p>
          <a:p>
            <a:endParaRPr lang="es-ES" dirty="0"/>
          </a:p>
          <a:p>
            <a:endParaRPr lang="es-ES" dirty="0"/>
          </a:p>
          <a:p>
            <a:pPr marL="88900"/>
            <a:r>
              <a:rPr lang="es-ES" dirty="0">
                <a:hlinkClick r:id="rId2" action="ppaction://hlinkfile"/>
              </a:rPr>
              <a:t>Archivo</a:t>
            </a:r>
            <a:endParaRPr lang="es-ES" dirty="0"/>
          </a:p>
          <a:p>
            <a:pPr marL="88900"/>
            <a:r>
              <a:rPr lang="es-ES" dirty="0">
                <a:hlinkClick r:id="rId2" action="ppaction://hlinkfile"/>
              </a:rPr>
              <a:t>Salir</a:t>
            </a:r>
            <a:endParaRPr lang="es-ES" dirty="0"/>
          </a:p>
          <a:p>
            <a:r>
              <a:rPr lang="es-ES" dirty="0"/>
              <a:t> </a:t>
            </a:r>
          </a:p>
          <a:p>
            <a:r>
              <a:rPr lang="es-ES" dirty="0"/>
              <a:t> </a:t>
            </a:r>
          </a:p>
          <a:p>
            <a:r>
              <a:rPr lang="es-ES" dirty="0"/>
              <a:t> </a:t>
            </a:r>
          </a:p>
        </p:txBody>
      </p:sp>
      <p:sp>
        <p:nvSpPr>
          <p:cNvPr id="5" name="4 CuadroTexto"/>
          <p:cNvSpPr txBox="1"/>
          <p:nvPr/>
        </p:nvSpPr>
        <p:spPr>
          <a:xfrm>
            <a:off x="4283968" y="1889748"/>
            <a:ext cx="3780420" cy="3416320"/>
          </a:xfrm>
          <a:prstGeom prst="rect">
            <a:avLst/>
          </a:prstGeom>
          <a:noFill/>
        </p:spPr>
        <p:txBody>
          <a:bodyPr wrap="square" rtlCol="0">
            <a:spAutoFit/>
          </a:bodyPr>
          <a:lstStyle/>
          <a:p>
            <a:r>
              <a:rPr lang="es-ES" dirty="0">
                <a:hlinkClick r:id="rId3" action="ppaction://hlinkfile"/>
              </a:rPr>
              <a:t>Informes (II)</a:t>
            </a:r>
            <a:endParaRPr lang="es-ES" dirty="0"/>
          </a:p>
          <a:p>
            <a:r>
              <a:rPr lang="es-ES" i="1" dirty="0">
                <a:hlinkClick r:id="rId3" action="ppaction://hlinkfile"/>
              </a:rPr>
              <a:t>Pagos a proveedores</a:t>
            </a:r>
            <a:endParaRPr lang="es-ES" dirty="0"/>
          </a:p>
          <a:p>
            <a:r>
              <a:rPr lang="es-ES" dirty="0"/>
              <a:t> </a:t>
            </a:r>
          </a:p>
          <a:p>
            <a:r>
              <a:rPr lang="es-ES" i="1" dirty="0">
                <a:hlinkClick r:id="rId4" action="ppaction://hlinkfile"/>
              </a:rPr>
              <a:t>I.R.P.F.</a:t>
            </a:r>
            <a:endParaRPr lang="es-ES" dirty="0"/>
          </a:p>
          <a:p>
            <a:r>
              <a:rPr lang="es-ES" dirty="0"/>
              <a:t> </a:t>
            </a:r>
          </a:p>
          <a:p>
            <a:r>
              <a:rPr lang="es-ES" i="1" dirty="0"/>
              <a:t>I.P.S.I.</a:t>
            </a:r>
            <a:endParaRPr lang="es-ES" dirty="0"/>
          </a:p>
          <a:p>
            <a:r>
              <a:rPr lang="es-ES" dirty="0"/>
              <a:t> </a:t>
            </a:r>
          </a:p>
          <a:p>
            <a:r>
              <a:rPr lang="es-ES" i="1" dirty="0"/>
              <a:t>I.V.A.</a:t>
            </a:r>
            <a:endParaRPr lang="es-ES" dirty="0"/>
          </a:p>
          <a:p>
            <a:r>
              <a:rPr lang="es-ES" dirty="0"/>
              <a:t> </a:t>
            </a:r>
          </a:p>
          <a:p>
            <a:r>
              <a:rPr lang="es-ES" i="1" dirty="0">
                <a:hlinkClick r:id="rId5" action="ppaction://hlinkfile"/>
              </a:rPr>
              <a:t>Estado del Presupuesto</a:t>
            </a:r>
            <a:endParaRPr lang="es-ES" dirty="0"/>
          </a:p>
          <a:p>
            <a:r>
              <a:rPr lang="es-ES" dirty="0"/>
              <a:t> </a:t>
            </a:r>
          </a:p>
          <a:p>
            <a:r>
              <a:rPr lang="es-ES" i="1" dirty="0">
                <a:hlinkClick r:id="rId6" action="ppaction://hlinkfile"/>
              </a:rPr>
              <a:t>Fondo Social Europeo</a:t>
            </a:r>
            <a:endParaRPr lang="es-ES" dirty="0"/>
          </a:p>
        </p:txBody>
      </p:sp>
      <p:sp>
        <p:nvSpPr>
          <p:cNvPr id="6" name="5 CuadroTexto"/>
          <p:cNvSpPr txBox="1"/>
          <p:nvPr/>
        </p:nvSpPr>
        <p:spPr>
          <a:xfrm>
            <a:off x="2187903" y="1906425"/>
            <a:ext cx="2538028" cy="2585323"/>
          </a:xfrm>
          <a:prstGeom prst="rect">
            <a:avLst/>
          </a:prstGeom>
          <a:noFill/>
        </p:spPr>
        <p:txBody>
          <a:bodyPr wrap="square" rtlCol="0">
            <a:spAutoFit/>
          </a:bodyPr>
          <a:lstStyle/>
          <a:p>
            <a:r>
              <a:rPr lang="es-ES" dirty="0">
                <a:hlinkClick r:id="rId2" action="ppaction://hlinkfile"/>
              </a:rPr>
              <a:t>Informes (I)</a:t>
            </a:r>
            <a:endParaRPr lang="es-ES" dirty="0"/>
          </a:p>
          <a:p>
            <a:r>
              <a:rPr lang="es-ES" i="1" dirty="0">
                <a:hlinkClick r:id="rId2" action="ppaction://hlinkfile"/>
              </a:rPr>
              <a:t>Libros</a:t>
            </a:r>
            <a:endParaRPr lang="es-ES" dirty="0"/>
          </a:p>
          <a:p>
            <a:r>
              <a:rPr lang="es-ES" dirty="0"/>
              <a:t> </a:t>
            </a:r>
          </a:p>
          <a:p>
            <a:r>
              <a:rPr lang="es-ES" i="1" dirty="0">
                <a:hlinkClick r:id="rId7" action="ppaction://hlinkfile"/>
              </a:rPr>
              <a:t>Presupuesto</a:t>
            </a:r>
            <a:endParaRPr lang="es-ES" dirty="0"/>
          </a:p>
          <a:p>
            <a:r>
              <a:rPr lang="es-ES" dirty="0"/>
              <a:t> </a:t>
            </a:r>
          </a:p>
          <a:p>
            <a:r>
              <a:rPr lang="es-ES" i="1" dirty="0">
                <a:hlinkClick r:id="rId8" action="ppaction://hlinkfile"/>
              </a:rPr>
              <a:t>Cuenta de Gestión</a:t>
            </a:r>
            <a:endParaRPr lang="es-ES" dirty="0"/>
          </a:p>
          <a:p>
            <a:r>
              <a:rPr lang="es-ES" dirty="0"/>
              <a:t> </a:t>
            </a:r>
          </a:p>
          <a:p>
            <a:r>
              <a:rPr lang="es-ES" i="1" dirty="0">
                <a:hlinkClick r:id="rId9" action="ppaction://hlinkfile"/>
              </a:rPr>
              <a:t>Conciliación de cuentas</a:t>
            </a:r>
            <a:endParaRPr lang="es-ES" dirty="0"/>
          </a:p>
        </p:txBody>
      </p:sp>
      <p:sp>
        <p:nvSpPr>
          <p:cNvPr id="8" name="7 CuadroTexto"/>
          <p:cNvSpPr txBox="1"/>
          <p:nvPr/>
        </p:nvSpPr>
        <p:spPr>
          <a:xfrm>
            <a:off x="7463660" y="1906425"/>
            <a:ext cx="1547664" cy="1754326"/>
          </a:xfrm>
          <a:prstGeom prst="rect">
            <a:avLst/>
          </a:prstGeom>
          <a:noFill/>
        </p:spPr>
        <p:txBody>
          <a:bodyPr wrap="square" rtlCol="0">
            <a:spAutoFit/>
          </a:bodyPr>
          <a:lstStyle/>
          <a:p>
            <a:r>
              <a:rPr lang="es-ES" dirty="0"/>
              <a:t>Formato</a:t>
            </a:r>
          </a:p>
          <a:p>
            <a:r>
              <a:rPr lang="es-ES" i="1" dirty="0"/>
              <a:t>Gece2000</a:t>
            </a:r>
            <a:endParaRPr lang="es-ES" dirty="0"/>
          </a:p>
          <a:p>
            <a:r>
              <a:rPr lang="es-ES" dirty="0"/>
              <a:t> </a:t>
            </a:r>
          </a:p>
          <a:p>
            <a:r>
              <a:rPr lang="es-ES" i="1" dirty="0"/>
              <a:t>PDF</a:t>
            </a:r>
            <a:endParaRPr lang="es-ES" dirty="0"/>
          </a:p>
          <a:p>
            <a:r>
              <a:rPr lang="es-ES" dirty="0"/>
              <a:t> </a:t>
            </a:r>
          </a:p>
          <a:p>
            <a:r>
              <a:rPr lang="es-ES" i="1" dirty="0"/>
              <a:t>Excel</a:t>
            </a:r>
            <a:endParaRPr lang="es-ES" dirty="0"/>
          </a:p>
        </p:txBody>
      </p:sp>
    </p:spTree>
    <p:extLst>
      <p:ext uri="{BB962C8B-B14F-4D97-AF65-F5344CB8AC3E}">
        <p14:creationId xmlns:p14="http://schemas.microsoft.com/office/powerpoint/2010/main" val="951893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48</a:t>
            </a:fld>
            <a:endParaRPr lang="es-ES"/>
          </a:p>
        </p:txBody>
      </p:sp>
      <p:sp>
        <p:nvSpPr>
          <p:cNvPr id="4" name="3 CuadroTexto"/>
          <p:cNvSpPr txBox="1"/>
          <p:nvPr/>
        </p:nvSpPr>
        <p:spPr>
          <a:xfrm>
            <a:off x="1619672" y="219998"/>
            <a:ext cx="3312368" cy="369332"/>
          </a:xfrm>
          <a:prstGeom prst="rect">
            <a:avLst/>
          </a:prstGeom>
          <a:noFill/>
        </p:spPr>
        <p:txBody>
          <a:bodyPr wrap="square" rtlCol="0">
            <a:spAutoFit/>
          </a:bodyPr>
          <a:lstStyle/>
          <a:p>
            <a:r>
              <a:rPr lang="es-ES" b="1" i="1" u="sng" dirty="0"/>
              <a:t>Libros</a:t>
            </a:r>
          </a:p>
        </p:txBody>
      </p:sp>
      <p:sp>
        <p:nvSpPr>
          <p:cNvPr id="5" name="4 Rectángulo"/>
          <p:cNvSpPr/>
          <p:nvPr/>
        </p:nvSpPr>
        <p:spPr>
          <a:xfrm>
            <a:off x="1628322" y="692696"/>
            <a:ext cx="6696744" cy="5909310"/>
          </a:xfrm>
          <a:prstGeom prst="rect">
            <a:avLst/>
          </a:prstGeom>
        </p:spPr>
        <p:txBody>
          <a:bodyPr wrap="square">
            <a:spAutoFit/>
          </a:bodyPr>
          <a:lstStyle/>
          <a:p>
            <a:r>
              <a:rPr lang="es-ES" dirty="0"/>
              <a:t>Tiene como </a:t>
            </a:r>
            <a:r>
              <a:rPr lang="es-ES" dirty="0" err="1"/>
              <a:t>subopciones</a:t>
            </a:r>
            <a:r>
              <a:rPr lang="es-ES" dirty="0"/>
              <a:t>:</a:t>
            </a:r>
          </a:p>
          <a:p>
            <a:r>
              <a:rPr lang="es-ES" dirty="0"/>
              <a:t> </a:t>
            </a:r>
          </a:p>
          <a:p>
            <a:pPr marL="900113"/>
            <a:r>
              <a:rPr lang="es-ES" b="1" dirty="0">
                <a:hlinkClick r:id="rId2" action="ppaction://hlinkfile"/>
              </a:rPr>
              <a:t>Libro Diario</a:t>
            </a:r>
            <a:endParaRPr lang="es-ES" dirty="0"/>
          </a:p>
          <a:p>
            <a:pPr marL="900113"/>
            <a:r>
              <a:rPr lang="es-ES" dirty="0"/>
              <a:t> </a:t>
            </a:r>
          </a:p>
          <a:p>
            <a:pPr marL="900113"/>
            <a:r>
              <a:rPr lang="es-ES" b="1" dirty="0">
                <a:hlinkClick r:id="rId2" action="ppaction://hlinkfile"/>
              </a:rPr>
              <a:t>Libro Cuenta de Gestión</a:t>
            </a:r>
            <a:endParaRPr lang="es-ES" dirty="0"/>
          </a:p>
          <a:p>
            <a:pPr marL="900113"/>
            <a:r>
              <a:rPr lang="es-ES" dirty="0"/>
              <a:t> </a:t>
            </a:r>
          </a:p>
          <a:p>
            <a:pPr marL="900113"/>
            <a:r>
              <a:rPr lang="es-ES" b="1" dirty="0">
                <a:hlinkClick r:id="rId3" action="ppaction://hlinkfile"/>
              </a:rPr>
              <a:t>Libro Comedor Escolar</a:t>
            </a:r>
            <a:endParaRPr lang="es-ES" dirty="0"/>
          </a:p>
          <a:p>
            <a:pPr marL="900113"/>
            <a:r>
              <a:rPr lang="es-ES" dirty="0"/>
              <a:t> </a:t>
            </a:r>
          </a:p>
          <a:p>
            <a:pPr marL="900113"/>
            <a:r>
              <a:rPr lang="es-ES" b="1" dirty="0">
                <a:hlinkClick r:id="rId2" action="ppaction://hlinkfile"/>
              </a:rPr>
              <a:t>Libro de Cuenta Bancaria</a:t>
            </a:r>
            <a:endParaRPr lang="es-ES" dirty="0"/>
          </a:p>
          <a:p>
            <a:pPr marL="900113"/>
            <a:r>
              <a:rPr lang="es-ES" dirty="0"/>
              <a:t> </a:t>
            </a:r>
          </a:p>
          <a:p>
            <a:pPr marL="900113"/>
            <a:r>
              <a:rPr lang="es-ES" b="1" dirty="0">
                <a:hlinkClick r:id="rId2" action="ppaction://hlinkfile"/>
              </a:rPr>
              <a:t>Libro de Caja</a:t>
            </a:r>
            <a:endParaRPr lang="es-ES" dirty="0"/>
          </a:p>
          <a:p>
            <a:pPr marL="900113"/>
            <a:r>
              <a:rPr lang="es-ES" dirty="0"/>
              <a:t> </a:t>
            </a:r>
          </a:p>
          <a:p>
            <a:pPr marL="900113"/>
            <a:r>
              <a:rPr lang="es-ES" b="1" dirty="0">
                <a:hlinkClick r:id="rId2" action="ppaction://hlinkfile"/>
              </a:rPr>
              <a:t>Libro del Seguro Escolar</a:t>
            </a:r>
            <a:endParaRPr lang="es-ES" dirty="0"/>
          </a:p>
          <a:p>
            <a:pPr marL="900113"/>
            <a:r>
              <a:rPr lang="es-ES" dirty="0"/>
              <a:t> </a:t>
            </a:r>
          </a:p>
          <a:p>
            <a:pPr marL="900113"/>
            <a:r>
              <a:rPr lang="es-ES" b="1" dirty="0">
                <a:hlinkClick r:id="rId4" action="ppaction://hlinkfile"/>
              </a:rPr>
              <a:t>Libro del Programa...</a:t>
            </a:r>
            <a:endParaRPr lang="es-ES" dirty="0"/>
          </a:p>
          <a:p>
            <a:pPr marL="900113"/>
            <a:r>
              <a:rPr lang="es-ES" dirty="0"/>
              <a:t> </a:t>
            </a:r>
          </a:p>
          <a:p>
            <a:pPr marL="900113"/>
            <a:r>
              <a:rPr lang="es-ES" dirty="0"/>
              <a:t>Libro de la Letra A1</a:t>
            </a:r>
          </a:p>
          <a:p>
            <a:pPr marL="900113"/>
            <a:r>
              <a:rPr lang="es-ES" dirty="0"/>
              <a:t> </a:t>
            </a:r>
          </a:p>
          <a:p>
            <a:pPr marL="900113"/>
            <a:r>
              <a:rPr lang="es-ES" dirty="0"/>
              <a:t>Libro de </a:t>
            </a:r>
            <a:r>
              <a:rPr lang="es-ES" dirty="0" err="1"/>
              <a:t>Adm</a:t>
            </a:r>
            <a:r>
              <a:rPr lang="es-ES" dirty="0"/>
              <a:t>. Pública</a:t>
            </a:r>
          </a:p>
          <a:p>
            <a:pPr marL="900113"/>
            <a:r>
              <a:rPr lang="es-ES" dirty="0"/>
              <a:t> </a:t>
            </a:r>
          </a:p>
          <a:p>
            <a:pPr marL="900113"/>
            <a:r>
              <a:rPr lang="es-ES" u="sng" dirty="0">
                <a:hlinkClick r:id="rId3" action="ppaction://hlinkfile"/>
              </a:rPr>
              <a:t>Libro de Ing. y Gas. No Presupuestarios</a:t>
            </a:r>
            <a:r>
              <a:rPr lang="es-ES" dirty="0">
                <a:hlinkClick r:id="rId3" action="ppaction://hlinkfile"/>
              </a:rPr>
              <a:t> </a:t>
            </a:r>
            <a:endParaRPr lang="es-ES" dirty="0"/>
          </a:p>
        </p:txBody>
      </p:sp>
    </p:spTree>
    <p:extLst>
      <p:ext uri="{BB962C8B-B14F-4D97-AF65-F5344CB8AC3E}">
        <p14:creationId xmlns:p14="http://schemas.microsoft.com/office/powerpoint/2010/main" val="2894315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49</a:t>
            </a:fld>
            <a:endParaRPr lang="es-ES"/>
          </a:p>
        </p:txBody>
      </p:sp>
      <p:sp>
        <p:nvSpPr>
          <p:cNvPr id="4" name="3 CuadroTexto"/>
          <p:cNvSpPr txBox="1"/>
          <p:nvPr/>
        </p:nvSpPr>
        <p:spPr>
          <a:xfrm>
            <a:off x="1475656" y="35332"/>
            <a:ext cx="3312368" cy="369332"/>
          </a:xfrm>
          <a:prstGeom prst="rect">
            <a:avLst/>
          </a:prstGeom>
          <a:noFill/>
        </p:spPr>
        <p:txBody>
          <a:bodyPr wrap="square" rtlCol="0">
            <a:spAutoFit/>
          </a:bodyPr>
          <a:lstStyle/>
          <a:p>
            <a:r>
              <a:rPr lang="es-ES" b="1" i="1" u="sng" dirty="0"/>
              <a:t>Libros</a:t>
            </a:r>
          </a:p>
        </p:txBody>
      </p:sp>
      <p:sp>
        <p:nvSpPr>
          <p:cNvPr id="11" name="10 Rectángulo"/>
          <p:cNvSpPr/>
          <p:nvPr/>
        </p:nvSpPr>
        <p:spPr>
          <a:xfrm>
            <a:off x="1331640" y="555209"/>
            <a:ext cx="7560840" cy="2246769"/>
          </a:xfrm>
          <a:prstGeom prst="rect">
            <a:avLst/>
          </a:prstGeom>
        </p:spPr>
        <p:txBody>
          <a:bodyPr wrap="square">
            <a:spAutoFit/>
          </a:bodyPr>
          <a:lstStyle/>
          <a:p>
            <a:r>
              <a:rPr lang="es-ES" sz="2000" dirty="0"/>
              <a:t>Los libros obligatorios se deben oficializar con los requisitos formales siguientes:</a:t>
            </a:r>
          </a:p>
          <a:p>
            <a:r>
              <a:rPr lang="es-ES" sz="2000" dirty="0"/>
              <a:t> </a:t>
            </a:r>
          </a:p>
          <a:p>
            <a:r>
              <a:rPr lang="es-ES" sz="2000" b="1" dirty="0"/>
              <a:t>.</a:t>
            </a:r>
            <a:r>
              <a:rPr lang="es-ES" sz="2000" dirty="0"/>
              <a:t> </a:t>
            </a:r>
            <a:r>
              <a:rPr lang="es-ES" sz="2000" b="1" dirty="0"/>
              <a:t>Diligencia de apertura. </a:t>
            </a:r>
            <a:r>
              <a:rPr lang="es-ES" sz="2000" dirty="0"/>
              <a:t>En ella se hará constar la finalidad del libro de</a:t>
            </a:r>
            <a:r>
              <a:rPr lang="es-ES" sz="2000" b="1" dirty="0"/>
              <a:t> </a:t>
            </a:r>
            <a:r>
              <a:rPr lang="es-ES" sz="2000" dirty="0"/>
              <a:t>registro, número de folios de que consta y fecha de apertura. Deberá ser firmada por el Secretario o Administrador, en su caso, y visada por el Director del Centro.</a:t>
            </a:r>
          </a:p>
        </p:txBody>
      </p:sp>
      <p:sp>
        <p:nvSpPr>
          <p:cNvPr id="12" name="11 Rectángulo"/>
          <p:cNvSpPr/>
          <p:nvPr/>
        </p:nvSpPr>
        <p:spPr>
          <a:xfrm>
            <a:off x="1329886" y="2487357"/>
            <a:ext cx="7812360" cy="4062651"/>
          </a:xfrm>
          <a:prstGeom prst="rect">
            <a:avLst/>
          </a:prstGeom>
        </p:spPr>
        <p:txBody>
          <a:bodyPr wrap="square">
            <a:spAutoFit/>
          </a:bodyPr>
          <a:lstStyle/>
          <a:p>
            <a:r>
              <a:rPr lang="es-ES" dirty="0"/>
              <a:t> </a:t>
            </a:r>
            <a:endParaRPr lang="es-ES" sz="2000" dirty="0"/>
          </a:p>
          <a:p>
            <a:r>
              <a:rPr lang="es-ES" sz="2000" b="1" dirty="0"/>
              <a:t>. Foliado </a:t>
            </a:r>
            <a:r>
              <a:rPr lang="es-ES" sz="2000" dirty="0"/>
              <a:t>(numeración correlativa de folios).</a:t>
            </a:r>
          </a:p>
          <a:p>
            <a:r>
              <a:rPr lang="es-ES" sz="2000" dirty="0"/>
              <a:t> </a:t>
            </a:r>
          </a:p>
          <a:p>
            <a:r>
              <a:rPr lang="es-ES" sz="2000" b="1" dirty="0"/>
              <a:t>. Sellado</a:t>
            </a:r>
            <a:r>
              <a:rPr lang="es-ES" sz="2000" dirty="0"/>
              <a:t>, con el del Centro en todos los anversos de folio.</a:t>
            </a:r>
          </a:p>
          <a:p>
            <a:r>
              <a:rPr lang="es-ES" sz="2000" dirty="0"/>
              <a:t> </a:t>
            </a:r>
          </a:p>
          <a:p>
            <a:r>
              <a:rPr lang="es-ES" sz="2000" b="1" dirty="0"/>
              <a:t>. Diligencia de cierre</a:t>
            </a:r>
            <a:r>
              <a:rPr lang="es-ES" sz="2000" dirty="0"/>
              <a:t>, una vez agotado el libro.</a:t>
            </a:r>
          </a:p>
          <a:p>
            <a:r>
              <a:rPr lang="es-ES" sz="2000" dirty="0"/>
              <a:t>  </a:t>
            </a:r>
          </a:p>
          <a:p>
            <a:r>
              <a:rPr lang="es-ES" sz="2000" dirty="0"/>
              <a:t>En los casos de sistemas informatizados, el soporte definitivo lanzado por impresora se organizará periódicamente (semestre o año natural) en forma de libro, debidamente encuadernado, siendo oficializado con los requisitos formales antes citados. Los Libros de anillas o de hojas sueltas no se consideran válidos, siendo preceptiva su encuadernación.</a:t>
            </a:r>
          </a:p>
        </p:txBody>
      </p:sp>
    </p:spTree>
    <p:extLst>
      <p:ext uri="{BB962C8B-B14F-4D97-AF65-F5344CB8AC3E}">
        <p14:creationId xmlns:p14="http://schemas.microsoft.com/office/powerpoint/2010/main" val="149644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5</a:t>
            </a:fld>
            <a:endParaRPr lang="es-ES"/>
          </a:p>
        </p:txBody>
      </p:sp>
      <p:sp>
        <p:nvSpPr>
          <p:cNvPr id="6" name="5 Rectángulo"/>
          <p:cNvSpPr/>
          <p:nvPr/>
        </p:nvSpPr>
        <p:spPr>
          <a:xfrm>
            <a:off x="1307997" y="332656"/>
            <a:ext cx="3493264" cy="369332"/>
          </a:xfrm>
          <a:prstGeom prst="rect">
            <a:avLst/>
          </a:prstGeom>
        </p:spPr>
        <p:txBody>
          <a:bodyPr wrap="none">
            <a:spAutoFit/>
          </a:bodyPr>
          <a:lstStyle/>
          <a:p>
            <a:r>
              <a:rPr lang="es-ES" b="1" i="1" u="sng" dirty="0"/>
              <a:t>Recuperar copia de seguridad</a:t>
            </a:r>
            <a:endParaRPr lang="es-ES" i="1"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261" y="611552"/>
            <a:ext cx="3848100" cy="11271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511" y="1844824"/>
            <a:ext cx="3879850" cy="1127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461" y="3212976"/>
            <a:ext cx="4044950" cy="251618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060927" y="836712"/>
            <a:ext cx="3757653" cy="4247317"/>
          </a:xfrm>
          <a:prstGeom prst="rect">
            <a:avLst/>
          </a:prstGeom>
        </p:spPr>
        <p:txBody>
          <a:bodyPr wrap="square">
            <a:spAutoFit/>
          </a:bodyPr>
          <a:lstStyle/>
          <a:p>
            <a:r>
              <a:rPr lang="es-ES" dirty="0"/>
              <a:t>ADVERTENCIA:</a:t>
            </a:r>
          </a:p>
          <a:p>
            <a:r>
              <a:rPr lang="es-ES" dirty="0"/>
              <a:t> </a:t>
            </a:r>
          </a:p>
          <a:p>
            <a:r>
              <a:rPr lang="es-ES" dirty="0"/>
              <a:t>Cuando se recupera una copia de seguridad, se elimina la base de datos que estuviera abierta en ese momento, perdiéndose todos los apuntes y toda la información.</a:t>
            </a:r>
          </a:p>
          <a:p>
            <a:r>
              <a:rPr lang="es-ES" dirty="0"/>
              <a:t> </a:t>
            </a:r>
          </a:p>
          <a:p>
            <a:r>
              <a:rPr lang="es-ES" dirty="0"/>
              <a:t> </a:t>
            </a:r>
          </a:p>
          <a:p>
            <a:r>
              <a:rPr lang="es-ES" dirty="0"/>
              <a:t>RECOMENDACIÓN:</a:t>
            </a:r>
          </a:p>
          <a:p>
            <a:r>
              <a:rPr lang="es-ES" dirty="0"/>
              <a:t> </a:t>
            </a:r>
          </a:p>
          <a:p>
            <a:r>
              <a:rPr lang="es-ES" dirty="0"/>
              <a:t>Antes de recuperar una copia de seguridad conviene hacer copia de la base de datos que se está usando, salvo que ésta no sea útil.</a:t>
            </a:r>
          </a:p>
        </p:txBody>
      </p:sp>
    </p:spTree>
    <p:extLst>
      <p:ext uri="{BB962C8B-B14F-4D97-AF65-F5344CB8AC3E}">
        <p14:creationId xmlns:p14="http://schemas.microsoft.com/office/powerpoint/2010/main" val="3062296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50</a:t>
            </a:fld>
            <a:endParaRPr lang="es-ES"/>
          </a:p>
        </p:txBody>
      </p:sp>
      <p:sp>
        <p:nvSpPr>
          <p:cNvPr id="4" name="3 Rectángulo"/>
          <p:cNvSpPr/>
          <p:nvPr/>
        </p:nvSpPr>
        <p:spPr>
          <a:xfrm>
            <a:off x="1210145" y="836712"/>
            <a:ext cx="7560840" cy="1938992"/>
          </a:xfrm>
          <a:prstGeom prst="rect">
            <a:avLst/>
          </a:prstGeom>
        </p:spPr>
        <p:txBody>
          <a:bodyPr wrap="square">
            <a:spAutoFit/>
          </a:bodyPr>
          <a:lstStyle/>
          <a:p>
            <a:r>
              <a:rPr lang="es-ES" sz="2000" u="sng" dirty="0"/>
              <a:t>Cómo se obtienen:</a:t>
            </a:r>
            <a:endParaRPr lang="es-ES" sz="2000" dirty="0"/>
          </a:p>
          <a:p>
            <a:r>
              <a:rPr lang="es-ES" sz="2000" dirty="0"/>
              <a:t> </a:t>
            </a:r>
          </a:p>
          <a:p>
            <a:r>
              <a:rPr lang="es-ES" sz="2000" dirty="0"/>
              <a:t>Pulsando en Informes/ Informes (I)/ Libros/ Libro.....) se presenta la siguiente</a:t>
            </a:r>
          </a:p>
          <a:p>
            <a:r>
              <a:rPr lang="es-ES" sz="2000" dirty="0"/>
              <a:t> </a:t>
            </a:r>
          </a:p>
          <a:p>
            <a:r>
              <a:rPr lang="es-ES" sz="2000" dirty="0"/>
              <a:t>pantalla: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924944"/>
            <a:ext cx="6840760" cy="3286992"/>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240479" y="270701"/>
            <a:ext cx="3312368" cy="369332"/>
          </a:xfrm>
          <a:prstGeom prst="rect">
            <a:avLst/>
          </a:prstGeom>
          <a:noFill/>
        </p:spPr>
        <p:txBody>
          <a:bodyPr wrap="square" rtlCol="0">
            <a:spAutoFit/>
          </a:bodyPr>
          <a:lstStyle/>
          <a:p>
            <a:r>
              <a:rPr lang="es-ES" b="1" i="1" u="sng" dirty="0"/>
              <a:t>Libros</a:t>
            </a:r>
          </a:p>
        </p:txBody>
      </p:sp>
    </p:spTree>
    <p:extLst>
      <p:ext uri="{BB962C8B-B14F-4D97-AF65-F5344CB8AC3E}">
        <p14:creationId xmlns:p14="http://schemas.microsoft.com/office/powerpoint/2010/main" val="1698666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51</a:t>
            </a:fld>
            <a:endParaRPr lang="es-ES"/>
          </a:p>
        </p:txBody>
      </p:sp>
      <p:sp>
        <p:nvSpPr>
          <p:cNvPr id="4" name="3 CuadroTexto"/>
          <p:cNvSpPr txBox="1"/>
          <p:nvPr/>
        </p:nvSpPr>
        <p:spPr>
          <a:xfrm>
            <a:off x="1475656" y="211707"/>
            <a:ext cx="3312368" cy="369332"/>
          </a:xfrm>
          <a:prstGeom prst="rect">
            <a:avLst/>
          </a:prstGeom>
          <a:noFill/>
        </p:spPr>
        <p:txBody>
          <a:bodyPr wrap="square" rtlCol="0">
            <a:spAutoFit/>
          </a:bodyPr>
          <a:lstStyle/>
          <a:p>
            <a:r>
              <a:rPr lang="es-ES" b="1" i="1" u="sng" dirty="0"/>
              <a:t>Libros</a:t>
            </a:r>
          </a:p>
        </p:txBody>
      </p:sp>
      <p:sp>
        <p:nvSpPr>
          <p:cNvPr id="5" name="4 Rectángulo"/>
          <p:cNvSpPr/>
          <p:nvPr/>
        </p:nvSpPr>
        <p:spPr>
          <a:xfrm>
            <a:off x="1043608" y="563688"/>
            <a:ext cx="8208912" cy="5632311"/>
          </a:xfrm>
          <a:prstGeom prst="rect">
            <a:avLst/>
          </a:prstGeom>
        </p:spPr>
        <p:txBody>
          <a:bodyPr wrap="square">
            <a:spAutoFit/>
          </a:bodyPr>
          <a:lstStyle/>
          <a:p>
            <a:r>
              <a:rPr lang="es-ES" sz="2000" u="sng" dirty="0"/>
              <a:t>Cuándo imprimir los libros:</a:t>
            </a:r>
            <a:endParaRPr lang="es-ES" sz="2000" dirty="0"/>
          </a:p>
          <a:p>
            <a:r>
              <a:rPr lang="es-ES" sz="2000" dirty="0"/>
              <a:t> </a:t>
            </a:r>
          </a:p>
          <a:p>
            <a:r>
              <a:rPr lang="es-ES" sz="2000" dirty="0"/>
              <a:t>Los libros se pueden imprimir cuando lo requiera el usuario, bien para hacer las comprobaciones o punteos que precise, bien para oficializarlos.</a:t>
            </a:r>
          </a:p>
          <a:p>
            <a:r>
              <a:rPr lang="es-ES" sz="2000" dirty="0"/>
              <a:t>  </a:t>
            </a:r>
          </a:p>
          <a:p>
            <a:r>
              <a:rPr lang="es-ES" sz="2000" u="sng" dirty="0"/>
              <a:t>Cuándo oficializar los Libros:</a:t>
            </a:r>
            <a:endParaRPr lang="es-ES" sz="2000" dirty="0"/>
          </a:p>
          <a:p>
            <a:r>
              <a:rPr lang="es-ES" sz="2000" dirty="0"/>
              <a:t> </a:t>
            </a:r>
          </a:p>
          <a:p>
            <a:r>
              <a:rPr lang="es-ES" sz="2000" dirty="0"/>
              <a:t>Los Libros oficiales </a:t>
            </a:r>
            <a:r>
              <a:rPr lang="es-ES" sz="2000" b="1" dirty="0"/>
              <a:t>deben</a:t>
            </a:r>
            <a:r>
              <a:rPr lang="es-ES" sz="2000" dirty="0"/>
              <a:t> abarcar un semestre natural o un ejercicio económico, dependiendo del volumen de hojas a encuadernar.</a:t>
            </a:r>
          </a:p>
          <a:p>
            <a:r>
              <a:rPr lang="es-ES" sz="2000" dirty="0"/>
              <a:t>  </a:t>
            </a:r>
          </a:p>
          <a:p>
            <a:r>
              <a:rPr lang="es-ES" sz="2000" dirty="0"/>
              <a:t>El usuario, si así lo desea, también puede disponer de libros por curso académico o por el período que le parezca más cómodo u oportuno.</a:t>
            </a:r>
          </a:p>
          <a:p>
            <a:r>
              <a:rPr lang="es-ES" sz="2000" dirty="0"/>
              <a:t> </a:t>
            </a:r>
          </a:p>
          <a:p>
            <a:r>
              <a:rPr lang="es-ES" sz="2000" dirty="0"/>
              <a:t>Se encuadernarán después de estar seguros de que las Cuentas de Gestión son correctas y no van a tener modificaciones. Todos los gastos deben estar convertidos en pagos y los talones o transferencias descontados por la entidad financiera.</a:t>
            </a:r>
          </a:p>
        </p:txBody>
      </p:sp>
    </p:spTree>
    <p:extLst>
      <p:ext uri="{BB962C8B-B14F-4D97-AF65-F5344CB8AC3E}">
        <p14:creationId xmlns:p14="http://schemas.microsoft.com/office/powerpoint/2010/main" val="4210923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52</a:t>
            </a:fld>
            <a:endParaRPr lang="es-ES"/>
          </a:p>
        </p:txBody>
      </p:sp>
      <p:sp>
        <p:nvSpPr>
          <p:cNvPr id="4" name="3 Rectángulo"/>
          <p:cNvSpPr/>
          <p:nvPr/>
        </p:nvSpPr>
        <p:spPr>
          <a:xfrm>
            <a:off x="1043608" y="405531"/>
            <a:ext cx="8100392" cy="2585323"/>
          </a:xfrm>
          <a:prstGeom prst="rect">
            <a:avLst/>
          </a:prstGeom>
        </p:spPr>
        <p:txBody>
          <a:bodyPr wrap="square">
            <a:spAutoFit/>
          </a:bodyPr>
          <a:lstStyle/>
          <a:p>
            <a:r>
              <a:rPr lang="es-ES" dirty="0"/>
              <a:t>En esta opción se obtienen los Anexos I, II, III y IV que componen el </a:t>
            </a:r>
          </a:p>
          <a:p>
            <a:r>
              <a:rPr lang="es-ES" dirty="0"/>
              <a:t>Presupuesto,  previamente  elaborado  en  "</a:t>
            </a:r>
            <a:r>
              <a:rPr lang="es-ES" u="sng" dirty="0">
                <a:hlinkClick r:id="rId2" action="ppaction://hlinkfile"/>
              </a:rPr>
              <a:t>Gestión/  Presupuestos</a:t>
            </a:r>
            <a:r>
              <a:rPr lang="es-ES" dirty="0"/>
              <a:t>" .</a:t>
            </a:r>
          </a:p>
          <a:p>
            <a:r>
              <a:rPr lang="es-ES" dirty="0"/>
              <a:t> </a:t>
            </a:r>
          </a:p>
          <a:p>
            <a:r>
              <a:rPr lang="es-ES" u="sng" dirty="0"/>
              <a:t>Cómo se hace:</a:t>
            </a:r>
            <a:endParaRPr lang="es-ES" dirty="0"/>
          </a:p>
          <a:p>
            <a:r>
              <a:rPr lang="es-ES" dirty="0"/>
              <a:t> </a:t>
            </a:r>
          </a:p>
          <a:p>
            <a:r>
              <a:rPr lang="es-ES" dirty="0"/>
              <a:t>Al elegir "Informes/ </a:t>
            </a:r>
            <a:r>
              <a:rPr lang="es-ES" dirty="0" err="1"/>
              <a:t>Infomes</a:t>
            </a:r>
            <a:r>
              <a:rPr lang="es-ES" dirty="0"/>
              <a:t> (I)/ Presupuesto" se muestra la pantalla siguiente,</a:t>
            </a:r>
          </a:p>
          <a:p>
            <a:r>
              <a:rPr lang="es-ES" dirty="0"/>
              <a:t>en la que se solicita se introduzca la fecha en que fue presentado en Consejo Escolar.</a:t>
            </a:r>
          </a:p>
          <a:p>
            <a:endParaRPr lang="es-ES" dirty="0"/>
          </a:p>
        </p:txBody>
      </p:sp>
      <p:sp>
        <p:nvSpPr>
          <p:cNvPr id="6" name="5 CuadroTexto"/>
          <p:cNvSpPr txBox="1"/>
          <p:nvPr/>
        </p:nvSpPr>
        <p:spPr>
          <a:xfrm>
            <a:off x="1187624" y="76516"/>
            <a:ext cx="3312368" cy="369332"/>
          </a:xfrm>
          <a:prstGeom prst="rect">
            <a:avLst/>
          </a:prstGeom>
          <a:noFill/>
        </p:spPr>
        <p:txBody>
          <a:bodyPr wrap="square" rtlCol="0">
            <a:spAutoFit/>
          </a:bodyPr>
          <a:lstStyle/>
          <a:p>
            <a:r>
              <a:rPr lang="es-ES" b="1" i="1" u="sng" dirty="0"/>
              <a:t>Presupuestos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363" y="2708920"/>
            <a:ext cx="6480720" cy="227092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043608" y="5108113"/>
            <a:ext cx="8093436" cy="1754326"/>
          </a:xfrm>
          <a:prstGeom prst="rect">
            <a:avLst/>
          </a:prstGeom>
        </p:spPr>
        <p:txBody>
          <a:bodyPr wrap="square">
            <a:spAutoFit/>
          </a:bodyPr>
          <a:lstStyle/>
          <a:p>
            <a:r>
              <a:rPr lang="es-ES" u="sng" dirty="0"/>
              <a:t>Cuándo imprimir estos documentos</a:t>
            </a:r>
            <a:r>
              <a:rPr lang="es-ES" dirty="0"/>
              <a:t>:</a:t>
            </a:r>
          </a:p>
          <a:p>
            <a:r>
              <a:rPr lang="es-ES" dirty="0"/>
              <a:t> </a:t>
            </a:r>
          </a:p>
          <a:p>
            <a:r>
              <a:rPr lang="es-ES" dirty="0"/>
              <a:t>Cuando lo desee el usuario. Es evidente que también los deberá imprimir cuando los tenga que presentar a la Delegación/ Dirección Provincial/ Consejería, tanto cuando se elaboran por primera vez, como cuando sean modificados.</a:t>
            </a:r>
          </a:p>
        </p:txBody>
      </p:sp>
    </p:spTree>
    <p:extLst>
      <p:ext uri="{BB962C8B-B14F-4D97-AF65-F5344CB8AC3E}">
        <p14:creationId xmlns:p14="http://schemas.microsoft.com/office/powerpoint/2010/main" val="1819135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53</a:t>
            </a:fld>
            <a:endParaRPr lang="es-ES"/>
          </a:p>
        </p:txBody>
      </p:sp>
      <p:sp>
        <p:nvSpPr>
          <p:cNvPr id="4" name="3 CuadroTexto"/>
          <p:cNvSpPr txBox="1"/>
          <p:nvPr/>
        </p:nvSpPr>
        <p:spPr>
          <a:xfrm>
            <a:off x="1187624" y="76516"/>
            <a:ext cx="3312368" cy="369332"/>
          </a:xfrm>
          <a:prstGeom prst="rect">
            <a:avLst/>
          </a:prstGeom>
          <a:noFill/>
        </p:spPr>
        <p:txBody>
          <a:bodyPr wrap="square" rtlCol="0">
            <a:spAutoFit/>
          </a:bodyPr>
          <a:lstStyle/>
          <a:p>
            <a:r>
              <a:rPr lang="es-ES" b="1" i="1" u="sng" dirty="0"/>
              <a:t>Cuenta de gestión</a:t>
            </a:r>
          </a:p>
        </p:txBody>
      </p:sp>
      <p:sp>
        <p:nvSpPr>
          <p:cNvPr id="5" name="4 Rectángulo"/>
          <p:cNvSpPr/>
          <p:nvPr/>
        </p:nvSpPr>
        <p:spPr>
          <a:xfrm>
            <a:off x="1207554" y="478254"/>
            <a:ext cx="7828942" cy="369332"/>
          </a:xfrm>
          <a:prstGeom prst="rect">
            <a:avLst/>
          </a:prstGeom>
        </p:spPr>
        <p:txBody>
          <a:bodyPr wrap="square">
            <a:spAutoFit/>
          </a:bodyPr>
          <a:lstStyle/>
          <a:p>
            <a:r>
              <a:rPr lang="es-ES" dirty="0"/>
              <a:t>Permite imprimir los Anexos correspondientes a las Cuentas de Gestión.</a:t>
            </a:r>
          </a:p>
        </p:txBody>
      </p:sp>
      <p:sp>
        <p:nvSpPr>
          <p:cNvPr id="6" name="5 Rectángulo"/>
          <p:cNvSpPr/>
          <p:nvPr/>
        </p:nvSpPr>
        <p:spPr>
          <a:xfrm>
            <a:off x="1218775" y="887129"/>
            <a:ext cx="7992888" cy="3693319"/>
          </a:xfrm>
          <a:prstGeom prst="rect">
            <a:avLst/>
          </a:prstGeom>
        </p:spPr>
        <p:txBody>
          <a:bodyPr wrap="square">
            <a:spAutoFit/>
          </a:bodyPr>
          <a:lstStyle/>
          <a:p>
            <a:r>
              <a:rPr lang="es-ES" dirty="0"/>
              <a:t>Se obtiene la Cuenta de Gestión por Ejercicio Económico. Anexos VII, Letras A1 (recursos del concepto 229 y los otros recursos), A2 (los de conceptos distintos al 229), B (ingresos de Otras Administraciones Públicas) y C (resumen de las anteriores), en cuatro hojas, una por cada Anexo, además un impreso titulado Relación de recursos y gastos de Otras Administraciones Públicas y otro con el resumen de Ingresos y gastos no presupuestarios. Si no hay datos en la Letra A2 y/o en la Letra B, no se imprimirán. También se En Comunidades Autónomas con normativa propia se imprimirán los documentos establecidos en las mismas.</a:t>
            </a:r>
          </a:p>
          <a:p>
            <a:r>
              <a:rPr lang="es-ES" dirty="0"/>
              <a:t> </a:t>
            </a:r>
          </a:p>
          <a:p>
            <a:r>
              <a:rPr lang="es-ES" dirty="0"/>
              <a:t>Fecha inicial: 1 de enero</a:t>
            </a:r>
          </a:p>
          <a:p>
            <a:r>
              <a:rPr lang="es-ES" dirty="0"/>
              <a:t> </a:t>
            </a:r>
          </a:p>
          <a:p>
            <a:r>
              <a:rPr lang="es-ES" dirty="0"/>
              <a:t>Fecha final: 31 de diciembre del mismo año.</a:t>
            </a:r>
          </a:p>
        </p:txBody>
      </p:sp>
      <p:sp>
        <p:nvSpPr>
          <p:cNvPr id="7" name="6 Rectángulo"/>
          <p:cNvSpPr/>
          <p:nvPr/>
        </p:nvSpPr>
        <p:spPr>
          <a:xfrm>
            <a:off x="1331640" y="4580448"/>
            <a:ext cx="7488832" cy="2031325"/>
          </a:xfrm>
          <a:prstGeom prst="rect">
            <a:avLst/>
          </a:prstGeom>
        </p:spPr>
        <p:txBody>
          <a:bodyPr wrap="square">
            <a:spAutoFit/>
          </a:bodyPr>
          <a:lstStyle/>
          <a:p>
            <a:r>
              <a:rPr lang="es-ES" u="sng" dirty="0"/>
              <a:t>Cómo se hace:</a:t>
            </a:r>
            <a:endParaRPr lang="es-ES" dirty="0"/>
          </a:p>
          <a:p>
            <a:r>
              <a:rPr lang="es-ES" dirty="0"/>
              <a:t>  </a:t>
            </a:r>
          </a:p>
          <a:p>
            <a:r>
              <a:rPr lang="es-ES" dirty="0"/>
              <a:t>Al pulsar en la opción elegida se muestra la siguiente ventana, en la que se piden las Fechas Inicial y Final, las de la firma del documento y la de presentación en Consejo Escolar. Pulsando </a:t>
            </a:r>
            <a:r>
              <a:rPr lang="es-ES" i="1" dirty="0"/>
              <a:t>Continuar</a:t>
            </a:r>
            <a:r>
              <a:rPr lang="es-ES" dirty="0"/>
              <a:t> se obtienen los informes requeridos.</a:t>
            </a:r>
          </a:p>
          <a:p>
            <a:r>
              <a:rPr lang="es-ES" dirty="0"/>
              <a:t>  </a:t>
            </a:r>
          </a:p>
        </p:txBody>
      </p:sp>
    </p:spTree>
    <p:extLst>
      <p:ext uri="{BB962C8B-B14F-4D97-AF65-F5344CB8AC3E}">
        <p14:creationId xmlns:p14="http://schemas.microsoft.com/office/powerpoint/2010/main" val="34924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54</a:t>
            </a:fld>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474029"/>
            <a:ext cx="7883400" cy="3750791"/>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187624" y="76516"/>
            <a:ext cx="3312368" cy="369332"/>
          </a:xfrm>
          <a:prstGeom prst="rect">
            <a:avLst/>
          </a:prstGeom>
          <a:noFill/>
        </p:spPr>
        <p:txBody>
          <a:bodyPr wrap="square" rtlCol="0">
            <a:spAutoFit/>
          </a:bodyPr>
          <a:lstStyle/>
          <a:p>
            <a:r>
              <a:rPr lang="es-ES" b="1" i="1" u="sng" dirty="0"/>
              <a:t>Cuenta de gestión</a:t>
            </a:r>
          </a:p>
        </p:txBody>
      </p:sp>
      <p:sp>
        <p:nvSpPr>
          <p:cNvPr id="4" name="3 Rectángulo"/>
          <p:cNvSpPr/>
          <p:nvPr/>
        </p:nvSpPr>
        <p:spPr>
          <a:xfrm>
            <a:off x="1062015" y="4509120"/>
            <a:ext cx="7883400" cy="1477328"/>
          </a:xfrm>
          <a:prstGeom prst="rect">
            <a:avLst/>
          </a:prstGeom>
        </p:spPr>
        <p:txBody>
          <a:bodyPr wrap="square">
            <a:spAutoFit/>
          </a:bodyPr>
          <a:lstStyle/>
          <a:p>
            <a:r>
              <a:rPr lang="es-ES" u="sng" dirty="0"/>
              <a:t>Cuándo imprimir estos documentos</a:t>
            </a:r>
            <a:r>
              <a:rPr lang="es-ES" dirty="0"/>
              <a:t>:</a:t>
            </a:r>
          </a:p>
          <a:p>
            <a:r>
              <a:rPr lang="es-ES" dirty="0"/>
              <a:t> </a:t>
            </a:r>
          </a:p>
          <a:p>
            <a:r>
              <a:rPr lang="es-ES" dirty="0"/>
              <a:t>Cuando lo desee el usuario y cuando se tengan que presentar a la Delegación/ Dirección Provincial/ Consejería, tanto cuando se elaboran por primera vez, como cuando sean modificados.</a:t>
            </a:r>
          </a:p>
        </p:txBody>
      </p:sp>
    </p:spTree>
    <p:extLst>
      <p:ext uri="{BB962C8B-B14F-4D97-AF65-F5344CB8AC3E}">
        <p14:creationId xmlns:p14="http://schemas.microsoft.com/office/powerpoint/2010/main" val="1931340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55</a:t>
            </a:fld>
            <a:endParaRPr lang="es-ES"/>
          </a:p>
        </p:txBody>
      </p:sp>
      <p:sp>
        <p:nvSpPr>
          <p:cNvPr id="4" name="3 CuadroTexto"/>
          <p:cNvSpPr txBox="1"/>
          <p:nvPr/>
        </p:nvSpPr>
        <p:spPr>
          <a:xfrm>
            <a:off x="1187624" y="76516"/>
            <a:ext cx="3312368" cy="369332"/>
          </a:xfrm>
          <a:prstGeom prst="rect">
            <a:avLst/>
          </a:prstGeom>
          <a:noFill/>
        </p:spPr>
        <p:txBody>
          <a:bodyPr wrap="square" rtlCol="0">
            <a:spAutoFit/>
          </a:bodyPr>
          <a:lstStyle/>
          <a:p>
            <a:r>
              <a:rPr lang="es-ES" b="1" i="1" u="sng" dirty="0"/>
              <a:t>Conciliación de cuentas</a:t>
            </a:r>
          </a:p>
        </p:txBody>
      </p:sp>
      <p:sp>
        <p:nvSpPr>
          <p:cNvPr id="5" name="4 Rectángulo"/>
          <p:cNvSpPr/>
          <p:nvPr/>
        </p:nvSpPr>
        <p:spPr>
          <a:xfrm>
            <a:off x="1051421" y="1052736"/>
            <a:ext cx="7848872" cy="3416320"/>
          </a:xfrm>
          <a:prstGeom prst="rect">
            <a:avLst/>
          </a:prstGeom>
        </p:spPr>
        <p:txBody>
          <a:bodyPr wrap="square">
            <a:spAutoFit/>
          </a:bodyPr>
          <a:lstStyle/>
          <a:p>
            <a:r>
              <a:rPr lang="es-ES" dirty="0"/>
              <a:t>Permite imprimir las dos hojas del Anexo XI. La </a:t>
            </a:r>
            <a:r>
              <a:rPr lang="es-ES" u="sng" dirty="0">
                <a:hlinkClick r:id="rId2" action="ppaction://hlinkfile"/>
              </a:rPr>
              <a:t>conciliación de cuentas </a:t>
            </a:r>
            <a:r>
              <a:rPr lang="es-ES" dirty="0"/>
              <a:t>es la comparación entre los datos reales (cuenta bancaria y caja) y los contables (Libros de banco, de Caja y de la Cuenta de Gestión) y comprobar que son coincidentes a una determinada fecha. En el caso de que no sea así, saber el por qué de las diferencias, solucionando las que procedan y dejando las que tengan sentido (Gastos pendientes de pago, transferencias pendientes de cargo por el banco y el Seguro Escolar).</a:t>
            </a:r>
          </a:p>
          <a:p>
            <a:r>
              <a:rPr lang="es-ES" dirty="0"/>
              <a:t>  </a:t>
            </a:r>
          </a:p>
          <a:p>
            <a:r>
              <a:rPr lang="es-ES" u="sng" dirty="0"/>
              <a:t>Cómo se hace:</a:t>
            </a:r>
            <a:endParaRPr lang="es-ES" dirty="0"/>
          </a:p>
          <a:p>
            <a:r>
              <a:rPr lang="es-ES" dirty="0"/>
              <a:t> </a:t>
            </a:r>
          </a:p>
          <a:p>
            <a:r>
              <a:rPr lang="es-ES" dirty="0"/>
              <a:t>Al pulsar en ".../ Informes (I)/ Conciliación de cuentas" se presenta la siguiente imagen:</a:t>
            </a:r>
          </a:p>
        </p:txBody>
      </p:sp>
    </p:spTree>
    <p:extLst>
      <p:ext uri="{BB962C8B-B14F-4D97-AF65-F5344CB8AC3E}">
        <p14:creationId xmlns:p14="http://schemas.microsoft.com/office/powerpoint/2010/main" val="825735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56</a:t>
            </a:fld>
            <a:endParaRPr lang="es-E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674" y="412425"/>
            <a:ext cx="6335713" cy="376555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187624" y="76516"/>
            <a:ext cx="3312368" cy="369332"/>
          </a:xfrm>
          <a:prstGeom prst="rect">
            <a:avLst/>
          </a:prstGeom>
          <a:noFill/>
        </p:spPr>
        <p:txBody>
          <a:bodyPr wrap="square" rtlCol="0">
            <a:spAutoFit/>
          </a:bodyPr>
          <a:lstStyle/>
          <a:p>
            <a:r>
              <a:rPr lang="es-ES" b="1" i="1" u="sng" dirty="0"/>
              <a:t>Conciliación de cuentas</a:t>
            </a:r>
          </a:p>
        </p:txBody>
      </p:sp>
      <p:sp>
        <p:nvSpPr>
          <p:cNvPr id="6" name="5 Rectángulo"/>
          <p:cNvSpPr/>
          <p:nvPr/>
        </p:nvSpPr>
        <p:spPr>
          <a:xfrm>
            <a:off x="1076573" y="4177975"/>
            <a:ext cx="7992888" cy="923330"/>
          </a:xfrm>
          <a:prstGeom prst="rect">
            <a:avLst/>
          </a:prstGeom>
        </p:spPr>
        <p:txBody>
          <a:bodyPr wrap="square">
            <a:spAutoFit/>
          </a:bodyPr>
          <a:lstStyle/>
          <a:p>
            <a:r>
              <a:rPr lang="es-ES" dirty="0"/>
              <a:t>Si la Conciliación es correcta saldrían los Anexos correspondientes, pero si no lo fuera aparecería un aviso como el que sigue (también saldrían los anexos):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5101304"/>
            <a:ext cx="5811667" cy="148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8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57</a:t>
            </a:fld>
            <a:endParaRPr lang="es-ES"/>
          </a:p>
        </p:txBody>
      </p:sp>
      <p:sp>
        <p:nvSpPr>
          <p:cNvPr id="4" name="3 Rectángulo"/>
          <p:cNvSpPr/>
          <p:nvPr/>
        </p:nvSpPr>
        <p:spPr>
          <a:xfrm>
            <a:off x="1115616" y="692696"/>
            <a:ext cx="7848872" cy="3139321"/>
          </a:xfrm>
          <a:prstGeom prst="rect">
            <a:avLst/>
          </a:prstGeom>
        </p:spPr>
        <p:txBody>
          <a:bodyPr wrap="square">
            <a:spAutoFit/>
          </a:bodyPr>
          <a:lstStyle/>
          <a:p>
            <a:r>
              <a:rPr lang="es-ES" u="sng" dirty="0"/>
              <a:t>Cuándo imprimir estos Anexos</a:t>
            </a:r>
            <a:r>
              <a:rPr lang="es-ES" dirty="0"/>
              <a:t>:</a:t>
            </a:r>
          </a:p>
          <a:p>
            <a:r>
              <a:rPr lang="es-ES" dirty="0"/>
              <a:t> </a:t>
            </a:r>
          </a:p>
          <a:p>
            <a:r>
              <a:rPr lang="es-ES" dirty="0"/>
              <a:t>Cuando lo desee el usuario y cuando lo exija la normativa (31 de diciembre).</a:t>
            </a:r>
          </a:p>
          <a:p>
            <a:r>
              <a:rPr lang="es-ES" dirty="0"/>
              <a:t> </a:t>
            </a:r>
          </a:p>
          <a:p>
            <a:r>
              <a:rPr lang="es-ES" dirty="0"/>
              <a:t>ADVERTENCIA:</a:t>
            </a:r>
          </a:p>
          <a:p>
            <a:r>
              <a:rPr lang="es-ES" dirty="0"/>
              <a:t> </a:t>
            </a:r>
          </a:p>
          <a:p>
            <a:r>
              <a:rPr lang="es-ES" dirty="0"/>
              <a:t>Para que la conciliación sea correcta, es imprescindible haber anotado las fechas de los pagos que figuran en los extractos bancarios en la columna </a:t>
            </a:r>
            <a:r>
              <a:rPr lang="es-ES" u="sng" dirty="0">
                <a:hlinkClick r:id="rId2" action="ppaction://hlinkfile"/>
              </a:rPr>
              <a:t>Fecha Banco </a:t>
            </a:r>
            <a:r>
              <a:rPr lang="es-ES" dirty="0"/>
              <a:t>que se encuentra en la opción "</a:t>
            </a:r>
            <a:r>
              <a:rPr lang="es-ES" u="sng" dirty="0">
                <a:hlinkClick r:id="rId2" action="ppaction://hlinkfile"/>
              </a:rPr>
              <a:t>Utilidades/</a:t>
            </a:r>
            <a:r>
              <a:rPr lang="es-ES" dirty="0"/>
              <a:t> </a:t>
            </a:r>
            <a:r>
              <a:rPr lang="es-ES" u="sng" dirty="0">
                <a:hlinkClick r:id="rId2" action="ppaction://hlinkfile"/>
              </a:rPr>
              <a:t>Control de Talones y transferencias</a:t>
            </a:r>
            <a:r>
              <a:rPr lang="es-ES" dirty="0"/>
              <a:t>" y en los apuntes listados desde la ventana de Apuntes.</a:t>
            </a:r>
          </a:p>
        </p:txBody>
      </p:sp>
      <p:sp>
        <p:nvSpPr>
          <p:cNvPr id="5" name="4 CuadroTexto"/>
          <p:cNvSpPr txBox="1"/>
          <p:nvPr/>
        </p:nvSpPr>
        <p:spPr>
          <a:xfrm>
            <a:off x="1187624" y="76516"/>
            <a:ext cx="3312368" cy="369332"/>
          </a:xfrm>
          <a:prstGeom prst="rect">
            <a:avLst/>
          </a:prstGeom>
          <a:noFill/>
        </p:spPr>
        <p:txBody>
          <a:bodyPr wrap="square" rtlCol="0">
            <a:spAutoFit/>
          </a:bodyPr>
          <a:lstStyle/>
          <a:p>
            <a:r>
              <a:rPr lang="es-ES" b="1" i="1" u="sng" dirty="0"/>
              <a:t>Conciliación de cuentas</a:t>
            </a:r>
          </a:p>
        </p:txBody>
      </p:sp>
    </p:spTree>
    <p:extLst>
      <p:ext uri="{BB962C8B-B14F-4D97-AF65-F5344CB8AC3E}">
        <p14:creationId xmlns:p14="http://schemas.microsoft.com/office/powerpoint/2010/main" val="3348618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58</a:t>
            </a:fld>
            <a:endParaRPr lang="es-ES"/>
          </a:p>
        </p:txBody>
      </p:sp>
      <p:sp>
        <p:nvSpPr>
          <p:cNvPr id="5" name="4 CuadroTexto"/>
          <p:cNvSpPr txBox="1"/>
          <p:nvPr/>
        </p:nvSpPr>
        <p:spPr>
          <a:xfrm>
            <a:off x="1187624" y="76516"/>
            <a:ext cx="3312368" cy="369332"/>
          </a:xfrm>
          <a:prstGeom prst="rect">
            <a:avLst/>
          </a:prstGeom>
          <a:noFill/>
        </p:spPr>
        <p:txBody>
          <a:bodyPr wrap="square" rtlCol="0">
            <a:spAutoFit/>
          </a:bodyPr>
          <a:lstStyle/>
          <a:p>
            <a:r>
              <a:rPr lang="es-ES" b="1" i="1" u="sng" dirty="0"/>
              <a:t>Pagos a proveedores</a:t>
            </a:r>
          </a:p>
        </p:txBody>
      </p:sp>
      <p:sp>
        <p:nvSpPr>
          <p:cNvPr id="6" name="5 Rectángulo"/>
          <p:cNvSpPr/>
          <p:nvPr/>
        </p:nvSpPr>
        <p:spPr>
          <a:xfrm>
            <a:off x="1165940" y="620688"/>
            <a:ext cx="7848872" cy="1631216"/>
          </a:xfrm>
          <a:prstGeom prst="rect">
            <a:avLst/>
          </a:prstGeom>
        </p:spPr>
        <p:txBody>
          <a:bodyPr wrap="square">
            <a:spAutoFit/>
          </a:bodyPr>
          <a:lstStyle/>
          <a:p>
            <a:r>
              <a:rPr lang="es-ES" sz="2000" dirty="0"/>
              <a:t>Permite imprimir un documento con los gastos acreditados a los proveedores, a partir de cualquier importe y entre las fechas elegidas y, en combinación con el programa de la Agencia Tributaria se puede obtener la “Declaración Anual de Operaciones con terceras personas”, modelo 347.</a:t>
            </a:r>
          </a:p>
        </p:txBody>
      </p:sp>
      <p:sp>
        <p:nvSpPr>
          <p:cNvPr id="7" name="6 Rectángulo"/>
          <p:cNvSpPr/>
          <p:nvPr/>
        </p:nvSpPr>
        <p:spPr>
          <a:xfrm>
            <a:off x="1165940" y="2301090"/>
            <a:ext cx="7848872" cy="4093428"/>
          </a:xfrm>
          <a:prstGeom prst="rect">
            <a:avLst/>
          </a:prstGeom>
        </p:spPr>
        <p:txBody>
          <a:bodyPr wrap="square">
            <a:spAutoFit/>
          </a:bodyPr>
          <a:lstStyle/>
          <a:p>
            <a:r>
              <a:rPr lang="es-ES" sz="2000" dirty="0"/>
              <a:t>Presenta dos </a:t>
            </a:r>
            <a:r>
              <a:rPr lang="es-ES" sz="2000" dirty="0" err="1"/>
              <a:t>subopciones</a:t>
            </a:r>
            <a:r>
              <a:rPr lang="es-ES" sz="2000" dirty="0"/>
              <a:t>:</a:t>
            </a:r>
          </a:p>
          <a:p>
            <a:r>
              <a:rPr lang="es-ES" sz="2000" dirty="0"/>
              <a:t> </a:t>
            </a:r>
            <a:r>
              <a:rPr lang="es-ES" sz="2000" b="1" dirty="0">
                <a:hlinkClick r:id="rId2" action="ppaction://hlinkfile"/>
              </a:rPr>
              <a:t>Informe</a:t>
            </a:r>
            <a:endParaRPr lang="es-ES" sz="2000" dirty="0"/>
          </a:p>
          <a:p>
            <a:r>
              <a:rPr lang="es-ES" sz="2000" dirty="0"/>
              <a:t> </a:t>
            </a:r>
          </a:p>
          <a:p>
            <a:r>
              <a:rPr lang="es-ES" sz="2000" b="1" dirty="0">
                <a:hlinkClick r:id="rId3" action="ppaction://hlinkfile"/>
              </a:rPr>
              <a:t>Datos Hacienda</a:t>
            </a:r>
            <a:endParaRPr lang="es-ES" sz="2000" dirty="0"/>
          </a:p>
          <a:p>
            <a:r>
              <a:rPr lang="es-ES" sz="2000" dirty="0"/>
              <a:t> </a:t>
            </a:r>
          </a:p>
          <a:p>
            <a:r>
              <a:rPr lang="es-ES" sz="2000" dirty="0"/>
              <a:t>Con la primera, “Informe”, se obtiene una lista de proveedores de acuerdo con el período seleccionado y a partir de la cantidad elegida.</a:t>
            </a:r>
          </a:p>
          <a:p>
            <a:r>
              <a:rPr lang="es-ES" sz="2000" dirty="0"/>
              <a:t> </a:t>
            </a:r>
          </a:p>
          <a:p>
            <a:r>
              <a:rPr lang="es-ES" sz="2000" dirty="0"/>
              <a:t>Con “Datos Hacienda” se obtiene un fichero que después podrá ser importado desde la Plataforma Informativas de la Agencia Tributaria para enviarles el documento modelo 347 de Hacienda titulado “Declaración Anual de Operaciones con terceras personas”.</a:t>
            </a:r>
          </a:p>
        </p:txBody>
      </p:sp>
    </p:spTree>
    <p:extLst>
      <p:ext uri="{BB962C8B-B14F-4D97-AF65-F5344CB8AC3E}">
        <p14:creationId xmlns:p14="http://schemas.microsoft.com/office/powerpoint/2010/main" val="2297908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59</a:t>
            </a:fld>
            <a:endParaRPr lang="es-ES"/>
          </a:p>
        </p:txBody>
      </p:sp>
      <p:sp>
        <p:nvSpPr>
          <p:cNvPr id="4" name="3 Rectángulo"/>
          <p:cNvSpPr/>
          <p:nvPr/>
        </p:nvSpPr>
        <p:spPr>
          <a:xfrm>
            <a:off x="1182382" y="460118"/>
            <a:ext cx="7776864" cy="1323439"/>
          </a:xfrm>
          <a:prstGeom prst="rect">
            <a:avLst/>
          </a:prstGeom>
        </p:spPr>
        <p:txBody>
          <a:bodyPr wrap="square">
            <a:spAutoFit/>
          </a:bodyPr>
          <a:lstStyle/>
          <a:p>
            <a:r>
              <a:rPr lang="es-ES" sz="2000" u="sng" dirty="0"/>
              <a:t>Cómo se hace</a:t>
            </a:r>
            <a:r>
              <a:rPr lang="es-ES" sz="2000" dirty="0"/>
              <a:t>:</a:t>
            </a:r>
          </a:p>
          <a:p>
            <a:r>
              <a:rPr lang="es-ES" sz="2000" dirty="0"/>
              <a:t> </a:t>
            </a:r>
          </a:p>
          <a:p>
            <a:r>
              <a:rPr lang="es-ES" sz="2000" dirty="0"/>
              <a:t>Al seleccionar ".../ Pagos a Proveedores/ Informe" se muestra la imagen siguiente:</a:t>
            </a:r>
          </a:p>
        </p:txBody>
      </p:sp>
      <p:sp>
        <p:nvSpPr>
          <p:cNvPr id="5" name="4 CuadroTexto"/>
          <p:cNvSpPr txBox="1"/>
          <p:nvPr/>
        </p:nvSpPr>
        <p:spPr>
          <a:xfrm>
            <a:off x="1187624" y="76516"/>
            <a:ext cx="3312368" cy="369332"/>
          </a:xfrm>
          <a:prstGeom prst="rect">
            <a:avLst/>
          </a:prstGeom>
          <a:noFill/>
        </p:spPr>
        <p:txBody>
          <a:bodyPr wrap="square" rtlCol="0">
            <a:spAutoFit/>
          </a:bodyPr>
          <a:lstStyle/>
          <a:p>
            <a:r>
              <a:rPr lang="es-ES" b="1" i="1" u="sng" dirty="0"/>
              <a:t>Pagos a proveedores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654" y="1783557"/>
            <a:ext cx="5976665" cy="28453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036" y="4869160"/>
            <a:ext cx="5917017" cy="145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077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6</a:t>
            </a:fld>
            <a:endParaRPr lang="es-ES"/>
          </a:p>
        </p:txBody>
      </p:sp>
      <p:sp>
        <p:nvSpPr>
          <p:cNvPr id="6" name="5 Rectángulo"/>
          <p:cNvSpPr/>
          <p:nvPr/>
        </p:nvSpPr>
        <p:spPr>
          <a:xfrm>
            <a:off x="1307997" y="332656"/>
            <a:ext cx="3057247" cy="369332"/>
          </a:xfrm>
          <a:prstGeom prst="rect">
            <a:avLst/>
          </a:prstGeom>
        </p:spPr>
        <p:txBody>
          <a:bodyPr wrap="none">
            <a:spAutoFit/>
          </a:bodyPr>
          <a:lstStyle/>
          <a:p>
            <a:r>
              <a:rPr lang="es-ES" b="1" i="1" u="sng" dirty="0"/>
              <a:t>Exportar e importar tablas</a:t>
            </a:r>
            <a:endParaRPr lang="es-ES" i="1" u="sng" dirty="0"/>
          </a:p>
        </p:txBody>
      </p:sp>
      <p:sp>
        <p:nvSpPr>
          <p:cNvPr id="8" name="7 Rectángulo"/>
          <p:cNvSpPr/>
          <p:nvPr/>
        </p:nvSpPr>
        <p:spPr>
          <a:xfrm>
            <a:off x="1143360" y="1340768"/>
            <a:ext cx="8028384" cy="1785104"/>
          </a:xfrm>
          <a:prstGeom prst="rect">
            <a:avLst/>
          </a:prstGeom>
        </p:spPr>
        <p:txBody>
          <a:bodyPr wrap="square">
            <a:spAutoFit/>
          </a:bodyPr>
          <a:lstStyle/>
          <a:p>
            <a:pPr marL="342900" indent="-342900">
              <a:buFont typeface="Wingdings" panose="05000000000000000000" pitchFamily="2" charset="2"/>
              <a:buChar char="Ø"/>
            </a:pPr>
            <a:r>
              <a:rPr lang="es-ES" sz="2200" dirty="0"/>
              <a:t>Exporta las tablas de datos del programa a una base Access de libre acceso. El proceso es similar al de la copia de seguridad. La diferencia estriba en que se puede entrar en la base de datos exportada, mientras que en la de la copia de seguridad no.</a:t>
            </a:r>
          </a:p>
        </p:txBody>
      </p:sp>
      <p:sp>
        <p:nvSpPr>
          <p:cNvPr id="9" name="8 Rectángulo"/>
          <p:cNvSpPr/>
          <p:nvPr/>
        </p:nvSpPr>
        <p:spPr>
          <a:xfrm>
            <a:off x="1115617" y="3978223"/>
            <a:ext cx="7776864" cy="1107996"/>
          </a:xfrm>
          <a:prstGeom prst="rect">
            <a:avLst/>
          </a:prstGeom>
        </p:spPr>
        <p:txBody>
          <a:bodyPr wrap="square">
            <a:spAutoFit/>
          </a:bodyPr>
          <a:lstStyle/>
          <a:p>
            <a:pPr marL="342900" indent="-342900">
              <a:buFont typeface="Wingdings" panose="05000000000000000000" pitchFamily="2" charset="2"/>
              <a:buChar char="Ø"/>
            </a:pPr>
            <a:r>
              <a:rPr lang="es-ES" sz="2200" dirty="0"/>
              <a:t>Con la opción de importar tablas se puede sustituir la</a:t>
            </a:r>
            <a:r>
              <a:rPr lang="es-ES" sz="2200" b="1" u="sng" dirty="0"/>
              <a:t> tabla de proveedores y/o de grupos </a:t>
            </a:r>
            <a:r>
              <a:rPr lang="es-ES" sz="2200" dirty="0"/>
              <a:t>de la base de datos con la que se trabaja por las de otra base de datos.</a:t>
            </a:r>
          </a:p>
        </p:txBody>
      </p:sp>
    </p:spTree>
    <p:extLst>
      <p:ext uri="{BB962C8B-B14F-4D97-AF65-F5344CB8AC3E}">
        <p14:creationId xmlns:p14="http://schemas.microsoft.com/office/powerpoint/2010/main" val="4254137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60</a:t>
            </a:fld>
            <a:endParaRPr lang="es-ES"/>
          </a:p>
        </p:txBody>
      </p:sp>
      <p:sp>
        <p:nvSpPr>
          <p:cNvPr id="4" name="3 Rectángulo"/>
          <p:cNvSpPr/>
          <p:nvPr/>
        </p:nvSpPr>
        <p:spPr>
          <a:xfrm>
            <a:off x="1187624" y="751344"/>
            <a:ext cx="7776864" cy="4401205"/>
          </a:xfrm>
          <a:prstGeom prst="rect">
            <a:avLst/>
          </a:prstGeom>
        </p:spPr>
        <p:txBody>
          <a:bodyPr wrap="square">
            <a:spAutoFit/>
          </a:bodyPr>
          <a:lstStyle/>
          <a:p>
            <a:r>
              <a:rPr lang="es-ES" sz="2000" u="sng" dirty="0"/>
              <a:t>Cuándo obtener este informe</a:t>
            </a:r>
            <a:r>
              <a:rPr lang="es-ES" sz="2000" dirty="0"/>
              <a:t>:</a:t>
            </a:r>
          </a:p>
          <a:p>
            <a:r>
              <a:rPr lang="es-ES" sz="2000" dirty="0"/>
              <a:t> </a:t>
            </a:r>
          </a:p>
          <a:p>
            <a:r>
              <a:rPr lang="es-ES" sz="2000" dirty="0"/>
              <a:t>Cuando lo necesite el usuario. Este documento puede servir de base para cumplimentar la "Declaración Anual de Operaciones". Se trata de informar a la Agencia Tributaria de los proveedores que han percibido del Centro, a lo largo de un ejercicio económico (año natural), un total igual o superior a 3.005,06 euros.</a:t>
            </a:r>
          </a:p>
          <a:p>
            <a:r>
              <a:rPr lang="es-ES" sz="2000" dirty="0"/>
              <a:t> </a:t>
            </a:r>
          </a:p>
          <a:p>
            <a:r>
              <a:rPr lang="es-ES" sz="2000" dirty="0"/>
              <a:t>ADVERTENCIA:</a:t>
            </a:r>
          </a:p>
          <a:p>
            <a:r>
              <a:rPr lang="es-ES" sz="2000" dirty="0"/>
              <a:t> </a:t>
            </a:r>
          </a:p>
          <a:p>
            <a:r>
              <a:rPr lang="es-ES" sz="2000" dirty="0"/>
              <a:t>Para poder obtener este informe, es imprescindible que los apuntes estén adjudicados a proveedores y que éstos se encuentren en la base de datos. Ver "</a:t>
            </a:r>
            <a:r>
              <a:rPr lang="es-ES" sz="2000" u="sng" dirty="0">
                <a:hlinkClick r:id="rId2" action="ppaction://hlinkfile"/>
              </a:rPr>
              <a:t>Gestión/ Proveedores</a:t>
            </a:r>
            <a:r>
              <a:rPr lang="es-ES" sz="2000" dirty="0"/>
              <a:t>" y "</a:t>
            </a:r>
            <a:r>
              <a:rPr lang="es-ES" sz="2000" u="sng" dirty="0">
                <a:hlinkClick r:id="rId3" action="ppaction://hlinkfile"/>
              </a:rPr>
              <a:t>Gestión/ Apuntes - Nuevo</a:t>
            </a:r>
            <a:r>
              <a:rPr lang="es-ES" sz="2000" dirty="0"/>
              <a:t> </a:t>
            </a:r>
            <a:r>
              <a:rPr lang="es-ES" sz="2000" u="sng" dirty="0">
                <a:hlinkClick r:id="rId3" action="ppaction://hlinkfile"/>
              </a:rPr>
              <a:t>apunte</a:t>
            </a:r>
            <a:r>
              <a:rPr lang="es-ES" sz="2000" dirty="0"/>
              <a:t>".</a:t>
            </a:r>
          </a:p>
        </p:txBody>
      </p:sp>
      <p:sp>
        <p:nvSpPr>
          <p:cNvPr id="5" name="4 CuadroTexto"/>
          <p:cNvSpPr txBox="1"/>
          <p:nvPr/>
        </p:nvSpPr>
        <p:spPr>
          <a:xfrm>
            <a:off x="1187624" y="76516"/>
            <a:ext cx="3312368" cy="369332"/>
          </a:xfrm>
          <a:prstGeom prst="rect">
            <a:avLst/>
          </a:prstGeom>
          <a:noFill/>
        </p:spPr>
        <p:txBody>
          <a:bodyPr wrap="square" rtlCol="0">
            <a:spAutoFit/>
          </a:bodyPr>
          <a:lstStyle/>
          <a:p>
            <a:r>
              <a:rPr lang="es-ES" b="1" i="1" u="sng" dirty="0"/>
              <a:t>Pagos a proveedores</a:t>
            </a:r>
          </a:p>
        </p:txBody>
      </p:sp>
    </p:spTree>
    <p:extLst>
      <p:ext uri="{BB962C8B-B14F-4D97-AF65-F5344CB8AC3E}">
        <p14:creationId xmlns:p14="http://schemas.microsoft.com/office/powerpoint/2010/main" val="2477081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61</a:t>
            </a:fld>
            <a:endParaRPr lang="es-ES"/>
          </a:p>
        </p:txBody>
      </p:sp>
      <p:sp>
        <p:nvSpPr>
          <p:cNvPr id="4" name="3 CuadroTexto"/>
          <p:cNvSpPr txBox="1"/>
          <p:nvPr/>
        </p:nvSpPr>
        <p:spPr>
          <a:xfrm>
            <a:off x="1187624" y="76516"/>
            <a:ext cx="3312368" cy="369332"/>
          </a:xfrm>
          <a:prstGeom prst="rect">
            <a:avLst/>
          </a:prstGeom>
          <a:noFill/>
        </p:spPr>
        <p:txBody>
          <a:bodyPr wrap="square" rtlCol="0">
            <a:spAutoFit/>
          </a:bodyPr>
          <a:lstStyle/>
          <a:p>
            <a:r>
              <a:rPr lang="es-ES" b="1" i="1" u="sng" dirty="0"/>
              <a:t>Datos Hacienda</a:t>
            </a:r>
          </a:p>
        </p:txBody>
      </p:sp>
      <p:sp>
        <p:nvSpPr>
          <p:cNvPr id="5" name="4 Rectángulo"/>
          <p:cNvSpPr/>
          <p:nvPr/>
        </p:nvSpPr>
        <p:spPr>
          <a:xfrm>
            <a:off x="1179791" y="458419"/>
            <a:ext cx="7776864" cy="1631216"/>
          </a:xfrm>
          <a:prstGeom prst="rect">
            <a:avLst/>
          </a:prstGeom>
        </p:spPr>
        <p:txBody>
          <a:bodyPr wrap="square">
            <a:spAutoFit/>
          </a:bodyPr>
          <a:lstStyle/>
          <a:p>
            <a:r>
              <a:rPr lang="es-ES" sz="2000" dirty="0"/>
              <a:t>Con esta opción se puede obtener la “Declaración Anual de Operaciones con terceras personas”, modelo 347.</a:t>
            </a:r>
          </a:p>
          <a:p>
            <a:r>
              <a:rPr lang="es-ES" sz="2000" dirty="0"/>
              <a:t> </a:t>
            </a:r>
            <a:r>
              <a:rPr lang="es-ES" sz="2000" u="sng" dirty="0"/>
              <a:t>Cómo se hace:</a:t>
            </a:r>
            <a:endParaRPr lang="es-ES" sz="2000" dirty="0"/>
          </a:p>
          <a:p>
            <a:r>
              <a:rPr lang="es-ES" sz="2000" dirty="0"/>
              <a:t> Al pulsar en la opción “.../ Proveedores/ Datos Hacienda” se presenta la siguiente ventana.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086780"/>
            <a:ext cx="5235277" cy="344677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363727" y="5546170"/>
            <a:ext cx="7408991" cy="1015663"/>
          </a:xfrm>
          <a:prstGeom prst="rect">
            <a:avLst/>
          </a:prstGeom>
        </p:spPr>
        <p:txBody>
          <a:bodyPr wrap="square">
            <a:spAutoFit/>
          </a:bodyPr>
          <a:lstStyle/>
          <a:p>
            <a:r>
              <a:rPr lang="es-ES" sz="2000" dirty="0"/>
              <a:t>Para hacer uso de esta opción, el Centro debe tener instalado en su ordenador la Plataforma Informativas de la Agencia Tributaria.</a:t>
            </a:r>
          </a:p>
        </p:txBody>
      </p:sp>
    </p:spTree>
    <p:extLst>
      <p:ext uri="{BB962C8B-B14F-4D97-AF65-F5344CB8AC3E}">
        <p14:creationId xmlns:p14="http://schemas.microsoft.com/office/powerpoint/2010/main" val="682508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62</a:t>
            </a:fld>
            <a:endParaRPr lang="es-ES"/>
          </a:p>
        </p:txBody>
      </p:sp>
      <p:sp>
        <p:nvSpPr>
          <p:cNvPr id="4" name="3 Rectángulo"/>
          <p:cNvSpPr/>
          <p:nvPr/>
        </p:nvSpPr>
        <p:spPr>
          <a:xfrm>
            <a:off x="1187624" y="480230"/>
            <a:ext cx="7704856" cy="1015663"/>
          </a:xfrm>
          <a:prstGeom prst="rect">
            <a:avLst/>
          </a:prstGeom>
        </p:spPr>
        <p:txBody>
          <a:bodyPr wrap="square">
            <a:spAutoFit/>
          </a:bodyPr>
          <a:lstStyle/>
          <a:p>
            <a:r>
              <a:rPr lang="es-ES" sz="2000" dirty="0"/>
              <a:t>Antes de pasar los datos a la base del programa de Hacienda, es preciso pulsar el botón </a:t>
            </a:r>
            <a:r>
              <a:rPr lang="es-ES" sz="2000" i="1" dirty="0"/>
              <a:t>Revisar validez de los CIF/NIF</a:t>
            </a:r>
            <a:r>
              <a:rPr lang="es-ES" sz="2000" dirty="0"/>
              <a:t>, con objeto de que si hay alguno mal corregirlo si fuera necesario</a:t>
            </a:r>
          </a:p>
        </p:txBody>
      </p:sp>
      <p:sp>
        <p:nvSpPr>
          <p:cNvPr id="5" name="4 CuadroTexto"/>
          <p:cNvSpPr txBox="1"/>
          <p:nvPr/>
        </p:nvSpPr>
        <p:spPr>
          <a:xfrm>
            <a:off x="1187624" y="76516"/>
            <a:ext cx="3312368" cy="369332"/>
          </a:xfrm>
          <a:prstGeom prst="rect">
            <a:avLst/>
          </a:prstGeom>
          <a:noFill/>
        </p:spPr>
        <p:txBody>
          <a:bodyPr wrap="square" rtlCol="0">
            <a:spAutoFit/>
          </a:bodyPr>
          <a:lstStyle/>
          <a:p>
            <a:r>
              <a:rPr lang="es-ES" b="1" i="1" u="sng" dirty="0"/>
              <a:t>Datos Hacienda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3" y="1628800"/>
            <a:ext cx="4960716" cy="45764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187624" y="1885674"/>
            <a:ext cx="2664296" cy="4093428"/>
          </a:xfrm>
          <a:prstGeom prst="rect">
            <a:avLst/>
          </a:prstGeom>
        </p:spPr>
        <p:txBody>
          <a:bodyPr wrap="square">
            <a:spAutoFit/>
          </a:bodyPr>
          <a:lstStyle/>
          <a:p>
            <a:r>
              <a:rPr lang="es-ES" sz="2000" dirty="0"/>
              <a:t>Pulsando en el botón </a:t>
            </a:r>
            <a:r>
              <a:rPr lang="es-ES" sz="2000" i="1" dirty="0"/>
              <a:t>Declaración Anual de Operaciones con Terceras Persona (Modelo 347)</a:t>
            </a:r>
            <a:r>
              <a:rPr lang="es-ES" sz="2000" dirty="0"/>
              <a:t>,</a:t>
            </a:r>
            <a:r>
              <a:rPr lang="es-ES" sz="2000" i="1" dirty="0"/>
              <a:t> </a:t>
            </a:r>
            <a:r>
              <a:rPr lang="es-ES" sz="2000" dirty="0"/>
              <a:t>se abre la siguiente ventana, en la que se introducirán los datos de la persona de contacto que se solicitan, respetando la estructura que se indica</a:t>
            </a:r>
          </a:p>
        </p:txBody>
      </p:sp>
    </p:spTree>
    <p:extLst>
      <p:ext uri="{BB962C8B-B14F-4D97-AF65-F5344CB8AC3E}">
        <p14:creationId xmlns:p14="http://schemas.microsoft.com/office/powerpoint/2010/main" val="8259818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63</a:t>
            </a:fld>
            <a:endParaRPr lang="es-ES"/>
          </a:p>
        </p:txBody>
      </p:sp>
      <p:sp>
        <p:nvSpPr>
          <p:cNvPr id="4" name="3 CuadroTexto"/>
          <p:cNvSpPr txBox="1"/>
          <p:nvPr/>
        </p:nvSpPr>
        <p:spPr>
          <a:xfrm>
            <a:off x="1187624" y="76516"/>
            <a:ext cx="3312368" cy="369332"/>
          </a:xfrm>
          <a:prstGeom prst="rect">
            <a:avLst/>
          </a:prstGeom>
          <a:noFill/>
        </p:spPr>
        <p:txBody>
          <a:bodyPr wrap="square" rtlCol="0">
            <a:spAutoFit/>
          </a:bodyPr>
          <a:lstStyle/>
          <a:p>
            <a:r>
              <a:rPr lang="es-ES" b="1" i="1" u="sng" dirty="0"/>
              <a:t>Datos Hacienda</a:t>
            </a:r>
          </a:p>
        </p:txBody>
      </p:sp>
      <p:sp>
        <p:nvSpPr>
          <p:cNvPr id="5" name="4 Rectángulo"/>
          <p:cNvSpPr/>
          <p:nvPr/>
        </p:nvSpPr>
        <p:spPr>
          <a:xfrm>
            <a:off x="1223160" y="692696"/>
            <a:ext cx="7272808" cy="1015663"/>
          </a:xfrm>
          <a:prstGeom prst="rect">
            <a:avLst/>
          </a:prstGeom>
        </p:spPr>
        <p:txBody>
          <a:bodyPr wrap="square">
            <a:spAutoFit/>
          </a:bodyPr>
          <a:lstStyle/>
          <a:p>
            <a:r>
              <a:rPr lang="es-ES" sz="2000" dirty="0"/>
              <a:t>Este fichero, llamado </a:t>
            </a:r>
            <a:r>
              <a:rPr lang="es-ES" sz="2000" i="1" dirty="0"/>
              <a:t>Mod347.txt</a:t>
            </a:r>
            <a:r>
              <a:rPr lang="es-ES" sz="2000" dirty="0"/>
              <a:t> es el que se importará desde el programa de la AEAT, opción de menú Utilidades/ Importar/ Importar registros con formato BOE.</a:t>
            </a:r>
          </a:p>
        </p:txBody>
      </p:sp>
      <p:sp>
        <p:nvSpPr>
          <p:cNvPr id="6" name="5 Rectángulo"/>
          <p:cNvSpPr/>
          <p:nvPr/>
        </p:nvSpPr>
        <p:spPr>
          <a:xfrm>
            <a:off x="1331640" y="2132856"/>
            <a:ext cx="7597312" cy="2862322"/>
          </a:xfrm>
          <a:prstGeom prst="rect">
            <a:avLst/>
          </a:prstGeom>
        </p:spPr>
        <p:txBody>
          <a:bodyPr wrap="square">
            <a:spAutoFit/>
          </a:bodyPr>
          <a:lstStyle/>
          <a:p>
            <a:r>
              <a:rPr lang="es-ES" sz="2000" u="sng" dirty="0"/>
              <a:t>Cuándo debe usarse esta opción</a:t>
            </a:r>
            <a:r>
              <a:rPr lang="es-ES" sz="2000" dirty="0"/>
              <a:t>:</a:t>
            </a:r>
          </a:p>
          <a:p>
            <a:r>
              <a:rPr lang="es-ES" sz="2000" dirty="0"/>
              <a:t> </a:t>
            </a:r>
          </a:p>
          <a:p>
            <a:r>
              <a:rPr lang="es-ES" sz="2000" dirty="0"/>
              <a:t>Al finalizar el ejercicio económico, antes de que se termine el plazo de presentación de la “Declaración Anual de Operaciones con terceras personas”: suele ser hasta el 28 de febrero para la declaración del año anterior. (Ver en la web de la Agencia Tributaria el Calendario del contribuyente para el año en curso.-Calendario en formatos </a:t>
            </a:r>
            <a:r>
              <a:rPr lang="es-ES" sz="2000" dirty="0" err="1"/>
              <a:t>html</a:t>
            </a:r>
            <a:r>
              <a:rPr lang="es-ES" sz="2000" dirty="0"/>
              <a:t> o PDF, que está situado en el lateral derecho de la página principal en el apartado Acceda directamente).</a:t>
            </a:r>
          </a:p>
        </p:txBody>
      </p:sp>
    </p:spTree>
    <p:extLst>
      <p:ext uri="{BB962C8B-B14F-4D97-AF65-F5344CB8AC3E}">
        <p14:creationId xmlns:p14="http://schemas.microsoft.com/office/powerpoint/2010/main" val="2126030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64</a:t>
            </a:fld>
            <a:endParaRPr lang="es-ES"/>
          </a:p>
        </p:txBody>
      </p:sp>
      <p:sp>
        <p:nvSpPr>
          <p:cNvPr id="4" name="3 Rectángulo"/>
          <p:cNvSpPr/>
          <p:nvPr/>
        </p:nvSpPr>
        <p:spPr>
          <a:xfrm>
            <a:off x="1296084" y="260648"/>
            <a:ext cx="7560840" cy="6186309"/>
          </a:xfrm>
          <a:prstGeom prst="rect">
            <a:avLst/>
          </a:prstGeom>
        </p:spPr>
        <p:txBody>
          <a:bodyPr wrap="square">
            <a:spAutoFit/>
          </a:bodyPr>
          <a:lstStyle/>
          <a:p>
            <a:r>
              <a:rPr lang="es-ES" b="1" i="1" u="sng" dirty="0"/>
              <a:t>I.R.P.F.</a:t>
            </a:r>
          </a:p>
          <a:p>
            <a:r>
              <a:rPr lang="es-ES" dirty="0"/>
              <a:t> </a:t>
            </a:r>
          </a:p>
          <a:p>
            <a:r>
              <a:rPr lang="es-ES" sz="2000" dirty="0"/>
              <a:t>Con esta opción del menú se puede obtener un documento, no oficial, en el que se informa de la situación del Impuesto sobre la Renta de las Personas Físicas (I.R.P.F.) entre las fechas elegidas y, en combinación con el programa de la Agencia Tributaria, se puede imprimir el “Resumen anual de retenciones e ingresos a cuenta - Rendimientos del trabajo de determinadas actividades económicas, premios y determinadas imputaciones de renta” y el “Certificado de retenciones de ingresos a cuenta”.</a:t>
            </a:r>
          </a:p>
          <a:p>
            <a:r>
              <a:rPr lang="es-ES" sz="2000" dirty="0"/>
              <a:t> </a:t>
            </a:r>
          </a:p>
          <a:p>
            <a:r>
              <a:rPr lang="es-ES" sz="2000" dirty="0"/>
              <a:t> Presenta tres </a:t>
            </a:r>
            <a:r>
              <a:rPr lang="es-ES" sz="2000" dirty="0" err="1"/>
              <a:t>subopciones</a:t>
            </a:r>
            <a:r>
              <a:rPr lang="es-ES" sz="2000" dirty="0"/>
              <a:t>: </a:t>
            </a:r>
            <a:r>
              <a:rPr lang="es-ES" sz="2000" dirty="0">
                <a:hlinkClick r:id="rId2" action="ppaction://hlinkfile"/>
              </a:rPr>
              <a:t>Informe, </a:t>
            </a:r>
            <a:r>
              <a:rPr lang="es-ES" sz="2000" dirty="0">
                <a:hlinkClick r:id="rId3" action="ppaction://hlinkfile"/>
              </a:rPr>
              <a:t>Datos Hacienda </a:t>
            </a:r>
            <a:r>
              <a:rPr lang="es-ES" sz="2000" dirty="0"/>
              <a:t>y </a:t>
            </a:r>
            <a:r>
              <a:rPr lang="es-ES" sz="2000" u="sng" dirty="0">
                <a:hlinkClick r:id="rId4" action="ppaction://hlinkfile"/>
              </a:rPr>
              <a:t>Carta de presentación</a:t>
            </a:r>
            <a:r>
              <a:rPr lang="es-ES" sz="2000" dirty="0"/>
              <a:t>.</a:t>
            </a:r>
          </a:p>
          <a:p>
            <a:r>
              <a:rPr lang="es-ES" sz="2000" dirty="0"/>
              <a:t> </a:t>
            </a:r>
          </a:p>
          <a:p>
            <a:r>
              <a:rPr lang="es-ES" sz="2000" dirty="0"/>
              <a:t>Con la primera, “Informe”, se obtiene el documento no oficial en el que se informa de la situación del Impuesto sobre la Renta de las Personas Físicas entre las fechas elegidas. Con “Datos Hacienda” se pueden imprimir los documentos citados en el párrafo anterior. Y con “Carta de presentación” se obtiene una carta con la que enviar esos documentos a los interesados.</a:t>
            </a:r>
          </a:p>
        </p:txBody>
      </p:sp>
    </p:spTree>
    <p:extLst>
      <p:ext uri="{BB962C8B-B14F-4D97-AF65-F5344CB8AC3E}">
        <p14:creationId xmlns:p14="http://schemas.microsoft.com/office/powerpoint/2010/main" val="31595474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65</a:t>
            </a:fld>
            <a:endParaRPr lang="es-ES"/>
          </a:p>
        </p:txBody>
      </p:sp>
      <p:sp>
        <p:nvSpPr>
          <p:cNvPr id="4" name="3 Rectángulo"/>
          <p:cNvSpPr/>
          <p:nvPr/>
        </p:nvSpPr>
        <p:spPr>
          <a:xfrm>
            <a:off x="1093912" y="116632"/>
            <a:ext cx="7848872" cy="3447098"/>
          </a:xfrm>
          <a:prstGeom prst="rect">
            <a:avLst/>
          </a:prstGeom>
        </p:spPr>
        <p:txBody>
          <a:bodyPr wrap="square">
            <a:spAutoFit/>
          </a:bodyPr>
          <a:lstStyle/>
          <a:p>
            <a:r>
              <a:rPr lang="es-ES" sz="2000" b="1" i="1" u="sng" dirty="0"/>
              <a:t>Informes I.V.A.</a:t>
            </a:r>
          </a:p>
          <a:p>
            <a:r>
              <a:rPr lang="es-ES" dirty="0"/>
              <a:t> </a:t>
            </a:r>
          </a:p>
          <a:p>
            <a:r>
              <a:rPr lang="es-ES" sz="2000" dirty="0"/>
              <a:t>Cuando se formalizan apuntes de ingreso con retención de I.V.A. se puede obtener un documento con la relación de apuntes por cliente a los que se les ha retenido el Impuesto sobre el Valor Añadido (IVA).</a:t>
            </a:r>
          </a:p>
          <a:p>
            <a:r>
              <a:rPr lang="es-ES" sz="2000" dirty="0"/>
              <a:t>  </a:t>
            </a:r>
          </a:p>
          <a:p>
            <a:r>
              <a:rPr lang="es-ES" sz="2000" u="sng" dirty="0"/>
              <a:t>Cómo se hace:</a:t>
            </a:r>
            <a:endParaRPr lang="es-ES" sz="2000" dirty="0"/>
          </a:p>
          <a:p>
            <a:r>
              <a:rPr lang="es-ES" sz="2000" dirty="0"/>
              <a:t> Al seleccionar "Informes/ Informes (II)/ I.V.A.” lo primero que aparece es una ventana en la que se solicitan las fechas Inicial y Final.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1" y="3478824"/>
            <a:ext cx="6192688" cy="295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1755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66</a:t>
            </a:fld>
            <a:endParaRPr lang="es-ES"/>
          </a:p>
        </p:txBody>
      </p:sp>
      <p:sp>
        <p:nvSpPr>
          <p:cNvPr id="4" name="3 Rectángulo"/>
          <p:cNvSpPr/>
          <p:nvPr/>
        </p:nvSpPr>
        <p:spPr>
          <a:xfrm>
            <a:off x="1187624" y="908720"/>
            <a:ext cx="7848872" cy="1015663"/>
          </a:xfrm>
          <a:prstGeom prst="rect">
            <a:avLst/>
          </a:prstGeom>
        </p:spPr>
        <p:txBody>
          <a:bodyPr wrap="square">
            <a:spAutoFit/>
          </a:bodyPr>
          <a:lstStyle/>
          <a:p>
            <a:r>
              <a:rPr lang="es-ES" sz="2000" dirty="0"/>
              <a:t>Una vez introducidas las fechas, se pulsa el botón </a:t>
            </a:r>
            <a:r>
              <a:rPr lang="es-ES" sz="2000" i="1" dirty="0"/>
              <a:t>Continuar</a:t>
            </a:r>
            <a:r>
              <a:rPr lang="es-ES" sz="2000" dirty="0"/>
              <a:t>, obteniéndose el informe solicitado, que se puede ver a continuación:</a:t>
            </a:r>
          </a:p>
        </p:txBody>
      </p:sp>
      <p:sp>
        <p:nvSpPr>
          <p:cNvPr id="5" name="4 Rectángulo"/>
          <p:cNvSpPr/>
          <p:nvPr/>
        </p:nvSpPr>
        <p:spPr>
          <a:xfrm>
            <a:off x="1475656" y="332656"/>
            <a:ext cx="1779333" cy="369332"/>
          </a:xfrm>
          <a:prstGeom prst="rect">
            <a:avLst/>
          </a:prstGeom>
        </p:spPr>
        <p:txBody>
          <a:bodyPr wrap="none">
            <a:spAutoFit/>
          </a:bodyPr>
          <a:lstStyle/>
          <a:p>
            <a:r>
              <a:rPr lang="es-ES" b="1" i="1" u="sng" dirty="0"/>
              <a:t>Informes I.V.A.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767" y="2104563"/>
            <a:ext cx="8112586" cy="104611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187624" y="3501008"/>
            <a:ext cx="7272808" cy="1938992"/>
          </a:xfrm>
          <a:prstGeom prst="rect">
            <a:avLst/>
          </a:prstGeom>
        </p:spPr>
        <p:txBody>
          <a:bodyPr wrap="square">
            <a:spAutoFit/>
          </a:bodyPr>
          <a:lstStyle/>
          <a:p>
            <a:r>
              <a:rPr lang="es-ES" sz="2000" dirty="0"/>
              <a:t>Los datos que aporta son los siguientes:</a:t>
            </a:r>
          </a:p>
          <a:p>
            <a:r>
              <a:rPr lang="es-ES" sz="2000" dirty="0"/>
              <a:t> </a:t>
            </a:r>
          </a:p>
          <a:p>
            <a:r>
              <a:rPr lang="es-ES" sz="2000" dirty="0"/>
              <a:t>Nombre y Apellidos y NIF del cliente.</a:t>
            </a:r>
          </a:p>
          <a:p>
            <a:r>
              <a:rPr lang="es-ES" sz="2000" dirty="0"/>
              <a:t> </a:t>
            </a:r>
          </a:p>
          <a:p>
            <a:r>
              <a:rPr lang="es-ES" sz="2000" dirty="0"/>
              <a:t>Nº de Apunte, Fecha de Apunte, Total, Total sin I.V.A., %I.V.A., I.V.A. y Fecha de Pago.</a:t>
            </a:r>
          </a:p>
        </p:txBody>
      </p:sp>
    </p:spTree>
    <p:extLst>
      <p:ext uri="{BB962C8B-B14F-4D97-AF65-F5344CB8AC3E}">
        <p14:creationId xmlns:p14="http://schemas.microsoft.com/office/powerpoint/2010/main" val="313412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67</a:t>
            </a:fld>
            <a:endParaRPr lang="es-ES"/>
          </a:p>
        </p:txBody>
      </p:sp>
      <p:sp>
        <p:nvSpPr>
          <p:cNvPr id="4" name="3 Rectángulo"/>
          <p:cNvSpPr/>
          <p:nvPr/>
        </p:nvSpPr>
        <p:spPr>
          <a:xfrm>
            <a:off x="1106068" y="188640"/>
            <a:ext cx="8037931" cy="2554545"/>
          </a:xfrm>
          <a:prstGeom prst="rect">
            <a:avLst/>
          </a:prstGeom>
        </p:spPr>
        <p:txBody>
          <a:bodyPr wrap="square">
            <a:spAutoFit/>
          </a:bodyPr>
          <a:lstStyle/>
          <a:p>
            <a:r>
              <a:rPr lang="es-ES" sz="2000" b="1" i="1" u="sng" dirty="0"/>
              <a:t>Estado del Presupuesto</a:t>
            </a:r>
            <a:endParaRPr lang="es-ES" sz="2000" i="1" u="sng" dirty="0"/>
          </a:p>
          <a:p>
            <a:r>
              <a:rPr lang="es-ES" sz="2000" dirty="0"/>
              <a:t> </a:t>
            </a:r>
          </a:p>
          <a:p>
            <a:r>
              <a:rPr lang="es-ES" sz="2000" dirty="0"/>
              <a:t>Es un informe en el que se comparan el Presupuesto con lo contabilizado.</a:t>
            </a:r>
          </a:p>
          <a:p>
            <a:r>
              <a:rPr lang="es-ES" sz="2000" dirty="0"/>
              <a:t> Presenta dos </a:t>
            </a:r>
            <a:r>
              <a:rPr lang="es-ES" sz="2000" dirty="0" err="1"/>
              <a:t>subopciones</a:t>
            </a:r>
            <a:r>
              <a:rPr lang="es-ES" sz="2000" dirty="0"/>
              <a:t>:</a:t>
            </a:r>
          </a:p>
          <a:p>
            <a:r>
              <a:rPr lang="es-ES" sz="2000" dirty="0"/>
              <a:t> </a:t>
            </a:r>
            <a:r>
              <a:rPr lang="es-ES" sz="2000" dirty="0">
                <a:hlinkClick r:id="rId2" action="ppaction://hlinkfile"/>
              </a:rPr>
              <a:t>Informe Presupuesto Oficial </a:t>
            </a:r>
            <a:r>
              <a:rPr lang="es-ES" sz="2000" dirty="0"/>
              <a:t>y  Ejecución del Presupuesto por Programas.</a:t>
            </a:r>
          </a:p>
          <a:p>
            <a:r>
              <a:rPr lang="es-ES" sz="2000" dirty="0"/>
              <a:t> </a:t>
            </a:r>
          </a:p>
        </p:txBody>
      </p:sp>
      <p:sp>
        <p:nvSpPr>
          <p:cNvPr id="5" name="4 Rectángulo"/>
          <p:cNvSpPr/>
          <p:nvPr/>
        </p:nvSpPr>
        <p:spPr>
          <a:xfrm>
            <a:off x="1106068" y="2690336"/>
            <a:ext cx="7858420" cy="1323439"/>
          </a:xfrm>
          <a:prstGeom prst="rect">
            <a:avLst/>
          </a:prstGeom>
        </p:spPr>
        <p:txBody>
          <a:bodyPr wrap="square">
            <a:spAutoFit/>
          </a:bodyPr>
          <a:lstStyle/>
          <a:p>
            <a:r>
              <a:rPr lang="es-ES" sz="2000" u="sng" dirty="0"/>
              <a:t>Cómo se hace:</a:t>
            </a:r>
            <a:endParaRPr lang="es-ES" sz="2000" dirty="0"/>
          </a:p>
          <a:p>
            <a:r>
              <a:rPr lang="es-ES" sz="2000" dirty="0"/>
              <a:t> </a:t>
            </a:r>
          </a:p>
          <a:p>
            <a:r>
              <a:rPr lang="es-ES" sz="2000" dirty="0"/>
              <a:t>Al seleccionar ".../ Informe Presupuesto Oficial" aparece en pantalla un informe como el que se muestra a continuación: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424556"/>
            <a:ext cx="7776864" cy="120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495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68</a:t>
            </a:fld>
            <a:endParaRPr lang="es-ES"/>
          </a:p>
        </p:txBody>
      </p:sp>
      <p:sp>
        <p:nvSpPr>
          <p:cNvPr id="4" name="3 Rectángulo"/>
          <p:cNvSpPr/>
          <p:nvPr/>
        </p:nvSpPr>
        <p:spPr>
          <a:xfrm>
            <a:off x="1403647" y="75982"/>
            <a:ext cx="2813591" cy="369332"/>
          </a:xfrm>
          <a:prstGeom prst="rect">
            <a:avLst/>
          </a:prstGeom>
        </p:spPr>
        <p:txBody>
          <a:bodyPr wrap="none">
            <a:spAutoFit/>
          </a:bodyPr>
          <a:lstStyle/>
          <a:p>
            <a:r>
              <a:rPr lang="es-ES" b="1" i="1" u="sng" dirty="0"/>
              <a:t>Estado del Presupuesto</a:t>
            </a:r>
            <a:endParaRPr lang="es-ES" i="1" u="sng" dirty="0"/>
          </a:p>
        </p:txBody>
      </p:sp>
      <p:sp>
        <p:nvSpPr>
          <p:cNvPr id="5" name="4 Rectángulo"/>
          <p:cNvSpPr/>
          <p:nvPr/>
        </p:nvSpPr>
        <p:spPr>
          <a:xfrm>
            <a:off x="1115616" y="458342"/>
            <a:ext cx="7848872" cy="1631216"/>
          </a:xfrm>
          <a:prstGeom prst="rect">
            <a:avLst/>
          </a:prstGeom>
        </p:spPr>
        <p:txBody>
          <a:bodyPr wrap="square">
            <a:spAutoFit/>
          </a:bodyPr>
          <a:lstStyle/>
          <a:p>
            <a:r>
              <a:rPr lang="es-ES" sz="2000" dirty="0"/>
              <a:t>Si se selecciona ".../ Ejecución del Presupuesto por Programas ", el informe que se obtiene es más completo porque compara por Programas, conceptos, Administración Pública y, dentro de cada apartado por epígrafe de ingresos y de gastos, como se puede ver en el ejemplo siguiente:</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002"/>
          <a:stretch/>
        </p:blipFill>
        <p:spPr bwMode="auto">
          <a:xfrm>
            <a:off x="1115616" y="2069484"/>
            <a:ext cx="8028384" cy="478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3041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69</a:t>
            </a:fld>
            <a:endParaRPr lang="es-ES"/>
          </a:p>
        </p:txBody>
      </p:sp>
      <p:sp>
        <p:nvSpPr>
          <p:cNvPr id="4" name="3 Rectángulo"/>
          <p:cNvSpPr/>
          <p:nvPr/>
        </p:nvSpPr>
        <p:spPr>
          <a:xfrm>
            <a:off x="1403647" y="75982"/>
            <a:ext cx="2813591" cy="369332"/>
          </a:xfrm>
          <a:prstGeom prst="rect">
            <a:avLst/>
          </a:prstGeom>
        </p:spPr>
        <p:txBody>
          <a:bodyPr wrap="none">
            <a:spAutoFit/>
          </a:bodyPr>
          <a:lstStyle/>
          <a:p>
            <a:r>
              <a:rPr lang="es-ES" b="1" i="1" u="sng" dirty="0"/>
              <a:t>Estado del Presupuesto</a:t>
            </a:r>
            <a:endParaRPr lang="es-ES" i="1" u="sng" dirty="0"/>
          </a:p>
        </p:txBody>
      </p:sp>
      <p:sp>
        <p:nvSpPr>
          <p:cNvPr id="5" name="4 Rectángulo"/>
          <p:cNvSpPr/>
          <p:nvPr/>
        </p:nvSpPr>
        <p:spPr>
          <a:xfrm>
            <a:off x="1043608" y="474345"/>
            <a:ext cx="8100392" cy="4401205"/>
          </a:xfrm>
          <a:prstGeom prst="rect">
            <a:avLst/>
          </a:prstGeom>
        </p:spPr>
        <p:txBody>
          <a:bodyPr wrap="square">
            <a:spAutoFit/>
          </a:bodyPr>
          <a:lstStyle/>
          <a:p>
            <a:pPr marL="342900" indent="-342900">
              <a:buFont typeface="Wingdings" panose="05000000000000000000" pitchFamily="2" charset="2"/>
              <a:buChar char="ü"/>
            </a:pPr>
            <a:r>
              <a:rPr lang="es-ES" sz="2000" dirty="0"/>
              <a:t>Este documento contiene cuatro partes:</a:t>
            </a:r>
          </a:p>
          <a:p>
            <a:pPr marL="1241425" lvl="0" indent="-342900">
              <a:buFont typeface="Courier New" panose="02070309020205020404" pitchFamily="49" charset="0"/>
              <a:buChar char="o"/>
            </a:pPr>
            <a:r>
              <a:rPr lang="es-ES" sz="2000" dirty="0"/>
              <a:t>La de los saldos iniciales</a:t>
            </a:r>
          </a:p>
          <a:p>
            <a:pPr marL="898525"/>
            <a:r>
              <a:rPr lang="es-ES" sz="2000" dirty="0"/>
              <a:t> </a:t>
            </a:r>
          </a:p>
          <a:p>
            <a:pPr marL="1241425" lvl="0" indent="-342900">
              <a:buFont typeface="Courier New" panose="02070309020205020404" pitchFamily="49" charset="0"/>
              <a:buChar char="o"/>
            </a:pPr>
            <a:r>
              <a:rPr lang="es-ES" sz="2000" dirty="0"/>
              <a:t>La de los ingresos</a:t>
            </a:r>
          </a:p>
          <a:p>
            <a:pPr marL="898525"/>
            <a:r>
              <a:rPr lang="es-ES" sz="2000" dirty="0"/>
              <a:t> </a:t>
            </a:r>
          </a:p>
          <a:p>
            <a:pPr marL="1241425" lvl="0" indent="-342900">
              <a:buFont typeface="Courier New" panose="02070309020205020404" pitchFamily="49" charset="0"/>
              <a:buChar char="o"/>
            </a:pPr>
            <a:r>
              <a:rPr lang="es-ES" sz="2000" dirty="0"/>
              <a:t>La de los gastos y</a:t>
            </a:r>
          </a:p>
          <a:p>
            <a:pPr marL="898525"/>
            <a:r>
              <a:rPr lang="es-ES" sz="2000" dirty="0"/>
              <a:t> </a:t>
            </a:r>
          </a:p>
          <a:p>
            <a:pPr marL="1241425" lvl="0" indent="-342900">
              <a:buFont typeface="Courier New" panose="02070309020205020404" pitchFamily="49" charset="0"/>
              <a:buChar char="o"/>
            </a:pPr>
            <a:r>
              <a:rPr lang="es-ES" sz="2000" dirty="0"/>
              <a:t>La de los saldos finales.</a:t>
            </a:r>
          </a:p>
          <a:p>
            <a:r>
              <a:rPr lang="es-ES" sz="2000" dirty="0"/>
              <a:t> </a:t>
            </a:r>
          </a:p>
          <a:p>
            <a:r>
              <a:rPr lang="es-ES" sz="2000" dirty="0"/>
              <a:t>Si en los saldos finales de la columna de Presupuestado sale alguna diferencia significa que el presupuesto no está cuadrado.  </a:t>
            </a:r>
          </a:p>
          <a:p>
            <a:r>
              <a:rPr lang="es-ES" sz="2000" dirty="0"/>
              <a:t>Por otro lado, si en la columna Diferencia se observan cantidades en negativo significa que ha habido más ingresos y/o gastos de los presupuestados.</a:t>
            </a:r>
          </a:p>
        </p:txBody>
      </p:sp>
      <p:sp>
        <p:nvSpPr>
          <p:cNvPr id="6" name="5 Rectángulo"/>
          <p:cNvSpPr/>
          <p:nvPr/>
        </p:nvSpPr>
        <p:spPr>
          <a:xfrm>
            <a:off x="1043608" y="4875550"/>
            <a:ext cx="8100392" cy="1015663"/>
          </a:xfrm>
          <a:prstGeom prst="rect">
            <a:avLst/>
          </a:prstGeom>
        </p:spPr>
        <p:txBody>
          <a:bodyPr wrap="square">
            <a:spAutoFit/>
          </a:bodyPr>
          <a:lstStyle/>
          <a:p>
            <a:r>
              <a:rPr lang="es-ES" sz="2000" dirty="0"/>
              <a:t>Esa incongruencia debe ser corregida, bien modificando el presupuesto, bien los apuntes afectados, en el caso de que la contabilidad no haya sido correcta.</a:t>
            </a:r>
          </a:p>
        </p:txBody>
      </p:sp>
    </p:spTree>
    <p:extLst>
      <p:ext uri="{BB962C8B-B14F-4D97-AF65-F5344CB8AC3E}">
        <p14:creationId xmlns:p14="http://schemas.microsoft.com/office/powerpoint/2010/main" val="66480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7</a:t>
            </a:fld>
            <a:endParaRPr lang="es-ES"/>
          </a:p>
        </p:txBody>
      </p:sp>
      <p:sp>
        <p:nvSpPr>
          <p:cNvPr id="8" name="7 Rectángulo"/>
          <p:cNvSpPr/>
          <p:nvPr/>
        </p:nvSpPr>
        <p:spPr>
          <a:xfrm>
            <a:off x="1187624" y="332656"/>
            <a:ext cx="7488832" cy="2031325"/>
          </a:xfrm>
          <a:prstGeom prst="rect">
            <a:avLst/>
          </a:prstGeom>
        </p:spPr>
        <p:txBody>
          <a:bodyPr wrap="square">
            <a:spAutoFit/>
          </a:bodyPr>
          <a:lstStyle/>
          <a:p>
            <a:r>
              <a:rPr lang="es-ES" b="1" i="1" u="sng" dirty="0"/>
              <a:t>Configuraciones</a:t>
            </a:r>
            <a:endParaRPr lang="es-ES" i="1" u="sng" dirty="0"/>
          </a:p>
          <a:p>
            <a:r>
              <a:rPr lang="es-ES" i="1" u="sng" dirty="0"/>
              <a:t> </a:t>
            </a:r>
          </a:p>
          <a:p>
            <a:r>
              <a:rPr lang="es-ES" dirty="0"/>
              <a:t> En esta opción de menú se introducen datos que son básicos para el mejor funcionamiento de GECE2000.</a:t>
            </a:r>
          </a:p>
          <a:p>
            <a:r>
              <a:rPr lang="es-ES" dirty="0"/>
              <a:t> </a:t>
            </a:r>
          </a:p>
          <a:p>
            <a:r>
              <a:rPr lang="es-ES" dirty="0"/>
              <a:t>Al seleccionarla, se presenta una ventana como la que se muestra a continuación.</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086" y="2708920"/>
            <a:ext cx="8100392" cy="127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599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70</a:t>
            </a:fld>
            <a:endParaRPr lang="es-ES"/>
          </a:p>
        </p:txBody>
      </p:sp>
      <p:sp>
        <p:nvSpPr>
          <p:cNvPr id="4" name="3 Rectángulo"/>
          <p:cNvSpPr/>
          <p:nvPr/>
        </p:nvSpPr>
        <p:spPr>
          <a:xfrm>
            <a:off x="1403647" y="75982"/>
            <a:ext cx="2813591" cy="369332"/>
          </a:xfrm>
          <a:prstGeom prst="rect">
            <a:avLst/>
          </a:prstGeom>
        </p:spPr>
        <p:txBody>
          <a:bodyPr wrap="none">
            <a:spAutoFit/>
          </a:bodyPr>
          <a:lstStyle/>
          <a:p>
            <a:r>
              <a:rPr lang="es-ES" b="1" i="1" u="sng" dirty="0"/>
              <a:t>Estado del Presupuesto</a:t>
            </a:r>
            <a:endParaRPr lang="es-ES" i="1" u="sng" dirty="0"/>
          </a:p>
        </p:txBody>
      </p:sp>
      <p:sp>
        <p:nvSpPr>
          <p:cNvPr id="5" name="4 Rectángulo"/>
          <p:cNvSpPr/>
          <p:nvPr/>
        </p:nvSpPr>
        <p:spPr>
          <a:xfrm>
            <a:off x="1187624" y="1166843"/>
            <a:ext cx="7704856" cy="4062651"/>
          </a:xfrm>
          <a:prstGeom prst="rect">
            <a:avLst/>
          </a:prstGeom>
        </p:spPr>
        <p:txBody>
          <a:bodyPr wrap="square">
            <a:spAutoFit/>
          </a:bodyPr>
          <a:lstStyle/>
          <a:p>
            <a:r>
              <a:rPr lang="es-ES" sz="2000" u="sng" dirty="0"/>
              <a:t>Cuándo se debe hacer:</a:t>
            </a:r>
            <a:endParaRPr lang="es-ES" sz="2000" dirty="0"/>
          </a:p>
          <a:p>
            <a:r>
              <a:rPr lang="es-ES" sz="2000" dirty="0"/>
              <a:t> </a:t>
            </a:r>
          </a:p>
          <a:p>
            <a:r>
              <a:rPr lang="es-ES" sz="2000" dirty="0"/>
              <a:t>Cuando el usuario lo estime necesario.</a:t>
            </a:r>
          </a:p>
          <a:p>
            <a:r>
              <a:rPr lang="es-ES" sz="2000" dirty="0"/>
              <a:t> </a:t>
            </a:r>
          </a:p>
          <a:p>
            <a:r>
              <a:rPr lang="es-ES" sz="2000" dirty="0"/>
              <a:t>Este informe es un resumen de la situación presupuestaria en un momento determinado y conviene utilizarla con frecuencia para comprobar cómo va la realidad con el Presupuesto y modificar éste si es necesario.</a:t>
            </a:r>
          </a:p>
          <a:p>
            <a:r>
              <a:rPr lang="es-ES" sz="2000" dirty="0"/>
              <a:t> </a:t>
            </a:r>
          </a:p>
          <a:p>
            <a:r>
              <a:rPr lang="es-ES" sz="2000" dirty="0"/>
              <a:t>También, cuando se realiza un nuevo apunte se dispone del botón </a:t>
            </a:r>
            <a:r>
              <a:rPr lang="es-ES" sz="2000" i="1" u="sng" dirty="0">
                <a:hlinkClick r:id="rId2" action="ppaction://hlinkfile"/>
              </a:rPr>
              <a:t>Comparar con el</a:t>
            </a:r>
            <a:r>
              <a:rPr lang="es-ES" sz="2000" dirty="0"/>
              <a:t> </a:t>
            </a:r>
            <a:r>
              <a:rPr lang="es-ES" sz="2000" i="1" u="sng" dirty="0">
                <a:hlinkClick r:id="rId2" action="ppaction://hlinkfile"/>
              </a:rPr>
              <a:t>Presupuesto</a:t>
            </a:r>
            <a:r>
              <a:rPr lang="es-ES" sz="2000" i="1" dirty="0">
                <a:hlinkClick r:id="rId2" action="ppaction://hlinkfile"/>
              </a:rPr>
              <a:t> </a:t>
            </a:r>
            <a:r>
              <a:rPr lang="es-ES" sz="2000" dirty="0"/>
              <a:t>que</a:t>
            </a:r>
            <a:r>
              <a:rPr lang="es-ES" sz="2000" i="1" dirty="0"/>
              <a:t> </a:t>
            </a:r>
            <a:r>
              <a:rPr lang="es-ES" sz="2000" dirty="0"/>
              <a:t>permite hacerla en ese instante.</a:t>
            </a:r>
          </a:p>
          <a:p>
            <a:r>
              <a:rPr lang="es-ES" dirty="0"/>
              <a:t> </a:t>
            </a:r>
          </a:p>
        </p:txBody>
      </p:sp>
    </p:spTree>
    <p:extLst>
      <p:ext uri="{BB962C8B-B14F-4D97-AF65-F5344CB8AC3E}">
        <p14:creationId xmlns:p14="http://schemas.microsoft.com/office/powerpoint/2010/main" val="18922741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71</a:t>
            </a:fld>
            <a:endParaRPr lang="es-ES"/>
          </a:p>
        </p:txBody>
      </p:sp>
      <p:sp>
        <p:nvSpPr>
          <p:cNvPr id="4" name="3 Rectángulo"/>
          <p:cNvSpPr/>
          <p:nvPr/>
        </p:nvSpPr>
        <p:spPr>
          <a:xfrm>
            <a:off x="1052298" y="116632"/>
            <a:ext cx="7992888" cy="6524863"/>
          </a:xfrm>
          <a:prstGeom prst="rect">
            <a:avLst/>
          </a:prstGeom>
        </p:spPr>
        <p:txBody>
          <a:bodyPr wrap="square">
            <a:spAutoFit/>
          </a:bodyPr>
          <a:lstStyle/>
          <a:p>
            <a:r>
              <a:rPr lang="es-ES" sz="2000" b="1" i="1" u="sng" dirty="0"/>
              <a:t>Fondo Social Europeo</a:t>
            </a:r>
            <a:endParaRPr lang="es-ES" sz="2000" i="1" u="sng" dirty="0"/>
          </a:p>
          <a:p>
            <a:r>
              <a:rPr lang="es-ES" sz="2000" dirty="0"/>
              <a:t> </a:t>
            </a:r>
          </a:p>
          <a:p>
            <a:r>
              <a:rPr lang="es-ES" sz="2000" dirty="0"/>
              <a:t>Esta opción del menú permite obtener los cuatro documentos que informan sobre los ingresos y gastos del Fondo Social Europeo:</a:t>
            </a:r>
          </a:p>
          <a:p>
            <a:r>
              <a:rPr lang="es-ES" sz="2000" dirty="0"/>
              <a:t> </a:t>
            </a:r>
          </a:p>
          <a:p>
            <a:r>
              <a:rPr lang="es-ES" sz="2000" dirty="0"/>
              <a:t>El primero relaciona, dentro del período seleccionado, todos los apuntes realizados (fecha de los mismos, explicación e importes) con cargo a cada una de las Acciones definidas en "</a:t>
            </a:r>
            <a:r>
              <a:rPr lang="es-ES" sz="2000" u="sng" dirty="0">
                <a:hlinkClick r:id="rId2" action="ppaction://hlinkfile"/>
              </a:rPr>
              <a:t>Archivo/ Configuraciones/ Fondo Social Europeo</a:t>
            </a:r>
            <a:r>
              <a:rPr lang="es-ES" sz="2000" dirty="0"/>
              <a:t>", incluyendo un total por cada Acción.</a:t>
            </a:r>
          </a:p>
          <a:p>
            <a:r>
              <a:rPr lang="es-ES" sz="2000" dirty="0"/>
              <a:t> </a:t>
            </a:r>
          </a:p>
          <a:p>
            <a:r>
              <a:rPr lang="es-ES" sz="2000" dirty="0"/>
              <a:t>En el segundo se obtiene información de los apuntes de gasto en los que en la casilla FSE se ha introducido una X, es decir, que el gasto se asigna en un porcentaje a las Acciones de que dispone el Centro, de acuerdo con la configuración realizada en el menú antes citado.</a:t>
            </a:r>
          </a:p>
          <a:p>
            <a:r>
              <a:rPr lang="es-ES" sz="2000" dirty="0"/>
              <a:t> </a:t>
            </a:r>
          </a:p>
          <a:p>
            <a:r>
              <a:rPr lang="es-ES" sz="2000" dirty="0"/>
              <a:t>El tercer documento muestra lo que figura en "Archivo/ Configuraciones/ Fondo Social Europeo". Y el cuarto es un resumen de los gastos totales por Acción, separando los gastos cargados directamente a cada Acción de los distribuidos porcentualmente.</a:t>
            </a:r>
          </a:p>
          <a:p>
            <a:r>
              <a:rPr lang="es-ES" dirty="0"/>
              <a:t> </a:t>
            </a:r>
          </a:p>
        </p:txBody>
      </p:sp>
    </p:spTree>
    <p:extLst>
      <p:ext uri="{BB962C8B-B14F-4D97-AF65-F5344CB8AC3E}">
        <p14:creationId xmlns:p14="http://schemas.microsoft.com/office/powerpoint/2010/main" val="1363367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72</a:t>
            </a:fld>
            <a:endParaRPr lang="es-ES"/>
          </a:p>
        </p:txBody>
      </p:sp>
      <p:sp>
        <p:nvSpPr>
          <p:cNvPr id="4" name="3 Rectángulo"/>
          <p:cNvSpPr/>
          <p:nvPr/>
        </p:nvSpPr>
        <p:spPr>
          <a:xfrm>
            <a:off x="1085242" y="593598"/>
            <a:ext cx="7848872" cy="1323439"/>
          </a:xfrm>
          <a:prstGeom prst="rect">
            <a:avLst/>
          </a:prstGeom>
        </p:spPr>
        <p:txBody>
          <a:bodyPr wrap="square">
            <a:spAutoFit/>
          </a:bodyPr>
          <a:lstStyle/>
          <a:p>
            <a:r>
              <a:rPr lang="es-ES" sz="2000" u="sng" dirty="0"/>
              <a:t>Cómo se hace:</a:t>
            </a:r>
            <a:endParaRPr lang="es-ES" sz="2000" dirty="0"/>
          </a:p>
          <a:p>
            <a:r>
              <a:rPr lang="es-ES" sz="2000" dirty="0"/>
              <a:t> </a:t>
            </a:r>
          </a:p>
          <a:p>
            <a:r>
              <a:rPr lang="es-ES" sz="2000" dirty="0"/>
              <a:t>Al pulsar con el ratón en ".../ Fondo Social Europeo" se piden las fechas Inicial y Final.</a:t>
            </a:r>
          </a:p>
        </p:txBody>
      </p:sp>
      <p:sp>
        <p:nvSpPr>
          <p:cNvPr id="5" name="4 Rectángulo"/>
          <p:cNvSpPr/>
          <p:nvPr/>
        </p:nvSpPr>
        <p:spPr>
          <a:xfrm>
            <a:off x="1259632" y="188640"/>
            <a:ext cx="2634054" cy="369332"/>
          </a:xfrm>
          <a:prstGeom prst="rect">
            <a:avLst/>
          </a:prstGeom>
        </p:spPr>
        <p:txBody>
          <a:bodyPr wrap="none">
            <a:spAutoFit/>
          </a:bodyPr>
          <a:lstStyle/>
          <a:p>
            <a:r>
              <a:rPr lang="es-ES" b="1" i="1" u="sng" dirty="0"/>
              <a:t>Fondo Social Europeo</a:t>
            </a:r>
            <a:endParaRPr lang="es-ES" i="1" u="sng"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42" y="2060848"/>
            <a:ext cx="7848872" cy="227156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097399" y="4516253"/>
            <a:ext cx="7848872" cy="2308324"/>
          </a:xfrm>
          <a:prstGeom prst="rect">
            <a:avLst/>
          </a:prstGeom>
        </p:spPr>
        <p:txBody>
          <a:bodyPr wrap="square">
            <a:spAutoFit/>
          </a:bodyPr>
          <a:lstStyle/>
          <a:p>
            <a:r>
              <a:rPr lang="es-ES" dirty="0"/>
              <a:t>Una vez escritas se pulsa el botón </a:t>
            </a:r>
            <a:r>
              <a:rPr lang="es-ES" i="1" dirty="0"/>
              <a:t>Continuar</a:t>
            </a:r>
            <a:r>
              <a:rPr lang="es-ES" dirty="0"/>
              <a:t> obteniéndose los cuatro documentos citados.</a:t>
            </a:r>
          </a:p>
          <a:p>
            <a:r>
              <a:rPr lang="es-ES" dirty="0"/>
              <a:t> </a:t>
            </a:r>
          </a:p>
          <a:p>
            <a:r>
              <a:rPr lang="es-ES" u="sng" dirty="0"/>
              <a:t>Cuándo se debe hacer:</a:t>
            </a:r>
            <a:endParaRPr lang="es-ES" dirty="0"/>
          </a:p>
          <a:p>
            <a:r>
              <a:rPr lang="es-ES" dirty="0"/>
              <a:t> </a:t>
            </a:r>
          </a:p>
          <a:p>
            <a:r>
              <a:rPr lang="es-ES" dirty="0"/>
              <a:t>Cuando lo precise el usuario. Y cuando se lo exijan los Órganos competentes.</a:t>
            </a:r>
          </a:p>
          <a:p>
            <a:r>
              <a:rPr lang="es-ES" dirty="0"/>
              <a:t> </a:t>
            </a:r>
          </a:p>
        </p:txBody>
      </p:sp>
    </p:spTree>
    <p:extLst>
      <p:ext uri="{BB962C8B-B14F-4D97-AF65-F5344CB8AC3E}">
        <p14:creationId xmlns:p14="http://schemas.microsoft.com/office/powerpoint/2010/main" val="11677385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73</a:t>
            </a:fld>
            <a:endParaRPr lang="es-ES"/>
          </a:p>
        </p:txBody>
      </p:sp>
      <p:sp>
        <p:nvSpPr>
          <p:cNvPr id="4" name="3 Rectángulo"/>
          <p:cNvSpPr/>
          <p:nvPr/>
        </p:nvSpPr>
        <p:spPr>
          <a:xfrm>
            <a:off x="1115616" y="-79653"/>
            <a:ext cx="7920880" cy="5632311"/>
          </a:xfrm>
          <a:prstGeom prst="rect">
            <a:avLst/>
          </a:prstGeom>
        </p:spPr>
        <p:txBody>
          <a:bodyPr wrap="square">
            <a:spAutoFit/>
          </a:bodyPr>
          <a:lstStyle/>
          <a:p>
            <a:r>
              <a:rPr lang="es-ES" sz="2000" b="1" i="1" u="sng" dirty="0"/>
              <a:t>Formato</a:t>
            </a:r>
            <a:endParaRPr lang="es-ES" sz="2000" i="1" u="sng" dirty="0"/>
          </a:p>
          <a:p>
            <a:r>
              <a:rPr lang="es-ES" sz="2000" dirty="0"/>
              <a:t> </a:t>
            </a:r>
          </a:p>
          <a:p>
            <a:r>
              <a:rPr lang="es-ES" sz="2000" dirty="0"/>
              <a:t>En esta opción del Menú se puede elegir el formato en el que se desea que salgan los distintos documentos, listados o libros que se obtienen desde Gece2000.</a:t>
            </a:r>
          </a:p>
          <a:p>
            <a:r>
              <a:rPr lang="es-ES" sz="2000" dirty="0"/>
              <a:t> </a:t>
            </a:r>
          </a:p>
          <a:p>
            <a:r>
              <a:rPr lang="es-ES" sz="2000" dirty="0"/>
              <a:t>Por defecto está el formato de Gece2000, pero se puede elegir el formato PDF o que la información aparezca en un fichero en Excel.</a:t>
            </a:r>
          </a:p>
          <a:p>
            <a:r>
              <a:rPr lang="es-ES" sz="2000" dirty="0"/>
              <a:t> </a:t>
            </a:r>
          </a:p>
          <a:p>
            <a:r>
              <a:rPr lang="es-ES" sz="2000" dirty="0"/>
              <a:t>Una advertencia: Si se elige la opción del fichero en Excel, los documentos que tienen carácter oficial (Informes (I)) no podrán imprimirse puesto que esa opción del </a:t>
            </a:r>
            <a:r>
              <a:rPr lang="es-ES" sz="2000" dirty="0" err="1"/>
              <a:t>Menu</a:t>
            </a:r>
            <a:r>
              <a:rPr lang="es-ES" sz="2000" dirty="0"/>
              <a:t> estará desactivada. Para volverla activar es suficiente con elegir el formato PDF o el de Gece2000.</a:t>
            </a:r>
          </a:p>
          <a:p>
            <a:r>
              <a:rPr lang="es-ES" sz="2000" dirty="0"/>
              <a:t> </a:t>
            </a:r>
          </a:p>
          <a:p>
            <a:r>
              <a:rPr lang="es-ES" sz="2000" dirty="0"/>
              <a:t>Si se tiene seleccionada la opción fichero en Excel y se pincha en el botón </a:t>
            </a:r>
            <a:r>
              <a:rPr lang="es-ES" sz="2000" i="1" dirty="0"/>
              <a:t>Imprimir</a:t>
            </a:r>
            <a:r>
              <a:rPr lang="es-ES" sz="2000" dirty="0"/>
              <a:t> en la ventana de Gestión/ Apuntes saldrá un desplegable como se puede ver a continuación:</a:t>
            </a:r>
          </a:p>
        </p:txBody>
      </p:sp>
    </p:spTree>
    <p:extLst>
      <p:ext uri="{BB962C8B-B14F-4D97-AF65-F5344CB8AC3E}">
        <p14:creationId xmlns:p14="http://schemas.microsoft.com/office/powerpoint/2010/main" val="17767922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74</a:t>
            </a:fld>
            <a:endParaRPr lang="es-ES"/>
          </a:p>
        </p:txBody>
      </p:sp>
      <p:sp>
        <p:nvSpPr>
          <p:cNvPr id="4" name="3 Rectángulo"/>
          <p:cNvSpPr/>
          <p:nvPr/>
        </p:nvSpPr>
        <p:spPr>
          <a:xfrm>
            <a:off x="1403648" y="116632"/>
            <a:ext cx="1107996" cy="369332"/>
          </a:xfrm>
          <a:prstGeom prst="rect">
            <a:avLst/>
          </a:prstGeom>
        </p:spPr>
        <p:txBody>
          <a:bodyPr wrap="none">
            <a:spAutoFit/>
          </a:bodyPr>
          <a:lstStyle/>
          <a:p>
            <a:r>
              <a:rPr lang="es-ES" b="1" i="1" u="sng" dirty="0"/>
              <a:t>Formato</a:t>
            </a:r>
            <a:endParaRPr lang="es-ES" i="1" u="sng" dirty="0"/>
          </a:p>
        </p:txBody>
      </p:sp>
      <p:sp>
        <p:nvSpPr>
          <p:cNvPr id="5" name="4 Rectángulo"/>
          <p:cNvSpPr/>
          <p:nvPr/>
        </p:nvSpPr>
        <p:spPr>
          <a:xfrm>
            <a:off x="5622623" y="732498"/>
            <a:ext cx="3366120" cy="2862322"/>
          </a:xfrm>
          <a:prstGeom prst="rect">
            <a:avLst/>
          </a:prstGeom>
        </p:spPr>
        <p:txBody>
          <a:bodyPr wrap="square">
            <a:spAutoFit/>
          </a:bodyPr>
          <a:lstStyle/>
          <a:p>
            <a:r>
              <a:rPr lang="es-ES" dirty="0"/>
              <a:t> </a:t>
            </a:r>
          </a:p>
          <a:p>
            <a:r>
              <a:rPr lang="es-ES" dirty="0"/>
              <a:t>Las opciones que presenta son:</a:t>
            </a:r>
          </a:p>
          <a:p>
            <a:r>
              <a:rPr lang="es-ES" dirty="0"/>
              <a:t> </a:t>
            </a:r>
          </a:p>
          <a:p>
            <a:r>
              <a:rPr lang="es-ES" dirty="0"/>
              <a:t>Apuntes</a:t>
            </a:r>
          </a:p>
          <a:p>
            <a:r>
              <a:rPr lang="es-ES" dirty="0"/>
              <a:t> </a:t>
            </a:r>
          </a:p>
          <a:p>
            <a:r>
              <a:rPr lang="es-ES" dirty="0"/>
              <a:t>Desgloses</a:t>
            </a:r>
          </a:p>
          <a:p>
            <a:r>
              <a:rPr lang="es-ES" dirty="0"/>
              <a:t> </a:t>
            </a:r>
          </a:p>
          <a:p>
            <a:r>
              <a:rPr lang="es-ES" dirty="0"/>
              <a:t>Apuntes y Desgloses</a:t>
            </a:r>
          </a:p>
          <a:p>
            <a:r>
              <a:rPr lang="es-ES" dirty="0"/>
              <a: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750" y="1412776"/>
            <a:ext cx="4499873" cy="111092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122750" y="3861048"/>
            <a:ext cx="7625713" cy="1938992"/>
          </a:xfrm>
          <a:prstGeom prst="rect">
            <a:avLst/>
          </a:prstGeom>
        </p:spPr>
        <p:txBody>
          <a:bodyPr wrap="square">
            <a:spAutoFit/>
          </a:bodyPr>
          <a:lstStyle/>
          <a:p>
            <a:r>
              <a:rPr lang="es-ES" sz="2000" dirty="0"/>
              <a:t>Esto significa que si se elige Apuntes solo saldrá en el fichero la información del Apunte y nada del desglose.</a:t>
            </a:r>
          </a:p>
          <a:p>
            <a:r>
              <a:rPr lang="es-ES" sz="2000" dirty="0"/>
              <a:t> </a:t>
            </a:r>
          </a:p>
          <a:p>
            <a:r>
              <a:rPr lang="es-ES" sz="2000" dirty="0"/>
              <a:t>En el caso de elegir Desglose solo aparecerá la información del desglose y, por último, si se elige Apuntes y Desgloses se mostrarán esos datos.</a:t>
            </a:r>
          </a:p>
        </p:txBody>
      </p:sp>
    </p:spTree>
    <p:extLst>
      <p:ext uri="{BB962C8B-B14F-4D97-AF65-F5344CB8AC3E}">
        <p14:creationId xmlns:p14="http://schemas.microsoft.com/office/powerpoint/2010/main" val="3126784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75</a:t>
            </a:fld>
            <a:endParaRPr lang="es-ES"/>
          </a:p>
        </p:txBody>
      </p:sp>
      <p:sp>
        <p:nvSpPr>
          <p:cNvPr id="4" name="3 Rectángulo"/>
          <p:cNvSpPr/>
          <p:nvPr/>
        </p:nvSpPr>
        <p:spPr>
          <a:xfrm>
            <a:off x="1070514" y="0"/>
            <a:ext cx="7920880" cy="6463308"/>
          </a:xfrm>
          <a:prstGeom prst="rect">
            <a:avLst/>
          </a:prstGeom>
        </p:spPr>
        <p:txBody>
          <a:bodyPr wrap="square">
            <a:spAutoFit/>
          </a:bodyPr>
          <a:lstStyle/>
          <a:p>
            <a:r>
              <a:rPr lang="es-ES" b="1" dirty="0"/>
              <a:t>V UTILIDADES</a:t>
            </a:r>
            <a:endParaRPr lang="es-ES" dirty="0"/>
          </a:p>
          <a:p>
            <a:r>
              <a:rPr lang="es-ES" dirty="0"/>
              <a:t>  </a:t>
            </a:r>
          </a:p>
          <a:p>
            <a:r>
              <a:rPr lang="es-ES" dirty="0"/>
              <a:t>Esta opción del menú principal tiene las siguientes </a:t>
            </a:r>
            <a:r>
              <a:rPr lang="es-ES" dirty="0" err="1"/>
              <a:t>subopciones</a:t>
            </a:r>
            <a:r>
              <a:rPr lang="es-ES" dirty="0"/>
              <a:t>:</a:t>
            </a:r>
          </a:p>
          <a:p>
            <a:r>
              <a:rPr lang="es-ES" dirty="0"/>
              <a:t>  </a:t>
            </a:r>
          </a:p>
          <a:p>
            <a:pPr marL="1076325" defTabSz="1165225"/>
            <a:r>
              <a:rPr lang="es-ES" i="1" dirty="0" err="1">
                <a:hlinkClick r:id="rId2" action="ppaction://hlinkfile"/>
              </a:rPr>
              <a:t>Sql</a:t>
            </a:r>
            <a:endParaRPr lang="es-ES" dirty="0"/>
          </a:p>
          <a:p>
            <a:pPr marL="1076325" defTabSz="1165225"/>
            <a:r>
              <a:rPr lang="es-ES" dirty="0"/>
              <a:t> </a:t>
            </a:r>
          </a:p>
          <a:p>
            <a:pPr marL="1076325" defTabSz="1165225"/>
            <a:r>
              <a:rPr lang="es-ES" i="1" u="sng" dirty="0">
                <a:hlinkClick r:id="rId3" action="ppaction://hlinkfile"/>
              </a:rPr>
              <a:t>Formato Informes</a:t>
            </a:r>
            <a:endParaRPr lang="es-ES" dirty="0"/>
          </a:p>
          <a:p>
            <a:pPr marL="1076325" defTabSz="1165225"/>
            <a:r>
              <a:rPr lang="es-ES" dirty="0"/>
              <a:t> </a:t>
            </a:r>
          </a:p>
          <a:p>
            <a:pPr marL="1076325" defTabSz="1165225"/>
            <a:r>
              <a:rPr lang="es-ES" i="1" dirty="0">
                <a:hlinkClick r:id="rId4" action="ppaction://hlinkfile"/>
              </a:rPr>
              <a:t>Calculadora</a:t>
            </a:r>
            <a:endParaRPr lang="es-ES" dirty="0"/>
          </a:p>
          <a:p>
            <a:pPr marL="1076325" defTabSz="1165225"/>
            <a:r>
              <a:rPr lang="es-ES" dirty="0"/>
              <a:t> </a:t>
            </a:r>
          </a:p>
          <a:p>
            <a:pPr marL="1076325" defTabSz="1165225"/>
            <a:r>
              <a:rPr lang="es-ES" i="1" dirty="0">
                <a:hlinkClick r:id="rId4" action="ppaction://hlinkfile"/>
              </a:rPr>
              <a:t>Procesador de Textos</a:t>
            </a:r>
            <a:endParaRPr lang="es-ES" dirty="0"/>
          </a:p>
          <a:p>
            <a:pPr marL="1076325" defTabSz="1165225"/>
            <a:r>
              <a:rPr lang="es-ES" dirty="0"/>
              <a:t> </a:t>
            </a:r>
          </a:p>
          <a:p>
            <a:pPr marL="1076325" defTabSz="1165225"/>
            <a:r>
              <a:rPr lang="es-ES" i="1" dirty="0">
                <a:hlinkClick r:id="rId5" action="ppaction://hlinkfile"/>
              </a:rPr>
              <a:t>Emitir Transferencias</a:t>
            </a:r>
            <a:endParaRPr lang="es-ES" dirty="0"/>
          </a:p>
          <a:p>
            <a:pPr marL="1076325" defTabSz="1165225"/>
            <a:r>
              <a:rPr lang="es-ES" dirty="0"/>
              <a:t> </a:t>
            </a:r>
          </a:p>
          <a:p>
            <a:pPr marL="1076325" defTabSz="1165225"/>
            <a:r>
              <a:rPr lang="es-ES" i="1" dirty="0">
                <a:hlinkClick r:id="rId6" action="ppaction://hlinkfile"/>
              </a:rPr>
              <a:t>Control de Talones/Transferencias</a:t>
            </a:r>
            <a:endParaRPr lang="es-ES" dirty="0"/>
          </a:p>
          <a:p>
            <a:pPr marL="1076325" defTabSz="1165225"/>
            <a:r>
              <a:rPr lang="es-ES" dirty="0"/>
              <a:t> </a:t>
            </a:r>
          </a:p>
          <a:p>
            <a:pPr marL="1076325" defTabSz="1165225"/>
            <a:r>
              <a:rPr lang="es-ES" i="1" dirty="0">
                <a:hlinkClick r:id="rId7" action="ppaction://hlinkfile"/>
              </a:rPr>
              <a:t>Explicaciones predefinidas</a:t>
            </a:r>
            <a:endParaRPr lang="es-ES" dirty="0"/>
          </a:p>
          <a:p>
            <a:pPr marL="1076325" defTabSz="1165225"/>
            <a:r>
              <a:rPr lang="es-ES" dirty="0"/>
              <a:t> </a:t>
            </a:r>
          </a:p>
          <a:p>
            <a:pPr marL="1076325" defTabSz="1165225"/>
            <a:r>
              <a:rPr lang="es-ES" i="1" dirty="0">
                <a:hlinkClick r:id="rId8" action="ppaction://hlinkfile"/>
              </a:rPr>
              <a:t>Gastos por Grupos</a:t>
            </a:r>
            <a:endParaRPr lang="es-ES" dirty="0"/>
          </a:p>
          <a:p>
            <a:pPr marL="1076325" defTabSz="1165225"/>
            <a:r>
              <a:rPr lang="es-ES" dirty="0"/>
              <a:t> </a:t>
            </a:r>
          </a:p>
          <a:p>
            <a:pPr marL="1076325" defTabSz="1165225"/>
            <a:r>
              <a:rPr lang="es-ES" i="1" dirty="0">
                <a:hlinkClick r:id="rId9" action="ppaction://hlinkfile"/>
              </a:rPr>
              <a:t>Ver Saldos</a:t>
            </a:r>
            <a:endParaRPr lang="es-ES" dirty="0"/>
          </a:p>
          <a:p>
            <a:r>
              <a:rPr lang="es-ES" dirty="0"/>
              <a:t> </a:t>
            </a:r>
          </a:p>
          <a:p>
            <a:endParaRPr lang="es-ES" dirty="0"/>
          </a:p>
        </p:txBody>
      </p:sp>
    </p:spTree>
    <p:extLst>
      <p:ext uri="{BB962C8B-B14F-4D97-AF65-F5344CB8AC3E}">
        <p14:creationId xmlns:p14="http://schemas.microsoft.com/office/powerpoint/2010/main" val="35508120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76</a:t>
            </a:fld>
            <a:endParaRPr lang="es-ES"/>
          </a:p>
        </p:txBody>
      </p:sp>
      <p:sp>
        <p:nvSpPr>
          <p:cNvPr id="4" name="3 Rectángulo"/>
          <p:cNvSpPr/>
          <p:nvPr/>
        </p:nvSpPr>
        <p:spPr>
          <a:xfrm>
            <a:off x="1055646" y="548680"/>
            <a:ext cx="7920880" cy="5355312"/>
          </a:xfrm>
          <a:prstGeom prst="rect">
            <a:avLst/>
          </a:prstGeom>
        </p:spPr>
        <p:txBody>
          <a:bodyPr wrap="square">
            <a:spAutoFit/>
          </a:bodyPr>
          <a:lstStyle/>
          <a:p>
            <a:r>
              <a:rPr lang="es-ES" b="1" dirty="0"/>
              <a:t>V UTILIDADES</a:t>
            </a:r>
            <a:endParaRPr lang="es-ES" dirty="0"/>
          </a:p>
          <a:p>
            <a:r>
              <a:rPr lang="es-ES" dirty="0"/>
              <a:t>  </a:t>
            </a:r>
          </a:p>
          <a:p>
            <a:r>
              <a:rPr lang="es-ES" dirty="0"/>
              <a:t> </a:t>
            </a:r>
          </a:p>
          <a:p>
            <a:pPr marL="1165225"/>
            <a:r>
              <a:rPr lang="es-ES" i="1" dirty="0">
                <a:hlinkClick r:id="rId2" action="ppaction://hlinkfile"/>
              </a:rPr>
              <a:t>Apuntes agrupados por cuentas</a:t>
            </a:r>
            <a:endParaRPr lang="es-ES" dirty="0"/>
          </a:p>
          <a:p>
            <a:pPr marL="1165225"/>
            <a:r>
              <a:rPr lang="es-ES" dirty="0"/>
              <a:t> </a:t>
            </a:r>
          </a:p>
          <a:p>
            <a:pPr marL="1165225"/>
            <a:r>
              <a:rPr lang="es-ES" i="1" dirty="0">
                <a:hlinkClick r:id="rId3" action="ppaction://hlinkfile"/>
              </a:rPr>
              <a:t>Apuntes Huérfanos</a:t>
            </a:r>
            <a:endParaRPr lang="es-ES" dirty="0"/>
          </a:p>
          <a:p>
            <a:pPr marL="1165225"/>
            <a:r>
              <a:rPr lang="es-ES" dirty="0"/>
              <a:t> </a:t>
            </a:r>
          </a:p>
          <a:p>
            <a:pPr marL="1165225"/>
            <a:r>
              <a:rPr lang="es-ES" i="1" dirty="0">
                <a:hlinkClick r:id="rId4" action="ppaction://hlinkfile"/>
              </a:rPr>
              <a:t>Errores en Apuntes</a:t>
            </a:r>
            <a:endParaRPr lang="es-ES" dirty="0"/>
          </a:p>
          <a:p>
            <a:pPr marL="1165225"/>
            <a:r>
              <a:rPr lang="es-ES" dirty="0"/>
              <a:t> </a:t>
            </a:r>
          </a:p>
          <a:p>
            <a:pPr marL="1165225"/>
            <a:r>
              <a:rPr lang="es-ES" i="1" dirty="0">
                <a:hlinkClick r:id="rId5" action="ppaction://hlinkfile"/>
              </a:rPr>
              <a:t>Resumen de Apuntes</a:t>
            </a:r>
            <a:endParaRPr lang="es-ES" dirty="0"/>
          </a:p>
          <a:p>
            <a:pPr marL="1165225"/>
            <a:r>
              <a:rPr lang="es-ES" dirty="0"/>
              <a:t> </a:t>
            </a:r>
          </a:p>
          <a:p>
            <a:pPr marL="1165225"/>
            <a:r>
              <a:rPr lang="es-ES" i="1" dirty="0">
                <a:hlinkClick r:id="rId6" action="ppaction://hlinkfile"/>
              </a:rPr>
              <a:t>Años en apuntes</a:t>
            </a:r>
            <a:endParaRPr lang="es-ES" dirty="0"/>
          </a:p>
          <a:p>
            <a:pPr marL="1165225"/>
            <a:r>
              <a:rPr lang="es-ES" dirty="0"/>
              <a:t> </a:t>
            </a:r>
          </a:p>
          <a:p>
            <a:pPr marL="1165225"/>
            <a:r>
              <a:rPr lang="es-ES" i="1" dirty="0">
                <a:hlinkClick r:id="rId7" action="ppaction://hlinkfile"/>
              </a:rPr>
              <a:t>Apuntes sin Proveedor</a:t>
            </a:r>
            <a:endParaRPr lang="es-ES" dirty="0"/>
          </a:p>
          <a:p>
            <a:pPr marL="1165225"/>
            <a:r>
              <a:rPr lang="es-ES" dirty="0"/>
              <a:t> </a:t>
            </a:r>
          </a:p>
          <a:p>
            <a:pPr marL="1165225"/>
            <a:r>
              <a:rPr lang="es-ES" i="1" dirty="0">
                <a:hlinkClick r:id="rId8" action="ppaction://hlinkfile"/>
              </a:rPr>
              <a:t>Asociar apuntes a Fondo S. Europeo</a:t>
            </a:r>
            <a:endParaRPr lang="es-ES" dirty="0"/>
          </a:p>
          <a:p>
            <a:pPr marL="1165225"/>
            <a:r>
              <a:rPr lang="es-ES" dirty="0"/>
              <a:t> </a:t>
            </a:r>
          </a:p>
          <a:p>
            <a:pPr marL="1165225"/>
            <a:r>
              <a:rPr lang="es-ES" i="1" dirty="0">
                <a:hlinkClick r:id="rId9" action="ppaction://hlinkfile"/>
              </a:rPr>
              <a:t>Arqueo de Caja</a:t>
            </a:r>
            <a:endParaRPr lang="es-ES" dirty="0"/>
          </a:p>
          <a:p>
            <a:r>
              <a:rPr lang="es-ES" dirty="0"/>
              <a:t> </a:t>
            </a:r>
          </a:p>
        </p:txBody>
      </p:sp>
    </p:spTree>
    <p:extLst>
      <p:ext uri="{BB962C8B-B14F-4D97-AF65-F5344CB8AC3E}">
        <p14:creationId xmlns:p14="http://schemas.microsoft.com/office/powerpoint/2010/main" val="3499590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77</a:t>
            </a:fld>
            <a:endParaRPr lang="es-ES"/>
          </a:p>
        </p:txBody>
      </p:sp>
      <p:sp>
        <p:nvSpPr>
          <p:cNvPr id="4" name="3 Rectángulo"/>
          <p:cNvSpPr/>
          <p:nvPr/>
        </p:nvSpPr>
        <p:spPr>
          <a:xfrm>
            <a:off x="1403648" y="116632"/>
            <a:ext cx="659155" cy="369332"/>
          </a:xfrm>
          <a:prstGeom prst="rect">
            <a:avLst/>
          </a:prstGeom>
        </p:spPr>
        <p:txBody>
          <a:bodyPr wrap="none">
            <a:spAutoFit/>
          </a:bodyPr>
          <a:lstStyle/>
          <a:p>
            <a:r>
              <a:rPr lang="es-ES" b="1" i="1" u="sng" dirty="0"/>
              <a:t>SQL</a:t>
            </a:r>
            <a:endParaRPr lang="es-ES" i="1" u="sng" dirty="0"/>
          </a:p>
        </p:txBody>
      </p:sp>
      <p:sp>
        <p:nvSpPr>
          <p:cNvPr id="5" name="4 Rectángulo"/>
          <p:cNvSpPr/>
          <p:nvPr/>
        </p:nvSpPr>
        <p:spPr>
          <a:xfrm>
            <a:off x="1115616" y="620688"/>
            <a:ext cx="7848872" cy="707886"/>
          </a:xfrm>
          <a:prstGeom prst="rect">
            <a:avLst/>
          </a:prstGeom>
        </p:spPr>
        <p:txBody>
          <a:bodyPr wrap="square">
            <a:spAutoFit/>
          </a:bodyPr>
          <a:lstStyle/>
          <a:p>
            <a:r>
              <a:rPr lang="es-ES" sz="2000" u="sng" dirty="0"/>
              <a:t>Cómo se hace:</a:t>
            </a:r>
            <a:endParaRPr lang="es-ES" sz="2000" dirty="0"/>
          </a:p>
          <a:p>
            <a:r>
              <a:rPr lang="es-ES" sz="2000" dirty="0"/>
              <a:t> Al pulsar en "Utilidades/ </a:t>
            </a:r>
            <a:r>
              <a:rPr lang="es-ES" sz="2000" dirty="0" err="1"/>
              <a:t>Sql</a:t>
            </a:r>
            <a:r>
              <a:rPr lang="es-ES" sz="2000" dirty="0"/>
              <a:t>" aparece la siguiente pantalla:</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24" r="26540" b="5387"/>
          <a:stretch/>
        </p:blipFill>
        <p:spPr bwMode="auto">
          <a:xfrm>
            <a:off x="2483768" y="1648049"/>
            <a:ext cx="5328592" cy="3571533"/>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115616" y="5373216"/>
            <a:ext cx="8028384" cy="1292662"/>
          </a:xfrm>
          <a:prstGeom prst="rect">
            <a:avLst/>
          </a:prstGeom>
        </p:spPr>
        <p:txBody>
          <a:bodyPr wrap="square">
            <a:spAutoFit/>
          </a:bodyPr>
          <a:lstStyle/>
          <a:p>
            <a:r>
              <a:rPr lang="es-ES" sz="2000" dirty="0"/>
              <a:t>En la ventana "Sentencia </a:t>
            </a:r>
            <a:r>
              <a:rPr lang="es-ES" sz="2000" dirty="0" err="1"/>
              <a:t>SQL“se</a:t>
            </a:r>
            <a:r>
              <a:rPr lang="es-ES" sz="2000" dirty="0"/>
              <a:t> escribe una sentencia y con </a:t>
            </a:r>
          </a:p>
          <a:p>
            <a:r>
              <a:rPr lang="es-ES" sz="2000" dirty="0"/>
              <a:t>el botón </a:t>
            </a:r>
            <a:r>
              <a:rPr lang="es-ES" sz="2000" i="1" dirty="0"/>
              <a:t>Ejecutar SQL</a:t>
            </a:r>
            <a:r>
              <a:rPr lang="es-ES" sz="2000" dirty="0"/>
              <a:t> aparece en la ventana inferior el resultado</a:t>
            </a:r>
          </a:p>
          <a:p>
            <a:r>
              <a:rPr lang="es-ES" sz="2000" dirty="0"/>
              <a:t>de la consulta en forma de rejilla.</a:t>
            </a:r>
          </a:p>
          <a:p>
            <a:r>
              <a:rPr lang="es-ES" dirty="0"/>
              <a:t> </a:t>
            </a:r>
          </a:p>
        </p:txBody>
      </p:sp>
    </p:spTree>
    <p:extLst>
      <p:ext uri="{BB962C8B-B14F-4D97-AF65-F5344CB8AC3E}">
        <p14:creationId xmlns:p14="http://schemas.microsoft.com/office/powerpoint/2010/main" val="28638114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78</a:t>
            </a:fld>
            <a:endParaRPr lang="es-ES"/>
          </a:p>
        </p:txBody>
      </p:sp>
      <p:sp>
        <p:nvSpPr>
          <p:cNvPr id="4" name="3 Rectángulo"/>
          <p:cNvSpPr/>
          <p:nvPr/>
        </p:nvSpPr>
        <p:spPr>
          <a:xfrm>
            <a:off x="1403648" y="116632"/>
            <a:ext cx="2146742" cy="369332"/>
          </a:xfrm>
          <a:prstGeom prst="rect">
            <a:avLst/>
          </a:prstGeom>
        </p:spPr>
        <p:txBody>
          <a:bodyPr wrap="none">
            <a:spAutoFit/>
          </a:bodyPr>
          <a:lstStyle/>
          <a:p>
            <a:r>
              <a:rPr lang="es-ES" b="1" i="1" u="sng" dirty="0"/>
              <a:t>Formato informes</a:t>
            </a:r>
            <a:endParaRPr lang="es-ES" i="1" u="sng" dirty="0"/>
          </a:p>
        </p:txBody>
      </p:sp>
      <p:sp>
        <p:nvSpPr>
          <p:cNvPr id="5" name="4 Rectángulo"/>
          <p:cNvSpPr/>
          <p:nvPr/>
        </p:nvSpPr>
        <p:spPr>
          <a:xfrm>
            <a:off x="1115616" y="2564904"/>
            <a:ext cx="8028384" cy="677108"/>
          </a:xfrm>
          <a:prstGeom prst="rect">
            <a:avLst/>
          </a:prstGeom>
        </p:spPr>
        <p:txBody>
          <a:bodyPr wrap="square">
            <a:spAutoFit/>
          </a:bodyPr>
          <a:lstStyle/>
          <a:p>
            <a:r>
              <a:rPr lang="es-ES" sz="2000" dirty="0"/>
              <a:t>Visto en el apartado informes diapositivas 64 y 66</a:t>
            </a:r>
          </a:p>
          <a:p>
            <a:r>
              <a:rPr lang="es-ES" dirty="0"/>
              <a:t> </a:t>
            </a:r>
          </a:p>
        </p:txBody>
      </p:sp>
    </p:spTree>
    <p:extLst>
      <p:ext uri="{BB962C8B-B14F-4D97-AF65-F5344CB8AC3E}">
        <p14:creationId xmlns:p14="http://schemas.microsoft.com/office/powerpoint/2010/main" val="28535998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79</a:t>
            </a:fld>
            <a:endParaRPr lang="es-ES"/>
          </a:p>
        </p:txBody>
      </p:sp>
      <p:sp>
        <p:nvSpPr>
          <p:cNvPr id="4" name="3 Rectángulo"/>
          <p:cNvSpPr/>
          <p:nvPr/>
        </p:nvSpPr>
        <p:spPr>
          <a:xfrm>
            <a:off x="1403648" y="116632"/>
            <a:ext cx="1505540" cy="369332"/>
          </a:xfrm>
          <a:prstGeom prst="rect">
            <a:avLst/>
          </a:prstGeom>
        </p:spPr>
        <p:txBody>
          <a:bodyPr wrap="none">
            <a:spAutoFit/>
          </a:bodyPr>
          <a:lstStyle/>
          <a:p>
            <a:r>
              <a:rPr lang="es-ES" b="1" i="1" u="sng" dirty="0"/>
              <a:t>Calculadora</a:t>
            </a:r>
            <a:endParaRPr lang="es-ES" i="1" u="sng" dirty="0"/>
          </a:p>
        </p:txBody>
      </p:sp>
      <p:sp>
        <p:nvSpPr>
          <p:cNvPr id="5" name="4 Rectángulo"/>
          <p:cNvSpPr/>
          <p:nvPr/>
        </p:nvSpPr>
        <p:spPr>
          <a:xfrm>
            <a:off x="1431391" y="620688"/>
            <a:ext cx="4572000" cy="1631216"/>
          </a:xfrm>
          <a:prstGeom prst="rect">
            <a:avLst/>
          </a:prstGeom>
        </p:spPr>
        <p:txBody>
          <a:bodyPr>
            <a:spAutoFit/>
          </a:bodyPr>
          <a:lstStyle/>
          <a:p>
            <a:r>
              <a:rPr lang="es-ES" sz="2000" dirty="0"/>
              <a:t>Presenta dos </a:t>
            </a:r>
            <a:r>
              <a:rPr lang="es-ES" sz="2000" dirty="0" err="1"/>
              <a:t>subopciones</a:t>
            </a:r>
            <a:r>
              <a:rPr lang="es-ES" sz="2000" dirty="0"/>
              <a:t>:</a:t>
            </a:r>
          </a:p>
          <a:p>
            <a:r>
              <a:rPr lang="es-ES" sz="2000" dirty="0"/>
              <a:t> </a:t>
            </a:r>
          </a:p>
          <a:p>
            <a:r>
              <a:rPr lang="es-ES" sz="2000" dirty="0"/>
              <a:t>De Windows</a:t>
            </a:r>
          </a:p>
          <a:p>
            <a:r>
              <a:rPr lang="es-ES" sz="2000" dirty="0"/>
              <a:t> </a:t>
            </a:r>
          </a:p>
          <a:p>
            <a:r>
              <a:rPr lang="es-ES" sz="2000" dirty="0"/>
              <a:t>De Gece2000</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85964"/>
            <a:ext cx="3660984" cy="243898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670568"/>
            <a:ext cx="3634092" cy="242272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403648" y="2413338"/>
            <a:ext cx="3816424" cy="3477875"/>
          </a:xfrm>
          <a:prstGeom prst="rect">
            <a:avLst/>
          </a:prstGeom>
        </p:spPr>
        <p:txBody>
          <a:bodyPr wrap="square">
            <a:spAutoFit/>
          </a:bodyPr>
          <a:lstStyle/>
          <a:p>
            <a:r>
              <a:rPr lang="es-ES" sz="2000" dirty="0"/>
              <a:t>La diferencia es que la segunda que da acceso a la de GECE2000, dispone de los botones </a:t>
            </a:r>
            <a:r>
              <a:rPr lang="es-ES" sz="2000" i="1" dirty="0"/>
              <a:t>Euros </a:t>
            </a:r>
            <a:r>
              <a:rPr lang="es-ES" sz="2000" dirty="0"/>
              <a:t>y</a:t>
            </a:r>
            <a:r>
              <a:rPr lang="es-ES" sz="2000" i="1" dirty="0"/>
              <a:t> Ptas. </a:t>
            </a:r>
            <a:r>
              <a:rPr lang="es-ES" sz="2000" dirty="0"/>
              <a:t>para convertir las cantidades</a:t>
            </a:r>
            <a:r>
              <a:rPr lang="es-ES" sz="2000" i="1" dirty="0"/>
              <a:t> </a:t>
            </a:r>
            <a:r>
              <a:rPr lang="es-ES" sz="2000" dirty="0"/>
              <a:t>a uno u otro sistema. Con la tecla [F2] se accede desde la casilla Importe en Nuevo apunte y en Edición de Apunte, permitiendo trasladar el valor calculado a dicha casilla.</a:t>
            </a:r>
          </a:p>
        </p:txBody>
      </p:sp>
    </p:spTree>
    <p:extLst>
      <p:ext uri="{BB962C8B-B14F-4D97-AF65-F5344CB8AC3E}">
        <p14:creationId xmlns:p14="http://schemas.microsoft.com/office/powerpoint/2010/main" val="391189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8</a:t>
            </a:fld>
            <a:endParaRPr lang="es-ES"/>
          </a:p>
        </p:txBody>
      </p:sp>
      <p:sp>
        <p:nvSpPr>
          <p:cNvPr id="7" name="6 Rectángulo"/>
          <p:cNvSpPr/>
          <p:nvPr/>
        </p:nvSpPr>
        <p:spPr>
          <a:xfrm>
            <a:off x="1043608" y="404664"/>
            <a:ext cx="8100392" cy="6186309"/>
          </a:xfrm>
          <a:prstGeom prst="rect">
            <a:avLst/>
          </a:prstGeom>
        </p:spPr>
        <p:txBody>
          <a:bodyPr wrap="square">
            <a:spAutoFit/>
          </a:bodyPr>
          <a:lstStyle/>
          <a:p>
            <a:r>
              <a:rPr lang="es-ES" b="1" i="1" u="sng" dirty="0"/>
              <a:t>Cierre y recuperación de ejercicios</a:t>
            </a:r>
            <a:endParaRPr lang="es-ES" i="1" u="sng" dirty="0"/>
          </a:p>
          <a:p>
            <a:endParaRPr lang="es-ES" dirty="0"/>
          </a:p>
          <a:p>
            <a:r>
              <a:rPr lang="es-ES" dirty="0"/>
              <a:t>Esta opción presenta una pantalla con un menú que ofrece la posibilidad de Cerrar o Recuperar Ejercicios.</a:t>
            </a:r>
          </a:p>
          <a:p>
            <a:r>
              <a:rPr lang="es-ES" dirty="0"/>
              <a:t> </a:t>
            </a:r>
          </a:p>
          <a:p>
            <a:r>
              <a:rPr lang="es-ES" dirty="0"/>
              <a:t>Cuando se cierra un ejercicio (como mínimo debe haber un apunte con fecha del ejercicio siguiente), se descarga de la base de datos todos los apuntes del año elegido. Los apuntes que quedan son reordenados y se recalculan todos los saldos, de manera automática.</a:t>
            </a:r>
          </a:p>
          <a:p>
            <a:r>
              <a:rPr lang="es-ES" dirty="0"/>
              <a:t> </a:t>
            </a:r>
          </a:p>
          <a:p>
            <a:r>
              <a:rPr lang="es-ES" dirty="0"/>
              <a:t>Cuando se recupera un ejercicio, se hacen las operaciones adecuadas para volver a la situación anterior. Se vuelven a ordenar los apuntes tal y como estaban antes del cierre.</a:t>
            </a:r>
          </a:p>
          <a:p>
            <a:r>
              <a:rPr lang="es-ES" dirty="0"/>
              <a:t> </a:t>
            </a:r>
          </a:p>
          <a:p>
            <a:r>
              <a:rPr lang="es-ES" dirty="0"/>
              <a:t>El cierre de un ejercicio se recomienda que se haga a finales de enero o principios de febrero, con objeto de contabilizar todas las facturas que se hayan recibido en enero y tengan fecha del ejercicio anterior, además de convertir en pago todos los gastos pendientes.</a:t>
            </a:r>
          </a:p>
          <a:p>
            <a:r>
              <a:rPr lang="es-ES" dirty="0"/>
              <a:t> </a:t>
            </a:r>
          </a:p>
          <a:p>
            <a:r>
              <a:rPr lang="es-ES" dirty="0"/>
              <a:t>Los libros, documentos y resúmenes que se obtienen con GECE2000 se pueden visualizar en pantalla o imprimir independientemente de que haya o no ejercicios cerrados.</a:t>
            </a:r>
          </a:p>
        </p:txBody>
      </p:sp>
    </p:spTree>
    <p:extLst>
      <p:ext uri="{BB962C8B-B14F-4D97-AF65-F5344CB8AC3E}">
        <p14:creationId xmlns:p14="http://schemas.microsoft.com/office/powerpoint/2010/main" val="18204784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80</a:t>
            </a:fld>
            <a:endParaRPr lang="es-ES"/>
          </a:p>
        </p:txBody>
      </p:sp>
      <p:sp>
        <p:nvSpPr>
          <p:cNvPr id="4" name="3 Rectángulo"/>
          <p:cNvSpPr/>
          <p:nvPr/>
        </p:nvSpPr>
        <p:spPr>
          <a:xfrm>
            <a:off x="1403648" y="116632"/>
            <a:ext cx="2403222" cy="369332"/>
          </a:xfrm>
          <a:prstGeom prst="rect">
            <a:avLst/>
          </a:prstGeom>
        </p:spPr>
        <p:txBody>
          <a:bodyPr wrap="none">
            <a:spAutoFit/>
          </a:bodyPr>
          <a:lstStyle/>
          <a:p>
            <a:r>
              <a:rPr lang="es-ES" b="1" i="1" u="sng" dirty="0"/>
              <a:t>Procesador de texto</a:t>
            </a:r>
            <a:endParaRPr lang="es-ES" i="1" u="sng" dirty="0"/>
          </a:p>
        </p:txBody>
      </p:sp>
      <p:sp>
        <p:nvSpPr>
          <p:cNvPr id="5" name="4 Rectángulo"/>
          <p:cNvSpPr/>
          <p:nvPr/>
        </p:nvSpPr>
        <p:spPr>
          <a:xfrm>
            <a:off x="1405362" y="764704"/>
            <a:ext cx="7271094" cy="400110"/>
          </a:xfrm>
          <a:prstGeom prst="rect">
            <a:avLst/>
          </a:prstGeom>
        </p:spPr>
        <p:txBody>
          <a:bodyPr wrap="square">
            <a:spAutoFit/>
          </a:bodyPr>
          <a:lstStyle/>
          <a:p>
            <a:r>
              <a:rPr lang="es-ES" sz="2000" dirty="0"/>
              <a:t>Da acceso al procesador </a:t>
            </a:r>
            <a:r>
              <a:rPr lang="es-ES" sz="2000" dirty="0" err="1"/>
              <a:t>NotePad</a:t>
            </a:r>
            <a:r>
              <a:rPr lang="es-ES" sz="2000" dirty="0"/>
              <a:t> o Bloc de Notas</a:t>
            </a:r>
            <a:r>
              <a:rPr lang="es-ES" dirty="0"/>
              <a: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40768"/>
            <a:ext cx="5174704" cy="253371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691680" y="4437112"/>
            <a:ext cx="6984776" cy="1323439"/>
          </a:xfrm>
          <a:prstGeom prst="rect">
            <a:avLst/>
          </a:prstGeom>
        </p:spPr>
        <p:txBody>
          <a:bodyPr wrap="square">
            <a:spAutoFit/>
          </a:bodyPr>
          <a:lstStyle/>
          <a:p>
            <a:r>
              <a:rPr lang="es-ES" sz="2000" dirty="0"/>
              <a:t>GECE2000 incorpora este procesador de textos para visualizar determinados informes, por lo que se puede utilizar el menú del mismo para presentar la información como prefiera el usuario.</a:t>
            </a:r>
          </a:p>
        </p:txBody>
      </p:sp>
    </p:spTree>
    <p:extLst>
      <p:ext uri="{BB962C8B-B14F-4D97-AF65-F5344CB8AC3E}">
        <p14:creationId xmlns:p14="http://schemas.microsoft.com/office/powerpoint/2010/main" val="558051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81</a:t>
            </a:fld>
            <a:endParaRPr lang="es-ES"/>
          </a:p>
        </p:txBody>
      </p:sp>
      <p:sp>
        <p:nvSpPr>
          <p:cNvPr id="4" name="3 Rectángulo"/>
          <p:cNvSpPr/>
          <p:nvPr/>
        </p:nvSpPr>
        <p:spPr>
          <a:xfrm>
            <a:off x="1450464" y="204609"/>
            <a:ext cx="2789803" cy="400110"/>
          </a:xfrm>
          <a:prstGeom prst="rect">
            <a:avLst/>
          </a:prstGeom>
        </p:spPr>
        <p:txBody>
          <a:bodyPr wrap="none">
            <a:spAutoFit/>
          </a:bodyPr>
          <a:lstStyle/>
          <a:p>
            <a:r>
              <a:rPr lang="es-ES" sz="2000" b="1" i="1" u="sng" dirty="0"/>
              <a:t>Emitir Transferencias</a:t>
            </a:r>
            <a:endParaRPr lang="es-ES" sz="2000" i="1" u="sng" dirty="0"/>
          </a:p>
        </p:txBody>
      </p:sp>
      <p:sp>
        <p:nvSpPr>
          <p:cNvPr id="5" name="4 Rectángulo"/>
          <p:cNvSpPr/>
          <p:nvPr/>
        </p:nvSpPr>
        <p:spPr>
          <a:xfrm>
            <a:off x="1107823" y="764704"/>
            <a:ext cx="7920880" cy="5632311"/>
          </a:xfrm>
          <a:prstGeom prst="rect">
            <a:avLst/>
          </a:prstGeom>
        </p:spPr>
        <p:txBody>
          <a:bodyPr wrap="square">
            <a:spAutoFit/>
          </a:bodyPr>
          <a:lstStyle/>
          <a:p>
            <a:pPr marL="285750" indent="-285750">
              <a:buFont typeface="Wingdings" panose="05000000000000000000" pitchFamily="2" charset="2"/>
              <a:buChar char="ü"/>
            </a:pPr>
            <a:r>
              <a:rPr lang="es-ES" dirty="0"/>
              <a:t>Permite obtener un oficio o carta dirigido a la sucursal bancaria donde el Centro tenga su cuenta, en el que se ordena el pago a los proveedores, previamente seleccionados, por facturas pendientes de abono.</a:t>
            </a:r>
          </a:p>
          <a:p>
            <a:r>
              <a:rPr lang="es-ES" dirty="0"/>
              <a:t> </a:t>
            </a:r>
          </a:p>
          <a:p>
            <a:pPr marL="285750" indent="-285750">
              <a:buFont typeface="Wingdings" panose="05000000000000000000" pitchFamily="2" charset="2"/>
              <a:buChar char="ü"/>
            </a:pPr>
            <a:r>
              <a:rPr lang="es-ES" dirty="0"/>
              <a:t>Para que el programa pueda emitir esta orden, se deben cumplir dos condiciones:</a:t>
            </a:r>
          </a:p>
          <a:p>
            <a:r>
              <a:rPr lang="es-ES" dirty="0"/>
              <a:t> </a:t>
            </a:r>
          </a:p>
          <a:p>
            <a:pPr marL="530225"/>
            <a:r>
              <a:rPr lang="es-ES" dirty="0"/>
              <a:t>1ª Que el apunte sea de </a:t>
            </a:r>
            <a:r>
              <a:rPr lang="es-ES" u="sng" dirty="0">
                <a:hlinkClick r:id="rId2" action="ppaction://hlinkfile"/>
              </a:rPr>
              <a:t>gasto.</a:t>
            </a:r>
            <a:endParaRPr lang="es-ES" dirty="0"/>
          </a:p>
          <a:p>
            <a:pPr marL="530225"/>
            <a:r>
              <a:rPr lang="es-ES" dirty="0"/>
              <a:t> </a:t>
            </a:r>
          </a:p>
          <a:p>
            <a:pPr marL="530225"/>
            <a:r>
              <a:rPr lang="es-ES" dirty="0"/>
              <a:t>2ª Que ese apunte de gasto esté asignado a un proveedor.</a:t>
            </a:r>
          </a:p>
          <a:p>
            <a:r>
              <a:rPr lang="es-ES" dirty="0"/>
              <a:t> </a:t>
            </a:r>
          </a:p>
          <a:p>
            <a:pPr marL="285750" indent="-285750">
              <a:buFont typeface="Wingdings" panose="05000000000000000000" pitchFamily="2" charset="2"/>
              <a:buChar char="ü"/>
            </a:pPr>
            <a:r>
              <a:rPr lang="es-ES" dirty="0"/>
              <a:t>Una tercera condición es que ese proveedor tenga cumplimentados los datos bancarios. </a:t>
            </a:r>
          </a:p>
          <a:p>
            <a:r>
              <a:rPr lang="es-ES" dirty="0"/>
              <a:t> </a:t>
            </a:r>
          </a:p>
          <a:p>
            <a:pPr marL="285750" indent="-285750">
              <a:buFont typeface="Wingdings" panose="05000000000000000000" pitchFamily="2" charset="2"/>
              <a:buChar char="ü"/>
            </a:pPr>
            <a:r>
              <a:rPr lang="es-ES" dirty="0"/>
              <a:t>Usando esta opción de menú se consigue que todos los apuntes de gasto (los incluidos en la orden de transferencia) se transformen en pago sin necesidad de editarlos de uno en uno. Para ello, en esa ventana, se debe incluir la fecha de factura, además de la de pago y el número de la transferencia, completándose, de esta manera, todos los datos necesarios en un apunte de pago.</a:t>
            </a:r>
          </a:p>
        </p:txBody>
      </p:sp>
    </p:spTree>
    <p:extLst>
      <p:ext uri="{BB962C8B-B14F-4D97-AF65-F5344CB8AC3E}">
        <p14:creationId xmlns:p14="http://schemas.microsoft.com/office/powerpoint/2010/main" val="2207114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82</a:t>
            </a:fld>
            <a:endParaRPr lang="es-ES"/>
          </a:p>
        </p:txBody>
      </p:sp>
      <p:sp>
        <p:nvSpPr>
          <p:cNvPr id="4" name="3 Rectángulo"/>
          <p:cNvSpPr/>
          <p:nvPr/>
        </p:nvSpPr>
        <p:spPr>
          <a:xfrm>
            <a:off x="1115616" y="604719"/>
            <a:ext cx="7776864" cy="1323439"/>
          </a:xfrm>
          <a:prstGeom prst="rect">
            <a:avLst/>
          </a:prstGeom>
        </p:spPr>
        <p:txBody>
          <a:bodyPr wrap="square">
            <a:spAutoFit/>
          </a:bodyPr>
          <a:lstStyle/>
          <a:p>
            <a:r>
              <a:rPr lang="es-ES" sz="2000" u="sng" dirty="0"/>
              <a:t>Cómo se hace:</a:t>
            </a:r>
            <a:endParaRPr lang="es-ES" sz="2000" dirty="0"/>
          </a:p>
          <a:p>
            <a:r>
              <a:rPr lang="es-ES" sz="2000" dirty="0"/>
              <a:t> </a:t>
            </a:r>
          </a:p>
          <a:p>
            <a:r>
              <a:rPr lang="es-ES" sz="2000" dirty="0"/>
              <a:t>Al pulsar en "Utilidades/ Emitir transferencias" se abre la siguiente ventana:</a:t>
            </a:r>
          </a:p>
        </p:txBody>
      </p:sp>
      <p:sp>
        <p:nvSpPr>
          <p:cNvPr id="5" name="4 Rectángulo"/>
          <p:cNvSpPr/>
          <p:nvPr/>
        </p:nvSpPr>
        <p:spPr>
          <a:xfrm>
            <a:off x="1450464" y="204609"/>
            <a:ext cx="2789803" cy="400110"/>
          </a:xfrm>
          <a:prstGeom prst="rect">
            <a:avLst/>
          </a:prstGeom>
        </p:spPr>
        <p:txBody>
          <a:bodyPr wrap="none">
            <a:spAutoFit/>
          </a:bodyPr>
          <a:lstStyle/>
          <a:p>
            <a:r>
              <a:rPr lang="es-ES" sz="2000" b="1" i="1" u="sng" dirty="0"/>
              <a:t>Emitir Transferencias</a:t>
            </a:r>
            <a:endParaRPr lang="es-ES" sz="2000" i="1" u="sng"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15" t="7169" r="12548"/>
          <a:stretch/>
        </p:blipFill>
        <p:spPr bwMode="auto">
          <a:xfrm>
            <a:off x="1835696" y="1928158"/>
            <a:ext cx="6624736" cy="463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893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83</a:t>
            </a:fld>
            <a:endParaRPr lang="es-ES"/>
          </a:p>
        </p:txBody>
      </p:sp>
      <p:sp>
        <p:nvSpPr>
          <p:cNvPr id="4" name="3 Rectángulo"/>
          <p:cNvSpPr/>
          <p:nvPr/>
        </p:nvSpPr>
        <p:spPr>
          <a:xfrm>
            <a:off x="1195397" y="219998"/>
            <a:ext cx="3950697" cy="369332"/>
          </a:xfrm>
          <a:prstGeom prst="rect">
            <a:avLst/>
          </a:prstGeom>
        </p:spPr>
        <p:txBody>
          <a:bodyPr wrap="none">
            <a:spAutoFit/>
          </a:bodyPr>
          <a:lstStyle/>
          <a:p>
            <a:r>
              <a:rPr lang="es-ES" b="1" i="1" u="sng" dirty="0"/>
              <a:t>Control de Talones/Transferencias</a:t>
            </a:r>
            <a:endParaRPr lang="es-ES" i="1" u="sng" dirty="0"/>
          </a:p>
        </p:txBody>
      </p:sp>
      <p:sp>
        <p:nvSpPr>
          <p:cNvPr id="6" name="5 Rectángulo"/>
          <p:cNvSpPr/>
          <p:nvPr/>
        </p:nvSpPr>
        <p:spPr>
          <a:xfrm>
            <a:off x="1170205" y="764704"/>
            <a:ext cx="7697083" cy="1938992"/>
          </a:xfrm>
          <a:prstGeom prst="rect">
            <a:avLst/>
          </a:prstGeom>
        </p:spPr>
        <p:txBody>
          <a:bodyPr wrap="square">
            <a:spAutoFit/>
          </a:bodyPr>
          <a:lstStyle/>
          <a:p>
            <a:r>
              <a:rPr lang="es-ES" sz="2000" dirty="0"/>
              <a:t>Sirve para incluir la fecha de banco, es decir, la fecha en que el banco hace efectivo los pagos a los proveedores y que figuran en los extractos, con el fin de que el programa pueda realizar la conciliación de cuentas (ver "</a:t>
            </a:r>
            <a:r>
              <a:rPr lang="es-ES" sz="2000" u="sng" dirty="0">
                <a:hlinkClick r:id="rId2" action="ppaction://hlinkfile"/>
              </a:rPr>
              <a:t>Informes/ Informes (I)/</a:t>
            </a:r>
            <a:r>
              <a:rPr lang="es-ES" sz="2000" dirty="0"/>
              <a:t> </a:t>
            </a:r>
            <a:r>
              <a:rPr lang="es-ES" sz="2000" u="sng" dirty="0">
                <a:hlinkClick r:id="rId2" action="ppaction://hlinkfile"/>
              </a:rPr>
              <a:t>Conciliación de Cuentas</a:t>
            </a:r>
            <a:r>
              <a:rPr lang="es-ES" sz="2000" dirty="0"/>
              <a:t>"). La Fecha de Banco, es aquélla en que el banco paga al proveedor, es decir, la que figura en el extracto.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402" y="2703696"/>
            <a:ext cx="6192688" cy="386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2552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84</a:t>
            </a:fld>
            <a:endParaRPr lang="es-ES"/>
          </a:p>
        </p:txBody>
      </p:sp>
      <p:sp>
        <p:nvSpPr>
          <p:cNvPr id="4" name="3 Rectángulo"/>
          <p:cNvSpPr/>
          <p:nvPr/>
        </p:nvSpPr>
        <p:spPr>
          <a:xfrm>
            <a:off x="1195397" y="219998"/>
            <a:ext cx="3159839" cy="369332"/>
          </a:xfrm>
          <a:prstGeom prst="rect">
            <a:avLst/>
          </a:prstGeom>
        </p:spPr>
        <p:txBody>
          <a:bodyPr wrap="none">
            <a:spAutoFit/>
          </a:bodyPr>
          <a:lstStyle/>
          <a:p>
            <a:r>
              <a:rPr lang="es-ES" b="1" i="1" u="sng" dirty="0"/>
              <a:t>Explicaciones predefinidas</a:t>
            </a:r>
            <a:endParaRPr lang="es-ES" i="1" u="sng" dirty="0"/>
          </a:p>
        </p:txBody>
      </p:sp>
      <p:sp>
        <p:nvSpPr>
          <p:cNvPr id="5" name="4 Rectángulo"/>
          <p:cNvSpPr/>
          <p:nvPr/>
        </p:nvSpPr>
        <p:spPr>
          <a:xfrm>
            <a:off x="971600" y="908720"/>
            <a:ext cx="7776864" cy="5016758"/>
          </a:xfrm>
          <a:prstGeom prst="rect">
            <a:avLst/>
          </a:prstGeom>
        </p:spPr>
        <p:txBody>
          <a:bodyPr wrap="square">
            <a:spAutoFit/>
          </a:bodyPr>
          <a:lstStyle/>
          <a:p>
            <a:r>
              <a:rPr lang="es-ES" sz="2000" dirty="0"/>
              <a:t>Permite mantener una tabla con los textos que el usuario considere que usa más frecuentemente en el campo explicación de los apuntes. Posteriormente las puede recuperar con F3 o doble clic en dicho campo. Ver </a:t>
            </a:r>
            <a:r>
              <a:rPr lang="es-ES" sz="2000" dirty="0">
                <a:hlinkClick r:id="rId2" action="ppaction://hlinkfile"/>
              </a:rPr>
              <a:t>"Gestión/ Apuntes - Nuevo</a:t>
            </a:r>
            <a:r>
              <a:rPr lang="es-ES" sz="2000" dirty="0"/>
              <a:t> </a:t>
            </a:r>
            <a:r>
              <a:rPr lang="es-ES" sz="2000" dirty="0">
                <a:hlinkClick r:id="rId2" action="ppaction://hlinkfile"/>
              </a:rPr>
              <a:t>apunte".</a:t>
            </a:r>
            <a:endParaRPr lang="es-ES" sz="2000" dirty="0"/>
          </a:p>
          <a:p>
            <a:r>
              <a:rPr lang="es-ES" sz="2000" dirty="0"/>
              <a:t>Por ejemplo:</a:t>
            </a:r>
          </a:p>
          <a:p>
            <a:r>
              <a:rPr lang="es-ES" sz="2000" dirty="0"/>
              <a:t> </a:t>
            </a:r>
          </a:p>
          <a:p>
            <a:r>
              <a:rPr lang="es-ES" sz="2000" dirty="0"/>
              <a:t>Fra. nº   xx  del mes de ….    limpieza </a:t>
            </a:r>
          </a:p>
          <a:p>
            <a:r>
              <a:rPr lang="es-ES" sz="2000" dirty="0"/>
              <a:t> </a:t>
            </a:r>
          </a:p>
          <a:p>
            <a:r>
              <a:rPr lang="es-ES" sz="2000" dirty="0"/>
              <a:t>Fra. nº   xx del tfno. 123456789 de los meses ….</a:t>
            </a:r>
          </a:p>
          <a:p>
            <a:r>
              <a:rPr lang="es-ES" sz="2000" dirty="0"/>
              <a:t> </a:t>
            </a:r>
          </a:p>
          <a:p>
            <a:r>
              <a:rPr lang="es-ES" sz="2000" dirty="0"/>
              <a:t>Fra. nº   xx conservación del mes de ….</a:t>
            </a:r>
          </a:p>
          <a:p>
            <a:endParaRPr lang="es-ES" sz="2000" dirty="0"/>
          </a:p>
          <a:p>
            <a:r>
              <a:rPr lang="es-ES" sz="2000" u="sng" dirty="0"/>
              <a:t>Cómo hacerlo:</a:t>
            </a:r>
            <a:endParaRPr lang="es-ES" sz="2000" dirty="0"/>
          </a:p>
          <a:p>
            <a:r>
              <a:rPr lang="es-ES" sz="2000" dirty="0"/>
              <a:t> </a:t>
            </a:r>
          </a:p>
          <a:p>
            <a:r>
              <a:rPr lang="es-ES" sz="2000" dirty="0"/>
              <a:t>Al seleccionar "Utilidades/ Explicaciones predefinidas" se muestra una pantalla como la que se puede observar a continuación:</a:t>
            </a:r>
          </a:p>
        </p:txBody>
      </p:sp>
    </p:spTree>
    <p:extLst>
      <p:ext uri="{BB962C8B-B14F-4D97-AF65-F5344CB8AC3E}">
        <p14:creationId xmlns:p14="http://schemas.microsoft.com/office/powerpoint/2010/main" val="1838581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85</a:t>
            </a:fld>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89330"/>
            <a:ext cx="4486026" cy="280274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195397" y="35332"/>
            <a:ext cx="3159839" cy="369332"/>
          </a:xfrm>
          <a:prstGeom prst="rect">
            <a:avLst/>
          </a:prstGeom>
        </p:spPr>
        <p:txBody>
          <a:bodyPr wrap="none">
            <a:spAutoFit/>
          </a:bodyPr>
          <a:lstStyle/>
          <a:p>
            <a:r>
              <a:rPr lang="es-ES" b="1" i="1" u="sng" dirty="0"/>
              <a:t>Explicaciones predefinidas</a:t>
            </a:r>
            <a:endParaRPr lang="es-ES" i="1" u="sng" dirty="0"/>
          </a:p>
        </p:txBody>
      </p:sp>
      <p:sp>
        <p:nvSpPr>
          <p:cNvPr id="4" name="3 Rectángulo"/>
          <p:cNvSpPr/>
          <p:nvPr/>
        </p:nvSpPr>
        <p:spPr>
          <a:xfrm>
            <a:off x="1160659" y="4869160"/>
            <a:ext cx="7488832" cy="1631216"/>
          </a:xfrm>
          <a:prstGeom prst="rect">
            <a:avLst/>
          </a:prstGeom>
        </p:spPr>
        <p:txBody>
          <a:bodyPr wrap="square">
            <a:spAutoFit/>
          </a:bodyPr>
          <a:lstStyle/>
          <a:p>
            <a:r>
              <a:rPr lang="es-ES" sz="2000" dirty="0"/>
              <a:t>En la primera columna se introduce un número de orden y en la segunda el texto que se desee. Si se quieren introducir más, basta con situarse en la siguiente fila, columna Número y escribir lo que proceda. En explicación se hará figurar lo que interese.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075" y="2199829"/>
            <a:ext cx="4238925" cy="266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8897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86</a:t>
            </a:fld>
            <a:endParaRPr lang="es-ES"/>
          </a:p>
        </p:txBody>
      </p:sp>
      <p:sp>
        <p:nvSpPr>
          <p:cNvPr id="4" name="3 Rectángulo"/>
          <p:cNvSpPr/>
          <p:nvPr/>
        </p:nvSpPr>
        <p:spPr>
          <a:xfrm>
            <a:off x="1195397" y="219998"/>
            <a:ext cx="2249334" cy="369332"/>
          </a:xfrm>
          <a:prstGeom prst="rect">
            <a:avLst/>
          </a:prstGeom>
        </p:spPr>
        <p:txBody>
          <a:bodyPr wrap="none">
            <a:spAutoFit/>
          </a:bodyPr>
          <a:lstStyle/>
          <a:p>
            <a:r>
              <a:rPr lang="es-ES" b="1" i="1" u="sng" dirty="0"/>
              <a:t>Gastos por grupos</a:t>
            </a:r>
            <a:endParaRPr lang="es-ES" i="1" u="sng" dirty="0"/>
          </a:p>
        </p:txBody>
      </p:sp>
      <p:sp>
        <p:nvSpPr>
          <p:cNvPr id="5" name="4 Rectángulo"/>
          <p:cNvSpPr/>
          <p:nvPr/>
        </p:nvSpPr>
        <p:spPr>
          <a:xfrm>
            <a:off x="1195397" y="764704"/>
            <a:ext cx="7769091" cy="4093428"/>
          </a:xfrm>
          <a:prstGeom prst="rect">
            <a:avLst/>
          </a:prstGeom>
        </p:spPr>
        <p:txBody>
          <a:bodyPr wrap="square">
            <a:spAutoFit/>
          </a:bodyPr>
          <a:lstStyle/>
          <a:p>
            <a:r>
              <a:rPr lang="es-ES" sz="2000" dirty="0"/>
              <a:t>Sirve para obtener un informe con los ingresos y gastos asignados a los Grupos, previamente definidos en </a:t>
            </a:r>
            <a:r>
              <a:rPr lang="es-ES" sz="2000" dirty="0">
                <a:hlinkClick r:id="rId2" action="ppaction://hlinkfile"/>
              </a:rPr>
              <a:t>"Gestión/ Grupos", </a:t>
            </a:r>
            <a:r>
              <a:rPr lang="es-ES" sz="2000" dirty="0"/>
              <a:t>dentro del período seleccionado. La asignación se realiza en los Apuntes (en un nuevo apunte o editando uno existente), en la columna Grupo del desglose.</a:t>
            </a:r>
          </a:p>
          <a:p>
            <a:r>
              <a:rPr lang="es-ES" sz="2000" dirty="0"/>
              <a:t> </a:t>
            </a:r>
          </a:p>
          <a:p>
            <a:r>
              <a:rPr lang="es-ES" sz="2000" dirty="0"/>
              <a:t>Presenta las </a:t>
            </a:r>
            <a:r>
              <a:rPr lang="es-ES" sz="2000" dirty="0" err="1"/>
              <a:t>subopciones</a:t>
            </a:r>
            <a:r>
              <a:rPr lang="es-ES" sz="2000" dirty="0"/>
              <a:t> siguientes:</a:t>
            </a:r>
          </a:p>
          <a:p>
            <a:r>
              <a:rPr lang="es-ES" sz="2000" dirty="0"/>
              <a:t>  </a:t>
            </a:r>
          </a:p>
          <a:p>
            <a:r>
              <a:rPr lang="es-ES" sz="2000" dirty="0">
                <a:hlinkClick r:id="rId3" action="ppaction://hlinkfile"/>
              </a:rPr>
              <a:t>Todos los grupos</a:t>
            </a:r>
            <a:endParaRPr lang="es-ES" sz="2000" dirty="0"/>
          </a:p>
          <a:p>
            <a:r>
              <a:rPr lang="es-ES" sz="2000" dirty="0"/>
              <a:t> </a:t>
            </a:r>
          </a:p>
          <a:p>
            <a:r>
              <a:rPr lang="es-ES" sz="2000" dirty="0">
                <a:hlinkClick r:id="rId3" action="ppaction://hlinkfile"/>
              </a:rPr>
              <a:t>Un grupo</a:t>
            </a:r>
            <a:endParaRPr lang="es-ES" sz="2000" dirty="0"/>
          </a:p>
          <a:p>
            <a:r>
              <a:rPr lang="es-ES" sz="2000" dirty="0"/>
              <a:t> </a:t>
            </a:r>
          </a:p>
          <a:p>
            <a:r>
              <a:rPr lang="es-ES" sz="2000" dirty="0">
                <a:hlinkClick r:id="rId3" action="ppaction://hlinkfile"/>
              </a:rPr>
              <a:t>Solo Totales de Grupos</a:t>
            </a:r>
            <a:endParaRPr lang="es-ES" sz="2000" dirty="0"/>
          </a:p>
        </p:txBody>
      </p:sp>
    </p:spTree>
    <p:extLst>
      <p:ext uri="{BB962C8B-B14F-4D97-AF65-F5344CB8AC3E}">
        <p14:creationId xmlns:p14="http://schemas.microsoft.com/office/powerpoint/2010/main" val="36447602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87</a:t>
            </a:fld>
            <a:endParaRPr lang="es-ES"/>
          </a:p>
        </p:txBody>
      </p:sp>
      <p:sp>
        <p:nvSpPr>
          <p:cNvPr id="4" name="3 Rectángulo"/>
          <p:cNvSpPr/>
          <p:nvPr/>
        </p:nvSpPr>
        <p:spPr>
          <a:xfrm>
            <a:off x="1195397" y="219998"/>
            <a:ext cx="1368708" cy="369332"/>
          </a:xfrm>
          <a:prstGeom prst="rect">
            <a:avLst/>
          </a:prstGeom>
        </p:spPr>
        <p:txBody>
          <a:bodyPr wrap="none">
            <a:spAutoFit/>
          </a:bodyPr>
          <a:lstStyle/>
          <a:p>
            <a:r>
              <a:rPr lang="es-ES" b="1" i="1" u="sng" dirty="0"/>
              <a:t>Ver Saldos</a:t>
            </a:r>
            <a:endParaRPr lang="es-ES" i="1" u="sng" dirty="0"/>
          </a:p>
        </p:txBody>
      </p:sp>
      <p:sp>
        <p:nvSpPr>
          <p:cNvPr id="5" name="4 Rectángulo"/>
          <p:cNvSpPr/>
          <p:nvPr/>
        </p:nvSpPr>
        <p:spPr>
          <a:xfrm>
            <a:off x="1043608" y="764704"/>
            <a:ext cx="7920880" cy="707886"/>
          </a:xfrm>
          <a:prstGeom prst="rect">
            <a:avLst/>
          </a:prstGeom>
        </p:spPr>
        <p:txBody>
          <a:bodyPr wrap="square">
            <a:spAutoFit/>
          </a:bodyPr>
          <a:lstStyle/>
          <a:p>
            <a:r>
              <a:rPr lang="es-ES" sz="2000" dirty="0"/>
              <a:t>Permite ver los saldos a la fecha que se desee, aportando la información que se puede observar en la imagen siguiente: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149" y="1628800"/>
            <a:ext cx="7737797" cy="349093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052278" y="5074636"/>
            <a:ext cx="7920880" cy="1754326"/>
          </a:xfrm>
          <a:prstGeom prst="rect">
            <a:avLst/>
          </a:prstGeom>
        </p:spPr>
        <p:txBody>
          <a:bodyPr wrap="square">
            <a:spAutoFit/>
          </a:bodyPr>
          <a:lstStyle/>
          <a:p>
            <a:r>
              <a:rPr lang="es-ES" u="sng" dirty="0"/>
              <a:t>Cómo hacerlo:</a:t>
            </a:r>
            <a:endParaRPr lang="es-ES" dirty="0"/>
          </a:p>
          <a:p>
            <a:r>
              <a:rPr lang="es-ES" dirty="0"/>
              <a:t> Al elegir la opción "Utilidades/ Ver Saldos“. En la de la izquierda se informa de los saldos a la fecha que figura en la cabecera de la misma, mientras que en la de la derecha hay un calendario que permite elegir la fecha a la que se desea ver los saldos, además de imprimir la información y salir de esta opción.</a:t>
            </a:r>
          </a:p>
        </p:txBody>
      </p:sp>
    </p:spTree>
    <p:extLst>
      <p:ext uri="{BB962C8B-B14F-4D97-AF65-F5344CB8AC3E}">
        <p14:creationId xmlns:p14="http://schemas.microsoft.com/office/powerpoint/2010/main" val="6214993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88</a:t>
            </a:fld>
            <a:endParaRPr lang="es-ES"/>
          </a:p>
        </p:txBody>
      </p:sp>
      <p:sp>
        <p:nvSpPr>
          <p:cNvPr id="4" name="3 Rectángulo"/>
          <p:cNvSpPr/>
          <p:nvPr/>
        </p:nvSpPr>
        <p:spPr>
          <a:xfrm>
            <a:off x="1084128" y="1052736"/>
            <a:ext cx="7848872" cy="1754326"/>
          </a:xfrm>
          <a:prstGeom prst="rect">
            <a:avLst/>
          </a:prstGeom>
        </p:spPr>
        <p:txBody>
          <a:bodyPr wrap="square">
            <a:spAutoFit/>
          </a:bodyPr>
          <a:lstStyle/>
          <a:p>
            <a:r>
              <a:rPr lang="es-ES" dirty="0"/>
              <a:t>La parte superior de la parte izquierda presenta los saldos de la Cuenta de Gestión, distinguiendo la procedencia de los mismos (Programas económicos-Letra A1, Programas económico y conceptos presupuestarios-Letra A2 y Administraciones Públicas-Letra B) a la fecha seleccionada, figurando la suma de todo ello en su parte inferior derecha, como se puede ver a continuación: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191" y="2996952"/>
            <a:ext cx="7739839" cy="289500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195397" y="219998"/>
            <a:ext cx="1368708" cy="369332"/>
          </a:xfrm>
          <a:prstGeom prst="rect">
            <a:avLst/>
          </a:prstGeom>
        </p:spPr>
        <p:txBody>
          <a:bodyPr wrap="none">
            <a:spAutoFit/>
          </a:bodyPr>
          <a:lstStyle/>
          <a:p>
            <a:r>
              <a:rPr lang="es-ES" b="1" i="1" u="sng" dirty="0"/>
              <a:t>Ver Saldos</a:t>
            </a:r>
            <a:endParaRPr lang="es-ES" i="1" u="sng" dirty="0"/>
          </a:p>
        </p:txBody>
      </p:sp>
    </p:spTree>
    <p:extLst>
      <p:ext uri="{BB962C8B-B14F-4D97-AF65-F5344CB8AC3E}">
        <p14:creationId xmlns:p14="http://schemas.microsoft.com/office/powerpoint/2010/main" val="28806148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89</a:t>
            </a:fld>
            <a:endParaRPr lang="es-ES"/>
          </a:p>
        </p:txBody>
      </p:sp>
      <p:sp>
        <p:nvSpPr>
          <p:cNvPr id="4" name="3 Rectángulo"/>
          <p:cNvSpPr/>
          <p:nvPr/>
        </p:nvSpPr>
        <p:spPr>
          <a:xfrm>
            <a:off x="1195397" y="219998"/>
            <a:ext cx="1368708" cy="369332"/>
          </a:xfrm>
          <a:prstGeom prst="rect">
            <a:avLst/>
          </a:prstGeom>
        </p:spPr>
        <p:txBody>
          <a:bodyPr wrap="none">
            <a:spAutoFit/>
          </a:bodyPr>
          <a:lstStyle/>
          <a:p>
            <a:r>
              <a:rPr lang="es-ES" b="1" i="1" u="sng" dirty="0"/>
              <a:t>Ver Saldos</a:t>
            </a:r>
            <a:endParaRPr lang="es-ES" i="1" u="sng" dirty="0"/>
          </a:p>
        </p:txBody>
      </p:sp>
      <p:sp>
        <p:nvSpPr>
          <p:cNvPr id="5" name="4 Rectángulo"/>
          <p:cNvSpPr/>
          <p:nvPr/>
        </p:nvSpPr>
        <p:spPr>
          <a:xfrm>
            <a:off x="1165003" y="836712"/>
            <a:ext cx="7769091" cy="1631216"/>
          </a:xfrm>
          <a:prstGeom prst="rect">
            <a:avLst/>
          </a:prstGeom>
        </p:spPr>
        <p:txBody>
          <a:bodyPr wrap="square">
            <a:spAutoFit/>
          </a:bodyPr>
          <a:lstStyle/>
          <a:p>
            <a:r>
              <a:rPr lang="es-ES" sz="2000" dirty="0"/>
              <a:t>La parte inferior de la parte izquierda se presenta un Resumen de los saldos existentes en la contabilidad, mostrando los totales de la Letra A1, Letra A2, Letra B y Seguro Escolar, comparándolos con los saldos en Banco, Caja y los Gastos pendientes de pago a la fecha seleccionada.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934" y="2467928"/>
            <a:ext cx="7848244" cy="347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18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a:t>GECE 2000</a:t>
            </a:r>
          </a:p>
        </p:txBody>
      </p:sp>
      <p:sp>
        <p:nvSpPr>
          <p:cNvPr id="5" name="4 Marcador de número de diapositiva"/>
          <p:cNvSpPr>
            <a:spLocks noGrp="1"/>
          </p:cNvSpPr>
          <p:nvPr>
            <p:ph type="sldNum" sz="quarter" idx="12"/>
          </p:nvPr>
        </p:nvSpPr>
        <p:spPr/>
        <p:txBody>
          <a:bodyPr/>
          <a:lstStyle/>
          <a:p>
            <a:fld id="{4DBF2C83-4DFC-42A5-A812-13700CD3CC9A}" type="slidenum">
              <a:rPr lang="es-ES" smtClean="0"/>
              <a:t>9</a:t>
            </a:fld>
            <a:endParaRPr lang="es-E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1052736"/>
            <a:ext cx="3650950" cy="308048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95" y="2278907"/>
            <a:ext cx="4177101" cy="4125602"/>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427611" y="369332"/>
            <a:ext cx="5112568" cy="369332"/>
          </a:xfrm>
          <a:prstGeom prst="rect">
            <a:avLst/>
          </a:prstGeom>
          <a:noFill/>
        </p:spPr>
        <p:txBody>
          <a:bodyPr wrap="square" rtlCol="0">
            <a:spAutoFit/>
          </a:bodyPr>
          <a:lstStyle/>
          <a:p>
            <a:r>
              <a:rPr lang="es-ES" b="1" i="1" u="sng" dirty="0"/>
              <a:t>Cierre y recuperación de ejercicios</a:t>
            </a:r>
            <a:endParaRPr lang="es-ES" i="1" u="sng" dirty="0"/>
          </a:p>
        </p:txBody>
      </p:sp>
    </p:spTree>
    <p:extLst>
      <p:ext uri="{BB962C8B-B14F-4D97-AF65-F5344CB8AC3E}">
        <p14:creationId xmlns:p14="http://schemas.microsoft.com/office/powerpoint/2010/main" val="34453609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90</a:t>
            </a:fld>
            <a:endParaRPr lang="es-ES"/>
          </a:p>
        </p:txBody>
      </p:sp>
      <p:sp>
        <p:nvSpPr>
          <p:cNvPr id="4" name="3 Rectángulo"/>
          <p:cNvSpPr/>
          <p:nvPr/>
        </p:nvSpPr>
        <p:spPr>
          <a:xfrm>
            <a:off x="1195397" y="219998"/>
            <a:ext cx="3724096" cy="369332"/>
          </a:xfrm>
          <a:prstGeom prst="rect">
            <a:avLst/>
          </a:prstGeom>
        </p:spPr>
        <p:txBody>
          <a:bodyPr wrap="none">
            <a:spAutoFit/>
          </a:bodyPr>
          <a:lstStyle/>
          <a:p>
            <a:r>
              <a:rPr lang="es-ES" b="1" i="1" u="sng" dirty="0"/>
              <a:t>Apuntes agrupados por cuentas</a:t>
            </a:r>
            <a:endParaRPr lang="es-ES" i="1" u="sng" dirty="0"/>
          </a:p>
        </p:txBody>
      </p:sp>
      <p:sp>
        <p:nvSpPr>
          <p:cNvPr id="5" name="4 Rectángulo"/>
          <p:cNvSpPr/>
          <p:nvPr/>
        </p:nvSpPr>
        <p:spPr>
          <a:xfrm>
            <a:off x="995057" y="836712"/>
            <a:ext cx="7848872" cy="5016758"/>
          </a:xfrm>
          <a:prstGeom prst="rect">
            <a:avLst/>
          </a:prstGeom>
        </p:spPr>
        <p:txBody>
          <a:bodyPr wrap="square">
            <a:spAutoFit/>
          </a:bodyPr>
          <a:lstStyle/>
          <a:p>
            <a:pPr marL="342900" indent="-342900">
              <a:buFont typeface="Wingdings" panose="05000000000000000000" pitchFamily="2" charset="2"/>
              <a:buChar char="ü"/>
            </a:pPr>
            <a:r>
              <a:rPr lang="es-ES" sz="2000" dirty="0"/>
              <a:t>Muestra un documento con la relación de los apuntes asociados a cada Cuenta, con la información que figura en los desgloses respectivos.</a:t>
            </a:r>
          </a:p>
          <a:p>
            <a:r>
              <a:rPr lang="es-ES" sz="2000" dirty="0"/>
              <a:t> </a:t>
            </a:r>
          </a:p>
          <a:p>
            <a:pPr marL="342900" indent="-342900">
              <a:buFont typeface="Wingdings" panose="05000000000000000000" pitchFamily="2" charset="2"/>
              <a:buChar char="ü"/>
            </a:pPr>
            <a:r>
              <a:rPr lang="es-ES" sz="2000" dirty="0"/>
              <a:t>La información que se facilita, para cada Cuenta, es la siguiente:</a:t>
            </a:r>
          </a:p>
          <a:p>
            <a:r>
              <a:rPr lang="es-ES" sz="2000" dirty="0"/>
              <a:t> </a:t>
            </a:r>
          </a:p>
          <a:p>
            <a:pPr marL="1065213" indent="-342900">
              <a:buFont typeface="Courier New" panose="02070309020205020404" pitchFamily="49" charset="0"/>
              <a:buChar char="o"/>
            </a:pPr>
            <a:r>
              <a:rPr lang="es-ES" sz="2000" dirty="0"/>
              <a:t>Código de la Cuenta, su denominación y el importe total (suma de todos los desgloses cargados a dicha Cuenta),</a:t>
            </a:r>
          </a:p>
          <a:p>
            <a:pPr marL="722313"/>
            <a:r>
              <a:rPr lang="es-ES" sz="2000" dirty="0"/>
              <a:t> </a:t>
            </a:r>
          </a:p>
          <a:p>
            <a:pPr marL="1065213" indent="-342900">
              <a:buFont typeface="Courier New" panose="02070309020205020404" pitchFamily="49" charset="0"/>
              <a:buChar char="o"/>
            </a:pPr>
            <a:r>
              <a:rPr lang="es-ES" sz="2000" dirty="0"/>
              <a:t>Nº de Referencia, que se corresponde con el número de orden en </a:t>
            </a:r>
            <a:r>
              <a:rPr lang="es-ES" sz="2000" dirty="0" err="1"/>
              <a:t>quese</a:t>
            </a:r>
            <a:r>
              <a:rPr lang="es-ES" sz="2000" dirty="0"/>
              <a:t> grabó el apunte, independientemente de la fecha del apunte,</a:t>
            </a:r>
          </a:p>
          <a:p>
            <a:pPr marL="722313"/>
            <a:r>
              <a:rPr lang="es-ES" sz="2000" dirty="0"/>
              <a:t> </a:t>
            </a:r>
          </a:p>
          <a:p>
            <a:pPr marL="1065213" indent="-342900">
              <a:buFont typeface="Courier New" panose="02070309020205020404" pitchFamily="49" charset="0"/>
              <a:buChar char="o"/>
            </a:pPr>
            <a:r>
              <a:rPr lang="es-ES" sz="2000" dirty="0"/>
              <a:t>Fecha Apunte,</a:t>
            </a:r>
          </a:p>
          <a:p>
            <a:pPr marL="722313"/>
            <a:r>
              <a:rPr lang="es-ES" sz="2000" dirty="0"/>
              <a:t> </a:t>
            </a:r>
          </a:p>
          <a:p>
            <a:pPr marL="1065213" indent="-342900">
              <a:buFont typeface="Courier New" panose="02070309020205020404" pitchFamily="49" charset="0"/>
              <a:buChar char="o"/>
            </a:pPr>
            <a:r>
              <a:rPr lang="es-ES" sz="2000" dirty="0"/>
              <a:t>Explicación e Importe.</a:t>
            </a:r>
          </a:p>
        </p:txBody>
      </p:sp>
    </p:spTree>
    <p:extLst>
      <p:ext uri="{BB962C8B-B14F-4D97-AF65-F5344CB8AC3E}">
        <p14:creationId xmlns:p14="http://schemas.microsoft.com/office/powerpoint/2010/main" val="5428091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91</a:t>
            </a:fld>
            <a:endParaRPr lang="es-E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550" y="2060847"/>
            <a:ext cx="6768752" cy="4532098"/>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195397" y="219998"/>
            <a:ext cx="3724096" cy="369332"/>
          </a:xfrm>
          <a:prstGeom prst="rect">
            <a:avLst/>
          </a:prstGeom>
        </p:spPr>
        <p:txBody>
          <a:bodyPr wrap="none">
            <a:spAutoFit/>
          </a:bodyPr>
          <a:lstStyle/>
          <a:p>
            <a:r>
              <a:rPr lang="es-ES" b="1" i="1" u="sng" dirty="0"/>
              <a:t>Apuntes agrupados por cuentas</a:t>
            </a:r>
            <a:endParaRPr lang="es-ES" i="1" u="sng" dirty="0"/>
          </a:p>
        </p:txBody>
      </p:sp>
      <p:sp>
        <p:nvSpPr>
          <p:cNvPr id="4" name="3 Rectángulo"/>
          <p:cNvSpPr/>
          <p:nvPr/>
        </p:nvSpPr>
        <p:spPr>
          <a:xfrm>
            <a:off x="1213613" y="764704"/>
            <a:ext cx="7481059" cy="1200329"/>
          </a:xfrm>
          <a:prstGeom prst="rect">
            <a:avLst/>
          </a:prstGeom>
        </p:spPr>
        <p:txBody>
          <a:bodyPr wrap="square">
            <a:spAutoFit/>
          </a:bodyPr>
          <a:lstStyle/>
          <a:p>
            <a:r>
              <a:rPr lang="es-ES" u="sng" dirty="0"/>
              <a:t>Cómo se hace:</a:t>
            </a:r>
            <a:endParaRPr lang="es-ES" dirty="0"/>
          </a:p>
          <a:p>
            <a:r>
              <a:rPr lang="es-ES" dirty="0"/>
              <a:t> </a:t>
            </a:r>
          </a:p>
          <a:p>
            <a:r>
              <a:rPr lang="es-ES" dirty="0"/>
              <a:t>Al elegir la opción de menú "Utilidades/ Apuntes agrupados por cuentas" el programa pide entre qué fechas se desea el informe.</a:t>
            </a:r>
          </a:p>
        </p:txBody>
      </p:sp>
    </p:spTree>
    <p:extLst>
      <p:ext uri="{BB962C8B-B14F-4D97-AF65-F5344CB8AC3E}">
        <p14:creationId xmlns:p14="http://schemas.microsoft.com/office/powerpoint/2010/main" val="23673995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92</a:t>
            </a:fld>
            <a:endParaRPr lang="es-ES"/>
          </a:p>
        </p:txBody>
      </p:sp>
      <p:sp>
        <p:nvSpPr>
          <p:cNvPr id="4" name="3 Rectángulo"/>
          <p:cNvSpPr/>
          <p:nvPr/>
        </p:nvSpPr>
        <p:spPr>
          <a:xfrm>
            <a:off x="1331640" y="170803"/>
            <a:ext cx="2313454" cy="369332"/>
          </a:xfrm>
          <a:prstGeom prst="rect">
            <a:avLst/>
          </a:prstGeom>
        </p:spPr>
        <p:txBody>
          <a:bodyPr wrap="none">
            <a:spAutoFit/>
          </a:bodyPr>
          <a:lstStyle/>
          <a:p>
            <a:r>
              <a:rPr lang="es-ES" b="1" i="1" u="sng" dirty="0"/>
              <a:t>Apuntes Huérfanos</a:t>
            </a:r>
            <a:endParaRPr lang="es-ES" i="1" u="sng" dirty="0"/>
          </a:p>
        </p:txBody>
      </p:sp>
      <p:sp>
        <p:nvSpPr>
          <p:cNvPr id="5" name="4 Rectángulo"/>
          <p:cNvSpPr/>
          <p:nvPr/>
        </p:nvSpPr>
        <p:spPr>
          <a:xfrm>
            <a:off x="1315995" y="764704"/>
            <a:ext cx="7344816" cy="923330"/>
          </a:xfrm>
          <a:prstGeom prst="rect">
            <a:avLst/>
          </a:prstGeom>
        </p:spPr>
        <p:txBody>
          <a:bodyPr wrap="square">
            <a:spAutoFit/>
          </a:bodyPr>
          <a:lstStyle/>
          <a:p>
            <a:r>
              <a:rPr lang="es-ES" dirty="0"/>
              <a:t>Son aquellos apuntes que están anotados a cuentas que no existen, porque éstas fueron borradas o fueron desglosadas con posterioridad a la realización de los mismos.</a:t>
            </a:r>
          </a:p>
        </p:txBody>
      </p:sp>
      <p:sp>
        <p:nvSpPr>
          <p:cNvPr id="6" name="5 Rectángulo"/>
          <p:cNvSpPr/>
          <p:nvPr/>
        </p:nvSpPr>
        <p:spPr>
          <a:xfrm>
            <a:off x="1364585" y="1688034"/>
            <a:ext cx="7648493" cy="1200329"/>
          </a:xfrm>
          <a:prstGeom prst="rect">
            <a:avLst/>
          </a:prstGeom>
        </p:spPr>
        <p:txBody>
          <a:bodyPr wrap="square">
            <a:spAutoFit/>
          </a:bodyPr>
          <a:lstStyle/>
          <a:p>
            <a:r>
              <a:rPr lang="es-ES" u="sng" dirty="0"/>
              <a:t>Cómo se hace:</a:t>
            </a:r>
            <a:endParaRPr lang="es-ES" dirty="0"/>
          </a:p>
          <a:p>
            <a:r>
              <a:rPr lang="es-ES" dirty="0"/>
              <a:t> Al pulsar en "Utilidades/ Apuntes huérfanos" se mostrará un fichero de texto como se indica a continuación. Si no existieran, el programa informaría de esa circunstancia y se saldría.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586" y="2888363"/>
            <a:ext cx="7095846" cy="360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256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93</a:t>
            </a:fld>
            <a:endParaRPr lang="es-ES"/>
          </a:p>
        </p:txBody>
      </p:sp>
      <p:sp>
        <p:nvSpPr>
          <p:cNvPr id="4" name="3 Rectángulo"/>
          <p:cNvSpPr/>
          <p:nvPr/>
        </p:nvSpPr>
        <p:spPr>
          <a:xfrm>
            <a:off x="1615307" y="219998"/>
            <a:ext cx="2317686" cy="369332"/>
          </a:xfrm>
          <a:prstGeom prst="rect">
            <a:avLst/>
          </a:prstGeom>
        </p:spPr>
        <p:txBody>
          <a:bodyPr wrap="none">
            <a:spAutoFit/>
          </a:bodyPr>
          <a:lstStyle/>
          <a:p>
            <a:r>
              <a:rPr lang="es-ES" b="1" i="1" u="sng" dirty="0"/>
              <a:t>Errores en Apuntes</a:t>
            </a:r>
            <a:endParaRPr lang="es-ES" i="1" u="sng" dirty="0"/>
          </a:p>
        </p:txBody>
      </p:sp>
      <p:sp>
        <p:nvSpPr>
          <p:cNvPr id="5" name="4 Rectángulo"/>
          <p:cNvSpPr/>
          <p:nvPr/>
        </p:nvSpPr>
        <p:spPr>
          <a:xfrm>
            <a:off x="1120798" y="692696"/>
            <a:ext cx="7776864" cy="1477328"/>
          </a:xfrm>
          <a:prstGeom prst="rect">
            <a:avLst/>
          </a:prstGeom>
        </p:spPr>
        <p:txBody>
          <a:bodyPr wrap="square">
            <a:spAutoFit/>
          </a:bodyPr>
          <a:lstStyle/>
          <a:p>
            <a:r>
              <a:rPr lang="es-ES" dirty="0"/>
              <a:t>GECE2000 realiza algunas comprobaciones al hacer uso de esta opción, informando, primero, si hay o no saldos negativos y segundo, de algunos errores que se hayan podido deslizar en su grabación.</a:t>
            </a:r>
          </a:p>
          <a:p>
            <a:r>
              <a:rPr lang="es-ES" dirty="0"/>
              <a:t> Esta información se puede imprimir para efectuar correcciones con mayor facilidad.</a:t>
            </a:r>
          </a:p>
        </p:txBody>
      </p:sp>
      <p:sp>
        <p:nvSpPr>
          <p:cNvPr id="6" name="5 Rectángulo"/>
          <p:cNvSpPr/>
          <p:nvPr/>
        </p:nvSpPr>
        <p:spPr>
          <a:xfrm>
            <a:off x="1137000" y="2182352"/>
            <a:ext cx="7776864" cy="4524315"/>
          </a:xfrm>
          <a:prstGeom prst="rect">
            <a:avLst/>
          </a:prstGeom>
        </p:spPr>
        <p:txBody>
          <a:bodyPr wrap="square">
            <a:spAutoFit/>
          </a:bodyPr>
          <a:lstStyle/>
          <a:p>
            <a:r>
              <a:rPr lang="es-ES" dirty="0"/>
              <a:t>Errores que detecta GECE2000, pero que deben ser corregidos por el usuario:</a:t>
            </a:r>
          </a:p>
          <a:p>
            <a:r>
              <a:rPr lang="es-ES" dirty="0"/>
              <a:t> </a:t>
            </a:r>
          </a:p>
          <a:p>
            <a:pPr marL="900113" lvl="0"/>
            <a:r>
              <a:rPr lang="es-ES" dirty="0"/>
              <a:t>Apuntes con </a:t>
            </a:r>
            <a:r>
              <a:rPr lang="es-ES" u="sng" dirty="0">
                <a:hlinkClick r:id="rId2" action="ppaction://hlinkfile"/>
              </a:rPr>
              <a:t>fechas </a:t>
            </a:r>
            <a:r>
              <a:rPr lang="es-ES" dirty="0"/>
              <a:t>anteriores a 01/01/1999,</a:t>
            </a:r>
          </a:p>
          <a:p>
            <a:pPr marL="900113" lvl="0"/>
            <a:r>
              <a:rPr lang="es-ES" dirty="0"/>
              <a:t>El desglose es incorrecto,</a:t>
            </a:r>
          </a:p>
          <a:p>
            <a:pPr marL="900113" lvl="0"/>
            <a:r>
              <a:rPr lang="es-ES" dirty="0"/>
              <a:t>Cuenta Inexistente,</a:t>
            </a:r>
          </a:p>
          <a:p>
            <a:pPr marL="900113" lvl="0"/>
            <a:r>
              <a:rPr lang="es-ES" dirty="0"/>
              <a:t>Los objetivos han de tener un código numérico,</a:t>
            </a:r>
          </a:p>
          <a:p>
            <a:pPr marL="900113" lvl="0"/>
            <a:r>
              <a:rPr lang="es-ES" dirty="0"/>
              <a:t>Todos los apuntes han de tener una cuenta,</a:t>
            </a:r>
          </a:p>
          <a:p>
            <a:pPr marL="900113"/>
            <a:r>
              <a:rPr lang="es-ES" dirty="0"/>
              <a:t> Los ingresos deben tener una cuenta de ingresos,</a:t>
            </a:r>
          </a:p>
          <a:p>
            <a:pPr marL="900113" lvl="0"/>
            <a:r>
              <a:rPr lang="es-ES" dirty="0"/>
              <a:t>Los gastos deben tener una cuenta de gastos,</a:t>
            </a:r>
          </a:p>
          <a:p>
            <a:pPr lvl="0"/>
            <a:r>
              <a:rPr lang="es-ES" dirty="0"/>
              <a:t>              Los pagos han de tener </a:t>
            </a:r>
            <a:r>
              <a:rPr lang="es-ES" u="sng" dirty="0">
                <a:hlinkClick r:id="rId2" action="ppaction://hlinkfile"/>
              </a:rPr>
              <a:t>fecha </a:t>
            </a:r>
            <a:r>
              <a:rPr lang="es-ES" dirty="0"/>
              <a:t>de pago,</a:t>
            </a:r>
          </a:p>
          <a:p>
            <a:pPr marL="900113"/>
            <a:r>
              <a:rPr lang="es-ES" dirty="0"/>
              <a:t>Los pagos por banco han de tener fecha de pago y no ser ésta            anterior a la del apunte,</a:t>
            </a:r>
          </a:p>
          <a:p>
            <a:pPr marL="900113" indent="-900113"/>
            <a:r>
              <a:rPr lang="es-ES" dirty="0"/>
              <a:t>              Los traspasos Banco -&gt;Caja han de tener las mismas fechas de         apunte, de pago y de conciliación bancaria,</a:t>
            </a:r>
          </a:p>
          <a:p>
            <a:pPr marL="900113" lvl="0"/>
            <a:endParaRPr lang="es-ES" dirty="0"/>
          </a:p>
        </p:txBody>
      </p:sp>
    </p:spTree>
    <p:extLst>
      <p:ext uri="{BB962C8B-B14F-4D97-AF65-F5344CB8AC3E}">
        <p14:creationId xmlns:p14="http://schemas.microsoft.com/office/powerpoint/2010/main" val="8027647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94</a:t>
            </a:fld>
            <a:endParaRPr lang="es-ES"/>
          </a:p>
        </p:txBody>
      </p:sp>
      <p:sp>
        <p:nvSpPr>
          <p:cNvPr id="4" name="3 Rectángulo"/>
          <p:cNvSpPr/>
          <p:nvPr/>
        </p:nvSpPr>
        <p:spPr>
          <a:xfrm>
            <a:off x="1477350" y="147990"/>
            <a:ext cx="2535694" cy="369332"/>
          </a:xfrm>
          <a:prstGeom prst="rect">
            <a:avLst/>
          </a:prstGeom>
        </p:spPr>
        <p:txBody>
          <a:bodyPr wrap="none">
            <a:spAutoFit/>
          </a:bodyPr>
          <a:lstStyle/>
          <a:p>
            <a:r>
              <a:rPr lang="es-ES" b="1" i="1" u="sng" dirty="0"/>
              <a:t>Resumen de Apuntes</a:t>
            </a:r>
            <a:endParaRPr lang="es-ES" i="1" u="sng" dirty="0"/>
          </a:p>
        </p:txBody>
      </p:sp>
      <p:sp>
        <p:nvSpPr>
          <p:cNvPr id="5" name="4 Rectángulo"/>
          <p:cNvSpPr/>
          <p:nvPr/>
        </p:nvSpPr>
        <p:spPr>
          <a:xfrm>
            <a:off x="1089567" y="692696"/>
            <a:ext cx="7848872" cy="5940088"/>
          </a:xfrm>
          <a:prstGeom prst="rect">
            <a:avLst/>
          </a:prstGeom>
        </p:spPr>
        <p:txBody>
          <a:bodyPr wrap="square">
            <a:spAutoFit/>
          </a:bodyPr>
          <a:lstStyle/>
          <a:p>
            <a:pPr marL="342900" indent="-342900">
              <a:buFont typeface="Wingdings" panose="05000000000000000000" pitchFamily="2" charset="2"/>
              <a:buChar char="ü"/>
            </a:pPr>
            <a:r>
              <a:rPr lang="es-ES" sz="2000" dirty="0"/>
              <a:t>Ofrece una relación global de apuntes por cuentas, entre las fechas que se elijan, con el fin de controlar la situación de la gestión económica.</a:t>
            </a:r>
          </a:p>
          <a:p>
            <a:pPr marL="342900" indent="-342900">
              <a:buFont typeface="Wingdings" panose="05000000000000000000" pitchFamily="2" charset="2"/>
              <a:buChar char="ü"/>
            </a:pPr>
            <a:r>
              <a:rPr lang="es-ES" sz="2000" dirty="0"/>
              <a:t> Es un documento que muestra un resumen por epígrafes de ingreso y de gasto, dentro del período elegido, así como por el Programa/</a:t>
            </a:r>
            <a:r>
              <a:rPr lang="es-ES" sz="2000" dirty="0" err="1"/>
              <a:t>Adm</a:t>
            </a:r>
            <a:r>
              <a:rPr lang="es-ES" sz="2000" dirty="0"/>
              <a:t>. Pública de cargo. Así mismo, los gastos los separa por Objetivos. </a:t>
            </a:r>
          </a:p>
          <a:p>
            <a:pPr marL="342900" indent="-342900">
              <a:buFont typeface="Wingdings" panose="05000000000000000000" pitchFamily="2" charset="2"/>
              <a:buChar char="ü"/>
            </a:pPr>
            <a:r>
              <a:rPr lang="es-ES" sz="2000" dirty="0"/>
              <a:t> Muestra la siguiente información:</a:t>
            </a:r>
          </a:p>
          <a:p>
            <a:r>
              <a:rPr lang="es-ES" sz="2000" dirty="0"/>
              <a:t> </a:t>
            </a:r>
          </a:p>
          <a:p>
            <a:pPr marL="1419225" indent="-342900">
              <a:buFont typeface="Courier New" panose="02070309020205020404" pitchFamily="49" charset="0"/>
              <a:buChar char="o"/>
            </a:pPr>
            <a:r>
              <a:rPr lang="es-ES" sz="2000" dirty="0"/>
              <a:t>Objetivo,</a:t>
            </a:r>
          </a:p>
          <a:p>
            <a:pPr marL="1076325"/>
            <a:r>
              <a:rPr lang="es-ES" sz="2000" dirty="0"/>
              <a:t> </a:t>
            </a:r>
          </a:p>
          <a:p>
            <a:pPr marL="1419225" indent="-342900">
              <a:buFont typeface="Courier New" panose="02070309020205020404" pitchFamily="49" charset="0"/>
              <a:buChar char="o"/>
            </a:pPr>
            <a:r>
              <a:rPr lang="es-ES" sz="2000" dirty="0"/>
              <a:t>Código de Cuenta (incluidas las creadas por el usuario en "</a:t>
            </a:r>
            <a:r>
              <a:rPr lang="es-ES" sz="2000" u="sng" dirty="0">
                <a:hlinkClick r:id="rId2" action="ppaction://hlinkfile"/>
              </a:rPr>
              <a:t>Gestión/</a:t>
            </a:r>
            <a:r>
              <a:rPr lang="es-ES" sz="2000" dirty="0"/>
              <a:t> </a:t>
            </a:r>
            <a:r>
              <a:rPr lang="es-ES" sz="2000" u="sng" dirty="0">
                <a:hlinkClick r:id="rId2" action="ppaction://hlinkfile"/>
              </a:rPr>
              <a:t>Cuentas</a:t>
            </a:r>
            <a:r>
              <a:rPr lang="es-ES" sz="2000" dirty="0"/>
              <a:t>”),</a:t>
            </a:r>
          </a:p>
          <a:p>
            <a:pPr marL="1076325"/>
            <a:r>
              <a:rPr lang="es-ES" sz="2000" dirty="0"/>
              <a:t> </a:t>
            </a:r>
          </a:p>
          <a:p>
            <a:pPr marL="1419225" indent="-342900">
              <a:buFont typeface="Courier New" panose="02070309020205020404" pitchFamily="49" charset="0"/>
              <a:buChar char="o"/>
            </a:pPr>
            <a:r>
              <a:rPr lang="es-ES" sz="2000" dirty="0"/>
              <a:t>Descripción o denominación de la Cuenta,</a:t>
            </a:r>
          </a:p>
          <a:p>
            <a:pPr marL="1076325"/>
            <a:r>
              <a:rPr lang="es-ES" sz="2000" dirty="0"/>
              <a:t> </a:t>
            </a:r>
          </a:p>
          <a:p>
            <a:pPr marL="1419225" indent="-342900">
              <a:buFont typeface="Courier New" panose="02070309020205020404" pitchFamily="49" charset="0"/>
              <a:buChar char="o"/>
            </a:pPr>
            <a:r>
              <a:rPr lang="es-ES" sz="2000" dirty="0"/>
              <a:t>Cargo al programa o Administración Pública y, por último, Importe,</a:t>
            </a:r>
          </a:p>
          <a:p>
            <a:pPr marL="633413"/>
            <a:r>
              <a:rPr lang="es-ES" sz="2000" dirty="0"/>
              <a:t> </a:t>
            </a:r>
          </a:p>
        </p:txBody>
      </p:sp>
    </p:spTree>
    <p:extLst>
      <p:ext uri="{BB962C8B-B14F-4D97-AF65-F5344CB8AC3E}">
        <p14:creationId xmlns:p14="http://schemas.microsoft.com/office/powerpoint/2010/main" val="3640015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95</a:t>
            </a:fld>
            <a:endParaRPr lang="es-E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316" y="1988840"/>
            <a:ext cx="7819082" cy="435329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477350" y="147990"/>
            <a:ext cx="2535694" cy="369332"/>
          </a:xfrm>
          <a:prstGeom prst="rect">
            <a:avLst/>
          </a:prstGeom>
        </p:spPr>
        <p:txBody>
          <a:bodyPr wrap="none">
            <a:spAutoFit/>
          </a:bodyPr>
          <a:lstStyle/>
          <a:p>
            <a:r>
              <a:rPr lang="es-ES" b="1" i="1" u="sng" dirty="0"/>
              <a:t>Resumen de Apuntes</a:t>
            </a:r>
            <a:endParaRPr lang="es-ES" i="1" u="sng" dirty="0"/>
          </a:p>
        </p:txBody>
      </p:sp>
      <p:sp>
        <p:nvSpPr>
          <p:cNvPr id="4" name="3 Rectángulo"/>
          <p:cNvSpPr/>
          <p:nvPr/>
        </p:nvSpPr>
        <p:spPr>
          <a:xfrm>
            <a:off x="1259632" y="552948"/>
            <a:ext cx="7663766" cy="1323439"/>
          </a:xfrm>
          <a:prstGeom prst="rect">
            <a:avLst/>
          </a:prstGeom>
        </p:spPr>
        <p:txBody>
          <a:bodyPr wrap="square">
            <a:spAutoFit/>
          </a:bodyPr>
          <a:lstStyle/>
          <a:p>
            <a:r>
              <a:rPr lang="es-ES" sz="2000" u="sng" dirty="0"/>
              <a:t>Cómo se hace:</a:t>
            </a:r>
            <a:endParaRPr lang="es-ES" sz="2000" dirty="0"/>
          </a:p>
          <a:p>
            <a:r>
              <a:rPr lang="es-ES" sz="2000" dirty="0"/>
              <a:t> </a:t>
            </a:r>
          </a:p>
          <a:p>
            <a:r>
              <a:rPr lang="es-ES" sz="2000" dirty="0"/>
              <a:t>Al pulsar en "Utilidades/ Resumen de Apuntes" el programa pide entre qué fechas se desea el informe.</a:t>
            </a:r>
          </a:p>
        </p:txBody>
      </p:sp>
    </p:spTree>
    <p:extLst>
      <p:ext uri="{BB962C8B-B14F-4D97-AF65-F5344CB8AC3E}">
        <p14:creationId xmlns:p14="http://schemas.microsoft.com/office/powerpoint/2010/main" val="10251738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96</a:t>
            </a:fld>
            <a:endParaRPr lang="es-ES"/>
          </a:p>
        </p:txBody>
      </p:sp>
      <p:sp>
        <p:nvSpPr>
          <p:cNvPr id="4" name="3 Rectángulo"/>
          <p:cNvSpPr/>
          <p:nvPr/>
        </p:nvSpPr>
        <p:spPr>
          <a:xfrm>
            <a:off x="1182303" y="170930"/>
            <a:ext cx="2044149" cy="369332"/>
          </a:xfrm>
          <a:prstGeom prst="rect">
            <a:avLst/>
          </a:prstGeom>
        </p:spPr>
        <p:txBody>
          <a:bodyPr wrap="none">
            <a:spAutoFit/>
          </a:bodyPr>
          <a:lstStyle/>
          <a:p>
            <a:r>
              <a:rPr lang="es-ES" b="1" i="1" u="sng" dirty="0"/>
              <a:t>Años en apuntes</a:t>
            </a:r>
            <a:endParaRPr lang="es-ES" i="1" u="sng" dirty="0"/>
          </a:p>
        </p:txBody>
      </p:sp>
      <p:sp>
        <p:nvSpPr>
          <p:cNvPr id="5" name="4 Rectángulo"/>
          <p:cNvSpPr/>
          <p:nvPr/>
        </p:nvSpPr>
        <p:spPr>
          <a:xfrm>
            <a:off x="1151112" y="569281"/>
            <a:ext cx="7992888" cy="2554545"/>
          </a:xfrm>
          <a:prstGeom prst="rect">
            <a:avLst/>
          </a:prstGeom>
        </p:spPr>
        <p:txBody>
          <a:bodyPr wrap="square">
            <a:spAutoFit/>
          </a:bodyPr>
          <a:lstStyle/>
          <a:p>
            <a:pPr marL="342900" indent="-342900">
              <a:buFont typeface="Wingdings" panose="05000000000000000000" pitchFamily="2" charset="2"/>
              <a:buChar char="ü"/>
            </a:pPr>
            <a:r>
              <a:rPr lang="es-ES" sz="2000" dirty="0"/>
              <a:t>Esta utilidad permite obtener un documento en el que se informa de los distintos años incluidos en los campos Fecha al formalizar los apuntes, con objeto de corregir aquellos apuntes en los que se haya introducido mal el año de la fecha, por ser éste incoherente.</a:t>
            </a:r>
          </a:p>
          <a:p>
            <a:endParaRPr lang="es-ES" sz="2000" dirty="0"/>
          </a:p>
          <a:p>
            <a:pPr marL="342900" indent="-342900">
              <a:buFont typeface="Wingdings" panose="05000000000000000000" pitchFamily="2" charset="2"/>
              <a:buChar char="ü"/>
            </a:pPr>
            <a:r>
              <a:rPr lang="es-ES" sz="2000" dirty="0"/>
              <a:t>  </a:t>
            </a:r>
            <a:r>
              <a:rPr lang="es-ES" sz="2000" u="sng" dirty="0"/>
              <a:t>Cómo se hace</a:t>
            </a:r>
            <a:r>
              <a:rPr lang="es-ES" sz="2000" dirty="0"/>
              <a:t>:</a:t>
            </a:r>
          </a:p>
          <a:p>
            <a:pPr marL="265113"/>
            <a:r>
              <a:rPr lang="es-ES" sz="2000" dirty="0"/>
              <a:t> Al seleccionar "Utilidades/ Años en apuntes" se muestra la información, tal y como se puede ver en la imagen siguiente: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1" y="3262092"/>
            <a:ext cx="6048672" cy="340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9967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97</a:t>
            </a:fld>
            <a:endParaRPr lang="es-ES"/>
          </a:p>
        </p:txBody>
      </p:sp>
      <p:sp>
        <p:nvSpPr>
          <p:cNvPr id="4" name="3 Rectángulo"/>
          <p:cNvSpPr/>
          <p:nvPr/>
        </p:nvSpPr>
        <p:spPr>
          <a:xfrm>
            <a:off x="1259632" y="889844"/>
            <a:ext cx="7560840" cy="4708981"/>
          </a:xfrm>
          <a:prstGeom prst="rect">
            <a:avLst/>
          </a:prstGeom>
        </p:spPr>
        <p:txBody>
          <a:bodyPr wrap="square">
            <a:spAutoFit/>
          </a:bodyPr>
          <a:lstStyle/>
          <a:p>
            <a:r>
              <a:rPr lang="es-ES" sz="2000" dirty="0"/>
              <a:t>Para averiguar el apunte o apuntes que tienen el año de la fecha introducido incorrectamente se deben seguir los pasos que se indican:</a:t>
            </a:r>
          </a:p>
          <a:p>
            <a:r>
              <a:rPr lang="es-ES" sz="2000" dirty="0"/>
              <a:t> </a:t>
            </a:r>
          </a:p>
          <a:p>
            <a:r>
              <a:rPr lang="es-ES" sz="2000" dirty="0"/>
              <a:t> </a:t>
            </a:r>
          </a:p>
          <a:p>
            <a:pPr marL="633413"/>
            <a:r>
              <a:rPr lang="es-ES" sz="2000" dirty="0"/>
              <a:t>1º Entrar en "</a:t>
            </a:r>
            <a:r>
              <a:rPr lang="es-ES" sz="2000" u="sng" dirty="0">
                <a:hlinkClick r:id="rId2" action="ppaction://hlinkfile"/>
              </a:rPr>
              <a:t>Gestión/ Apuntes</a:t>
            </a:r>
            <a:r>
              <a:rPr lang="es-ES" sz="2000" dirty="0"/>
              <a:t>".</a:t>
            </a:r>
          </a:p>
          <a:p>
            <a:pPr marL="633413"/>
            <a:r>
              <a:rPr lang="es-ES" sz="2000" dirty="0"/>
              <a:t> </a:t>
            </a:r>
          </a:p>
          <a:p>
            <a:pPr marL="633413"/>
            <a:r>
              <a:rPr lang="es-ES" sz="2000" dirty="0"/>
              <a:t>2º Pulsar en el botón </a:t>
            </a:r>
            <a:r>
              <a:rPr lang="es-ES" sz="2000" i="1" dirty="0"/>
              <a:t>Todos los Tipos</a:t>
            </a:r>
            <a:r>
              <a:rPr lang="es-ES" sz="2000" dirty="0"/>
              <a:t> para listar todos los apuntes.</a:t>
            </a:r>
          </a:p>
          <a:p>
            <a:pPr marL="633413"/>
            <a:r>
              <a:rPr lang="es-ES" sz="2000" dirty="0"/>
              <a:t> </a:t>
            </a:r>
          </a:p>
          <a:p>
            <a:pPr marL="633413"/>
            <a:r>
              <a:rPr lang="es-ES" sz="2000" dirty="0"/>
              <a:t>3º Ordenar la columna de la fecha cuyo año esté mal. Es decir, se ordenará por la columna F Apunte, F Factura, F Pago o F Banco, según proceda.</a:t>
            </a:r>
          </a:p>
          <a:p>
            <a:pPr marL="633413"/>
            <a:r>
              <a:rPr lang="es-ES" sz="2000" dirty="0"/>
              <a:t> </a:t>
            </a:r>
          </a:p>
          <a:p>
            <a:pPr marL="633413"/>
            <a:r>
              <a:rPr lang="es-ES" sz="2000" dirty="0"/>
              <a:t>4º Editar el apunte que tiene el año incorrecto y corregirlo.</a:t>
            </a:r>
          </a:p>
        </p:txBody>
      </p:sp>
      <p:sp>
        <p:nvSpPr>
          <p:cNvPr id="5" name="4 Rectángulo"/>
          <p:cNvSpPr/>
          <p:nvPr/>
        </p:nvSpPr>
        <p:spPr>
          <a:xfrm>
            <a:off x="1182303" y="170930"/>
            <a:ext cx="2044149" cy="369332"/>
          </a:xfrm>
          <a:prstGeom prst="rect">
            <a:avLst/>
          </a:prstGeom>
        </p:spPr>
        <p:txBody>
          <a:bodyPr wrap="none">
            <a:spAutoFit/>
          </a:bodyPr>
          <a:lstStyle/>
          <a:p>
            <a:r>
              <a:rPr lang="es-ES" b="1" i="1" u="sng" dirty="0"/>
              <a:t>Años en apuntes</a:t>
            </a:r>
            <a:endParaRPr lang="es-ES" i="1" u="sng" dirty="0"/>
          </a:p>
        </p:txBody>
      </p:sp>
    </p:spTree>
    <p:extLst>
      <p:ext uri="{BB962C8B-B14F-4D97-AF65-F5344CB8AC3E}">
        <p14:creationId xmlns:p14="http://schemas.microsoft.com/office/powerpoint/2010/main" val="20059431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98</a:t>
            </a:fld>
            <a:endParaRPr lang="es-ES"/>
          </a:p>
        </p:txBody>
      </p:sp>
      <p:sp>
        <p:nvSpPr>
          <p:cNvPr id="4" name="3 Rectángulo"/>
          <p:cNvSpPr/>
          <p:nvPr/>
        </p:nvSpPr>
        <p:spPr>
          <a:xfrm>
            <a:off x="1182303" y="38195"/>
            <a:ext cx="2710999" cy="369332"/>
          </a:xfrm>
          <a:prstGeom prst="rect">
            <a:avLst/>
          </a:prstGeom>
        </p:spPr>
        <p:txBody>
          <a:bodyPr wrap="none">
            <a:spAutoFit/>
          </a:bodyPr>
          <a:lstStyle/>
          <a:p>
            <a:r>
              <a:rPr lang="es-ES" b="1" i="1" u="sng" dirty="0"/>
              <a:t>Apuntes sin Proveedor</a:t>
            </a:r>
            <a:endParaRPr lang="es-ES" i="1" u="sng" dirty="0"/>
          </a:p>
        </p:txBody>
      </p:sp>
      <p:sp>
        <p:nvSpPr>
          <p:cNvPr id="5" name="4 Rectángulo"/>
          <p:cNvSpPr/>
          <p:nvPr/>
        </p:nvSpPr>
        <p:spPr>
          <a:xfrm>
            <a:off x="1043608" y="407527"/>
            <a:ext cx="7854193" cy="1015663"/>
          </a:xfrm>
          <a:prstGeom prst="rect">
            <a:avLst/>
          </a:prstGeom>
        </p:spPr>
        <p:txBody>
          <a:bodyPr wrap="square">
            <a:spAutoFit/>
          </a:bodyPr>
          <a:lstStyle/>
          <a:p>
            <a:r>
              <a:rPr lang="es-ES" sz="2000" dirty="0"/>
              <a:t>Esta opción del menú permite obtener una relación de apuntes a los que no les ha sido asignado un proveedor o bien tienen adjudicado un NIF/CIF que no consta en la base de datos.</a:t>
            </a:r>
          </a:p>
        </p:txBody>
      </p:sp>
      <p:sp>
        <p:nvSpPr>
          <p:cNvPr id="6" name="5 Rectángulo"/>
          <p:cNvSpPr/>
          <p:nvPr/>
        </p:nvSpPr>
        <p:spPr>
          <a:xfrm>
            <a:off x="1120728" y="1405988"/>
            <a:ext cx="7715497" cy="1261884"/>
          </a:xfrm>
          <a:prstGeom prst="rect">
            <a:avLst/>
          </a:prstGeom>
        </p:spPr>
        <p:txBody>
          <a:bodyPr wrap="square">
            <a:spAutoFit/>
          </a:bodyPr>
          <a:lstStyle/>
          <a:p>
            <a:r>
              <a:rPr lang="es-ES" u="sng" dirty="0"/>
              <a:t>Cómo se hace:</a:t>
            </a:r>
            <a:endParaRPr lang="es-ES" dirty="0"/>
          </a:p>
          <a:p>
            <a:r>
              <a:rPr lang="es-ES" dirty="0"/>
              <a:t> </a:t>
            </a:r>
          </a:p>
          <a:p>
            <a:r>
              <a:rPr lang="es-ES" sz="2000" dirty="0"/>
              <a:t>Al pulsar en “Utilidades/ Apuntes sin Proveedor” el programa pide entre qué fechas se desea el informe (fecha inicial y fecha final).</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232" y="2780928"/>
            <a:ext cx="4392488" cy="2145486"/>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184018" y="5085184"/>
            <a:ext cx="7715497" cy="1323439"/>
          </a:xfrm>
          <a:prstGeom prst="rect">
            <a:avLst/>
          </a:prstGeom>
        </p:spPr>
        <p:txBody>
          <a:bodyPr wrap="square">
            <a:spAutoFit/>
          </a:bodyPr>
          <a:lstStyle/>
          <a:p>
            <a:r>
              <a:rPr lang="es-ES" sz="2000" dirty="0"/>
              <a:t>Esta utilidad se puede usar cuando la precise el usuario. Es conveniente cuando se tenga que informar a la Agencia Tributaria de los proveedores que han percibido en el ejercicio más de 3.005,06 euros para hacer las comprobaciones oportunas.</a:t>
            </a:r>
          </a:p>
        </p:txBody>
      </p:sp>
    </p:spTree>
    <p:extLst>
      <p:ext uri="{BB962C8B-B14F-4D97-AF65-F5344CB8AC3E}">
        <p14:creationId xmlns:p14="http://schemas.microsoft.com/office/powerpoint/2010/main" val="34578001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a:t>GECE 2000</a:t>
            </a:r>
          </a:p>
        </p:txBody>
      </p:sp>
      <p:sp>
        <p:nvSpPr>
          <p:cNvPr id="3" name="2 Marcador de número de diapositiva"/>
          <p:cNvSpPr>
            <a:spLocks noGrp="1"/>
          </p:cNvSpPr>
          <p:nvPr>
            <p:ph type="sldNum" sz="quarter" idx="12"/>
          </p:nvPr>
        </p:nvSpPr>
        <p:spPr/>
        <p:txBody>
          <a:bodyPr/>
          <a:lstStyle/>
          <a:p>
            <a:fld id="{4DBF2C83-4DFC-42A5-A812-13700CD3CC9A}" type="slidenum">
              <a:rPr lang="es-ES" smtClean="0"/>
              <a:t>99</a:t>
            </a:fld>
            <a:endParaRPr lang="es-ES"/>
          </a:p>
        </p:txBody>
      </p:sp>
      <p:sp>
        <p:nvSpPr>
          <p:cNvPr id="4" name="3 Rectángulo"/>
          <p:cNvSpPr/>
          <p:nvPr/>
        </p:nvSpPr>
        <p:spPr>
          <a:xfrm>
            <a:off x="1182303" y="38195"/>
            <a:ext cx="4750018" cy="369332"/>
          </a:xfrm>
          <a:prstGeom prst="rect">
            <a:avLst/>
          </a:prstGeom>
        </p:spPr>
        <p:txBody>
          <a:bodyPr wrap="none">
            <a:spAutoFit/>
          </a:bodyPr>
          <a:lstStyle/>
          <a:p>
            <a:r>
              <a:rPr lang="es-ES" b="1" i="1" u="sng" dirty="0"/>
              <a:t>Asociar apuntes al Fondo Social Europeo</a:t>
            </a:r>
            <a:endParaRPr lang="es-ES" i="1" u="sng" dirty="0"/>
          </a:p>
        </p:txBody>
      </p:sp>
      <p:sp>
        <p:nvSpPr>
          <p:cNvPr id="5" name="4 Rectángulo"/>
          <p:cNvSpPr/>
          <p:nvPr/>
        </p:nvSpPr>
        <p:spPr>
          <a:xfrm>
            <a:off x="1043608" y="836712"/>
            <a:ext cx="7920880" cy="3477875"/>
          </a:xfrm>
          <a:prstGeom prst="rect">
            <a:avLst/>
          </a:prstGeom>
        </p:spPr>
        <p:txBody>
          <a:bodyPr wrap="square">
            <a:spAutoFit/>
          </a:bodyPr>
          <a:lstStyle/>
          <a:p>
            <a:r>
              <a:rPr lang="es-ES" sz="2000" dirty="0"/>
              <a:t>Sirve para grabar en el desglose de cada apunte el código de la Acción que corresponda del Fondo Social Europeo, de una forma rápida, en el caso de no haberlo hecho al realizar los apuntes.</a:t>
            </a:r>
          </a:p>
          <a:p>
            <a:r>
              <a:rPr lang="es-ES" sz="2000" dirty="0"/>
              <a:t> En el supuesto de haber introducido el dato al realizar el apunte, en esta pantalla se podría modificar rápidamente.</a:t>
            </a:r>
          </a:p>
          <a:p>
            <a:r>
              <a:rPr lang="es-ES" sz="2000" dirty="0"/>
              <a:t> </a:t>
            </a:r>
          </a:p>
          <a:p>
            <a:endParaRPr lang="es-ES" sz="2000" u="sng" dirty="0"/>
          </a:p>
          <a:p>
            <a:r>
              <a:rPr lang="es-ES" sz="2000" u="sng" dirty="0"/>
              <a:t>Cómo se hace:</a:t>
            </a:r>
            <a:endParaRPr lang="es-ES" sz="2000" dirty="0"/>
          </a:p>
          <a:p>
            <a:r>
              <a:rPr lang="es-ES" sz="2000" dirty="0"/>
              <a:t> </a:t>
            </a:r>
          </a:p>
          <a:p>
            <a:r>
              <a:rPr lang="es-ES" sz="2000" dirty="0"/>
              <a:t>Al entrar en la opción "Utilidades/ Asociar apuntes a Fondo S. Europeo" se presenta la pantalla que se ve a continuación:</a:t>
            </a:r>
          </a:p>
        </p:txBody>
      </p:sp>
    </p:spTree>
    <p:extLst>
      <p:ext uri="{BB962C8B-B14F-4D97-AF65-F5344CB8AC3E}">
        <p14:creationId xmlns:p14="http://schemas.microsoft.com/office/powerpoint/2010/main" val="2642247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52</TotalTime>
  <Words>3644</Words>
  <Application>Microsoft Office PowerPoint</Application>
  <PresentationFormat>Presentación en pantalla (4:3)</PresentationFormat>
  <Paragraphs>1009</Paragraphs>
  <Slides>106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106</vt:i4>
      </vt:variant>
    </vt:vector>
  </HeadingPairs>
  <TitlesOfParts>
    <vt:vector size="116" baseType="lpstr">
      <vt:lpstr>Algerian</vt:lpstr>
      <vt:lpstr>Arial</vt:lpstr>
      <vt:lpstr>Calibri</vt:lpstr>
      <vt:lpstr>Courier New</vt:lpstr>
      <vt:lpstr>Gill Sans MT</vt:lpstr>
      <vt:lpstr>Lucida Calligraphy</vt:lpstr>
      <vt:lpstr>Verdana</vt:lpstr>
      <vt:lpstr>Wingdings</vt:lpstr>
      <vt:lpstr>Wingdings 2</vt:lpstr>
      <vt:lpstr>Solsticio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dc:creator>
  <cp:lastModifiedBy>Mantenimiento</cp:lastModifiedBy>
  <cp:revision>134</cp:revision>
  <dcterms:created xsi:type="dcterms:W3CDTF">2018-06-21T14:36:06Z</dcterms:created>
  <dcterms:modified xsi:type="dcterms:W3CDTF">2019-09-09T16:32:07Z</dcterms:modified>
</cp:coreProperties>
</file>