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2"/>
  </p:notesMasterIdLst>
  <p:sldIdLst>
    <p:sldId id="256" r:id="rId3"/>
    <p:sldId id="406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396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398" r:id="rId22"/>
    <p:sldId id="390" r:id="rId23"/>
    <p:sldId id="391" r:id="rId24"/>
    <p:sldId id="417" r:id="rId25"/>
    <p:sldId id="416" r:id="rId26"/>
    <p:sldId id="420" r:id="rId27"/>
    <p:sldId id="394" r:id="rId28"/>
    <p:sldId id="393" r:id="rId29"/>
    <p:sldId id="421" r:id="rId30"/>
    <p:sldId id="422" r:id="rId3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0"/>
    <p:restoredTop sz="50067"/>
  </p:normalViewPr>
  <p:slideViewPr>
    <p:cSldViewPr>
      <p:cViewPr>
        <p:scale>
          <a:sx n="62" d="100"/>
          <a:sy n="62" d="100"/>
        </p:scale>
        <p:origin x="236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1438" y="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D2D2BA66-CF20-E348-8111-A8E0520D0F92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2630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140E35CA-C659-9D44-85DE-0BB6800CC0F2}" type="slidenum">
              <a:rPr lang="es-ES" altLang="es-ES_tradnl" sz="1400">
                <a:solidFill>
                  <a:srgbClr val="000000"/>
                </a:solidFill>
                <a:latin typeface="Times New Roman" charset="0"/>
              </a:rPr>
              <a:pPr eaLnBrk="1" hangingPunct="1"/>
              <a:t>1</a:t>
            </a:fld>
            <a:endParaRPr lang="es-ES" altLang="es-ES_tradnl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71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17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9959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18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31110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19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0877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20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2546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77891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22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37503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24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811961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259202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7051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27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81042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237313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28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64816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29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25171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9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3905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0301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12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8541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13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773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14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6397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41232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2D2BA66-CF20-E348-8111-A8E0520D0F92}" type="slidenum">
              <a:rPr lang="es-ES" altLang="es-ES_tradnl" smtClean="0"/>
              <a:pPr/>
              <a:t>16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4565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527BA-99FD-2945-A28A-C4CD459CF92C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25812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B3AE5-3B22-8B43-8FB2-E347A93AD503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52872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44671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44671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FD516-4919-3244-9093-9451EF7BE1A4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212337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3B9C9-A102-9A4E-A1F4-11BDC1E017D0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736296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30146-C178-ED40-9140-572A0C44B805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2682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422AE-C7B3-3748-876B-DF9183BAFDA1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6448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EB728-BF0E-4F46-BC28-91A2677B0724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2215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8A5E0-5C73-5543-9F5A-C17A78519D71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51181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83CF1-645E-794F-A0DA-C36C96A252EB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03358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9764A-6A4D-9E47-AB8A-362B942A5454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13338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9EF9C-4920-3C44-9444-31299739BDE1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3891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92C83-75D8-1846-A3D6-9E39CCE55E9E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327570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65611-B58F-1D49-BB02-4D9ECABA5A7E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37367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6C7E-1BCB-6246-9229-974AFDC56F5B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77867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1ECEA-40C3-B440-A31B-F8888D2A5F89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50633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5649E-9D87-D347-886A-650F818C1DFB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148347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A585-BC72-874E-B787-69CBE97299CA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53999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7E7CD-468F-3048-AEB8-533960D78C53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36378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B4882-8373-854E-A94A-967241D0CC58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26485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FB311-760A-2846-9169-B75BA48D2672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182818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CE275-39AB-1B4F-97EA-48432236B7C2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154366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ACE0A-1868-6548-AE5E-DBAFDF1B8C06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  <p:extLst>
      <p:ext uri="{BB962C8B-B14F-4D97-AF65-F5344CB8AC3E}">
        <p14:creationId xmlns:p14="http://schemas.microsoft.com/office/powerpoint/2010/main" val="28432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19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3975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/>
              <a:t>Pulse para editar los formatos del texto del esquema</a:t>
            </a:r>
          </a:p>
          <a:p>
            <a:pPr lvl="1"/>
            <a:r>
              <a:rPr lang="en-GB" altLang="es-ES_tradnl"/>
              <a:t>Segundo nivel del esquema</a:t>
            </a:r>
          </a:p>
          <a:p>
            <a:pPr lvl="2"/>
            <a:r>
              <a:rPr lang="en-GB" altLang="es-ES_tradnl"/>
              <a:t>Tercer nivel del esquema</a:t>
            </a:r>
          </a:p>
          <a:p>
            <a:pPr lvl="3"/>
            <a:r>
              <a:rPr lang="en-GB" altLang="es-ES_tradnl"/>
              <a:t>Cuarto nivel del esquema</a:t>
            </a:r>
          </a:p>
          <a:p>
            <a:pPr lvl="4"/>
            <a:r>
              <a:rPr lang="en-GB" altLang="es-ES_tradnl"/>
              <a:t>Quinto nivel del esquema</a:t>
            </a:r>
          </a:p>
          <a:p>
            <a:pPr lvl="4"/>
            <a:r>
              <a:rPr lang="en-GB" altLang="es-ES_tradnl"/>
              <a:t>Sexto nivel del esquema</a:t>
            </a:r>
          </a:p>
          <a:p>
            <a:pPr lvl="4"/>
            <a:r>
              <a:rPr lang="en-GB" altLang="es-ES_tradnl"/>
              <a:t>Séptimo nivel del esquema</a:t>
            </a:r>
          </a:p>
          <a:p>
            <a:pPr lvl="4"/>
            <a:r>
              <a:rPr lang="en-GB" altLang="es-ES_tradnl"/>
              <a:t>Octavo nivel del esquema</a:t>
            </a:r>
          </a:p>
          <a:p>
            <a:pPr lvl="4"/>
            <a:r>
              <a:rPr lang="en-GB" altLang="es-ES_tradnl"/>
              <a:t>Noveno nivel del esquema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0425" cy="3651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ＭＳ Ｐゴシック" charset="0"/>
                <a:cs typeface="Droid Sans Fallback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0425" cy="3651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4B95C90-1EEC-7C45-A106-5A686E2E4F2A}" type="slidenum">
              <a:rPr lang="es-CO" altLang="es-ES_tradnl"/>
              <a:pPr/>
              <a:t>‹Nr.›</a:t>
            </a:fld>
            <a:endParaRPr lang="es-CO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/>
              <a:t>Pulse para editar el formato del texto de título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/>
              <a:t>Pulse para editar los formatos del texto del esquema</a:t>
            </a:r>
          </a:p>
          <a:p>
            <a:pPr lvl="1"/>
            <a:r>
              <a:rPr lang="en-GB" altLang="es-ES_tradnl"/>
              <a:t>Segundo nivel del esquema</a:t>
            </a:r>
          </a:p>
          <a:p>
            <a:pPr lvl="2"/>
            <a:r>
              <a:rPr lang="en-GB" altLang="es-ES_tradnl"/>
              <a:t>Tercer nivel del esquema</a:t>
            </a:r>
          </a:p>
          <a:p>
            <a:pPr lvl="3"/>
            <a:r>
              <a:rPr lang="en-GB" altLang="es-ES_tradnl"/>
              <a:t>Cuarto nivel del esquema</a:t>
            </a:r>
          </a:p>
          <a:p>
            <a:pPr lvl="4"/>
            <a:r>
              <a:rPr lang="en-GB" altLang="es-ES_tradnl"/>
              <a:t>Quinto nivel del esquema</a:t>
            </a:r>
          </a:p>
          <a:p>
            <a:pPr lvl="4"/>
            <a:r>
              <a:rPr lang="en-GB" altLang="es-ES_tradnl"/>
              <a:t>Sexto nivel del esquema</a:t>
            </a:r>
          </a:p>
          <a:p>
            <a:pPr lvl="4"/>
            <a:r>
              <a:rPr lang="en-GB" altLang="es-ES_tradnl"/>
              <a:t>Séptimo nivel del esquema</a:t>
            </a:r>
          </a:p>
          <a:p>
            <a:pPr lvl="4"/>
            <a:r>
              <a:rPr lang="en-GB" altLang="es-ES_tradnl"/>
              <a:t>Octavo nivel del esquema</a:t>
            </a:r>
          </a:p>
          <a:p>
            <a:pPr lvl="4"/>
            <a:r>
              <a:rPr lang="en-GB" altLang="es-ES_tradnl"/>
              <a:t>Noveno nivel del esquema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CBD1856F-A37E-D346-AF8C-E6B1686FBEAC}" type="slidenum">
              <a:rPr lang="es-ES" altLang="es-ES_tradnl"/>
              <a:pPr/>
              <a:t>‹Nr.›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tiff"/><Relationship Id="rId12" Type="http://schemas.openxmlformats.org/officeDocument/2006/relationships/image" Target="../media/image44.tiff"/><Relationship Id="rId13" Type="http://schemas.openxmlformats.org/officeDocument/2006/relationships/image" Target="../media/image45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tiff"/><Relationship Id="rId8" Type="http://schemas.openxmlformats.org/officeDocument/2006/relationships/image" Target="../media/image40.tiff"/><Relationship Id="rId9" Type="http://schemas.openxmlformats.org/officeDocument/2006/relationships/image" Target="../media/image41.tiff"/><Relationship Id="rId10" Type="http://schemas.openxmlformats.org/officeDocument/2006/relationships/image" Target="../media/image4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48" y="1280820"/>
            <a:ext cx="4124056" cy="4456474"/>
          </a:xfrm>
          <a:prstGeom prst="rect">
            <a:avLst/>
          </a:prstGeom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0" y="5563443"/>
            <a:ext cx="454025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75"/>
              </a:spcBef>
              <a:buClrTx/>
              <a:buFontTx/>
              <a:buNone/>
            </a:pPr>
            <a:endParaRPr lang="es-CO" altLang="es-ES_tradnl" sz="2700" dirty="0">
              <a:solidFill>
                <a:srgbClr val="898989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675"/>
              </a:spcBef>
              <a:buClrTx/>
              <a:buFontTx/>
              <a:buNone/>
            </a:pPr>
            <a:r>
              <a:rPr lang="es-CO" altLang="es-ES_tradnl" sz="2200" b="1" dirty="0">
                <a:solidFill>
                  <a:srgbClr val="898989"/>
                </a:solidFill>
              </a:rPr>
              <a:t>Jorge Pérez Cordero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4" t="15395" r="30420" b="14220"/>
          <a:stretch>
            <a:fillRect/>
          </a:stretch>
        </p:blipFill>
        <p:spPr bwMode="auto">
          <a:xfrm>
            <a:off x="5860881" y="4437112"/>
            <a:ext cx="296421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 l="31494" t="15395" r="30420" b="142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416" y="535795"/>
            <a:ext cx="2669675" cy="149005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44092" y="374971"/>
            <a:ext cx="542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4"/>
                </a:solidFill>
                <a:effectLst/>
              </a:rPr>
              <a:t>Sem</a:t>
            </a:r>
            <a:r>
              <a:rPr lang="es-ES" sz="5400" b="1" cap="none" spc="0" dirty="0" smtClean="0">
                <a:ln/>
                <a:solidFill>
                  <a:schemeClr val="accent4"/>
                </a:solidFill>
                <a:effectLst/>
              </a:rPr>
              <a:t>áforo </a:t>
            </a:r>
            <a:r>
              <a:rPr lang="es-ES" sz="5400" b="1" cap="none" spc="0" dirty="0" err="1" smtClean="0">
                <a:ln/>
                <a:solidFill>
                  <a:schemeClr val="accent4"/>
                </a:solidFill>
                <a:effectLst/>
              </a:rPr>
              <a:t>Arduino</a:t>
            </a:r>
            <a:endParaRPr lang="es-E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>
                <a:latin typeface="Calibri" charset="0"/>
              </a:rPr>
              <a:t>El Algoritmo</a:t>
            </a:r>
          </a:p>
        </p:txBody>
      </p:sp>
      <p:pic>
        <p:nvPicPr>
          <p:cNvPr id="25602" name="Marcador de contenido 3" descr="Captura de pantalla 2015-11-11 a las 13.07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r="1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2740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latin typeface="Calibri" charset="0"/>
            </a:endParaRPr>
          </a:p>
        </p:txBody>
      </p:sp>
      <p:pic>
        <p:nvPicPr>
          <p:cNvPr id="29698" name="Marcador de contenido 3" descr="como-hacer-un-pseudocodigo-y-diagrama-de-flujo-11-63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59" r="-18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136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950933" y="188640"/>
            <a:ext cx="31480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Pseudoc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81754" y="1052736"/>
            <a:ext cx="58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b="1" dirty="0" smtClean="0">
                <a:solidFill>
                  <a:schemeClr val="accent2"/>
                </a:solidFill>
                <a:latin typeface="arial" charset="0"/>
              </a:rPr>
              <a:t>Lenguaje simplificado </a:t>
            </a:r>
            <a:r>
              <a:rPr lang="es-ES_tradnl" b="1" dirty="0">
                <a:solidFill>
                  <a:schemeClr val="accent2"/>
                </a:solidFill>
                <a:latin typeface="arial" charset="0"/>
              </a:rPr>
              <a:t>entre el programador y la máquina, hecho por el programador en su propio idioma</a:t>
            </a:r>
            <a:endParaRPr lang="es-ES_tradnl" b="1" dirty="0">
              <a:solidFill>
                <a:schemeClr val="accent2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07704" y="21656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 dirty="0" smtClean="0">
                <a:solidFill>
                  <a:srgbClr val="545454"/>
                </a:solidFill>
                <a:latin typeface="arial" charset="0"/>
              </a:rPr>
              <a:t>Ejemplo</a:t>
            </a:r>
            <a:r>
              <a:rPr lang="es-ES_tradnl" dirty="0" smtClean="0">
                <a:solidFill>
                  <a:srgbClr val="545454"/>
                </a:solidFill>
                <a:latin typeface="arial" charset="0"/>
              </a:rPr>
              <a:t>: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2286000" y="28288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 smtClean="0">
                <a:solidFill>
                  <a:srgbClr val="545454"/>
                </a:solidFill>
                <a:latin typeface="arial" charset="0"/>
              </a:rPr>
              <a:t>INICIO</a:t>
            </a:r>
          </a:p>
          <a:p>
            <a:r>
              <a:rPr lang="es-ES_tradnl" dirty="0">
                <a:solidFill>
                  <a:srgbClr val="545454"/>
                </a:solidFill>
                <a:latin typeface="arial" charset="0"/>
              </a:rPr>
              <a:t>	</a:t>
            </a:r>
            <a:r>
              <a:rPr lang="es-ES_tradnl" dirty="0" smtClean="0">
                <a:solidFill>
                  <a:srgbClr val="545454"/>
                </a:solidFill>
                <a:latin typeface="arial" charset="0"/>
              </a:rPr>
              <a:t>coger el </a:t>
            </a:r>
            <a:r>
              <a:rPr lang="es-ES_tradnl" dirty="0" err="1" smtClean="0">
                <a:solidFill>
                  <a:srgbClr val="545454"/>
                </a:solidFill>
                <a:latin typeface="arial" charset="0"/>
              </a:rPr>
              <a:t>tel</a:t>
            </a:r>
            <a:r>
              <a:rPr lang="es-ES" dirty="0" err="1" smtClean="0">
                <a:solidFill>
                  <a:srgbClr val="545454"/>
                </a:solidFill>
                <a:latin typeface="arial" charset="0"/>
              </a:rPr>
              <a:t>éfono</a:t>
            </a:r>
            <a:endParaRPr lang="es-ES" dirty="0" smtClean="0">
              <a:solidFill>
                <a:srgbClr val="545454"/>
              </a:solidFill>
              <a:latin typeface="arial" charset="0"/>
            </a:endParaRPr>
          </a:p>
          <a:p>
            <a:r>
              <a:rPr lang="es-ES" dirty="0">
                <a:solidFill>
                  <a:srgbClr val="545454"/>
                </a:solidFill>
                <a:latin typeface="arial" charset="0"/>
              </a:rPr>
              <a:t>	</a:t>
            </a:r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desbloquear la pantalla</a:t>
            </a:r>
          </a:p>
          <a:p>
            <a:r>
              <a:rPr lang="es-ES" dirty="0">
                <a:solidFill>
                  <a:srgbClr val="545454"/>
                </a:solidFill>
                <a:latin typeface="arial" charset="0"/>
              </a:rPr>
              <a:t>	</a:t>
            </a:r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pulsar agenda</a:t>
            </a:r>
          </a:p>
          <a:p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	buscar contacto</a:t>
            </a:r>
          </a:p>
          <a:p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	seleccionar</a:t>
            </a:r>
          </a:p>
          <a:p>
            <a:r>
              <a:rPr lang="es-ES" dirty="0">
                <a:solidFill>
                  <a:srgbClr val="545454"/>
                </a:solidFill>
                <a:latin typeface="arial" charset="0"/>
              </a:rPr>
              <a:t>	</a:t>
            </a:r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activar llamada</a:t>
            </a:r>
          </a:p>
          <a:p>
            <a:r>
              <a:rPr lang="es-ES" dirty="0">
                <a:solidFill>
                  <a:srgbClr val="545454"/>
                </a:solidFill>
                <a:latin typeface="arial" charset="0"/>
              </a:rPr>
              <a:t>	</a:t>
            </a:r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acercar teléfono a la oreja</a:t>
            </a:r>
          </a:p>
          <a:p>
            <a:r>
              <a:rPr lang="es-ES" dirty="0">
                <a:solidFill>
                  <a:srgbClr val="545454"/>
                </a:solidFill>
                <a:latin typeface="arial" charset="0"/>
              </a:rPr>
              <a:t>	</a:t>
            </a:r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hablar</a:t>
            </a:r>
          </a:p>
          <a:p>
            <a:r>
              <a:rPr lang="es-ES" dirty="0" smtClean="0">
                <a:solidFill>
                  <a:srgbClr val="545454"/>
                </a:solidFill>
                <a:latin typeface="arial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29481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1412776"/>
            <a:ext cx="2741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Variables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46040"/>
            <a:ext cx="847454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21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1412776"/>
            <a:ext cx="2741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Variables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4476"/>
            <a:ext cx="9144000" cy="28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35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1412776"/>
            <a:ext cx="2741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Variables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7" y="2636912"/>
            <a:ext cx="81369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7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1412776"/>
            <a:ext cx="2741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Variables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98387" y="3068960"/>
            <a:ext cx="1620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</a:t>
            </a:r>
            <a:endParaRPr lang="es-E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430640" y="3068960"/>
            <a:ext cx="1888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global</a:t>
            </a:r>
            <a:endParaRPr lang="es-E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nillo 3"/>
          <p:cNvSpPr/>
          <p:nvPr/>
        </p:nvSpPr>
        <p:spPr bwMode="auto">
          <a:xfrm>
            <a:off x="576719" y="2534093"/>
            <a:ext cx="3263587" cy="1993063"/>
          </a:xfrm>
          <a:prstGeom prst="donut">
            <a:avLst>
              <a:gd name="adj" fmla="val 9359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8" name="Anillo 7"/>
          <p:cNvSpPr/>
          <p:nvPr/>
        </p:nvSpPr>
        <p:spPr bwMode="auto">
          <a:xfrm>
            <a:off x="4661974" y="2534093"/>
            <a:ext cx="3263587" cy="1993063"/>
          </a:xfrm>
          <a:prstGeom prst="donut">
            <a:avLst>
              <a:gd name="adj" fmla="val 9359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4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0"/>
          <a:stretch/>
        </p:blipFill>
        <p:spPr>
          <a:xfrm>
            <a:off x="899592" y="1412776"/>
            <a:ext cx="7779443" cy="4536504"/>
          </a:xfrm>
          <a:prstGeom prst="rect">
            <a:avLst/>
          </a:prstGeom>
        </p:spPr>
      </p:pic>
      <p:sp>
        <p:nvSpPr>
          <p:cNvPr id="5" name="Anillo 4"/>
          <p:cNvSpPr/>
          <p:nvPr/>
        </p:nvSpPr>
        <p:spPr bwMode="auto">
          <a:xfrm>
            <a:off x="611560" y="2929047"/>
            <a:ext cx="2160240" cy="720080"/>
          </a:xfrm>
          <a:prstGeom prst="donut">
            <a:avLst>
              <a:gd name="adj" fmla="val 756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8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6" y="2564904"/>
            <a:ext cx="868023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8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08513" y="188640"/>
            <a:ext cx="46328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6" y="1484784"/>
            <a:ext cx="8542423" cy="1656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6" y="2812814"/>
            <a:ext cx="5808021" cy="14019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5273824"/>
            <a:ext cx="5467962" cy="15841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6" y="4636779"/>
            <a:ext cx="5887238" cy="9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3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" altLang="es-ES_tradnl">
                <a:latin typeface="Calibri" charset="0"/>
              </a:rPr>
              <a:t>PROGRAMACIÓN</a:t>
            </a:r>
          </a:p>
        </p:txBody>
      </p:sp>
      <p:pic>
        <p:nvPicPr>
          <p:cNvPr id="108546" name="Imagen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5059363"/>
            <a:ext cx="157956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Imagen 5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5095875"/>
            <a:ext cx="17859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Imagen 6" descr="Unknown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4298950"/>
            <a:ext cx="18256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784504" y="188640"/>
            <a:ext cx="348088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26909" y="1021398"/>
            <a:ext cx="53791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de flujo (</a:t>
            </a:r>
            <a:r>
              <a:rPr lang="es-E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</a:t>
            </a:r>
            <a:r>
              <a:rPr lang="es-E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(</a:t>
            </a:r>
            <a:r>
              <a:rPr lang="es-E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else</a:t>
            </a:r>
            <a:r>
              <a:rPr lang="es-E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s-E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27583" y="2484185"/>
            <a:ext cx="75661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  <a:latin typeface="TyponineSansPro-Regular" charset="0"/>
              </a:rPr>
              <a:t>If</a:t>
            </a:r>
            <a:r>
              <a:rPr lang="es-ES_tradnl" sz="3200" b="1" dirty="0" smtClean="0">
                <a:solidFill>
                  <a:srgbClr val="1A1A1A"/>
                </a:solidFill>
                <a:latin typeface="TyponineSansPro-Regular" charset="0"/>
              </a:rPr>
              <a:t> (valor a comparar?? Valor referencia){</a:t>
            </a:r>
          </a:p>
          <a:p>
            <a:r>
              <a:rPr lang="es-ES_tradnl" sz="3200" b="1" dirty="0" err="1" smtClean="0">
                <a:solidFill>
                  <a:srgbClr val="1A1A1A"/>
                </a:solidFill>
                <a:latin typeface="TyponineSansPro-Regular" charset="0"/>
              </a:rPr>
              <a:t>Instrucci</a:t>
            </a:r>
            <a:r>
              <a:rPr lang="es-ES" sz="3200" b="1" dirty="0" err="1" smtClean="0">
                <a:solidFill>
                  <a:srgbClr val="1A1A1A"/>
                </a:solidFill>
                <a:latin typeface="TyponineSansPro-Regular" charset="0"/>
              </a:rPr>
              <a:t>ón</a:t>
            </a:r>
            <a:r>
              <a:rPr lang="es-ES" sz="3200" b="1" dirty="0" smtClean="0">
                <a:solidFill>
                  <a:srgbClr val="1A1A1A"/>
                </a:solidFill>
                <a:latin typeface="TyponineSansPro-Regular" charset="0"/>
              </a:rPr>
              <a:t> a ejecutar</a:t>
            </a:r>
            <a:endParaRPr lang="es-ES_tradnl" sz="3200" b="1" dirty="0">
              <a:solidFill>
                <a:srgbClr val="1A1A1A"/>
              </a:solidFill>
              <a:latin typeface="TyponineSansPro-Regular" charset="0"/>
            </a:endParaRPr>
          </a:p>
          <a:p>
            <a:r>
              <a:rPr lang="es-ES_tradnl" sz="3200" b="1" dirty="0" smtClean="0">
                <a:solidFill>
                  <a:srgbClr val="1A1A1A"/>
                </a:solidFill>
                <a:latin typeface="TyponineSansPro-Regular" charset="0"/>
              </a:rPr>
              <a:t>}</a:t>
            </a:r>
            <a:endParaRPr lang="es-ES_tradnl" sz="32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27584" y="2093803"/>
            <a:ext cx="128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solidFill>
                  <a:schemeClr val="tx1"/>
                </a:solidFill>
              </a:rPr>
              <a:t>Void</a:t>
            </a:r>
            <a:r>
              <a:rPr lang="es-ES_tradnl" b="1" dirty="0" smtClean="0">
                <a:solidFill>
                  <a:schemeClr val="tx1"/>
                </a:solidFill>
              </a:rPr>
              <a:t> </a:t>
            </a:r>
            <a:r>
              <a:rPr lang="es-ES_tradnl" b="1" dirty="0" err="1" smtClean="0">
                <a:solidFill>
                  <a:schemeClr val="tx1"/>
                </a:solidFill>
              </a:rPr>
              <a:t>loop</a:t>
            </a:r>
            <a:r>
              <a:rPr lang="es-ES_tradnl" b="1" dirty="0" smtClean="0">
                <a:solidFill>
                  <a:schemeClr val="tx1"/>
                </a:solidFill>
              </a:rPr>
              <a:t> ()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784504" y="4032326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dirty="0" err="1">
                <a:solidFill>
                  <a:srgbClr val="6B006D"/>
                </a:solidFill>
                <a:latin typeface="Arial" charset="0"/>
                <a:ea typeface="Calibri" charset="0"/>
                <a:cs typeface="Times New Roman" charset="0"/>
              </a:rPr>
              <a:t>if</a:t>
            </a: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(</a:t>
            </a:r>
            <a:r>
              <a:rPr lang="es-ES_tradnl" dirty="0">
                <a:solidFill>
                  <a:srgbClr val="011E67"/>
                </a:solidFill>
                <a:latin typeface="Arial" charset="0"/>
                <a:ea typeface="Calibri" charset="0"/>
                <a:cs typeface="Times New Roman" charset="0"/>
              </a:rPr>
              <a:t>x</a:t>
            </a: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 &gt; </a:t>
            </a:r>
            <a:r>
              <a:rPr lang="es-ES_tradnl" dirty="0">
                <a:solidFill>
                  <a:srgbClr val="C00004"/>
                </a:solidFill>
                <a:latin typeface="Arial" charset="0"/>
                <a:ea typeface="Calibri" charset="0"/>
                <a:cs typeface="Times New Roman" charset="0"/>
              </a:rPr>
              <a:t>0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)</a:t>
            </a: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{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 algn="just">
              <a:spcAft>
                <a:spcPts val="0"/>
              </a:spcAft>
            </a:pP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  </a:t>
            </a:r>
            <a:r>
              <a:rPr lang="es-ES_tradnl" dirty="0" err="1">
                <a:solidFill>
                  <a:srgbClr val="6B006D"/>
                </a:solidFill>
                <a:latin typeface="Arial" charset="0"/>
                <a:ea typeface="Calibri" charset="0"/>
                <a:cs typeface="Times New Roman" charset="0"/>
              </a:rPr>
              <a:t>digitalWrite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(</a:t>
            </a:r>
            <a:r>
              <a:rPr lang="es-ES_tradnl" dirty="0" err="1">
                <a:solidFill>
                  <a:srgbClr val="011E67"/>
                </a:solidFill>
                <a:latin typeface="Arial" charset="0"/>
                <a:ea typeface="Calibri" charset="0"/>
                <a:cs typeface="Times New Roman" charset="0"/>
              </a:rPr>
              <a:t>ledPin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,</a:t>
            </a: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dirty="0">
                <a:solidFill>
                  <a:srgbClr val="6B006D"/>
                </a:solidFill>
                <a:latin typeface="Arial" charset="0"/>
                <a:ea typeface="Calibri" charset="0"/>
                <a:cs typeface="Times New Roman" charset="0"/>
              </a:rPr>
              <a:t>HIGH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);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 algn="just">
              <a:spcAft>
                <a:spcPts val="0"/>
              </a:spcAft>
            </a:pP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  </a:t>
            </a:r>
            <a:r>
              <a:rPr lang="es-ES_tradnl" dirty="0" err="1">
                <a:solidFill>
                  <a:srgbClr val="6B006D"/>
                </a:solidFill>
                <a:latin typeface="Arial" charset="0"/>
                <a:ea typeface="Calibri" charset="0"/>
                <a:cs typeface="Times New Roman" charset="0"/>
              </a:rPr>
              <a:t>delay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(</a:t>
            </a:r>
            <a:r>
              <a:rPr lang="es-ES_tradnl" dirty="0">
                <a:solidFill>
                  <a:srgbClr val="C00004"/>
                </a:solidFill>
                <a:latin typeface="Arial" charset="0"/>
                <a:ea typeface="Calibri" charset="0"/>
                <a:cs typeface="Times New Roman" charset="0"/>
              </a:rPr>
              <a:t>1000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);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 algn="just">
              <a:spcAft>
                <a:spcPts val="0"/>
              </a:spcAft>
            </a:pP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  </a:t>
            </a:r>
            <a:r>
              <a:rPr lang="es-ES_tradnl" dirty="0" err="1">
                <a:solidFill>
                  <a:srgbClr val="6B006D"/>
                </a:solidFill>
                <a:latin typeface="Arial" charset="0"/>
                <a:ea typeface="Calibri" charset="0"/>
                <a:cs typeface="Times New Roman" charset="0"/>
              </a:rPr>
              <a:t>digitalWrite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(</a:t>
            </a:r>
            <a:r>
              <a:rPr lang="es-ES_tradnl" dirty="0" err="1">
                <a:solidFill>
                  <a:srgbClr val="011E67"/>
                </a:solidFill>
                <a:latin typeface="Arial" charset="0"/>
                <a:ea typeface="Calibri" charset="0"/>
                <a:cs typeface="Times New Roman" charset="0"/>
              </a:rPr>
              <a:t>ledPin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,</a:t>
            </a:r>
            <a:r>
              <a:rPr lang="es-ES_tradnl" dirty="0">
                <a:solidFill>
                  <a:srgbClr val="0A56D8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dirty="0">
                <a:solidFill>
                  <a:srgbClr val="6B006D"/>
                </a:solidFill>
                <a:latin typeface="Arial" charset="0"/>
                <a:ea typeface="Calibri" charset="0"/>
                <a:cs typeface="Times New Roman" charset="0"/>
              </a:rPr>
              <a:t>LOW</a:t>
            </a:r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  <a:cs typeface="Times New Roman" charset="0"/>
              </a:rPr>
              <a:t>);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r>
              <a:rPr lang="es-ES_tradnl" dirty="0">
                <a:solidFill>
                  <a:srgbClr val="262626"/>
                </a:solidFill>
                <a:latin typeface="Arial" charset="0"/>
                <a:ea typeface="Calibri" charset="0"/>
              </a:rPr>
              <a:t>}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08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784504" y="188640"/>
            <a:ext cx="348088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92406" y="896526"/>
            <a:ext cx="14754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</a:t>
            </a:r>
            <a:r>
              <a:rPr lang="es-E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s-E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else</a:t>
            </a:r>
            <a:endParaRPr lang="es-E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19672" y="1988840"/>
            <a:ext cx="799288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2000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void</a:t>
            </a: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sz="2000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setup</a:t>
            </a: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() {}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sz="2000" dirty="0"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sz="2000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void</a:t>
            </a: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sz="2000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loop</a:t>
            </a: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()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{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  </a:t>
            </a:r>
            <a:r>
              <a:rPr lang="es-ES_tradnl" sz="2000" dirty="0" err="1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if</a:t>
            </a:r>
            <a:r>
              <a:rPr lang="es-ES_tradnl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 ( (</a:t>
            </a:r>
            <a:r>
              <a:rPr lang="es-ES_tradnl" sz="2000" dirty="0" err="1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condici</a:t>
            </a:r>
            <a:r>
              <a:rPr lang="es-ES" sz="2000" dirty="0" err="1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ón</a:t>
            </a:r>
            <a:r>
              <a:rPr lang="es-ES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)){</a:t>
            </a:r>
          </a:p>
          <a:p>
            <a:pPr>
              <a:spcAft>
                <a:spcPts val="0"/>
              </a:spcAft>
            </a:pPr>
            <a:r>
              <a:rPr lang="es-ES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// programa a ejecutar</a:t>
            </a:r>
            <a:endParaRPr lang="es-ES" sz="2000" dirty="0">
              <a:solidFill>
                <a:srgbClr val="BF5105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}</a:t>
            </a:r>
          </a:p>
          <a:p>
            <a:pPr>
              <a:spcAft>
                <a:spcPts val="0"/>
              </a:spcAft>
            </a:pPr>
            <a:r>
              <a:rPr lang="es-ES" sz="2000" dirty="0" err="1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Else</a:t>
            </a:r>
            <a:r>
              <a:rPr lang="es-ES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 {</a:t>
            </a:r>
          </a:p>
          <a:p>
            <a:pPr>
              <a:spcAft>
                <a:spcPts val="0"/>
              </a:spcAft>
            </a:pPr>
            <a:r>
              <a:rPr lang="es-ES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Si no se cumple la condición</a:t>
            </a:r>
            <a:endParaRPr lang="es-ES" sz="2000" dirty="0">
              <a:solidFill>
                <a:srgbClr val="BF5105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sz="2000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}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sz="2000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}</a:t>
            </a:r>
            <a:endParaRPr lang="es-ES_tradnl" sz="2000" dirty="0">
              <a:ea typeface="Calibri" charset="0"/>
              <a:cs typeface="Times New Roman" charset="0"/>
            </a:endParaRPr>
          </a:p>
          <a:p>
            <a:pPr indent="449580">
              <a:spcAft>
                <a:spcPts val="0"/>
              </a:spcAft>
            </a:pPr>
            <a:r>
              <a:rPr lang="es-ES_tradnl" dirty="0">
                <a:solidFill>
                  <a:srgbClr val="393C3F"/>
                </a:solidFill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 indent="449580">
              <a:spcAft>
                <a:spcPts val="0"/>
              </a:spcAft>
            </a:pPr>
            <a:r>
              <a:rPr lang="es-ES_tradnl" dirty="0">
                <a:solidFill>
                  <a:srgbClr val="393C3F"/>
                </a:solidFill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 indent="449580">
              <a:spcAft>
                <a:spcPts val="0"/>
              </a:spcAft>
            </a:pPr>
            <a:r>
              <a:rPr lang="es-ES_tradnl" dirty="0">
                <a:solidFill>
                  <a:srgbClr val="393C3F"/>
                </a:solidFill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1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784504" y="188640"/>
            <a:ext cx="348088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C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ódigo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 </a:t>
            </a:r>
            <a:r>
              <a:rPr lang="es-E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A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rduino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439168" y="896526"/>
            <a:ext cx="7819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</a:t>
            </a:r>
            <a:endParaRPr lang="es-E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11760" y="1916832"/>
            <a:ext cx="518457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void</a:t>
            </a: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setup</a:t>
            </a: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() {}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dirty="0"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void</a:t>
            </a: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_tradnl" dirty="0" err="1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loop</a:t>
            </a: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()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{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  </a:t>
            </a:r>
            <a:r>
              <a:rPr lang="es-ES" dirty="0" err="1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for</a:t>
            </a:r>
            <a:r>
              <a:rPr lang="es-ES" dirty="0" smtClean="0">
                <a:solidFill>
                  <a:srgbClr val="BF5105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  <a:r>
              <a:rPr lang="es-ES" dirty="0" smtClean="0">
                <a:solidFill>
                  <a:schemeClr val="tx1"/>
                </a:solidFill>
                <a:latin typeface="Arial" charset="0"/>
                <a:ea typeface="Calibri" charset="0"/>
                <a:cs typeface="Times New Roman" charset="0"/>
              </a:rPr>
              <a:t>(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  <a:ea typeface="Calibri" charset="0"/>
                <a:cs typeface="Times New Roman" charset="0"/>
              </a:rPr>
              <a:t>int</a:t>
            </a:r>
            <a:r>
              <a:rPr lang="es-ES" dirty="0" smtClean="0">
                <a:solidFill>
                  <a:schemeClr val="tx1"/>
                </a:solidFill>
                <a:latin typeface="Arial" charset="0"/>
                <a:ea typeface="Calibri" charset="0"/>
                <a:cs typeface="Times New Roman" charset="0"/>
              </a:rPr>
              <a:t> variable=0;variable&lt;16;variable++){</a:t>
            </a:r>
          </a:p>
          <a:p>
            <a:pPr>
              <a:spcAft>
                <a:spcPts val="0"/>
              </a:spcAft>
            </a:pPr>
            <a:endParaRPr lang="es-ES" dirty="0">
              <a:solidFill>
                <a:schemeClr val="tx1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dirty="0" smtClean="0">
                <a:solidFill>
                  <a:schemeClr val="tx1"/>
                </a:solidFill>
                <a:latin typeface="Arial" charset="0"/>
                <a:ea typeface="Calibri" charset="0"/>
                <a:cs typeface="Times New Roman" charset="0"/>
              </a:rPr>
              <a:t>// lo que quiero repetir</a:t>
            </a:r>
          </a:p>
          <a:p>
            <a:pPr>
              <a:spcAft>
                <a:spcPts val="0"/>
              </a:spcAft>
            </a:pPr>
            <a:r>
              <a:rPr lang="es-ES" sz="1600" dirty="0">
                <a:solidFill>
                  <a:schemeClr val="tx1"/>
                </a:solidFill>
                <a:latin typeface="Arial" charset="0"/>
                <a:ea typeface="Calibri" charset="0"/>
                <a:cs typeface="Times New Roman" charset="0"/>
              </a:rPr>
              <a:t>}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_tradnl" dirty="0">
                <a:solidFill>
                  <a:srgbClr val="3E3D3D"/>
                </a:solidFill>
                <a:latin typeface="Arial" charset="0"/>
                <a:ea typeface="Calibri" charset="0"/>
                <a:cs typeface="Times New Roman" charset="0"/>
              </a:rPr>
              <a:t>}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 indent="449580">
              <a:spcAft>
                <a:spcPts val="0"/>
              </a:spcAft>
            </a:pPr>
            <a:r>
              <a:rPr lang="es-ES_tradnl" dirty="0">
                <a:solidFill>
                  <a:srgbClr val="393C3F"/>
                </a:solidFill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 indent="449580">
              <a:spcAft>
                <a:spcPts val="0"/>
              </a:spcAft>
            </a:pPr>
            <a:r>
              <a:rPr lang="es-ES_tradnl" dirty="0">
                <a:solidFill>
                  <a:srgbClr val="393C3F"/>
                </a:solidFill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  <a:p>
            <a:pPr indent="449580">
              <a:spcAft>
                <a:spcPts val="0"/>
              </a:spcAft>
            </a:pPr>
            <a:r>
              <a:rPr lang="es-ES_tradnl" dirty="0">
                <a:solidFill>
                  <a:srgbClr val="393C3F"/>
                </a:solidFill>
                <a:latin typeface="Arial" charset="0"/>
                <a:ea typeface="Calibri" charset="0"/>
                <a:cs typeface="Times New Roman" charset="0"/>
              </a:rPr>
              <a:t> </a:t>
            </a:r>
            <a:endParaRPr lang="es-ES_tradnl" sz="1600" dirty="0"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6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09" y="1124744"/>
            <a:ext cx="6465416" cy="49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1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427328" y="188640"/>
            <a:ext cx="41952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Proyecto sem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áforo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71600" y="1700808"/>
            <a:ext cx="7128792" cy="36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9pPr>
          </a:lstStyle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¿QU</a:t>
            </a:r>
            <a:r>
              <a:rPr lang="es-ES" sz="2000" b="1" dirty="0" smtClean="0">
                <a:solidFill>
                  <a:schemeClr val="accent2"/>
                </a:solidFill>
              </a:rPr>
              <a:t>É ES UN SEMÁFORO?</a:t>
            </a:r>
            <a:endParaRPr lang="es-ES" sz="3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Dispositivo de señalizaci</a:t>
            </a:r>
            <a:r>
              <a:rPr lang="es-ES" dirty="0" smtClean="0">
                <a:solidFill>
                  <a:schemeClr val="tx1"/>
                </a:solidFill>
              </a:rPr>
              <a:t>ón luminosa que regula el tráfico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	</a:t>
            </a:r>
            <a:r>
              <a:rPr lang="es-ES" dirty="0" smtClean="0">
                <a:solidFill>
                  <a:schemeClr val="tx1"/>
                </a:solidFill>
              </a:rPr>
              <a:t>3 luces. Roja, ámbar y verde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¿CÓMO FUNCIONA?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>
                <a:solidFill>
                  <a:schemeClr val="accent2"/>
                </a:solidFill>
              </a:rPr>
              <a:t>	</a:t>
            </a:r>
            <a:r>
              <a:rPr lang="es-ES" sz="2000" b="1" dirty="0" smtClean="0">
                <a:solidFill>
                  <a:schemeClr val="accent2"/>
                </a:solidFill>
              </a:rPr>
              <a:t>	</a:t>
            </a:r>
            <a:r>
              <a:rPr lang="es-ES" b="1" dirty="0" smtClean="0">
                <a:solidFill>
                  <a:schemeClr val="tx1"/>
                </a:solidFill>
              </a:rPr>
              <a:t>Semáforo convencional.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</a:rPr>
              <a:t>		</a:t>
            </a:r>
            <a:r>
              <a:rPr lang="es-ES" dirty="0" smtClean="0">
                <a:solidFill>
                  <a:schemeClr val="tx1"/>
                </a:solidFill>
              </a:rPr>
              <a:t>Verde- coches circulando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>
                <a:solidFill>
                  <a:schemeClr val="tx1"/>
                </a:solidFill>
              </a:rPr>
              <a:t>	</a:t>
            </a:r>
            <a:r>
              <a:rPr lang="es-ES" sz="2000" b="1" dirty="0" smtClean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Ámbar- precaución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 smtClean="0">
                <a:solidFill>
                  <a:schemeClr val="accent2"/>
                </a:solidFill>
              </a:rPr>
              <a:t>		</a:t>
            </a:r>
            <a:r>
              <a:rPr lang="es-ES" dirty="0" smtClean="0">
                <a:solidFill>
                  <a:schemeClr val="tx1"/>
                </a:solidFill>
              </a:rPr>
              <a:t>Rojo </a:t>
            </a:r>
            <a:r>
              <a:rPr lang="mr-IN" dirty="0">
                <a:solidFill>
                  <a:schemeClr val="tx1"/>
                </a:solidFill>
              </a:rPr>
              <a:t>–</a:t>
            </a:r>
            <a:r>
              <a:rPr lang="es-ES" dirty="0">
                <a:solidFill>
                  <a:schemeClr val="tx1"/>
                </a:solidFill>
              </a:rPr>
              <a:t> coches </a:t>
            </a:r>
            <a:r>
              <a:rPr lang="es-ES" dirty="0" smtClean="0">
                <a:solidFill>
                  <a:schemeClr val="tx1"/>
                </a:solidFill>
              </a:rPr>
              <a:t>parados</a:t>
            </a:r>
          </a:p>
          <a:p>
            <a:pPr algn="just">
              <a:buClrTx/>
              <a:buFontTx/>
              <a:buNone/>
              <a:defRPr/>
            </a:pPr>
            <a:endParaRPr lang="es-ES" dirty="0">
              <a:solidFill>
                <a:schemeClr val="tx1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 smtClean="0">
                <a:solidFill>
                  <a:schemeClr val="tx1"/>
                </a:solidFill>
              </a:rPr>
              <a:t>		</a:t>
            </a:r>
            <a:r>
              <a:rPr lang="es-ES" b="1" dirty="0" smtClean="0">
                <a:solidFill>
                  <a:schemeClr val="tx1"/>
                </a:solidFill>
              </a:rPr>
              <a:t>Semáforo inteligente.</a:t>
            </a:r>
          </a:p>
          <a:p>
            <a:pPr algn="just">
              <a:buClrTx/>
              <a:buFontTx/>
              <a:buNone/>
              <a:defRPr/>
            </a:pPr>
            <a:endParaRPr lang="es-ES" dirty="0" smtClean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>
                <a:solidFill>
                  <a:schemeClr val="accent2"/>
                </a:solidFill>
              </a:rPr>
              <a:t>	</a:t>
            </a:r>
            <a:r>
              <a:rPr lang="es-ES" sz="2000" b="1" dirty="0" smtClean="0">
                <a:solidFill>
                  <a:schemeClr val="accent2"/>
                </a:solidFill>
              </a:rPr>
              <a:t>	</a:t>
            </a:r>
            <a:r>
              <a:rPr lang="es-ES" b="1" dirty="0" smtClean="0">
                <a:solidFill>
                  <a:schemeClr val="tx1"/>
                </a:solidFill>
              </a:rPr>
              <a:t>Semáforo fijo de paso peatonal.</a:t>
            </a:r>
            <a:endParaRPr lang="es-CO" b="1" dirty="0" smtClean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307" y="1283164"/>
            <a:ext cx="1584176" cy="17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03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427328" y="188640"/>
            <a:ext cx="41952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Proyecto sem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áforo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71600" y="1700808"/>
            <a:ext cx="7128792" cy="29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9pPr>
          </a:lstStyle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¿ELEMENTOS DE UN SEM</a:t>
            </a:r>
            <a:r>
              <a:rPr lang="es-ES" sz="2000" b="1" dirty="0" smtClean="0">
                <a:solidFill>
                  <a:schemeClr val="accent2"/>
                </a:solidFill>
              </a:rPr>
              <a:t>ÁFORO?</a:t>
            </a:r>
            <a:endParaRPr lang="es-ES" sz="3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Estructura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Caja de luces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Pie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Elementos de iluminaci</a:t>
            </a:r>
            <a:r>
              <a:rPr lang="es-ES" dirty="0" smtClean="0">
                <a:solidFill>
                  <a:schemeClr val="tx1"/>
                </a:solidFill>
              </a:rPr>
              <a:t>ón (luces)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Cableado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Elementos de automatización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¿QUÉ MATERIALES NECESITO?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		</a:t>
            </a:r>
            <a:endParaRPr lang="es-CO" b="1" dirty="0" smtClean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307" y="1283164"/>
            <a:ext cx="1584176" cy="17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3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24294" y="188640"/>
            <a:ext cx="200131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Material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124744"/>
            <a:ext cx="2087734" cy="13717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89" y="1160481"/>
            <a:ext cx="1966211" cy="14225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470" y="1187477"/>
            <a:ext cx="939304" cy="9393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136" y="896526"/>
            <a:ext cx="1606463" cy="16064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7957" y="2502989"/>
            <a:ext cx="1003052" cy="10030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803" y="3717032"/>
            <a:ext cx="1345359" cy="13453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0516" y="5288725"/>
            <a:ext cx="1224954" cy="12249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774" y="3073644"/>
            <a:ext cx="1988747" cy="19887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2941" y="2905353"/>
            <a:ext cx="2808654" cy="22183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4294" y="5123653"/>
            <a:ext cx="2615118" cy="12198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3153" y="4998151"/>
            <a:ext cx="1345359" cy="134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3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361012" y="188640"/>
            <a:ext cx="232788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Diodo Led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702" y="2636912"/>
            <a:ext cx="2476500" cy="3289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38952" y="59262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>
                <a:solidFill>
                  <a:srgbClr val="0000FF"/>
                </a:solidFill>
                <a:latin typeface="Verdana" charset="0"/>
              </a:rPr>
              <a:t>consumen menos energía que las lámparas convencionales</a:t>
            </a:r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1000702" y="1305054"/>
            <a:ext cx="731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b="1" dirty="0">
                <a:solidFill>
                  <a:srgbClr val="0000FF"/>
                </a:solidFill>
                <a:latin typeface="Verdana" charset="0"/>
              </a:rPr>
              <a:t>Los diodos</a:t>
            </a:r>
            <a:r>
              <a:rPr lang="es-ES_tradnl" dirty="0">
                <a:solidFill>
                  <a:srgbClr val="0000FF"/>
                </a:solidFill>
                <a:latin typeface="Verdana" charset="0"/>
              </a:rPr>
              <a:t> son componentes electrónicos que permiten el paso de la corriente en un solo </a:t>
            </a:r>
            <a:r>
              <a:rPr lang="es-ES_tradnl" dirty="0" smtClean="0">
                <a:solidFill>
                  <a:srgbClr val="0000FF"/>
                </a:solidFill>
                <a:latin typeface="Verdana" charset="0"/>
              </a:rPr>
              <a:t>sentido </a:t>
            </a:r>
            <a:r>
              <a:rPr lang="es-ES_tradnl" b="1" dirty="0" smtClean="0">
                <a:solidFill>
                  <a:srgbClr val="0000FF"/>
                </a:solidFill>
                <a:latin typeface="Verdana" charset="0"/>
              </a:rPr>
              <a:t>emitiendo lu</a:t>
            </a:r>
            <a:r>
              <a:rPr lang="es-ES_tradnl" dirty="0" smtClean="0">
                <a:solidFill>
                  <a:srgbClr val="0000FF"/>
                </a:solidFill>
                <a:latin typeface="Verdana" charset="0"/>
              </a:rPr>
              <a:t>z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69615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42104" y="188640"/>
            <a:ext cx="5165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Desarrollo del proyecto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71600" y="1700808"/>
            <a:ext cx="7128792" cy="43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9pPr>
          </a:lstStyle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CONSTRUCCI</a:t>
            </a:r>
            <a:r>
              <a:rPr lang="es-ES" sz="2000" b="1" dirty="0" smtClean="0">
                <a:solidFill>
                  <a:schemeClr val="accent2"/>
                </a:solidFill>
              </a:rPr>
              <a:t>ÓN DE LA ESTRUCTURA. 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smtClean="0">
                <a:solidFill>
                  <a:schemeClr val="accent2"/>
                </a:solidFill>
              </a:rPr>
              <a:t>A tener en cuenta</a:t>
            </a:r>
          </a:p>
          <a:p>
            <a:pPr algn="just">
              <a:buClrTx/>
              <a:buFontTx/>
              <a:buNone/>
              <a:defRPr/>
            </a:pPr>
            <a:endParaRPr lang="es-ES" sz="3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Estructura adaptada a los materiales que tengo. Longitud del 			cableado y caja para esconder el </a:t>
            </a:r>
            <a:r>
              <a:rPr lang="es-ES" dirty="0" err="1" smtClean="0">
                <a:solidFill>
                  <a:schemeClr val="tx1"/>
                </a:solidFill>
              </a:rPr>
              <a:t>Arduino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Estabilidad y robustez de la estructura.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F</a:t>
            </a:r>
            <a:r>
              <a:rPr lang="es-ES" dirty="0" smtClean="0">
                <a:solidFill>
                  <a:schemeClr val="tx1"/>
                </a:solidFill>
              </a:rPr>
              <a:t>á</a:t>
            </a:r>
            <a:r>
              <a:rPr lang="es-ES" dirty="0" smtClean="0">
                <a:solidFill>
                  <a:schemeClr val="tx1"/>
                </a:solidFill>
              </a:rPr>
              <a:t>cil acceso a los componentes.</a:t>
            </a: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Jack del USB accesible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PSEUDOCÓDIGO</a:t>
            </a:r>
          </a:p>
          <a:p>
            <a:pPr algn="just">
              <a:buClrTx/>
              <a:buFontTx/>
              <a:buNone/>
              <a:defRPr/>
            </a:pPr>
            <a:endParaRPr lang="es-ES" sz="2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ESQUEMA EN SIMULADOR </a:t>
            </a:r>
          </a:p>
          <a:p>
            <a:pPr algn="just">
              <a:buClrTx/>
              <a:buFontTx/>
              <a:buNone/>
              <a:defRPr/>
            </a:pPr>
            <a:endParaRPr lang="es-ES" sz="2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PROGRAMACIÓN</a:t>
            </a: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		</a:t>
            </a:r>
            <a:endParaRPr lang="es-CO" b="1" dirty="0" smtClean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207" y="4281840"/>
            <a:ext cx="1584176" cy="17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2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42104" y="188640"/>
            <a:ext cx="5165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Droid Sans Fallback" charset="0"/>
              </a:rPr>
              <a:t>Desarrollo del proyecto</a:t>
            </a:r>
            <a:endParaRPr lang="es-ES_tradn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Droid Sans Fallback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71600" y="1700808"/>
            <a:ext cx="7128792" cy="394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roid Sans Fallback" charset="0"/>
              </a:defRPr>
            </a:lvl9pPr>
          </a:lstStyle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1 . FUNCIONAMIENTO CONVENCIONAL</a:t>
            </a:r>
            <a:endParaRPr lang="es-ES" sz="2000" b="1" dirty="0" smtClean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endParaRPr lang="es-ES" sz="3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dirty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  <a:endParaRPr lang="es-ES" sz="2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2 . SEMÁFORO DE PEATONES. PULSADOR DE CAMBIO</a:t>
            </a:r>
          </a:p>
          <a:p>
            <a:pPr algn="just">
              <a:buClrTx/>
              <a:buFontTx/>
              <a:buNone/>
              <a:defRPr/>
            </a:pPr>
            <a:endParaRPr lang="es-ES" sz="2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endParaRPr lang="es-ES" sz="2000" b="1" dirty="0" smtClean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3. SEMÁFORO INVIDENTES </a:t>
            </a:r>
          </a:p>
          <a:p>
            <a:pPr algn="just">
              <a:buClrTx/>
              <a:buFontTx/>
              <a:buNone/>
              <a:defRPr/>
            </a:pPr>
            <a:endParaRPr lang="es-ES" sz="2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4. SEMÁFORO INTELIGENTE</a:t>
            </a:r>
          </a:p>
          <a:p>
            <a:pPr algn="just">
              <a:buClrTx/>
              <a:buFontTx/>
              <a:buNone/>
              <a:defRPr/>
            </a:pPr>
            <a:endParaRPr lang="es-ES" sz="2000" b="1" dirty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endParaRPr lang="es-ES" sz="2000" b="1" dirty="0" smtClean="0">
              <a:solidFill>
                <a:schemeClr val="accent2"/>
              </a:solidFill>
            </a:endParaRPr>
          </a:p>
          <a:p>
            <a:pPr algn="just">
              <a:buClrTx/>
              <a:buFontTx/>
              <a:buNone/>
              <a:defRPr/>
            </a:pPr>
            <a:r>
              <a:rPr lang="es-ES" sz="2000" b="1" dirty="0" smtClean="0">
                <a:solidFill>
                  <a:schemeClr val="accent2"/>
                </a:solidFill>
              </a:rPr>
              <a:t>		</a:t>
            </a:r>
            <a:endParaRPr lang="es-CO" b="1" dirty="0" smtClean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207" y="4281840"/>
            <a:ext cx="1584176" cy="17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3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_tradnl">
                <a:latin typeface="Calibri" charset="0"/>
              </a:rPr>
              <a:t>¿QUÉ ES PROGRAMAR?</a:t>
            </a:r>
          </a:p>
        </p:txBody>
      </p:sp>
      <p:pic>
        <p:nvPicPr>
          <p:cNvPr id="15362" name="Marcador de contenido 3" descr="Unknown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69" r="-610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316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_tradnl">
                <a:latin typeface="Calibri" charset="0"/>
              </a:rPr>
              <a:t>¿Cómo comenzar?</a:t>
            </a:r>
          </a:p>
        </p:txBody>
      </p:sp>
      <p:pic>
        <p:nvPicPr>
          <p:cNvPr id="18434" name="Marcador de contenido 3" descr="Unknow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76" r="-11276"/>
          <a:stretch>
            <a:fillRect/>
          </a:stretch>
        </p:blipFill>
        <p:spPr>
          <a:xfrm>
            <a:off x="457200" y="1600200"/>
            <a:ext cx="2430463" cy="1336675"/>
          </a:xfrm>
        </p:spPr>
      </p:pic>
      <p:pic>
        <p:nvPicPr>
          <p:cNvPr id="110595" name="Imagen 4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1433513"/>
            <a:ext cx="268446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Imagen 5" descr="Unknown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825625"/>
            <a:ext cx="11096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Imagen 6" descr="Unknown-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3633788"/>
            <a:ext cx="22225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Imagen 7" descr="Unknown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4179888"/>
            <a:ext cx="3848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_tradnl">
                <a:latin typeface="Calibri" charset="0"/>
              </a:rPr>
              <a:t>¿Qué recursos necesito?</a:t>
            </a:r>
          </a:p>
        </p:txBody>
      </p:sp>
      <p:pic>
        <p:nvPicPr>
          <p:cNvPr id="19458" name="Marcador de contenido 3" descr="Unknown-3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2978150" y="1835150"/>
            <a:ext cx="2898775" cy="1593850"/>
          </a:xfrm>
        </p:spPr>
      </p:pic>
      <p:pic>
        <p:nvPicPr>
          <p:cNvPr id="111619" name="Imagen 4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586163"/>
            <a:ext cx="4064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Imagen 5" descr="Unknown-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35150"/>
            <a:ext cx="1824038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Imagen 6" descr="Unknown-5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1787525"/>
            <a:ext cx="231933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Imagen 7" descr="Unknown-6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37000"/>
            <a:ext cx="2395538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Imagen 8" descr="Unknown-7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56025"/>
            <a:ext cx="23495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7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_tradnl">
                <a:latin typeface="Calibri" charset="0"/>
              </a:rPr>
              <a:t>Lenguajes de programación</a:t>
            </a:r>
          </a:p>
        </p:txBody>
      </p:sp>
      <p:pic>
        <p:nvPicPr>
          <p:cNvPr id="20482" name="Marcador de contenido 3" descr="Unknown-8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5" r="-7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82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_tradnl">
                <a:latin typeface="Calibri" charset="0"/>
              </a:rPr>
              <a:t>Código</a:t>
            </a:r>
          </a:p>
        </p:txBody>
      </p:sp>
      <p:pic>
        <p:nvPicPr>
          <p:cNvPr id="21506" name="Marcador de contenido 3" descr="Screenshot at 2012-05-10 10-47-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59" r="-64359"/>
          <a:stretch>
            <a:fillRect/>
          </a:stretch>
        </p:blipFill>
        <p:spPr>
          <a:xfrm>
            <a:off x="-296863" y="1857375"/>
            <a:ext cx="4775201" cy="2627313"/>
          </a:xfrm>
        </p:spPr>
      </p:pic>
      <p:pic>
        <p:nvPicPr>
          <p:cNvPr id="113667" name="Imagen 4" descr="Unknown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857375"/>
            <a:ext cx="26543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>
                <a:latin typeface="Calibri" charset="0"/>
              </a:rPr>
              <a:t>EL PROBLEMA</a:t>
            </a:r>
          </a:p>
        </p:txBody>
      </p:sp>
      <p:pic>
        <p:nvPicPr>
          <p:cNvPr id="22530" name="Marcador de contenido 3" descr="images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22" r="-33922"/>
          <a:stretch>
            <a:fillRect/>
          </a:stretch>
        </p:blipFill>
        <p:spPr>
          <a:xfrm>
            <a:off x="2646363" y="1838325"/>
            <a:ext cx="4378325" cy="2408238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9600" y="45545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4572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defTabSz="4572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defTabSz="4572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defTabSz="4572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defTabSz="4572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altLang="es-ES_tradnl" sz="4100">
                <a:solidFill>
                  <a:schemeClr val="tx1"/>
                </a:solidFill>
                <a:latin typeface="Arial" charset="0"/>
              </a:rPr>
              <a:t>Programamos para dar solución a un problema</a:t>
            </a:r>
          </a:p>
        </p:txBody>
      </p:sp>
    </p:spTree>
    <p:extLst>
      <p:ext uri="{BB962C8B-B14F-4D97-AF65-F5344CB8AC3E}">
        <p14:creationId xmlns:p14="http://schemas.microsoft.com/office/powerpoint/2010/main" val="46696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latin typeface="Calibri" charset="0"/>
            </a:endParaRPr>
          </a:p>
        </p:txBody>
      </p:sp>
      <p:pic>
        <p:nvPicPr>
          <p:cNvPr id="23554" name="Marcador de contenido 3" descr="Captura de pantalla 2015-11-11 a las 13.03.08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1894" r="7780" b="1894"/>
          <a:stretch/>
        </p:blipFill>
        <p:spPr>
          <a:xfrm>
            <a:off x="457200" y="1084263"/>
            <a:ext cx="8313311" cy="4572000"/>
          </a:xfrm>
        </p:spPr>
      </p:pic>
    </p:spTree>
    <p:extLst>
      <p:ext uri="{BB962C8B-B14F-4D97-AF65-F5344CB8AC3E}">
        <p14:creationId xmlns:p14="http://schemas.microsoft.com/office/powerpoint/2010/main" val="6285769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Calibri"/>
        <a:ea typeface="ＭＳ Ｐゴシック"/>
        <a:cs typeface="Droid Sans Fallback"/>
      </a:majorFont>
      <a:minorFont>
        <a:latin typeface="Calibri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ＭＳ Ｐゴシック"/>
        <a:cs typeface="Microsoft YaHei"/>
      </a:majorFont>
      <a:minorFont>
        <a:latin typeface="Arial"/>
        <a:ea typeface="ＭＳ Ｐゴシック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203</Words>
  <Application>Microsoft Macintosh PowerPoint</Application>
  <PresentationFormat>Presentación en pantalla (4:3)</PresentationFormat>
  <Paragraphs>155</Paragraphs>
  <Slides>29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41" baseType="lpstr">
      <vt:lpstr>Arial Unicode MS</vt:lpstr>
      <vt:lpstr>Calibri</vt:lpstr>
      <vt:lpstr>Droid Sans Fallback</vt:lpstr>
      <vt:lpstr>Microsoft YaHei</vt:lpstr>
      <vt:lpstr>ＭＳ Ｐゴシック</vt:lpstr>
      <vt:lpstr>Times New Roman</vt:lpstr>
      <vt:lpstr>TyponineSansPro-Regular</vt:lpstr>
      <vt:lpstr>Verdana</vt:lpstr>
      <vt:lpstr>Arial</vt:lpstr>
      <vt:lpstr>Arial</vt:lpstr>
      <vt:lpstr>Tema de Office</vt:lpstr>
      <vt:lpstr>1_Tema de Office</vt:lpstr>
      <vt:lpstr>Presentación de PowerPoint</vt:lpstr>
      <vt:lpstr>PROGRAMACIÓN</vt:lpstr>
      <vt:lpstr>¿QUÉ ES PROGRAMAR?</vt:lpstr>
      <vt:lpstr>¿Cómo comenzar?</vt:lpstr>
      <vt:lpstr>¿Qué recursos necesito?</vt:lpstr>
      <vt:lpstr>Lenguajes de programación</vt:lpstr>
      <vt:lpstr>Código</vt:lpstr>
      <vt:lpstr>EL PROBLEMA</vt:lpstr>
      <vt:lpstr>Presentación de PowerPoint</vt:lpstr>
      <vt:lpstr>El Algoritmo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perez cordero</dc:creator>
  <cp:lastModifiedBy>jorge perez cordero</cp:lastModifiedBy>
  <cp:revision>59</cp:revision>
  <cp:lastPrinted>1601-01-01T00:00:00Z</cp:lastPrinted>
  <dcterms:created xsi:type="dcterms:W3CDTF">2016-11-08T10:34:00Z</dcterms:created>
  <dcterms:modified xsi:type="dcterms:W3CDTF">2017-10-18T14:59:18Z</dcterms:modified>
</cp:coreProperties>
</file>