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56" r:id="rId3"/>
    <p:sldId id="257" r:id="rId4"/>
    <p:sldId id="260" r:id="rId5"/>
    <p:sldId id="289" r:id="rId6"/>
    <p:sldId id="278" r:id="rId7"/>
    <p:sldId id="290" r:id="rId8"/>
    <p:sldId id="286" r:id="rId9"/>
    <p:sldId id="287" r:id="rId10"/>
    <p:sldId id="288" r:id="rId11"/>
    <p:sldId id="291" r:id="rId1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3656F6"/>
    <a:srgbClr val="F95D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115" d="100"/>
          <a:sy n="115" d="100"/>
        </p:scale>
        <p:origin x="50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GB"/>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GB"/>
          </a:p>
        </p:txBody>
      </p:sp>
      <p:sp>
        <p:nvSpPr>
          <p:cNvPr id="4" name="Marcador de fecha 3"/>
          <p:cNvSpPr>
            <a:spLocks noGrp="1"/>
          </p:cNvSpPr>
          <p:nvPr>
            <p:ph type="dt" sz="half" idx="10"/>
          </p:nvPr>
        </p:nvSpPr>
        <p:spPr/>
        <p:txBody>
          <a:bodyPr/>
          <a:lstStyle/>
          <a:p>
            <a:fld id="{968BB21C-4322-4841-8490-E81582AEB1C2}" type="datetimeFigureOut">
              <a:rPr lang="en-GB" smtClean="0"/>
              <a:t>27/11/2021</a:t>
            </a:fld>
            <a:endParaRPr lang="en-GB"/>
          </a:p>
        </p:txBody>
      </p:sp>
      <p:sp>
        <p:nvSpPr>
          <p:cNvPr id="5" name="Marcador de pie de página 4"/>
          <p:cNvSpPr>
            <a:spLocks noGrp="1"/>
          </p:cNvSpPr>
          <p:nvPr>
            <p:ph type="ftr" sz="quarter" idx="11"/>
          </p:nvPr>
        </p:nvSpPr>
        <p:spPr/>
        <p:txBody>
          <a:bodyPr/>
          <a:lstStyle/>
          <a:p>
            <a:endParaRPr lang="en-GB"/>
          </a:p>
        </p:txBody>
      </p:sp>
      <p:sp>
        <p:nvSpPr>
          <p:cNvPr id="6" name="Marcador de número de diapositiva 5"/>
          <p:cNvSpPr>
            <a:spLocks noGrp="1"/>
          </p:cNvSpPr>
          <p:nvPr>
            <p:ph type="sldNum" sz="quarter" idx="12"/>
          </p:nvPr>
        </p:nvSpPr>
        <p:spPr/>
        <p:txBody>
          <a:bodyPr/>
          <a:lstStyle/>
          <a:p>
            <a:fld id="{0827AC05-3F8B-42C9-8B9E-DAE79D6EAC46}" type="slidenum">
              <a:rPr lang="en-GB" smtClean="0"/>
              <a:t>‹Nº›</a:t>
            </a:fld>
            <a:endParaRPr lang="en-GB"/>
          </a:p>
        </p:txBody>
      </p:sp>
    </p:spTree>
    <p:extLst>
      <p:ext uri="{BB962C8B-B14F-4D97-AF65-F5344CB8AC3E}">
        <p14:creationId xmlns:p14="http://schemas.microsoft.com/office/powerpoint/2010/main" val="2066489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p:cNvSpPr>
            <a:spLocks noGrp="1"/>
          </p:cNvSpPr>
          <p:nvPr>
            <p:ph type="dt" sz="half" idx="10"/>
          </p:nvPr>
        </p:nvSpPr>
        <p:spPr/>
        <p:txBody>
          <a:bodyPr/>
          <a:lstStyle/>
          <a:p>
            <a:fld id="{968BB21C-4322-4841-8490-E81582AEB1C2}" type="datetimeFigureOut">
              <a:rPr lang="en-GB" smtClean="0"/>
              <a:t>27/11/2021</a:t>
            </a:fld>
            <a:endParaRPr lang="en-GB"/>
          </a:p>
        </p:txBody>
      </p:sp>
      <p:sp>
        <p:nvSpPr>
          <p:cNvPr id="5" name="Marcador de pie de página 4"/>
          <p:cNvSpPr>
            <a:spLocks noGrp="1"/>
          </p:cNvSpPr>
          <p:nvPr>
            <p:ph type="ftr" sz="quarter" idx="11"/>
          </p:nvPr>
        </p:nvSpPr>
        <p:spPr/>
        <p:txBody>
          <a:bodyPr/>
          <a:lstStyle/>
          <a:p>
            <a:endParaRPr lang="en-GB"/>
          </a:p>
        </p:txBody>
      </p:sp>
      <p:sp>
        <p:nvSpPr>
          <p:cNvPr id="6" name="Marcador de número de diapositiva 5"/>
          <p:cNvSpPr>
            <a:spLocks noGrp="1"/>
          </p:cNvSpPr>
          <p:nvPr>
            <p:ph type="sldNum" sz="quarter" idx="12"/>
          </p:nvPr>
        </p:nvSpPr>
        <p:spPr/>
        <p:txBody>
          <a:bodyPr/>
          <a:lstStyle/>
          <a:p>
            <a:fld id="{0827AC05-3F8B-42C9-8B9E-DAE79D6EAC46}" type="slidenum">
              <a:rPr lang="en-GB" smtClean="0"/>
              <a:t>‹Nº›</a:t>
            </a:fld>
            <a:endParaRPr lang="en-GB"/>
          </a:p>
        </p:txBody>
      </p:sp>
    </p:spTree>
    <p:extLst>
      <p:ext uri="{BB962C8B-B14F-4D97-AF65-F5344CB8AC3E}">
        <p14:creationId xmlns:p14="http://schemas.microsoft.com/office/powerpoint/2010/main" val="2825996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GB"/>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p:cNvSpPr>
            <a:spLocks noGrp="1"/>
          </p:cNvSpPr>
          <p:nvPr>
            <p:ph type="dt" sz="half" idx="10"/>
          </p:nvPr>
        </p:nvSpPr>
        <p:spPr/>
        <p:txBody>
          <a:bodyPr/>
          <a:lstStyle/>
          <a:p>
            <a:fld id="{968BB21C-4322-4841-8490-E81582AEB1C2}" type="datetimeFigureOut">
              <a:rPr lang="en-GB" smtClean="0"/>
              <a:t>27/11/2021</a:t>
            </a:fld>
            <a:endParaRPr lang="en-GB"/>
          </a:p>
        </p:txBody>
      </p:sp>
      <p:sp>
        <p:nvSpPr>
          <p:cNvPr id="5" name="Marcador de pie de página 4"/>
          <p:cNvSpPr>
            <a:spLocks noGrp="1"/>
          </p:cNvSpPr>
          <p:nvPr>
            <p:ph type="ftr" sz="quarter" idx="11"/>
          </p:nvPr>
        </p:nvSpPr>
        <p:spPr/>
        <p:txBody>
          <a:bodyPr/>
          <a:lstStyle/>
          <a:p>
            <a:endParaRPr lang="en-GB"/>
          </a:p>
        </p:txBody>
      </p:sp>
      <p:sp>
        <p:nvSpPr>
          <p:cNvPr id="6" name="Marcador de número de diapositiva 5"/>
          <p:cNvSpPr>
            <a:spLocks noGrp="1"/>
          </p:cNvSpPr>
          <p:nvPr>
            <p:ph type="sldNum" sz="quarter" idx="12"/>
          </p:nvPr>
        </p:nvSpPr>
        <p:spPr/>
        <p:txBody>
          <a:bodyPr/>
          <a:lstStyle/>
          <a:p>
            <a:fld id="{0827AC05-3F8B-42C9-8B9E-DAE79D6EAC46}" type="slidenum">
              <a:rPr lang="en-GB" smtClean="0"/>
              <a:t>‹Nº›</a:t>
            </a:fld>
            <a:endParaRPr lang="en-GB"/>
          </a:p>
        </p:txBody>
      </p:sp>
    </p:spTree>
    <p:extLst>
      <p:ext uri="{BB962C8B-B14F-4D97-AF65-F5344CB8AC3E}">
        <p14:creationId xmlns:p14="http://schemas.microsoft.com/office/powerpoint/2010/main" val="88602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p:cNvSpPr>
            <a:spLocks noGrp="1"/>
          </p:cNvSpPr>
          <p:nvPr>
            <p:ph type="dt" sz="half" idx="10"/>
          </p:nvPr>
        </p:nvSpPr>
        <p:spPr/>
        <p:txBody>
          <a:bodyPr/>
          <a:lstStyle/>
          <a:p>
            <a:fld id="{968BB21C-4322-4841-8490-E81582AEB1C2}" type="datetimeFigureOut">
              <a:rPr lang="en-GB" smtClean="0"/>
              <a:t>27/11/2021</a:t>
            </a:fld>
            <a:endParaRPr lang="en-GB"/>
          </a:p>
        </p:txBody>
      </p:sp>
      <p:sp>
        <p:nvSpPr>
          <p:cNvPr id="5" name="Marcador de pie de página 4"/>
          <p:cNvSpPr>
            <a:spLocks noGrp="1"/>
          </p:cNvSpPr>
          <p:nvPr>
            <p:ph type="ftr" sz="quarter" idx="11"/>
          </p:nvPr>
        </p:nvSpPr>
        <p:spPr/>
        <p:txBody>
          <a:bodyPr/>
          <a:lstStyle/>
          <a:p>
            <a:endParaRPr lang="en-GB"/>
          </a:p>
        </p:txBody>
      </p:sp>
      <p:sp>
        <p:nvSpPr>
          <p:cNvPr id="6" name="Marcador de número de diapositiva 5"/>
          <p:cNvSpPr>
            <a:spLocks noGrp="1"/>
          </p:cNvSpPr>
          <p:nvPr>
            <p:ph type="sldNum" sz="quarter" idx="12"/>
          </p:nvPr>
        </p:nvSpPr>
        <p:spPr/>
        <p:txBody>
          <a:bodyPr/>
          <a:lstStyle/>
          <a:p>
            <a:fld id="{0827AC05-3F8B-42C9-8B9E-DAE79D6EAC46}" type="slidenum">
              <a:rPr lang="en-GB" smtClean="0"/>
              <a:t>‹Nº›</a:t>
            </a:fld>
            <a:endParaRPr lang="en-GB"/>
          </a:p>
        </p:txBody>
      </p:sp>
    </p:spTree>
    <p:extLst>
      <p:ext uri="{BB962C8B-B14F-4D97-AF65-F5344CB8AC3E}">
        <p14:creationId xmlns:p14="http://schemas.microsoft.com/office/powerpoint/2010/main" val="2532042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GB"/>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968BB21C-4322-4841-8490-E81582AEB1C2}" type="datetimeFigureOut">
              <a:rPr lang="en-GB" smtClean="0"/>
              <a:t>27/11/2021</a:t>
            </a:fld>
            <a:endParaRPr lang="en-GB"/>
          </a:p>
        </p:txBody>
      </p:sp>
      <p:sp>
        <p:nvSpPr>
          <p:cNvPr id="5" name="Marcador de pie de página 4"/>
          <p:cNvSpPr>
            <a:spLocks noGrp="1"/>
          </p:cNvSpPr>
          <p:nvPr>
            <p:ph type="ftr" sz="quarter" idx="11"/>
          </p:nvPr>
        </p:nvSpPr>
        <p:spPr/>
        <p:txBody>
          <a:bodyPr/>
          <a:lstStyle/>
          <a:p>
            <a:endParaRPr lang="en-GB"/>
          </a:p>
        </p:txBody>
      </p:sp>
      <p:sp>
        <p:nvSpPr>
          <p:cNvPr id="6" name="Marcador de número de diapositiva 5"/>
          <p:cNvSpPr>
            <a:spLocks noGrp="1"/>
          </p:cNvSpPr>
          <p:nvPr>
            <p:ph type="sldNum" sz="quarter" idx="12"/>
          </p:nvPr>
        </p:nvSpPr>
        <p:spPr/>
        <p:txBody>
          <a:bodyPr/>
          <a:lstStyle/>
          <a:p>
            <a:fld id="{0827AC05-3F8B-42C9-8B9E-DAE79D6EAC46}" type="slidenum">
              <a:rPr lang="en-GB" smtClean="0"/>
              <a:t>‹Nº›</a:t>
            </a:fld>
            <a:endParaRPr lang="en-GB"/>
          </a:p>
        </p:txBody>
      </p:sp>
    </p:spTree>
    <p:extLst>
      <p:ext uri="{BB962C8B-B14F-4D97-AF65-F5344CB8AC3E}">
        <p14:creationId xmlns:p14="http://schemas.microsoft.com/office/powerpoint/2010/main" val="4081560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fecha 4"/>
          <p:cNvSpPr>
            <a:spLocks noGrp="1"/>
          </p:cNvSpPr>
          <p:nvPr>
            <p:ph type="dt" sz="half" idx="10"/>
          </p:nvPr>
        </p:nvSpPr>
        <p:spPr/>
        <p:txBody>
          <a:bodyPr/>
          <a:lstStyle/>
          <a:p>
            <a:fld id="{968BB21C-4322-4841-8490-E81582AEB1C2}" type="datetimeFigureOut">
              <a:rPr lang="en-GB" smtClean="0"/>
              <a:t>27/11/2021</a:t>
            </a:fld>
            <a:endParaRPr lang="en-GB"/>
          </a:p>
        </p:txBody>
      </p:sp>
      <p:sp>
        <p:nvSpPr>
          <p:cNvPr id="6" name="Marcador de pie de página 5"/>
          <p:cNvSpPr>
            <a:spLocks noGrp="1"/>
          </p:cNvSpPr>
          <p:nvPr>
            <p:ph type="ftr" sz="quarter" idx="11"/>
          </p:nvPr>
        </p:nvSpPr>
        <p:spPr/>
        <p:txBody>
          <a:bodyPr/>
          <a:lstStyle/>
          <a:p>
            <a:endParaRPr lang="en-GB"/>
          </a:p>
        </p:txBody>
      </p:sp>
      <p:sp>
        <p:nvSpPr>
          <p:cNvPr id="7" name="Marcador de número de diapositiva 6"/>
          <p:cNvSpPr>
            <a:spLocks noGrp="1"/>
          </p:cNvSpPr>
          <p:nvPr>
            <p:ph type="sldNum" sz="quarter" idx="12"/>
          </p:nvPr>
        </p:nvSpPr>
        <p:spPr/>
        <p:txBody>
          <a:bodyPr/>
          <a:lstStyle/>
          <a:p>
            <a:fld id="{0827AC05-3F8B-42C9-8B9E-DAE79D6EAC46}" type="slidenum">
              <a:rPr lang="en-GB" smtClean="0"/>
              <a:t>‹Nº›</a:t>
            </a:fld>
            <a:endParaRPr lang="en-GB"/>
          </a:p>
        </p:txBody>
      </p:sp>
    </p:spTree>
    <p:extLst>
      <p:ext uri="{BB962C8B-B14F-4D97-AF65-F5344CB8AC3E}">
        <p14:creationId xmlns:p14="http://schemas.microsoft.com/office/powerpoint/2010/main" val="3419906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GB"/>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Marcador de fecha 6"/>
          <p:cNvSpPr>
            <a:spLocks noGrp="1"/>
          </p:cNvSpPr>
          <p:nvPr>
            <p:ph type="dt" sz="half" idx="10"/>
          </p:nvPr>
        </p:nvSpPr>
        <p:spPr/>
        <p:txBody>
          <a:bodyPr/>
          <a:lstStyle/>
          <a:p>
            <a:fld id="{968BB21C-4322-4841-8490-E81582AEB1C2}" type="datetimeFigureOut">
              <a:rPr lang="en-GB" smtClean="0"/>
              <a:t>27/11/2021</a:t>
            </a:fld>
            <a:endParaRPr lang="en-GB"/>
          </a:p>
        </p:txBody>
      </p:sp>
      <p:sp>
        <p:nvSpPr>
          <p:cNvPr id="8" name="Marcador de pie de página 7"/>
          <p:cNvSpPr>
            <a:spLocks noGrp="1"/>
          </p:cNvSpPr>
          <p:nvPr>
            <p:ph type="ftr" sz="quarter" idx="11"/>
          </p:nvPr>
        </p:nvSpPr>
        <p:spPr/>
        <p:txBody>
          <a:bodyPr/>
          <a:lstStyle/>
          <a:p>
            <a:endParaRPr lang="en-GB"/>
          </a:p>
        </p:txBody>
      </p:sp>
      <p:sp>
        <p:nvSpPr>
          <p:cNvPr id="9" name="Marcador de número de diapositiva 8"/>
          <p:cNvSpPr>
            <a:spLocks noGrp="1"/>
          </p:cNvSpPr>
          <p:nvPr>
            <p:ph type="sldNum" sz="quarter" idx="12"/>
          </p:nvPr>
        </p:nvSpPr>
        <p:spPr/>
        <p:txBody>
          <a:bodyPr/>
          <a:lstStyle/>
          <a:p>
            <a:fld id="{0827AC05-3F8B-42C9-8B9E-DAE79D6EAC46}" type="slidenum">
              <a:rPr lang="en-GB" smtClean="0"/>
              <a:t>‹Nº›</a:t>
            </a:fld>
            <a:endParaRPr lang="en-GB"/>
          </a:p>
        </p:txBody>
      </p:sp>
    </p:spTree>
    <p:extLst>
      <p:ext uri="{BB962C8B-B14F-4D97-AF65-F5344CB8AC3E}">
        <p14:creationId xmlns:p14="http://schemas.microsoft.com/office/powerpoint/2010/main" val="2745322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
        <p:nvSpPr>
          <p:cNvPr id="3" name="Marcador de fecha 2"/>
          <p:cNvSpPr>
            <a:spLocks noGrp="1"/>
          </p:cNvSpPr>
          <p:nvPr>
            <p:ph type="dt" sz="half" idx="10"/>
          </p:nvPr>
        </p:nvSpPr>
        <p:spPr/>
        <p:txBody>
          <a:bodyPr/>
          <a:lstStyle/>
          <a:p>
            <a:fld id="{968BB21C-4322-4841-8490-E81582AEB1C2}" type="datetimeFigureOut">
              <a:rPr lang="en-GB" smtClean="0"/>
              <a:t>27/11/2021</a:t>
            </a:fld>
            <a:endParaRPr lang="en-GB"/>
          </a:p>
        </p:txBody>
      </p:sp>
      <p:sp>
        <p:nvSpPr>
          <p:cNvPr id="4" name="Marcador de pie de página 3"/>
          <p:cNvSpPr>
            <a:spLocks noGrp="1"/>
          </p:cNvSpPr>
          <p:nvPr>
            <p:ph type="ftr" sz="quarter" idx="11"/>
          </p:nvPr>
        </p:nvSpPr>
        <p:spPr/>
        <p:txBody>
          <a:bodyPr/>
          <a:lstStyle/>
          <a:p>
            <a:endParaRPr lang="en-GB"/>
          </a:p>
        </p:txBody>
      </p:sp>
      <p:sp>
        <p:nvSpPr>
          <p:cNvPr id="5" name="Marcador de número de diapositiva 4"/>
          <p:cNvSpPr>
            <a:spLocks noGrp="1"/>
          </p:cNvSpPr>
          <p:nvPr>
            <p:ph type="sldNum" sz="quarter" idx="12"/>
          </p:nvPr>
        </p:nvSpPr>
        <p:spPr/>
        <p:txBody>
          <a:bodyPr/>
          <a:lstStyle/>
          <a:p>
            <a:fld id="{0827AC05-3F8B-42C9-8B9E-DAE79D6EAC46}" type="slidenum">
              <a:rPr lang="en-GB" smtClean="0"/>
              <a:t>‹Nº›</a:t>
            </a:fld>
            <a:endParaRPr lang="en-GB"/>
          </a:p>
        </p:txBody>
      </p:sp>
    </p:spTree>
    <p:extLst>
      <p:ext uri="{BB962C8B-B14F-4D97-AF65-F5344CB8AC3E}">
        <p14:creationId xmlns:p14="http://schemas.microsoft.com/office/powerpoint/2010/main" val="216024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68BB21C-4322-4841-8490-E81582AEB1C2}" type="datetimeFigureOut">
              <a:rPr lang="en-GB" smtClean="0"/>
              <a:t>27/11/2021</a:t>
            </a:fld>
            <a:endParaRPr lang="en-GB"/>
          </a:p>
        </p:txBody>
      </p:sp>
      <p:sp>
        <p:nvSpPr>
          <p:cNvPr id="3" name="Marcador de pie de página 2"/>
          <p:cNvSpPr>
            <a:spLocks noGrp="1"/>
          </p:cNvSpPr>
          <p:nvPr>
            <p:ph type="ftr" sz="quarter" idx="11"/>
          </p:nvPr>
        </p:nvSpPr>
        <p:spPr/>
        <p:txBody>
          <a:bodyPr/>
          <a:lstStyle/>
          <a:p>
            <a:endParaRPr lang="en-GB"/>
          </a:p>
        </p:txBody>
      </p:sp>
      <p:sp>
        <p:nvSpPr>
          <p:cNvPr id="4" name="Marcador de número de diapositiva 3"/>
          <p:cNvSpPr>
            <a:spLocks noGrp="1"/>
          </p:cNvSpPr>
          <p:nvPr>
            <p:ph type="sldNum" sz="quarter" idx="12"/>
          </p:nvPr>
        </p:nvSpPr>
        <p:spPr/>
        <p:txBody>
          <a:bodyPr/>
          <a:lstStyle/>
          <a:p>
            <a:fld id="{0827AC05-3F8B-42C9-8B9E-DAE79D6EAC46}" type="slidenum">
              <a:rPr lang="en-GB" smtClean="0"/>
              <a:t>‹Nº›</a:t>
            </a:fld>
            <a:endParaRPr lang="en-GB"/>
          </a:p>
        </p:txBody>
      </p:sp>
    </p:spTree>
    <p:extLst>
      <p:ext uri="{BB962C8B-B14F-4D97-AF65-F5344CB8AC3E}">
        <p14:creationId xmlns:p14="http://schemas.microsoft.com/office/powerpoint/2010/main" val="1114592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GB"/>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68BB21C-4322-4841-8490-E81582AEB1C2}" type="datetimeFigureOut">
              <a:rPr lang="en-GB" smtClean="0"/>
              <a:t>27/11/2021</a:t>
            </a:fld>
            <a:endParaRPr lang="en-GB"/>
          </a:p>
        </p:txBody>
      </p:sp>
      <p:sp>
        <p:nvSpPr>
          <p:cNvPr id="6" name="Marcador de pie de página 5"/>
          <p:cNvSpPr>
            <a:spLocks noGrp="1"/>
          </p:cNvSpPr>
          <p:nvPr>
            <p:ph type="ftr" sz="quarter" idx="11"/>
          </p:nvPr>
        </p:nvSpPr>
        <p:spPr/>
        <p:txBody>
          <a:bodyPr/>
          <a:lstStyle/>
          <a:p>
            <a:endParaRPr lang="en-GB"/>
          </a:p>
        </p:txBody>
      </p:sp>
      <p:sp>
        <p:nvSpPr>
          <p:cNvPr id="7" name="Marcador de número de diapositiva 6"/>
          <p:cNvSpPr>
            <a:spLocks noGrp="1"/>
          </p:cNvSpPr>
          <p:nvPr>
            <p:ph type="sldNum" sz="quarter" idx="12"/>
          </p:nvPr>
        </p:nvSpPr>
        <p:spPr/>
        <p:txBody>
          <a:bodyPr/>
          <a:lstStyle/>
          <a:p>
            <a:fld id="{0827AC05-3F8B-42C9-8B9E-DAE79D6EAC46}" type="slidenum">
              <a:rPr lang="en-GB" smtClean="0"/>
              <a:t>‹Nº›</a:t>
            </a:fld>
            <a:endParaRPr lang="en-GB"/>
          </a:p>
        </p:txBody>
      </p:sp>
    </p:spTree>
    <p:extLst>
      <p:ext uri="{BB962C8B-B14F-4D97-AF65-F5344CB8AC3E}">
        <p14:creationId xmlns:p14="http://schemas.microsoft.com/office/powerpoint/2010/main" val="3086088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GB"/>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68BB21C-4322-4841-8490-E81582AEB1C2}" type="datetimeFigureOut">
              <a:rPr lang="en-GB" smtClean="0"/>
              <a:t>27/11/2021</a:t>
            </a:fld>
            <a:endParaRPr lang="en-GB"/>
          </a:p>
        </p:txBody>
      </p:sp>
      <p:sp>
        <p:nvSpPr>
          <p:cNvPr id="6" name="Marcador de pie de página 5"/>
          <p:cNvSpPr>
            <a:spLocks noGrp="1"/>
          </p:cNvSpPr>
          <p:nvPr>
            <p:ph type="ftr" sz="quarter" idx="11"/>
          </p:nvPr>
        </p:nvSpPr>
        <p:spPr/>
        <p:txBody>
          <a:bodyPr/>
          <a:lstStyle/>
          <a:p>
            <a:endParaRPr lang="en-GB"/>
          </a:p>
        </p:txBody>
      </p:sp>
      <p:sp>
        <p:nvSpPr>
          <p:cNvPr id="7" name="Marcador de número de diapositiva 6"/>
          <p:cNvSpPr>
            <a:spLocks noGrp="1"/>
          </p:cNvSpPr>
          <p:nvPr>
            <p:ph type="sldNum" sz="quarter" idx="12"/>
          </p:nvPr>
        </p:nvSpPr>
        <p:spPr/>
        <p:txBody>
          <a:bodyPr/>
          <a:lstStyle/>
          <a:p>
            <a:fld id="{0827AC05-3F8B-42C9-8B9E-DAE79D6EAC46}" type="slidenum">
              <a:rPr lang="en-GB" smtClean="0"/>
              <a:t>‹Nº›</a:t>
            </a:fld>
            <a:endParaRPr lang="en-GB"/>
          </a:p>
        </p:txBody>
      </p:sp>
    </p:spTree>
    <p:extLst>
      <p:ext uri="{BB962C8B-B14F-4D97-AF65-F5344CB8AC3E}">
        <p14:creationId xmlns:p14="http://schemas.microsoft.com/office/powerpoint/2010/main" val="166715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GB"/>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BB21C-4322-4841-8490-E81582AEB1C2}" type="datetimeFigureOut">
              <a:rPr lang="en-GB" smtClean="0"/>
              <a:t>27/11/2021</a:t>
            </a:fld>
            <a:endParaRPr lang="en-GB"/>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27AC05-3F8B-42C9-8B9E-DAE79D6EAC46}" type="slidenum">
              <a:rPr lang="en-GB" smtClean="0"/>
              <a:t>‹Nº›</a:t>
            </a:fld>
            <a:endParaRPr lang="en-GB"/>
          </a:p>
        </p:txBody>
      </p:sp>
    </p:spTree>
    <p:extLst>
      <p:ext uri="{BB962C8B-B14F-4D97-AF65-F5344CB8AC3E}">
        <p14:creationId xmlns:p14="http://schemas.microsoft.com/office/powerpoint/2010/main" val="1191936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karlkapp.com/"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view.genial.ly/58c906278b5ba812d84ab11f/interactive-content-catan-royale"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proferamonrg.com/2019/04/09/las-gemas-del-infinito-estan-en-mi-clase/" TargetMode="External"/><Relationship Id="rId5" Type="http://schemas.openxmlformats.org/officeDocument/2006/relationships/hyperlink" Target="https://view.genial.ly/59ef52d1f2aaf40cbc76a3db/interactive-content-horror-on-the-orient-express" TargetMode="External"/><Relationship Id="rId4" Type="http://schemas.openxmlformats.org/officeDocument/2006/relationships/hyperlink" Target="https://jueducacion.com/entrevista-gamificacion-en-el-aula-por-oscar-recio-col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58871D0-83C4-A148-92F1-7E4C42BC1B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355" y="715691"/>
            <a:ext cx="2527300" cy="2527300"/>
          </a:xfrm>
          <a:prstGeom prst="rect">
            <a:avLst/>
          </a:prstGeom>
        </p:spPr>
      </p:pic>
      <p:sp>
        <p:nvSpPr>
          <p:cNvPr id="6" name="CuadroTexto 5">
            <a:extLst>
              <a:ext uri="{FF2B5EF4-FFF2-40B4-BE49-F238E27FC236}">
                <a16:creationId xmlns:a16="http://schemas.microsoft.com/office/drawing/2014/main" id="{20306FC3-83AA-9E44-B54F-48470662BDA7}"/>
              </a:ext>
            </a:extLst>
          </p:cNvPr>
          <p:cNvSpPr txBox="1"/>
          <p:nvPr/>
        </p:nvSpPr>
        <p:spPr>
          <a:xfrm>
            <a:off x="3389815" y="1483112"/>
            <a:ext cx="7917521" cy="1846659"/>
          </a:xfrm>
          <a:prstGeom prst="rect">
            <a:avLst/>
          </a:prstGeom>
          <a:noFill/>
        </p:spPr>
        <p:txBody>
          <a:bodyPr wrap="square" rtlCol="0">
            <a:spAutoFit/>
          </a:bodyPr>
          <a:lstStyle/>
          <a:p>
            <a:r>
              <a:rPr lang="en-GB" sz="4800" dirty="0">
                <a:latin typeface="Rosewood Std Regular" pitchFamily="82" charset="77"/>
              </a:rPr>
              <a:t>CURSO SOBRE GAMIFICACIÓN </a:t>
            </a:r>
          </a:p>
          <a:p>
            <a:r>
              <a:rPr lang="en-GB" sz="4800" dirty="0">
                <a:latin typeface="Rosewood Std Regular" pitchFamily="82" charset="77"/>
              </a:rPr>
              <a:t>CRA GÓMARA</a:t>
            </a:r>
          </a:p>
          <a:p>
            <a:endParaRPr lang="en-GB" dirty="0"/>
          </a:p>
        </p:txBody>
      </p:sp>
      <p:sp>
        <p:nvSpPr>
          <p:cNvPr id="7" name="CuadroTexto 6">
            <a:extLst>
              <a:ext uri="{FF2B5EF4-FFF2-40B4-BE49-F238E27FC236}">
                <a16:creationId xmlns:a16="http://schemas.microsoft.com/office/drawing/2014/main" id="{E7A0AF44-FBDA-1E44-909C-55A3BAF6CDD9}"/>
              </a:ext>
            </a:extLst>
          </p:cNvPr>
          <p:cNvSpPr txBox="1"/>
          <p:nvPr/>
        </p:nvSpPr>
        <p:spPr>
          <a:xfrm>
            <a:off x="579863" y="5274527"/>
            <a:ext cx="3646449" cy="369332"/>
          </a:xfrm>
          <a:prstGeom prst="rect">
            <a:avLst/>
          </a:prstGeom>
          <a:noFill/>
        </p:spPr>
        <p:txBody>
          <a:bodyPr wrap="square" rtlCol="0">
            <a:spAutoFit/>
          </a:bodyPr>
          <a:lstStyle/>
          <a:p>
            <a:r>
              <a:rPr lang="en-GB" dirty="0"/>
              <a:t>LORENA PACHECO </a:t>
            </a:r>
          </a:p>
        </p:txBody>
      </p:sp>
      <p:sp>
        <p:nvSpPr>
          <p:cNvPr id="8" name="CuadroTexto 7">
            <a:extLst>
              <a:ext uri="{FF2B5EF4-FFF2-40B4-BE49-F238E27FC236}">
                <a16:creationId xmlns:a16="http://schemas.microsoft.com/office/drawing/2014/main" id="{65F28B85-34F9-EC43-9294-00066FCF8233}"/>
              </a:ext>
            </a:extLst>
          </p:cNvPr>
          <p:cNvSpPr txBox="1"/>
          <p:nvPr/>
        </p:nvSpPr>
        <p:spPr>
          <a:xfrm>
            <a:off x="4226312" y="3429000"/>
            <a:ext cx="2877015" cy="1015663"/>
          </a:xfrm>
          <a:prstGeom prst="rect">
            <a:avLst/>
          </a:prstGeom>
          <a:noFill/>
        </p:spPr>
        <p:txBody>
          <a:bodyPr wrap="square" rtlCol="0">
            <a:spAutoFit/>
          </a:bodyPr>
          <a:lstStyle/>
          <a:p>
            <a:r>
              <a:rPr lang="en-GB" sz="6000" dirty="0">
                <a:latin typeface="Desdemona" pitchFamily="82" charset="77"/>
              </a:rPr>
              <a:t>SESIÓN</a:t>
            </a:r>
            <a:r>
              <a:rPr lang="en-GB" dirty="0">
                <a:latin typeface="Desdemona" pitchFamily="82" charset="77"/>
              </a:rPr>
              <a:t> 1</a:t>
            </a:r>
          </a:p>
        </p:txBody>
      </p:sp>
    </p:spTree>
    <p:extLst>
      <p:ext uri="{BB962C8B-B14F-4D97-AF65-F5344CB8AC3E}">
        <p14:creationId xmlns:p14="http://schemas.microsoft.com/office/powerpoint/2010/main" val="252967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58871D0-83C4-A148-92F1-7E4C42BC1B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526" y="219462"/>
            <a:ext cx="1100098" cy="1100098"/>
          </a:xfrm>
          <a:prstGeom prst="rect">
            <a:avLst/>
          </a:prstGeom>
        </p:spPr>
      </p:pic>
      <p:sp>
        <p:nvSpPr>
          <p:cNvPr id="6" name="CuadroTexto 5">
            <a:extLst>
              <a:ext uri="{FF2B5EF4-FFF2-40B4-BE49-F238E27FC236}">
                <a16:creationId xmlns:a16="http://schemas.microsoft.com/office/drawing/2014/main" id="{20306FC3-83AA-9E44-B54F-48470662BDA7}"/>
              </a:ext>
            </a:extLst>
          </p:cNvPr>
          <p:cNvSpPr txBox="1"/>
          <p:nvPr/>
        </p:nvSpPr>
        <p:spPr>
          <a:xfrm>
            <a:off x="1482957" y="356839"/>
            <a:ext cx="2241550" cy="1107996"/>
          </a:xfrm>
          <a:prstGeom prst="rect">
            <a:avLst/>
          </a:prstGeom>
          <a:noFill/>
        </p:spPr>
        <p:txBody>
          <a:bodyPr wrap="square" rtlCol="0">
            <a:spAutoFit/>
          </a:bodyPr>
          <a:lstStyle/>
          <a:p>
            <a:r>
              <a:rPr lang="en-GB" sz="4800" dirty="0">
                <a:latin typeface="Rosewood Std Regular" pitchFamily="82" charset="77"/>
              </a:rPr>
              <a:t>TEORÍA</a:t>
            </a:r>
          </a:p>
          <a:p>
            <a:endParaRPr lang="en-GB" dirty="0"/>
          </a:p>
        </p:txBody>
      </p:sp>
      <p:sp>
        <p:nvSpPr>
          <p:cNvPr id="2" name="CuadroTexto 1">
            <a:extLst>
              <a:ext uri="{FF2B5EF4-FFF2-40B4-BE49-F238E27FC236}">
                <a16:creationId xmlns:a16="http://schemas.microsoft.com/office/drawing/2014/main" id="{AAB76C09-33CE-514B-A347-0280B03AD7A3}"/>
              </a:ext>
            </a:extLst>
          </p:cNvPr>
          <p:cNvSpPr txBox="1"/>
          <p:nvPr/>
        </p:nvSpPr>
        <p:spPr>
          <a:xfrm>
            <a:off x="747132" y="1464835"/>
            <a:ext cx="7482468" cy="369332"/>
          </a:xfrm>
          <a:prstGeom prst="rect">
            <a:avLst/>
          </a:prstGeom>
          <a:noFill/>
        </p:spPr>
        <p:txBody>
          <a:bodyPr wrap="square" rtlCol="0">
            <a:spAutoFit/>
          </a:bodyPr>
          <a:lstStyle/>
          <a:p>
            <a:r>
              <a:rPr lang="en-GB" b="1" dirty="0">
                <a:solidFill>
                  <a:srgbClr val="C00000"/>
                </a:solidFill>
              </a:rPr>
              <a:t>TIPOS DE JUGADORES</a:t>
            </a:r>
          </a:p>
        </p:txBody>
      </p:sp>
      <p:sp>
        <p:nvSpPr>
          <p:cNvPr id="7" name="CuadroTexto 6">
            <a:extLst>
              <a:ext uri="{FF2B5EF4-FFF2-40B4-BE49-F238E27FC236}">
                <a16:creationId xmlns:a16="http://schemas.microsoft.com/office/drawing/2014/main" id="{E9EC4B29-4A2D-C04A-BAA1-7D36A749FB3C}"/>
              </a:ext>
            </a:extLst>
          </p:cNvPr>
          <p:cNvSpPr txBox="1"/>
          <p:nvPr/>
        </p:nvSpPr>
        <p:spPr>
          <a:xfrm>
            <a:off x="494526" y="1852515"/>
            <a:ext cx="10311006" cy="1200329"/>
          </a:xfrm>
          <a:prstGeom prst="rect">
            <a:avLst/>
          </a:prstGeom>
          <a:noFill/>
        </p:spPr>
        <p:txBody>
          <a:bodyPr wrap="square" rtlCol="0">
            <a:spAutoFit/>
          </a:bodyPr>
          <a:lstStyle/>
          <a:p>
            <a:pPr algn="just"/>
            <a:r>
              <a:rPr lang="es-ES_tradnl" dirty="0"/>
              <a:t>Si un videojuego, anuncio, serie, programa de tv… ahora mismo puede ser un fenómeno de masas es por la comprensión de que existen varios tipos de jugadores (de oyentes, de telespectadores…) y que cada uno está interesado en aspectos diferentes del juego. Es por ello que cuantos más sistemas integres para que gusten a todos más éxito tendrás. </a:t>
            </a:r>
          </a:p>
        </p:txBody>
      </p:sp>
      <p:sp>
        <p:nvSpPr>
          <p:cNvPr id="8" name="CuadroTexto 7">
            <a:extLst>
              <a:ext uri="{FF2B5EF4-FFF2-40B4-BE49-F238E27FC236}">
                <a16:creationId xmlns:a16="http://schemas.microsoft.com/office/drawing/2014/main" id="{AD5A6B82-9AC9-6B4E-BD58-86F7E2C32A86}"/>
              </a:ext>
            </a:extLst>
          </p:cNvPr>
          <p:cNvSpPr txBox="1"/>
          <p:nvPr/>
        </p:nvSpPr>
        <p:spPr>
          <a:xfrm>
            <a:off x="494526" y="3071192"/>
            <a:ext cx="10311006" cy="369332"/>
          </a:xfrm>
          <a:prstGeom prst="rect">
            <a:avLst/>
          </a:prstGeom>
          <a:noFill/>
        </p:spPr>
        <p:txBody>
          <a:bodyPr wrap="square" rtlCol="0">
            <a:spAutoFit/>
          </a:bodyPr>
          <a:lstStyle/>
          <a:p>
            <a:r>
              <a:rPr lang="es-ES_tradnl" dirty="0"/>
              <a:t>Richard Bartle, sociólogo en 1996, podemos definir 4 tipos de jugadores según sus intereses en el juego:</a:t>
            </a:r>
          </a:p>
        </p:txBody>
      </p:sp>
      <p:pic>
        <p:nvPicPr>
          <p:cNvPr id="4098" name="Picture 2" descr="Jugadores-Bartle">
            <a:extLst>
              <a:ext uri="{FF2B5EF4-FFF2-40B4-BE49-F238E27FC236}">
                <a16:creationId xmlns:a16="http://schemas.microsoft.com/office/drawing/2014/main" id="{58A76F91-4558-0E4B-BF18-B1DF78E405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132" y="3585799"/>
            <a:ext cx="5348868" cy="2718277"/>
          </a:xfrm>
          <a:prstGeom prst="rect">
            <a:avLst/>
          </a:prstGeom>
          <a:noFill/>
          <a:extLst>
            <a:ext uri="{909E8E84-426E-40DD-AFC4-6F175D3DCCD1}">
              <a14:hiddenFill xmlns:a14="http://schemas.microsoft.com/office/drawing/2010/main">
                <a:solidFill>
                  <a:srgbClr val="FFFFFF"/>
                </a:solidFill>
              </a14:hiddenFill>
            </a:ext>
          </a:extLst>
        </p:spPr>
      </p:pic>
      <p:sp>
        <p:nvSpPr>
          <p:cNvPr id="3" name="Elipse 2">
            <a:extLst>
              <a:ext uri="{FF2B5EF4-FFF2-40B4-BE49-F238E27FC236}">
                <a16:creationId xmlns:a16="http://schemas.microsoft.com/office/drawing/2014/main" id="{F7A8C05F-EDE9-2244-BA6D-A20F6B41BE0F}"/>
              </a:ext>
            </a:extLst>
          </p:cNvPr>
          <p:cNvSpPr/>
          <p:nvPr/>
        </p:nvSpPr>
        <p:spPr>
          <a:xfrm>
            <a:off x="5650029" y="3585799"/>
            <a:ext cx="718498" cy="58816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200" b="1" dirty="0"/>
              <a:t>10%</a:t>
            </a:r>
          </a:p>
        </p:txBody>
      </p:sp>
      <p:sp>
        <p:nvSpPr>
          <p:cNvPr id="9" name="Elipse 8">
            <a:extLst>
              <a:ext uri="{FF2B5EF4-FFF2-40B4-BE49-F238E27FC236}">
                <a16:creationId xmlns:a16="http://schemas.microsoft.com/office/drawing/2014/main" id="{1EF102CB-EF35-9A46-B3B4-B09E5555327B}"/>
              </a:ext>
            </a:extLst>
          </p:cNvPr>
          <p:cNvSpPr/>
          <p:nvPr/>
        </p:nvSpPr>
        <p:spPr>
          <a:xfrm>
            <a:off x="5736751" y="5371650"/>
            <a:ext cx="718498" cy="58816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200" b="1" dirty="0"/>
              <a:t>10%</a:t>
            </a:r>
          </a:p>
        </p:txBody>
      </p:sp>
      <p:sp>
        <p:nvSpPr>
          <p:cNvPr id="10" name="Elipse 9">
            <a:extLst>
              <a:ext uri="{FF2B5EF4-FFF2-40B4-BE49-F238E27FC236}">
                <a16:creationId xmlns:a16="http://schemas.microsoft.com/office/drawing/2014/main" id="{A6358B4C-1503-5047-BFD3-AAB1CF290CE2}"/>
              </a:ext>
            </a:extLst>
          </p:cNvPr>
          <p:cNvSpPr/>
          <p:nvPr/>
        </p:nvSpPr>
        <p:spPr>
          <a:xfrm>
            <a:off x="245109" y="5472953"/>
            <a:ext cx="718498" cy="58816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200" b="1" dirty="0"/>
              <a:t>80%</a:t>
            </a:r>
          </a:p>
        </p:txBody>
      </p:sp>
      <p:sp>
        <p:nvSpPr>
          <p:cNvPr id="11" name="Elipse 10">
            <a:extLst>
              <a:ext uri="{FF2B5EF4-FFF2-40B4-BE49-F238E27FC236}">
                <a16:creationId xmlns:a16="http://schemas.microsoft.com/office/drawing/2014/main" id="{FB46F0C9-717B-D745-BA61-62DF25393BD1}"/>
              </a:ext>
            </a:extLst>
          </p:cNvPr>
          <p:cNvSpPr/>
          <p:nvPr/>
        </p:nvSpPr>
        <p:spPr>
          <a:xfrm>
            <a:off x="343011" y="3480890"/>
            <a:ext cx="718498" cy="58816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200" b="1" dirty="0"/>
              <a:t>1%</a:t>
            </a:r>
          </a:p>
        </p:txBody>
      </p:sp>
      <p:sp>
        <p:nvSpPr>
          <p:cNvPr id="4" name="Rectángulo 3">
            <a:extLst>
              <a:ext uri="{FF2B5EF4-FFF2-40B4-BE49-F238E27FC236}">
                <a16:creationId xmlns:a16="http://schemas.microsoft.com/office/drawing/2014/main" id="{048D4D1A-C88E-5840-9974-B63423924A54}"/>
              </a:ext>
            </a:extLst>
          </p:cNvPr>
          <p:cNvSpPr/>
          <p:nvPr/>
        </p:nvSpPr>
        <p:spPr>
          <a:xfrm>
            <a:off x="6743776" y="5551297"/>
            <a:ext cx="5203115" cy="282800"/>
          </a:xfrm>
          <a:prstGeom prst="rect">
            <a:avLst/>
          </a:prstGeom>
        </p:spPr>
        <p:txBody>
          <a:bodyPr wrap="square">
            <a:spAutoFit/>
          </a:bodyPr>
          <a:lstStyle/>
          <a:p>
            <a:r>
              <a:rPr lang="en-GB" sz="1200" dirty="0"/>
              <a:t>https://</a:t>
            </a:r>
            <a:r>
              <a:rPr lang="en-GB" sz="1200" dirty="0" err="1"/>
              <a:t>pandemicquiz.com</a:t>
            </a:r>
            <a:r>
              <a:rPr lang="en-GB" sz="1200" dirty="0"/>
              <a:t>/es/q/answer/que-tipo-de-gamer-eres#.YZ1arS3FTfY</a:t>
            </a:r>
          </a:p>
        </p:txBody>
      </p:sp>
      <p:pic>
        <p:nvPicPr>
          <p:cNvPr id="13" name="Imagen 12">
            <a:extLst>
              <a:ext uri="{FF2B5EF4-FFF2-40B4-BE49-F238E27FC236}">
                <a16:creationId xmlns:a16="http://schemas.microsoft.com/office/drawing/2014/main" id="{6E17752D-3726-7E46-BAB1-2EDF631760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9018" y="4263718"/>
            <a:ext cx="1287579" cy="1287579"/>
          </a:xfrm>
          <a:prstGeom prst="rect">
            <a:avLst/>
          </a:prstGeom>
        </p:spPr>
      </p:pic>
      <p:sp>
        <p:nvSpPr>
          <p:cNvPr id="15" name="Rectángulo 14">
            <a:extLst>
              <a:ext uri="{FF2B5EF4-FFF2-40B4-BE49-F238E27FC236}">
                <a16:creationId xmlns:a16="http://schemas.microsoft.com/office/drawing/2014/main" id="{6EB5F73B-3B34-124A-A1FC-54002139B14E}"/>
              </a:ext>
            </a:extLst>
          </p:cNvPr>
          <p:cNvSpPr/>
          <p:nvPr/>
        </p:nvSpPr>
        <p:spPr>
          <a:xfrm>
            <a:off x="7104776" y="3804635"/>
            <a:ext cx="2755751" cy="369332"/>
          </a:xfrm>
          <a:prstGeom prst="rect">
            <a:avLst/>
          </a:prstGeom>
        </p:spPr>
        <p:txBody>
          <a:bodyPr wrap="square">
            <a:spAutoFit/>
          </a:bodyPr>
          <a:lstStyle/>
          <a:p>
            <a:r>
              <a:rPr lang="es-ES_tradnl" b="1" u="sng" dirty="0">
                <a:solidFill>
                  <a:srgbClr val="00B050"/>
                </a:solidFill>
              </a:rPr>
              <a:t>¿Qué tipo de GAMER eres?</a:t>
            </a:r>
          </a:p>
        </p:txBody>
      </p:sp>
      <p:pic>
        <p:nvPicPr>
          <p:cNvPr id="16" name="Picture 2" descr="Bitmoji Image">
            <a:extLst>
              <a:ext uri="{FF2B5EF4-FFF2-40B4-BE49-F238E27FC236}">
                <a16:creationId xmlns:a16="http://schemas.microsoft.com/office/drawing/2014/main" id="{9ED38790-8679-A945-84C1-E4C05A0FD1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7743" y="3631688"/>
            <a:ext cx="708026" cy="715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06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Scale>
                                      <p:cBhvr>
                                        <p:cTn id="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
                                        </p:tgtEl>
                                        <p:attrNameLst>
                                          <p:attrName>ppt_x</p:attrName>
                                          <p:attrName>ppt_y</p:attrName>
                                        </p:attrNameLst>
                                      </p:cBhvr>
                                    </p:animMotion>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4098"/>
                                        </p:tgtEl>
                                        <p:attrNameLst>
                                          <p:attrName>style.visibility</p:attrName>
                                        </p:attrNameLst>
                                      </p:cBhvr>
                                      <p:to>
                                        <p:strVal val="visible"/>
                                      </p:to>
                                    </p:set>
                                    <p:anim calcmode="lin" valueType="num">
                                      <p:cBhvr>
                                        <p:cTn id="32" dur="1000" fill="hold"/>
                                        <p:tgtEl>
                                          <p:spTgt spid="4098"/>
                                        </p:tgtEl>
                                        <p:attrNameLst>
                                          <p:attrName>ppt_w</p:attrName>
                                        </p:attrNameLst>
                                      </p:cBhvr>
                                      <p:tavLst>
                                        <p:tav tm="0">
                                          <p:val>
                                            <p:fltVal val="0"/>
                                          </p:val>
                                        </p:tav>
                                        <p:tav tm="100000">
                                          <p:val>
                                            <p:strVal val="#ppt_w"/>
                                          </p:val>
                                        </p:tav>
                                      </p:tavLst>
                                    </p:anim>
                                    <p:anim calcmode="lin" valueType="num">
                                      <p:cBhvr>
                                        <p:cTn id="33" dur="1000" fill="hold"/>
                                        <p:tgtEl>
                                          <p:spTgt spid="4098"/>
                                        </p:tgtEl>
                                        <p:attrNameLst>
                                          <p:attrName>ppt_h</p:attrName>
                                        </p:attrNameLst>
                                      </p:cBhvr>
                                      <p:tavLst>
                                        <p:tav tm="0">
                                          <p:val>
                                            <p:fltVal val="0"/>
                                          </p:val>
                                        </p:tav>
                                        <p:tav tm="100000">
                                          <p:val>
                                            <p:strVal val="#ppt_h"/>
                                          </p:val>
                                        </p:tav>
                                      </p:tavLst>
                                    </p:anim>
                                    <p:anim calcmode="lin" valueType="num">
                                      <p:cBhvr>
                                        <p:cTn id="34" dur="1000" fill="hold"/>
                                        <p:tgtEl>
                                          <p:spTgt spid="4098"/>
                                        </p:tgtEl>
                                        <p:attrNameLst>
                                          <p:attrName>style.rotation</p:attrName>
                                        </p:attrNameLst>
                                      </p:cBhvr>
                                      <p:tavLst>
                                        <p:tav tm="0">
                                          <p:val>
                                            <p:fltVal val="90"/>
                                          </p:val>
                                        </p:tav>
                                        <p:tav tm="100000">
                                          <p:val>
                                            <p:fltVal val="0"/>
                                          </p:val>
                                        </p:tav>
                                      </p:tavLst>
                                    </p:anim>
                                    <p:animEffect transition="in" filter="fade">
                                      <p:cBhvr>
                                        <p:cTn id="35" dur="1000"/>
                                        <p:tgtEl>
                                          <p:spTgt spid="4098"/>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3" presetClass="entr" presetSubtype="16"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8" presetClass="entr" presetSubtype="12" fill="hold"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strips(downLeft)">
                                      <p:cBhvr>
                                        <p:cTn id="66" dur="500"/>
                                        <p:tgtEl>
                                          <p:spTgt spid="13"/>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4"/>
                                        </p:tgtEl>
                                        <p:attrNameLst>
                                          <p:attrName>style.visibility</p:attrName>
                                        </p:attrNameLst>
                                      </p:cBhvr>
                                      <p:to>
                                        <p:strVal val="visible"/>
                                      </p:to>
                                    </p:set>
                                    <p:anim calcmode="lin" valueType="num">
                                      <p:cBhvr additive="base">
                                        <p:cTn id="71" dur="500" fill="hold"/>
                                        <p:tgtEl>
                                          <p:spTgt spid="4"/>
                                        </p:tgtEl>
                                        <p:attrNameLst>
                                          <p:attrName>ppt_x</p:attrName>
                                        </p:attrNameLst>
                                      </p:cBhvr>
                                      <p:tavLst>
                                        <p:tav tm="0">
                                          <p:val>
                                            <p:strVal val="#ppt_x"/>
                                          </p:val>
                                        </p:tav>
                                        <p:tav tm="100000">
                                          <p:val>
                                            <p:strVal val="#ppt_x"/>
                                          </p:val>
                                        </p:tav>
                                      </p:tavLst>
                                    </p:anim>
                                    <p:anim calcmode="lin" valueType="num">
                                      <p:cBhvr additive="base">
                                        <p:cTn id="7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 grpId="0" animBg="1"/>
      <p:bldP spid="9" grpId="0" animBg="1"/>
      <p:bldP spid="10" grpId="0" animBg="1"/>
      <p:bldP spid="11" grpId="0" animBg="1"/>
      <p:bldP spid="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58871D0-83C4-A148-92F1-7E4C42BC1B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526" y="219462"/>
            <a:ext cx="1100098" cy="1100098"/>
          </a:xfrm>
          <a:prstGeom prst="rect">
            <a:avLst/>
          </a:prstGeom>
        </p:spPr>
      </p:pic>
      <p:sp>
        <p:nvSpPr>
          <p:cNvPr id="6" name="CuadroTexto 5">
            <a:extLst>
              <a:ext uri="{FF2B5EF4-FFF2-40B4-BE49-F238E27FC236}">
                <a16:creationId xmlns:a16="http://schemas.microsoft.com/office/drawing/2014/main" id="{20306FC3-83AA-9E44-B54F-48470662BDA7}"/>
              </a:ext>
            </a:extLst>
          </p:cNvPr>
          <p:cNvSpPr txBox="1"/>
          <p:nvPr/>
        </p:nvSpPr>
        <p:spPr>
          <a:xfrm>
            <a:off x="1482957" y="356839"/>
            <a:ext cx="3791570" cy="1107996"/>
          </a:xfrm>
          <a:prstGeom prst="rect">
            <a:avLst/>
          </a:prstGeom>
          <a:noFill/>
        </p:spPr>
        <p:txBody>
          <a:bodyPr wrap="square" rtlCol="0">
            <a:spAutoFit/>
          </a:bodyPr>
          <a:lstStyle/>
          <a:p>
            <a:r>
              <a:rPr lang="en-GB" sz="4800" dirty="0">
                <a:latin typeface="Rosewood Std Regular" pitchFamily="82" charset="77"/>
              </a:rPr>
              <a:t>evaluación</a:t>
            </a:r>
          </a:p>
          <a:p>
            <a:endParaRPr lang="en-GB" dirty="0"/>
          </a:p>
        </p:txBody>
      </p:sp>
      <p:pic>
        <p:nvPicPr>
          <p:cNvPr id="14" name="Imagen 13">
            <a:extLst>
              <a:ext uri="{FF2B5EF4-FFF2-40B4-BE49-F238E27FC236}">
                <a16:creationId xmlns:a16="http://schemas.microsoft.com/office/drawing/2014/main" id="{936E9058-48CA-194C-8EAF-A6C67195D3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225" y="1602212"/>
            <a:ext cx="8694613" cy="3525841"/>
          </a:xfrm>
          <a:prstGeom prst="rect">
            <a:avLst/>
          </a:prstGeom>
        </p:spPr>
      </p:pic>
    </p:spTree>
    <p:extLst>
      <p:ext uri="{BB962C8B-B14F-4D97-AF65-F5344CB8AC3E}">
        <p14:creationId xmlns:p14="http://schemas.microsoft.com/office/powerpoint/2010/main" val="916466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416053" y="130906"/>
            <a:ext cx="8207449" cy="923330"/>
          </a:xfrm>
          <a:prstGeom prst="rect">
            <a:avLst/>
          </a:prstGeom>
          <a:noFill/>
        </p:spPr>
        <p:txBody>
          <a:bodyPr wrap="square" lIns="91440" tIns="45720" rIns="91440" bIns="45720">
            <a:spAutoFit/>
          </a:bodyPr>
          <a:lstStyle/>
          <a:p>
            <a:pPr algn="ctr"/>
            <a:r>
              <a:rPr lang="en-GB"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UNA CARTA PARA </a:t>
            </a:r>
            <a:r>
              <a:rPr lang="en-GB"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lgerian" panose="04020705040A02060702" pitchFamily="82" charset="0"/>
              </a:rPr>
              <a:t>YEAR 5!</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303" y="2986009"/>
            <a:ext cx="3320267" cy="3320267"/>
          </a:xfrm>
          <a:prstGeom prst="rect">
            <a:avLst/>
          </a:prstGeom>
        </p:spPr>
      </p:pic>
      <p:sp>
        <p:nvSpPr>
          <p:cNvPr id="6" name="CuadroTexto 5"/>
          <p:cNvSpPr txBox="1"/>
          <p:nvPr/>
        </p:nvSpPr>
        <p:spPr>
          <a:xfrm>
            <a:off x="1712891" y="903528"/>
            <a:ext cx="5094690" cy="5078313"/>
          </a:xfrm>
          <a:prstGeom prst="rect">
            <a:avLst/>
          </a:prstGeom>
          <a:noFill/>
        </p:spPr>
        <p:txBody>
          <a:bodyPr wrap="square" rtlCol="0">
            <a:spAutoFit/>
          </a:bodyPr>
          <a:lstStyle/>
          <a:p>
            <a:pPr algn="r"/>
            <a:r>
              <a:rPr lang="es-ES_tradnl" dirty="0"/>
              <a:t>29, Palm Beach Road,</a:t>
            </a:r>
          </a:p>
          <a:p>
            <a:r>
              <a:rPr lang="es-ES_tradnl" dirty="0"/>
              <a:t>			   Wellington </a:t>
            </a:r>
          </a:p>
          <a:p>
            <a:pPr algn="r"/>
            <a:r>
              <a:rPr lang="es-ES_tradnl" dirty="0"/>
              <a:t>25 de noviembre de 2021</a:t>
            </a:r>
          </a:p>
          <a:p>
            <a:r>
              <a:rPr lang="es-ES_tradnl" dirty="0"/>
              <a:t>Hi Year 5!  </a:t>
            </a:r>
          </a:p>
          <a:p>
            <a:endParaRPr lang="es-ES_tradnl" dirty="0"/>
          </a:p>
          <a:p>
            <a:r>
              <a:rPr lang="es-ES_tradnl" dirty="0"/>
              <a:t>Como ya os dije sigo en Nueva Zelanda hacienda la maleta para empezar mi viaje por el Mundo. </a:t>
            </a:r>
          </a:p>
          <a:p>
            <a:endParaRPr lang="es-ES_tradnl" dirty="0"/>
          </a:p>
          <a:p>
            <a:r>
              <a:rPr lang="es-ES_tradnl" dirty="0"/>
              <a:t>¡Os escribo para deciros que he encontrado uno de vuestros juegos! Lo tenía mi hermana en su cuarto.</a:t>
            </a:r>
          </a:p>
          <a:p>
            <a:r>
              <a:rPr lang="es-ES_tradnl" dirty="0"/>
              <a:t>Lo cogió del colegio sin permiso, perdón!! Ya le he dicho que lo que ha hecho no es de muy buena educación!</a:t>
            </a:r>
          </a:p>
          <a:p>
            <a:endParaRPr lang="es-ES_tradnl" dirty="0"/>
          </a:p>
          <a:p>
            <a:r>
              <a:rPr lang="es-ES_tradnl" dirty="0"/>
              <a:t>Para poder mandaros el juego de vuelta tendréis que leer toda la información de la primera sesión del curso y absorber cuanto más información mejor </a:t>
            </a:r>
            <a:r>
              <a:rPr lang="es-ES_tradnl" dirty="0">
                <a:sym typeface="Wingdings" pitchFamily="2" charset="2"/>
              </a:rPr>
              <a:t> </a:t>
            </a:r>
          </a:p>
          <a:p>
            <a:endParaRPr lang="es-ES_tradnl" dirty="0"/>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11958" y="919648"/>
            <a:ext cx="816370" cy="720458"/>
          </a:xfrm>
          <a:prstGeom prst="rect">
            <a:avLst/>
          </a:prstGeom>
        </p:spPr>
      </p:pic>
      <p:pic>
        <p:nvPicPr>
          <p:cNvPr id="9" name="Imagen 8" descr="Resultado de imagen de who is who gam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7581" y="1878374"/>
            <a:ext cx="1786327" cy="1681230"/>
          </a:xfrm>
          <a:prstGeom prst="rect">
            <a:avLst/>
          </a:prstGeom>
          <a:noFill/>
          <a:ln>
            <a:noFill/>
          </a:ln>
        </p:spPr>
      </p:pic>
      <p:grpSp>
        <p:nvGrpSpPr>
          <p:cNvPr id="18" name="Grupo 17"/>
          <p:cNvGrpSpPr/>
          <p:nvPr/>
        </p:nvGrpSpPr>
        <p:grpSpPr>
          <a:xfrm>
            <a:off x="8712355" y="2238603"/>
            <a:ext cx="2724084" cy="3119401"/>
            <a:chOff x="8712355" y="2238603"/>
            <a:chExt cx="2724084" cy="3119401"/>
          </a:xfrm>
        </p:grpSpPr>
        <p:pic>
          <p:nvPicPr>
            <p:cNvPr id="10" name="Picture 2" descr="Resultado de imagen de NEW ZEALA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12355" y="2238603"/>
              <a:ext cx="2199206" cy="3119401"/>
            </a:xfrm>
            <a:prstGeom prst="rect">
              <a:avLst/>
            </a:prstGeom>
            <a:noFill/>
            <a:extLst>
              <a:ext uri="{909E8E84-426E-40DD-AFC4-6F175D3DCCD1}">
                <a14:hiddenFill xmlns:a14="http://schemas.microsoft.com/office/drawing/2010/main">
                  <a:solidFill>
                    <a:srgbClr val="FFFFFF"/>
                  </a:solidFill>
                </a14:hiddenFill>
              </a:ext>
            </a:extLst>
          </p:spPr>
        </p:pic>
        <p:cxnSp>
          <p:nvCxnSpPr>
            <p:cNvPr id="3" name="Conector recto de flecha 2"/>
            <p:cNvCxnSpPr/>
            <p:nvPr/>
          </p:nvCxnSpPr>
          <p:spPr>
            <a:xfrm flipH="1">
              <a:off x="10154550" y="3045478"/>
              <a:ext cx="1281889" cy="8439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4" name="Grupo 13"/>
          <p:cNvGrpSpPr/>
          <p:nvPr/>
        </p:nvGrpSpPr>
        <p:grpSpPr>
          <a:xfrm>
            <a:off x="6840690" y="3889420"/>
            <a:ext cx="1665050" cy="494322"/>
            <a:chOff x="5535769" y="866752"/>
            <a:chExt cx="4617414" cy="1542680"/>
          </a:xfrm>
        </p:grpSpPr>
        <p:pic>
          <p:nvPicPr>
            <p:cNvPr id="15" name="Picture 2" descr="Resultado de imagen de KIW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35769" y="866752"/>
              <a:ext cx="2475259" cy="154268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Resultado de imagen de KIWI"/>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82152" y="866752"/>
              <a:ext cx="2171031" cy="149008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32133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931830" y="625380"/>
            <a:ext cx="5320840" cy="4247317"/>
          </a:xfrm>
          <a:prstGeom prst="rect">
            <a:avLst/>
          </a:prstGeom>
          <a:noFill/>
        </p:spPr>
        <p:txBody>
          <a:bodyPr wrap="square" rtlCol="0">
            <a:spAutoFit/>
          </a:bodyPr>
          <a:lstStyle/>
          <a:p>
            <a:endParaRPr lang="es-ES_tradnl" dirty="0"/>
          </a:p>
          <a:p>
            <a:r>
              <a:rPr lang="es-ES_tradnl" dirty="0"/>
              <a:t>Ahhh por cierto, como bien sabéis, el pasaporte es un documento importantísimo para poder viajar, aquí está el mío, pero…. y ¿el vuestro? </a:t>
            </a:r>
          </a:p>
          <a:p>
            <a:endParaRPr lang="es-ES_tradnl" dirty="0"/>
          </a:p>
          <a:p>
            <a:endParaRPr lang="es-ES_tradnl" dirty="0"/>
          </a:p>
          <a:p>
            <a:r>
              <a:rPr lang="es-ES_tradnl" dirty="0"/>
              <a:t>Vuestros </a:t>
            </a:r>
            <a:r>
              <a:rPr lang="es-ES_tradnl" u="sng" dirty="0"/>
              <a:t>RETOS</a:t>
            </a:r>
            <a:r>
              <a:rPr lang="es-ES_tradnl" dirty="0"/>
              <a:t> son: </a:t>
            </a:r>
          </a:p>
          <a:p>
            <a:pPr marL="285750" indent="-285750">
              <a:buFont typeface="Wingdings" panose="05000000000000000000" pitchFamily="2" charset="2"/>
              <a:buChar char="v"/>
            </a:pPr>
            <a:r>
              <a:rPr lang="es-ES_tradnl" dirty="0"/>
              <a:t>Hacer una breve presentación de la info recibida. Algunos ejemplos de aplicaciones/webs son:</a:t>
            </a:r>
          </a:p>
          <a:p>
            <a:pPr marL="742950" lvl="1" indent="-285750">
              <a:buFont typeface="Wingdings" panose="05000000000000000000" pitchFamily="2" charset="2"/>
              <a:buChar char="v"/>
            </a:pPr>
            <a:r>
              <a:rPr lang="es-ES_tradnl" dirty="0"/>
              <a:t>Genially</a:t>
            </a:r>
          </a:p>
          <a:p>
            <a:pPr marL="742950" lvl="1" indent="-285750">
              <a:buFont typeface="Wingdings" panose="05000000000000000000" pitchFamily="2" charset="2"/>
              <a:buChar char="v"/>
            </a:pPr>
            <a:r>
              <a:rPr lang="es-ES_tradnl" dirty="0"/>
              <a:t>Canva</a:t>
            </a:r>
          </a:p>
          <a:p>
            <a:pPr marL="742950" lvl="1" indent="-285750">
              <a:buFont typeface="Wingdings" panose="05000000000000000000" pitchFamily="2" charset="2"/>
              <a:buChar char="v"/>
            </a:pPr>
            <a:r>
              <a:rPr lang="es-ES_tradnl" dirty="0"/>
              <a:t>Power point</a:t>
            </a:r>
          </a:p>
          <a:p>
            <a:pPr marL="742950" lvl="1" indent="-285750">
              <a:buFont typeface="Wingdings" panose="05000000000000000000" pitchFamily="2" charset="2"/>
              <a:buChar char="v"/>
            </a:pPr>
            <a:r>
              <a:rPr lang="es-ES_tradnl" dirty="0"/>
              <a:t>Powtoon</a:t>
            </a:r>
          </a:p>
          <a:p>
            <a:pPr marL="285750" indent="-285750">
              <a:buFont typeface="Wingdings" panose="05000000000000000000" pitchFamily="2" charset="2"/>
              <a:buChar char="v"/>
            </a:pPr>
            <a:r>
              <a:rPr lang="es-ES_tradnl" dirty="0"/>
              <a:t>Crear tu pasaporte y rellénalo con tu información.</a:t>
            </a:r>
          </a:p>
          <a:p>
            <a:pPr marL="285750" indent="-285750">
              <a:buFont typeface="Wingdings" panose="05000000000000000000" pitchFamily="2" charset="2"/>
              <a:buChar char="v"/>
            </a:pPr>
            <a:r>
              <a:rPr lang="es-ES_tradnl" dirty="0"/>
              <a:t>Disfrutar de la clase </a:t>
            </a:r>
            <a:r>
              <a:rPr lang="es-ES_tradnl" dirty="0">
                <a:sym typeface="Wingdings" pitchFamily="2" charset="2"/>
              </a:rPr>
              <a:t></a:t>
            </a:r>
            <a:endParaRPr lang="es-ES_tradnl"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89" y="636368"/>
            <a:ext cx="1784441" cy="1784441"/>
          </a:xfrm>
          <a:prstGeom prst="rect">
            <a:avLst/>
          </a:prstGeom>
        </p:spPr>
      </p:pic>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9352" y="1533525"/>
            <a:ext cx="3790950" cy="3790950"/>
          </a:xfrm>
          <a:prstGeom prst="rect">
            <a:avLst/>
          </a:prstGeom>
        </p:spPr>
      </p:pic>
      <p:sp>
        <p:nvSpPr>
          <p:cNvPr id="3" name="Llamada ovalada 2">
            <a:extLst>
              <a:ext uri="{FF2B5EF4-FFF2-40B4-BE49-F238E27FC236}">
                <a16:creationId xmlns:a16="http://schemas.microsoft.com/office/drawing/2014/main" id="{CE3C57FB-738F-7C41-A828-D15BA81D1A0E}"/>
              </a:ext>
            </a:extLst>
          </p:cNvPr>
          <p:cNvSpPr/>
          <p:nvPr/>
        </p:nvSpPr>
        <p:spPr>
          <a:xfrm>
            <a:off x="8181901" y="469228"/>
            <a:ext cx="2348762" cy="1220450"/>
          </a:xfrm>
          <a:prstGeom prst="wedgeEllipseCallout">
            <a:avLst>
              <a:gd name="adj1" fmla="val -56441"/>
              <a:gd name="adj2" fmla="val 8077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_tradnl" sz="1400" dirty="0"/>
              <a:t>¡Los retos son obligatorios mientras que los extra bonus son voluntarios!</a:t>
            </a:r>
          </a:p>
        </p:txBody>
      </p:sp>
      <p:pic>
        <p:nvPicPr>
          <p:cNvPr id="7" name="Imagen 6">
            <a:extLst>
              <a:ext uri="{FF2B5EF4-FFF2-40B4-BE49-F238E27FC236}">
                <a16:creationId xmlns:a16="http://schemas.microsoft.com/office/drawing/2014/main" id="{42EF73F4-17F9-004E-B913-2D9E086295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5573" y="5110290"/>
            <a:ext cx="1272250" cy="1272250"/>
          </a:xfrm>
          <a:prstGeom prst="rect">
            <a:avLst/>
          </a:prstGeom>
          <a:ln w="31750">
            <a:solidFill>
              <a:schemeClr val="accent1"/>
            </a:solidFill>
          </a:ln>
        </p:spPr>
      </p:pic>
      <p:sp>
        <p:nvSpPr>
          <p:cNvPr id="8" name="Estrella de 6 puntas 7">
            <a:extLst>
              <a:ext uri="{FF2B5EF4-FFF2-40B4-BE49-F238E27FC236}">
                <a16:creationId xmlns:a16="http://schemas.microsoft.com/office/drawing/2014/main" id="{A3707E17-82E6-8849-A7D4-22AFA6F48034}"/>
              </a:ext>
            </a:extLst>
          </p:cNvPr>
          <p:cNvSpPr/>
          <p:nvPr/>
        </p:nvSpPr>
        <p:spPr>
          <a:xfrm>
            <a:off x="2587083" y="4872696"/>
            <a:ext cx="2085278" cy="1617313"/>
          </a:xfrm>
          <a:prstGeom prst="star6">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_tradnl" sz="1400" b="1" u="sng" dirty="0">
                <a:solidFill>
                  <a:srgbClr val="00B050"/>
                </a:solidFill>
              </a:rPr>
              <a:t>¿Qué tipo de jugador/a tienes en el aula? </a:t>
            </a:r>
          </a:p>
        </p:txBody>
      </p:sp>
      <p:sp>
        <p:nvSpPr>
          <p:cNvPr id="9" name="Rectángulo 8">
            <a:extLst>
              <a:ext uri="{FF2B5EF4-FFF2-40B4-BE49-F238E27FC236}">
                <a16:creationId xmlns:a16="http://schemas.microsoft.com/office/drawing/2014/main" id="{AB38BA31-4130-5C4D-AD1E-599E94B4935A}"/>
              </a:ext>
            </a:extLst>
          </p:cNvPr>
          <p:cNvSpPr/>
          <p:nvPr/>
        </p:nvSpPr>
        <p:spPr>
          <a:xfrm>
            <a:off x="4034689" y="6225006"/>
            <a:ext cx="6096000" cy="307777"/>
          </a:xfrm>
          <a:prstGeom prst="rect">
            <a:avLst/>
          </a:prstGeom>
        </p:spPr>
        <p:txBody>
          <a:bodyPr>
            <a:spAutoFit/>
          </a:bodyPr>
          <a:lstStyle/>
          <a:p>
            <a:r>
              <a:rPr lang="en-GB" sz="1400" dirty="0"/>
              <a:t>https://</a:t>
            </a:r>
            <a:r>
              <a:rPr lang="en-GB" sz="1400" dirty="0" err="1"/>
              <a:t>pandemicquiz.com</a:t>
            </a:r>
            <a:r>
              <a:rPr lang="en-GB" sz="1400" dirty="0"/>
              <a:t>/es/q/answer/que-tipo-de-gamer-eres#.YZqQ2C3FTfY</a:t>
            </a:r>
          </a:p>
        </p:txBody>
      </p:sp>
      <p:pic>
        <p:nvPicPr>
          <p:cNvPr id="10" name="Imagen 9">
            <a:extLst>
              <a:ext uri="{FF2B5EF4-FFF2-40B4-BE49-F238E27FC236}">
                <a16:creationId xmlns:a16="http://schemas.microsoft.com/office/drawing/2014/main" id="{ABC623D3-1AE5-8A45-80C3-2851237825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2067" y="4790843"/>
            <a:ext cx="1287579" cy="1287579"/>
          </a:xfrm>
          <a:prstGeom prst="rect">
            <a:avLst/>
          </a:prstGeom>
        </p:spPr>
      </p:pic>
    </p:spTree>
    <p:extLst>
      <p:ext uri="{BB962C8B-B14F-4D97-AF65-F5344CB8AC3E}">
        <p14:creationId xmlns:p14="http://schemas.microsoft.com/office/powerpoint/2010/main" val="2482321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782931" y="322812"/>
            <a:ext cx="5190186" cy="1754326"/>
          </a:xfrm>
          <a:prstGeom prst="rect">
            <a:avLst/>
          </a:prstGeom>
          <a:noFill/>
        </p:spPr>
        <p:txBody>
          <a:bodyPr wrap="square" rtlCol="0">
            <a:spAutoFit/>
          </a:bodyPr>
          <a:lstStyle/>
          <a:p>
            <a:endParaRPr lang="es-ES_tradnl" dirty="0"/>
          </a:p>
          <a:p>
            <a:r>
              <a:rPr lang="es-ES_tradnl" dirty="0"/>
              <a:t>Espero que me enviéis pronto los retos para que podáis recibir lo antes posible vuestro juego. </a:t>
            </a:r>
          </a:p>
          <a:p>
            <a:endParaRPr lang="es-ES_tradnl" dirty="0"/>
          </a:p>
          <a:p>
            <a:endParaRPr lang="es-ES_tradnl" dirty="0"/>
          </a:p>
          <a:p>
            <a:r>
              <a:rPr lang="es-ES_tradnl" dirty="0"/>
              <a:t>Un saludo, </a:t>
            </a: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1887" y="2084729"/>
            <a:ext cx="1562644" cy="670672"/>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9564" y="2230046"/>
            <a:ext cx="5543550" cy="3562350"/>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551" y="3433665"/>
            <a:ext cx="5149963" cy="3307187"/>
          </a:xfrm>
          <a:prstGeom prst="rect">
            <a:avLst/>
          </a:prstGeom>
        </p:spPr>
      </p:pic>
    </p:spTree>
    <p:extLst>
      <p:ext uri="{BB962C8B-B14F-4D97-AF65-F5344CB8AC3E}">
        <p14:creationId xmlns:p14="http://schemas.microsoft.com/office/powerpoint/2010/main" val="138196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20306FC3-83AA-9E44-B54F-48470662BDA7}"/>
              </a:ext>
            </a:extLst>
          </p:cNvPr>
          <p:cNvSpPr txBox="1"/>
          <p:nvPr/>
        </p:nvSpPr>
        <p:spPr>
          <a:xfrm>
            <a:off x="3557083" y="345687"/>
            <a:ext cx="7917521" cy="1107996"/>
          </a:xfrm>
          <a:prstGeom prst="rect">
            <a:avLst/>
          </a:prstGeom>
          <a:noFill/>
        </p:spPr>
        <p:txBody>
          <a:bodyPr wrap="square" rtlCol="0">
            <a:spAutoFit/>
          </a:bodyPr>
          <a:lstStyle/>
          <a:p>
            <a:r>
              <a:rPr lang="es-ES_tradnl" sz="4800">
                <a:latin typeface="Rosewood Std Regular" pitchFamily="82" charset="77"/>
              </a:rPr>
              <a:t>Nuestro itinerario</a:t>
            </a:r>
          </a:p>
          <a:p>
            <a:endParaRPr lang="es-ES_tradnl"/>
          </a:p>
        </p:txBody>
      </p:sp>
      <p:pic>
        <p:nvPicPr>
          <p:cNvPr id="1026" name="Picture 2" descr="hiking">
            <a:extLst>
              <a:ext uri="{FF2B5EF4-FFF2-40B4-BE49-F238E27FC236}">
                <a16:creationId xmlns:a16="http://schemas.microsoft.com/office/drawing/2014/main" id="{B1A9114A-913B-954D-8637-B6D2D36E14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092" y="345687"/>
            <a:ext cx="3450628" cy="3450628"/>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F4842ED9-D256-8841-B1E5-63FF1A931E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9720" y="1544001"/>
            <a:ext cx="7207405" cy="4504628"/>
          </a:xfrm>
          <a:prstGeom prst="rect">
            <a:avLst/>
          </a:prstGeom>
        </p:spPr>
      </p:pic>
      <p:grpSp>
        <p:nvGrpSpPr>
          <p:cNvPr id="9" name="Grupo 8">
            <a:extLst>
              <a:ext uri="{FF2B5EF4-FFF2-40B4-BE49-F238E27FC236}">
                <a16:creationId xmlns:a16="http://schemas.microsoft.com/office/drawing/2014/main" id="{D16E5D1F-7811-8D45-920E-8993BC68E7E6}"/>
              </a:ext>
            </a:extLst>
          </p:cNvPr>
          <p:cNvGrpSpPr/>
          <p:nvPr/>
        </p:nvGrpSpPr>
        <p:grpSpPr>
          <a:xfrm>
            <a:off x="11106615" y="5203065"/>
            <a:ext cx="1032071" cy="291244"/>
            <a:chOff x="5535769" y="866752"/>
            <a:chExt cx="4617414" cy="1542680"/>
          </a:xfrm>
        </p:grpSpPr>
        <p:pic>
          <p:nvPicPr>
            <p:cNvPr id="10" name="Picture 2" descr="Resultado de imagen de KIWI">
              <a:extLst>
                <a:ext uri="{FF2B5EF4-FFF2-40B4-BE49-F238E27FC236}">
                  <a16:creationId xmlns:a16="http://schemas.microsoft.com/office/drawing/2014/main" id="{1D813DEC-89E6-EB4B-9C12-724A97992DA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35769" y="866752"/>
              <a:ext cx="2475259" cy="15426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Resultado de imagen de KIWI">
              <a:extLst>
                <a:ext uri="{FF2B5EF4-FFF2-40B4-BE49-F238E27FC236}">
                  <a16:creationId xmlns:a16="http://schemas.microsoft.com/office/drawing/2014/main" id="{E3B58B1E-AAEF-DD46-AD75-EB0815C08ED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82152" y="866752"/>
              <a:ext cx="2171031" cy="1490081"/>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2" name="Conector recto de flecha 11">
            <a:extLst>
              <a:ext uri="{FF2B5EF4-FFF2-40B4-BE49-F238E27FC236}">
                <a16:creationId xmlns:a16="http://schemas.microsoft.com/office/drawing/2014/main" id="{D4E425B7-FEC1-FA40-8A60-EFB3314A315C}"/>
              </a:ext>
            </a:extLst>
          </p:cNvPr>
          <p:cNvCxnSpPr>
            <a:cxnSpLocks/>
            <a:stCxn id="10" idx="1"/>
          </p:cNvCxnSpPr>
          <p:nvPr/>
        </p:nvCxnSpPr>
        <p:spPr>
          <a:xfrm flipH="1" flipV="1">
            <a:off x="10504449" y="4917689"/>
            <a:ext cx="602166" cy="4309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3744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58871D0-83C4-A148-92F1-7E4C42BC1B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526" y="219462"/>
            <a:ext cx="1100098" cy="1100098"/>
          </a:xfrm>
          <a:prstGeom prst="rect">
            <a:avLst/>
          </a:prstGeom>
        </p:spPr>
      </p:pic>
      <p:sp>
        <p:nvSpPr>
          <p:cNvPr id="6" name="CuadroTexto 5">
            <a:extLst>
              <a:ext uri="{FF2B5EF4-FFF2-40B4-BE49-F238E27FC236}">
                <a16:creationId xmlns:a16="http://schemas.microsoft.com/office/drawing/2014/main" id="{20306FC3-83AA-9E44-B54F-48470662BDA7}"/>
              </a:ext>
            </a:extLst>
          </p:cNvPr>
          <p:cNvSpPr txBox="1"/>
          <p:nvPr/>
        </p:nvSpPr>
        <p:spPr>
          <a:xfrm>
            <a:off x="1482957" y="356839"/>
            <a:ext cx="2241550" cy="1107996"/>
          </a:xfrm>
          <a:prstGeom prst="rect">
            <a:avLst/>
          </a:prstGeom>
          <a:noFill/>
        </p:spPr>
        <p:txBody>
          <a:bodyPr wrap="square" rtlCol="0">
            <a:spAutoFit/>
          </a:bodyPr>
          <a:lstStyle/>
          <a:p>
            <a:r>
              <a:rPr lang="en-GB" sz="4800" dirty="0">
                <a:latin typeface="Rosewood Std Regular" pitchFamily="82" charset="77"/>
              </a:rPr>
              <a:t>TEORÍA</a:t>
            </a:r>
          </a:p>
          <a:p>
            <a:endParaRPr lang="en-GB" dirty="0"/>
          </a:p>
        </p:txBody>
      </p:sp>
      <p:sp>
        <p:nvSpPr>
          <p:cNvPr id="7" name="CuadroTexto 6">
            <a:extLst>
              <a:ext uri="{FF2B5EF4-FFF2-40B4-BE49-F238E27FC236}">
                <a16:creationId xmlns:a16="http://schemas.microsoft.com/office/drawing/2014/main" id="{53FBB01B-947C-5542-A5A1-BEEDA9D527B0}"/>
              </a:ext>
            </a:extLst>
          </p:cNvPr>
          <p:cNvSpPr txBox="1"/>
          <p:nvPr/>
        </p:nvSpPr>
        <p:spPr>
          <a:xfrm>
            <a:off x="676662" y="4742778"/>
            <a:ext cx="10768206" cy="1200329"/>
          </a:xfrm>
          <a:prstGeom prst="rect">
            <a:avLst/>
          </a:prstGeom>
          <a:noFill/>
        </p:spPr>
        <p:txBody>
          <a:bodyPr wrap="square" rtlCol="0">
            <a:spAutoFit/>
          </a:bodyPr>
          <a:lstStyle/>
          <a:p>
            <a:pPr algn="just"/>
            <a:r>
              <a:rPr lang="es-ES_tradnl" dirty="0"/>
              <a:t>Y es de esta utilización de juegos en el aula de donde parte el </a:t>
            </a:r>
            <a:r>
              <a:rPr lang="es-ES_tradnl" b="1" u="sng" dirty="0">
                <a:solidFill>
                  <a:srgbClr val="C00000"/>
                </a:solidFill>
              </a:rPr>
              <a:t>ABJ (Aprendizaje Basado en el Juego) </a:t>
            </a:r>
            <a:r>
              <a:rPr lang="es-ES_tradnl" dirty="0"/>
              <a:t>o en inglés GBL (</a:t>
            </a:r>
            <a:r>
              <a:rPr lang="es-ES_tradnl" dirty="0" err="1"/>
              <a:t>Game</a:t>
            </a:r>
            <a:r>
              <a:rPr lang="es-ES_tradnl" dirty="0"/>
              <a:t> </a:t>
            </a:r>
            <a:r>
              <a:rPr lang="es-ES_tradnl" dirty="0" err="1"/>
              <a:t>Based</a:t>
            </a:r>
            <a:r>
              <a:rPr lang="es-ES_tradnl" dirty="0"/>
              <a:t> </a:t>
            </a:r>
            <a:r>
              <a:rPr lang="es-ES_tradnl" dirty="0" err="1"/>
              <a:t>Learning</a:t>
            </a:r>
            <a:r>
              <a:rPr lang="es-ES_tradnl" dirty="0"/>
              <a:t>). </a:t>
            </a:r>
            <a:r>
              <a:rPr lang="es-ES" dirty="0"/>
              <a:t>Muchos juegos ya están diseñados con la finalidad más allá del entretenimiento, tienen un propósito intrínseco, aprender. Pero, si algo tiene el ABJ, es la flexibilidad. Un juego, aunque esté pensado con un objetivo, podrá ser adaptado a cualquier otro fin educativo.</a:t>
            </a:r>
            <a:endParaRPr lang="es-ES_tradnl" dirty="0"/>
          </a:p>
        </p:txBody>
      </p:sp>
      <p:sp>
        <p:nvSpPr>
          <p:cNvPr id="3" name="CuadroTexto 2">
            <a:extLst>
              <a:ext uri="{FF2B5EF4-FFF2-40B4-BE49-F238E27FC236}">
                <a16:creationId xmlns:a16="http://schemas.microsoft.com/office/drawing/2014/main" id="{7DC5D017-08EB-9043-895C-C477A52AC3BC}"/>
              </a:ext>
            </a:extLst>
          </p:cNvPr>
          <p:cNvSpPr txBox="1"/>
          <p:nvPr/>
        </p:nvSpPr>
        <p:spPr>
          <a:xfrm>
            <a:off x="676662" y="1777031"/>
            <a:ext cx="10768206" cy="1200329"/>
          </a:xfrm>
          <a:prstGeom prst="rect">
            <a:avLst/>
          </a:prstGeom>
          <a:noFill/>
        </p:spPr>
        <p:txBody>
          <a:bodyPr wrap="square" rtlCol="0">
            <a:spAutoFit/>
          </a:bodyPr>
          <a:lstStyle/>
          <a:p>
            <a:pPr algn="just"/>
            <a:r>
              <a:rPr lang="es-ES_tradnl" dirty="0"/>
              <a:t>Los seres humanos llevamos utilizando el juego desde que nacemos como forma de aprendizaje; toda exploración, descubrimiento, diversión que implica el juego libre y espontáneo tiene como consecuencia la construcción del conocimiento. </a:t>
            </a:r>
          </a:p>
          <a:p>
            <a:endParaRPr lang="en-GB" dirty="0"/>
          </a:p>
        </p:txBody>
      </p:sp>
      <p:sp>
        <p:nvSpPr>
          <p:cNvPr id="4" name="Rectángulo 3">
            <a:extLst>
              <a:ext uri="{FF2B5EF4-FFF2-40B4-BE49-F238E27FC236}">
                <a16:creationId xmlns:a16="http://schemas.microsoft.com/office/drawing/2014/main" id="{A8FB0F09-D84D-2D4D-86EE-5E07F1E0A957}"/>
              </a:ext>
            </a:extLst>
          </p:cNvPr>
          <p:cNvSpPr/>
          <p:nvPr/>
        </p:nvSpPr>
        <p:spPr>
          <a:xfrm>
            <a:off x="1673504" y="1310087"/>
            <a:ext cx="3089692" cy="369332"/>
          </a:xfrm>
          <a:prstGeom prst="rect">
            <a:avLst/>
          </a:prstGeom>
        </p:spPr>
        <p:txBody>
          <a:bodyPr wrap="none">
            <a:spAutoFit/>
          </a:bodyPr>
          <a:lstStyle/>
          <a:p>
            <a:r>
              <a:rPr lang="en-GB" b="1" u="sng" dirty="0">
                <a:solidFill>
                  <a:srgbClr val="C00000"/>
                </a:solidFill>
              </a:rPr>
              <a:t>GAMIFICACIÓN /ABJ AUTORES</a:t>
            </a:r>
          </a:p>
        </p:txBody>
      </p:sp>
      <p:sp>
        <p:nvSpPr>
          <p:cNvPr id="8" name="Rectángulo 7">
            <a:extLst>
              <a:ext uri="{FF2B5EF4-FFF2-40B4-BE49-F238E27FC236}">
                <a16:creationId xmlns:a16="http://schemas.microsoft.com/office/drawing/2014/main" id="{42381F54-D1D1-D540-A3E0-467FF4B765EC}"/>
              </a:ext>
            </a:extLst>
          </p:cNvPr>
          <p:cNvSpPr/>
          <p:nvPr/>
        </p:nvSpPr>
        <p:spPr>
          <a:xfrm>
            <a:off x="712556" y="2505670"/>
            <a:ext cx="10732312" cy="923330"/>
          </a:xfrm>
          <a:prstGeom prst="rect">
            <a:avLst/>
          </a:prstGeom>
        </p:spPr>
        <p:txBody>
          <a:bodyPr wrap="square">
            <a:spAutoFit/>
          </a:bodyPr>
          <a:lstStyle/>
          <a:p>
            <a:endParaRPr lang="es-ES_tradnl" dirty="0"/>
          </a:p>
          <a:p>
            <a:pPr algn="just"/>
            <a:r>
              <a:rPr lang="es-ES_tradnl" dirty="0"/>
              <a:t>A medida que crecemos esos juegos se complican y ahora las acciones son negociar, aceptar, convencer o dejarnos convencer.</a:t>
            </a:r>
          </a:p>
        </p:txBody>
      </p:sp>
      <p:sp>
        <p:nvSpPr>
          <p:cNvPr id="9" name="Rectángulo 8">
            <a:extLst>
              <a:ext uri="{FF2B5EF4-FFF2-40B4-BE49-F238E27FC236}">
                <a16:creationId xmlns:a16="http://schemas.microsoft.com/office/drawing/2014/main" id="{A4E8AAE1-B2C1-3D4A-8F4D-E664052F7741}"/>
              </a:ext>
            </a:extLst>
          </p:cNvPr>
          <p:cNvSpPr/>
          <p:nvPr/>
        </p:nvSpPr>
        <p:spPr>
          <a:xfrm>
            <a:off x="714166" y="3624224"/>
            <a:ext cx="10730702" cy="923330"/>
          </a:xfrm>
          <a:prstGeom prst="rect">
            <a:avLst/>
          </a:prstGeom>
        </p:spPr>
        <p:txBody>
          <a:bodyPr wrap="square">
            <a:spAutoFit/>
          </a:bodyPr>
          <a:lstStyle/>
          <a:p>
            <a:pPr algn="just"/>
            <a:r>
              <a:rPr lang="es-ES_tradnl" dirty="0"/>
              <a:t>Desde la escuela y desde casa siempre hemos sido conscientes del </a:t>
            </a:r>
            <a:r>
              <a:rPr lang="es-ES_tradnl" b="1" u="sng" dirty="0">
                <a:solidFill>
                  <a:srgbClr val="C00000"/>
                </a:solidFill>
              </a:rPr>
              <a:t>potencial educativo del juego</a:t>
            </a:r>
            <a:r>
              <a:rPr lang="es-ES_tradnl" dirty="0"/>
              <a:t>; avioncitos para comer el puré, patitos en la bañera, los rincones en infantil como juego simbólico, las mates con palillos o la lengua con legos.                 </a:t>
            </a:r>
            <a:r>
              <a:rPr lang="es-ES_tradnl" b="1" u="sng" dirty="0">
                <a:solidFill>
                  <a:srgbClr val="00B050"/>
                </a:solidFill>
              </a:rPr>
              <a:t>¿Algún ejemplo más?</a:t>
            </a:r>
          </a:p>
        </p:txBody>
      </p:sp>
      <p:pic>
        <p:nvPicPr>
          <p:cNvPr id="11" name="Picture 2" descr="Bitmoji Image">
            <a:extLst>
              <a:ext uri="{FF2B5EF4-FFF2-40B4-BE49-F238E27FC236}">
                <a16:creationId xmlns:a16="http://schemas.microsoft.com/office/drawing/2014/main" id="{A5903606-1CC7-D14D-8AAF-98A3E48D9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3124" y="4078410"/>
            <a:ext cx="715226" cy="715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74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58871D0-83C4-A148-92F1-7E4C42BC1B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526" y="219462"/>
            <a:ext cx="1100098" cy="1100098"/>
          </a:xfrm>
          <a:prstGeom prst="rect">
            <a:avLst/>
          </a:prstGeom>
        </p:spPr>
      </p:pic>
      <p:sp>
        <p:nvSpPr>
          <p:cNvPr id="6" name="CuadroTexto 5">
            <a:extLst>
              <a:ext uri="{FF2B5EF4-FFF2-40B4-BE49-F238E27FC236}">
                <a16:creationId xmlns:a16="http://schemas.microsoft.com/office/drawing/2014/main" id="{20306FC3-83AA-9E44-B54F-48470662BDA7}"/>
              </a:ext>
            </a:extLst>
          </p:cNvPr>
          <p:cNvSpPr txBox="1"/>
          <p:nvPr/>
        </p:nvSpPr>
        <p:spPr>
          <a:xfrm>
            <a:off x="1482957" y="356839"/>
            <a:ext cx="2241550" cy="1107996"/>
          </a:xfrm>
          <a:prstGeom prst="rect">
            <a:avLst/>
          </a:prstGeom>
          <a:noFill/>
        </p:spPr>
        <p:txBody>
          <a:bodyPr wrap="square" rtlCol="0">
            <a:spAutoFit/>
          </a:bodyPr>
          <a:lstStyle/>
          <a:p>
            <a:r>
              <a:rPr lang="en-GB" sz="4800" dirty="0">
                <a:latin typeface="Rosewood Std Regular" pitchFamily="82" charset="77"/>
              </a:rPr>
              <a:t>TEORÍA</a:t>
            </a:r>
          </a:p>
          <a:p>
            <a:endParaRPr lang="en-GB" dirty="0"/>
          </a:p>
        </p:txBody>
      </p:sp>
      <p:sp>
        <p:nvSpPr>
          <p:cNvPr id="7" name="CuadroTexto 6">
            <a:extLst>
              <a:ext uri="{FF2B5EF4-FFF2-40B4-BE49-F238E27FC236}">
                <a16:creationId xmlns:a16="http://schemas.microsoft.com/office/drawing/2014/main" id="{53FBB01B-947C-5542-A5A1-BEEDA9D527B0}"/>
              </a:ext>
            </a:extLst>
          </p:cNvPr>
          <p:cNvSpPr txBox="1"/>
          <p:nvPr/>
        </p:nvSpPr>
        <p:spPr>
          <a:xfrm>
            <a:off x="676662" y="4608963"/>
            <a:ext cx="10768206" cy="923330"/>
          </a:xfrm>
          <a:prstGeom prst="rect">
            <a:avLst/>
          </a:prstGeom>
          <a:noFill/>
        </p:spPr>
        <p:txBody>
          <a:bodyPr wrap="square" rtlCol="0">
            <a:spAutoFit/>
          </a:bodyPr>
          <a:lstStyle/>
          <a:p>
            <a:pPr algn="just"/>
            <a:r>
              <a:rPr lang="es-ES" b="1" u="sng" dirty="0">
                <a:solidFill>
                  <a:srgbClr val="00B050"/>
                </a:solidFill>
              </a:rPr>
              <a:t>Autores destacados; </a:t>
            </a:r>
          </a:p>
          <a:p>
            <a:pPr algn="just"/>
            <a:r>
              <a:rPr lang="es-ES_tradnl" dirty="0">
                <a:hlinkClick r:id="rId3"/>
              </a:rPr>
              <a:t>https://karlkapp.com</a:t>
            </a:r>
            <a:endParaRPr lang="es-ES_tradnl" dirty="0"/>
          </a:p>
          <a:p>
            <a:pPr algn="just"/>
            <a:r>
              <a:rPr lang="es-ES_tradnl" dirty="0"/>
              <a:t>“La Torre de </a:t>
            </a:r>
            <a:r>
              <a:rPr lang="es-ES_tradnl" dirty="0" err="1"/>
              <a:t>Salfumán</a:t>
            </a:r>
            <a:r>
              <a:rPr lang="es-ES_tradnl" dirty="0"/>
              <a:t>” libro de Salvador Carrión y Sergio de la Cruz </a:t>
            </a:r>
          </a:p>
        </p:txBody>
      </p:sp>
      <p:sp>
        <p:nvSpPr>
          <p:cNvPr id="3" name="CuadroTexto 2">
            <a:extLst>
              <a:ext uri="{FF2B5EF4-FFF2-40B4-BE49-F238E27FC236}">
                <a16:creationId xmlns:a16="http://schemas.microsoft.com/office/drawing/2014/main" id="{7DC5D017-08EB-9043-895C-C477A52AC3BC}"/>
              </a:ext>
            </a:extLst>
          </p:cNvPr>
          <p:cNvSpPr txBox="1"/>
          <p:nvPr/>
        </p:nvSpPr>
        <p:spPr>
          <a:xfrm>
            <a:off x="676662" y="1777031"/>
            <a:ext cx="10768206" cy="1754326"/>
          </a:xfrm>
          <a:prstGeom prst="rect">
            <a:avLst/>
          </a:prstGeom>
          <a:noFill/>
        </p:spPr>
        <p:txBody>
          <a:bodyPr wrap="square" rtlCol="0">
            <a:spAutoFit/>
          </a:bodyPr>
          <a:lstStyle/>
          <a:p>
            <a:pPr algn="just"/>
            <a:r>
              <a:rPr lang="es-ES_tradnl" dirty="0"/>
              <a:t>En cambio la </a:t>
            </a:r>
            <a:r>
              <a:rPr lang="es-ES_tradnl" b="1" u="sng" dirty="0">
                <a:solidFill>
                  <a:srgbClr val="C00000"/>
                </a:solidFill>
              </a:rPr>
              <a:t>GAMIFICACIÓN</a:t>
            </a:r>
            <a:r>
              <a:rPr lang="es-ES_tradnl" dirty="0"/>
              <a:t> destripa los juegos para ver las distintas dinámicas y recursos y los incorpora al mundo educativo para mejorar su funcionamiento. Podríamos decir que Gamificar no es jugar, es aplicar los códigos y las estrategias de los juegos en otro medio para, de esta manera, aprovecharnos de las ventajas y los beneficios que estos generan en el alumnado. Así que podemos Gamificar pero no Jugar y jugar pero no gamificar, aunque mucho mejor jugar y gamificar a la vez </a:t>
            </a:r>
            <a:r>
              <a:rPr lang="es-ES_tradnl" dirty="0">
                <a:sym typeface="Wingdings" pitchFamily="2" charset="2"/>
              </a:rPr>
              <a:t> </a:t>
            </a:r>
            <a:endParaRPr lang="es-ES_tradnl" dirty="0"/>
          </a:p>
          <a:p>
            <a:endParaRPr lang="en-GB" dirty="0"/>
          </a:p>
        </p:txBody>
      </p:sp>
      <p:sp>
        <p:nvSpPr>
          <p:cNvPr id="4" name="Rectángulo 3">
            <a:extLst>
              <a:ext uri="{FF2B5EF4-FFF2-40B4-BE49-F238E27FC236}">
                <a16:creationId xmlns:a16="http://schemas.microsoft.com/office/drawing/2014/main" id="{A8FB0F09-D84D-2D4D-86EE-5E07F1E0A957}"/>
              </a:ext>
            </a:extLst>
          </p:cNvPr>
          <p:cNvSpPr/>
          <p:nvPr/>
        </p:nvSpPr>
        <p:spPr>
          <a:xfrm>
            <a:off x="1673504" y="1310087"/>
            <a:ext cx="3089692" cy="369332"/>
          </a:xfrm>
          <a:prstGeom prst="rect">
            <a:avLst/>
          </a:prstGeom>
        </p:spPr>
        <p:txBody>
          <a:bodyPr wrap="none">
            <a:spAutoFit/>
          </a:bodyPr>
          <a:lstStyle/>
          <a:p>
            <a:r>
              <a:rPr lang="en-GB" b="1" u="sng" dirty="0">
                <a:solidFill>
                  <a:srgbClr val="C00000"/>
                </a:solidFill>
              </a:rPr>
              <a:t>GAMIFICACIÓN /ABJ AUTORES</a:t>
            </a:r>
          </a:p>
        </p:txBody>
      </p:sp>
      <p:sp>
        <p:nvSpPr>
          <p:cNvPr id="9" name="Rectángulo 8">
            <a:extLst>
              <a:ext uri="{FF2B5EF4-FFF2-40B4-BE49-F238E27FC236}">
                <a16:creationId xmlns:a16="http://schemas.microsoft.com/office/drawing/2014/main" id="{A4E8AAE1-B2C1-3D4A-8F4D-E664052F7741}"/>
              </a:ext>
            </a:extLst>
          </p:cNvPr>
          <p:cNvSpPr/>
          <p:nvPr/>
        </p:nvSpPr>
        <p:spPr>
          <a:xfrm>
            <a:off x="972788" y="3250164"/>
            <a:ext cx="10730702" cy="1200329"/>
          </a:xfrm>
          <a:prstGeom prst="rect">
            <a:avLst/>
          </a:prstGeom>
        </p:spPr>
        <p:txBody>
          <a:bodyPr wrap="square">
            <a:spAutoFit/>
          </a:bodyPr>
          <a:lstStyle/>
          <a:p>
            <a:pPr algn="just"/>
            <a:r>
              <a:rPr lang="es-ES_tradnl" dirty="0"/>
              <a:t>Ventajas: </a:t>
            </a:r>
          </a:p>
          <a:p>
            <a:pPr marL="285750" indent="-285750" algn="just">
              <a:buFont typeface="Wingdings" pitchFamily="2" charset="2"/>
              <a:buChar char="ü"/>
            </a:pPr>
            <a:r>
              <a:rPr lang="es-ES_tradnl" dirty="0"/>
              <a:t>Es inclusiva.</a:t>
            </a:r>
          </a:p>
          <a:p>
            <a:pPr marL="285750" indent="-285750" algn="just">
              <a:buFont typeface="Wingdings" pitchFamily="2" charset="2"/>
              <a:buChar char="ü"/>
            </a:pPr>
            <a:r>
              <a:rPr lang="es-ES_tradnl" dirty="0"/>
              <a:t>Se puede incorporar a cualquier metodología, una capa extra a tu forma de enseñar; la guinda del pastel.</a:t>
            </a:r>
          </a:p>
          <a:p>
            <a:pPr marL="285750" indent="-285750" algn="just">
              <a:buFont typeface="Wingdings" pitchFamily="2" charset="2"/>
              <a:buChar char="ü"/>
            </a:pPr>
            <a:r>
              <a:rPr lang="es-ES_tradnl" dirty="0"/>
              <a:t>Mejora el ambiente del aula.</a:t>
            </a:r>
          </a:p>
        </p:txBody>
      </p:sp>
      <p:pic>
        <p:nvPicPr>
          <p:cNvPr id="10" name="Picture 2" descr="Bitmoji Image">
            <a:extLst>
              <a:ext uri="{FF2B5EF4-FFF2-40B4-BE49-F238E27FC236}">
                <a16:creationId xmlns:a16="http://schemas.microsoft.com/office/drawing/2014/main" id="{74F2D707-9FE7-EF4E-BAEB-8E6B63E70D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6964" y="4608963"/>
            <a:ext cx="715226" cy="715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63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58871D0-83C4-A148-92F1-7E4C42BC1B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526" y="219462"/>
            <a:ext cx="1100098" cy="1100098"/>
          </a:xfrm>
          <a:prstGeom prst="rect">
            <a:avLst/>
          </a:prstGeom>
        </p:spPr>
      </p:pic>
      <p:sp>
        <p:nvSpPr>
          <p:cNvPr id="6" name="CuadroTexto 5">
            <a:extLst>
              <a:ext uri="{FF2B5EF4-FFF2-40B4-BE49-F238E27FC236}">
                <a16:creationId xmlns:a16="http://schemas.microsoft.com/office/drawing/2014/main" id="{20306FC3-83AA-9E44-B54F-48470662BDA7}"/>
              </a:ext>
            </a:extLst>
          </p:cNvPr>
          <p:cNvSpPr txBox="1"/>
          <p:nvPr/>
        </p:nvSpPr>
        <p:spPr>
          <a:xfrm>
            <a:off x="1482957" y="356839"/>
            <a:ext cx="2241550" cy="1107996"/>
          </a:xfrm>
          <a:prstGeom prst="rect">
            <a:avLst/>
          </a:prstGeom>
          <a:noFill/>
        </p:spPr>
        <p:txBody>
          <a:bodyPr wrap="square" rtlCol="0">
            <a:spAutoFit/>
          </a:bodyPr>
          <a:lstStyle/>
          <a:p>
            <a:r>
              <a:rPr lang="en-GB" sz="4800" dirty="0">
                <a:latin typeface="Rosewood Std Regular" pitchFamily="82" charset="77"/>
              </a:rPr>
              <a:t>TEORÍA</a:t>
            </a:r>
          </a:p>
          <a:p>
            <a:endParaRPr lang="en-GB" dirty="0"/>
          </a:p>
        </p:txBody>
      </p:sp>
      <p:sp>
        <p:nvSpPr>
          <p:cNvPr id="2" name="CuadroTexto 1">
            <a:extLst>
              <a:ext uri="{FF2B5EF4-FFF2-40B4-BE49-F238E27FC236}">
                <a16:creationId xmlns:a16="http://schemas.microsoft.com/office/drawing/2014/main" id="{AAB76C09-33CE-514B-A347-0280B03AD7A3}"/>
              </a:ext>
            </a:extLst>
          </p:cNvPr>
          <p:cNvSpPr txBox="1"/>
          <p:nvPr/>
        </p:nvSpPr>
        <p:spPr>
          <a:xfrm>
            <a:off x="747132" y="1464835"/>
            <a:ext cx="7482468" cy="923330"/>
          </a:xfrm>
          <a:prstGeom prst="rect">
            <a:avLst/>
          </a:prstGeom>
          <a:noFill/>
        </p:spPr>
        <p:txBody>
          <a:bodyPr wrap="square" rtlCol="0">
            <a:spAutoFit/>
          </a:bodyPr>
          <a:lstStyle/>
          <a:p>
            <a:r>
              <a:rPr lang="en-GB" b="1" dirty="0">
                <a:solidFill>
                  <a:srgbClr val="C00000"/>
                </a:solidFill>
              </a:rPr>
              <a:t>MOTIVACIÓN: INTRÍNSECA EXTRÍNSECA</a:t>
            </a:r>
          </a:p>
          <a:p>
            <a:endParaRPr lang="en-GB" b="1" dirty="0">
              <a:solidFill>
                <a:srgbClr val="C00000"/>
              </a:solidFill>
            </a:endParaRPr>
          </a:p>
          <a:p>
            <a:r>
              <a:rPr lang="en-GB" dirty="0"/>
              <a:t> </a:t>
            </a:r>
          </a:p>
        </p:txBody>
      </p:sp>
      <p:pic>
        <p:nvPicPr>
          <p:cNvPr id="2050" name="Picture 2" descr="Bitmoji Image">
            <a:extLst>
              <a:ext uri="{FF2B5EF4-FFF2-40B4-BE49-F238E27FC236}">
                <a16:creationId xmlns:a16="http://schemas.microsoft.com/office/drawing/2014/main" id="{0FD69064-788D-1A4B-809C-321440A962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325" y="356839"/>
            <a:ext cx="715226" cy="715226"/>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FF185BE7-EEF2-3748-9871-38CFEC01A637}"/>
              </a:ext>
            </a:extLst>
          </p:cNvPr>
          <p:cNvSpPr txBox="1"/>
          <p:nvPr/>
        </p:nvSpPr>
        <p:spPr>
          <a:xfrm>
            <a:off x="711897" y="1835738"/>
            <a:ext cx="10768206" cy="1200329"/>
          </a:xfrm>
          <a:prstGeom prst="rect">
            <a:avLst/>
          </a:prstGeom>
          <a:noFill/>
        </p:spPr>
        <p:txBody>
          <a:bodyPr wrap="square" rtlCol="0">
            <a:spAutoFit/>
          </a:bodyPr>
          <a:lstStyle/>
          <a:p>
            <a:pPr algn="just"/>
            <a:r>
              <a:rPr lang="es-ES_tradnl" dirty="0"/>
              <a:t>La Gamificación nos puede ayudar en muchas cosas, pero una función fundamental es aumentar la motivación, el interés del alumnado. </a:t>
            </a:r>
          </a:p>
          <a:p>
            <a:pPr algn="just"/>
            <a:r>
              <a:rPr lang="es-ES_tradnl" dirty="0"/>
              <a:t>La </a:t>
            </a:r>
            <a:r>
              <a:rPr lang="es-ES_tradnl" b="1" u="sng" dirty="0">
                <a:solidFill>
                  <a:srgbClr val="C00000"/>
                </a:solidFill>
              </a:rPr>
              <a:t>motivación </a:t>
            </a:r>
            <a:r>
              <a:rPr lang="es-ES_tradnl" dirty="0"/>
              <a:t>es una de las herramientas educativas más potentes, relacionada directamente con procesos neuronales, lo que implica que puede ser medida, entrenada y potenciada a través de las dinámicas adecuadas. </a:t>
            </a:r>
          </a:p>
        </p:txBody>
      </p:sp>
      <p:sp>
        <p:nvSpPr>
          <p:cNvPr id="8" name="Rectángulo 7">
            <a:extLst>
              <a:ext uri="{FF2B5EF4-FFF2-40B4-BE49-F238E27FC236}">
                <a16:creationId xmlns:a16="http://schemas.microsoft.com/office/drawing/2014/main" id="{E9DAD0E2-9EFA-E94C-B608-FCD72318B446}"/>
              </a:ext>
            </a:extLst>
          </p:cNvPr>
          <p:cNvSpPr/>
          <p:nvPr/>
        </p:nvSpPr>
        <p:spPr>
          <a:xfrm>
            <a:off x="4920087" y="411437"/>
            <a:ext cx="6751288" cy="646331"/>
          </a:xfrm>
          <a:prstGeom prst="rect">
            <a:avLst/>
          </a:prstGeom>
        </p:spPr>
        <p:txBody>
          <a:bodyPr wrap="square">
            <a:spAutoFit/>
          </a:bodyPr>
          <a:lstStyle/>
          <a:p>
            <a:pPr algn="just"/>
            <a:r>
              <a:rPr lang="es-ES_tradnl" b="1" u="sng" dirty="0">
                <a:solidFill>
                  <a:srgbClr val="00B050"/>
                </a:solidFill>
              </a:rPr>
              <a:t>Libro recomendado</a:t>
            </a:r>
            <a:r>
              <a:rPr lang="es-ES_tradnl" dirty="0"/>
              <a:t>; “Educar en la Realidad” de Catherine </a:t>
            </a:r>
            <a:r>
              <a:rPr lang="es-ES_tradnl" dirty="0" err="1"/>
              <a:t>L`Ecuyer</a:t>
            </a:r>
            <a:r>
              <a:rPr lang="es-ES_tradnl" dirty="0"/>
              <a:t> y “Educar en el Asombro”  </a:t>
            </a:r>
          </a:p>
        </p:txBody>
      </p:sp>
      <p:sp>
        <p:nvSpPr>
          <p:cNvPr id="9" name="CuadroTexto 8">
            <a:extLst>
              <a:ext uri="{FF2B5EF4-FFF2-40B4-BE49-F238E27FC236}">
                <a16:creationId xmlns:a16="http://schemas.microsoft.com/office/drawing/2014/main" id="{2B3F20E0-F135-8546-9394-0EEB01F77A17}"/>
              </a:ext>
            </a:extLst>
          </p:cNvPr>
          <p:cNvSpPr txBox="1"/>
          <p:nvPr/>
        </p:nvSpPr>
        <p:spPr>
          <a:xfrm>
            <a:off x="711897" y="3091415"/>
            <a:ext cx="10768206" cy="1200329"/>
          </a:xfrm>
          <a:prstGeom prst="rect">
            <a:avLst/>
          </a:prstGeom>
          <a:noFill/>
        </p:spPr>
        <p:txBody>
          <a:bodyPr wrap="square" rtlCol="0">
            <a:spAutoFit/>
          </a:bodyPr>
          <a:lstStyle/>
          <a:p>
            <a:pPr algn="just"/>
            <a:r>
              <a:rPr lang="es-ES_tradnl" dirty="0"/>
              <a:t>Motivación </a:t>
            </a:r>
            <a:r>
              <a:rPr lang="es-ES_tradnl" b="1" u="sng" dirty="0">
                <a:solidFill>
                  <a:srgbClr val="C00000"/>
                </a:solidFill>
              </a:rPr>
              <a:t>Extrínseca/externa: </a:t>
            </a:r>
            <a:r>
              <a:rPr lang="es-ES_tradnl" dirty="0"/>
              <a:t>conductismo. Se puede asemejar a un adiestramiento o entrenamiento. Hace depender al alumnado de una fuente externa (las NNTT muchas veces es lo único que transiten). No se sostiene en el tiempo. Cuando se va el factor externo, viene la apatía, la desmotivación. ”El evasivo ¿Qué tal? Espera no encontrar una respuesta comprometedora”.             </a:t>
            </a:r>
            <a:r>
              <a:rPr lang="es-ES_tradnl" b="1" u="sng" dirty="0">
                <a:solidFill>
                  <a:srgbClr val="00B050"/>
                </a:solidFill>
              </a:rPr>
              <a:t>¿OS SUENA?</a:t>
            </a:r>
          </a:p>
        </p:txBody>
      </p:sp>
      <p:sp>
        <p:nvSpPr>
          <p:cNvPr id="10" name="CuadroTexto 9">
            <a:extLst>
              <a:ext uri="{FF2B5EF4-FFF2-40B4-BE49-F238E27FC236}">
                <a16:creationId xmlns:a16="http://schemas.microsoft.com/office/drawing/2014/main" id="{4F749B77-CC53-B64A-ACDE-CFDA7C94E383}"/>
              </a:ext>
            </a:extLst>
          </p:cNvPr>
          <p:cNvSpPr txBox="1"/>
          <p:nvPr/>
        </p:nvSpPr>
        <p:spPr>
          <a:xfrm>
            <a:off x="711897" y="4400184"/>
            <a:ext cx="10768206" cy="923330"/>
          </a:xfrm>
          <a:prstGeom prst="rect">
            <a:avLst/>
          </a:prstGeom>
          <a:noFill/>
        </p:spPr>
        <p:txBody>
          <a:bodyPr wrap="square" rtlCol="0">
            <a:spAutoFit/>
          </a:bodyPr>
          <a:lstStyle/>
          <a:p>
            <a:pPr algn="just"/>
            <a:r>
              <a:rPr lang="es-ES_tradnl" dirty="0"/>
              <a:t>Motivación </a:t>
            </a:r>
            <a:r>
              <a:rPr lang="es-ES_tradnl" b="1" u="sng" dirty="0">
                <a:solidFill>
                  <a:srgbClr val="C00000"/>
                </a:solidFill>
              </a:rPr>
              <a:t>Intrínseca/interna: </a:t>
            </a:r>
            <a:r>
              <a:rPr lang="es-ES_tradnl" dirty="0"/>
              <a:t>conductismo. El alumnado no sólo responde ante premios o castigos. Ésta </a:t>
            </a:r>
            <a:r>
              <a:rPr lang="es-ES_tradnl" dirty="0" err="1"/>
              <a:t>nce</a:t>
            </a:r>
            <a:r>
              <a:rPr lang="es-ES_tradnl" dirty="0"/>
              <a:t> del deseo de contribuir a uno mismo; dejar un trabajo bien hecho, satisfacción, disfrute, curiosidad, </a:t>
            </a:r>
            <a:r>
              <a:rPr lang="es-ES_tradnl" dirty="0" err="1"/>
              <a:t>habe</a:t>
            </a:r>
            <a:r>
              <a:rPr lang="es-ES_tradnl" dirty="0"/>
              <a:t> aprendido algo nuevo…             </a:t>
            </a:r>
            <a:r>
              <a:rPr lang="es-ES_tradnl" b="1" u="sng" dirty="0">
                <a:solidFill>
                  <a:srgbClr val="00B050"/>
                </a:solidFill>
              </a:rPr>
              <a:t>¿ALGÚN EJEMPLO?</a:t>
            </a:r>
          </a:p>
        </p:txBody>
      </p:sp>
      <p:pic>
        <p:nvPicPr>
          <p:cNvPr id="11" name="Picture 2" descr="Bitmoji Image">
            <a:extLst>
              <a:ext uri="{FF2B5EF4-FFF2-40B4-BE49-F238E27FC236}">
                <a16:creationId xmlns:a16="http://schemas.microsoft.com/office/drawing/2014/main" id="{C77BF011-A77F-6842-98D3-BDBBDDD624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7158" y="3814037"/>
            <a:ext cx="708026" cy="7152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Bitmoji Image">
            <a:extLst>
              <a:ext uri="{FF2B5EF4-FFF2-40B4-BE49-F238E27FC236}">
                <a16:creationId xmlns:a16="http://schemas.microsoft.com/office/drawing/2014/main" id="{E75810A1-9BA3-8144-A6C1-EEAC0D72D7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8005" y="4852041"/>
            <a:ext cx="708026" cy="715226"/>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a:extLst>
              <a:ext uri="{FF2B5EF4-FFF2-40B4-BE49-F238E27FC236}">
                <a16:creationId xmlns:a16="http://schemas.microsoft.com/office/drawing/2014/main" id="{3BE0EF75-6FDE-1F4E-9CCE-786FF5245905}"/>
              </a:ext>
            </a:extLst>
          </p:cNvPr>
          <p:cNvSpPr txBox="1"/>
          <p:nvPr/>
        </p:nvSpPr>
        <p:spPr>
          <a:xfrm>
            <a:off x="711897" y="5431954"/>
            <a:ext cx="10768206" cy="923330"/>
          </a:xfrm>
          <a:prstGeom prst="rect">
            <a:avLst/>
          </a:prstGeom>
          <a:noFill/>
        </p:spPr>
        <p:txBody>
          <a:bodyPr wrap="square" rtlCol="0">
            <a:spAutoFit/>
          </a:bodyPr>
          <a:lstStyle/>
          <a:p>
            <a:pPr algn="just"/>
            <a:r>
              <a:rPr lang="es-ES_tradnl" dirty="0"/>
              <a:t>Lo ideal es tener motivación intrínseca por todas las asignaturas y temas, pero ni los propios adultos estamos igual de motivados con unos temas que con otros… es normal, y común pero no hay que dejar que se convierta en una epidemia y ni que la desmotivación y la apatía campen a sus anchas.  </a:t>
            </a:r>
          </a:p>
        </p:txBody>
      </p:sp>
    </p:spTree>
    <p:extLst>
      <p:ext uri="{BB962C8B-B14F-4D97-AF65-F5344CB8AC3E}">
        <p14:creationId xmlns:p14="http://schemas.microsoft.com/office/powerpoint/2010/main" val="59994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
                                        <p:tgtEl>
                                          <p:spTgt spid="7"/>
                                        </p:tgtEl>
                                      </p:cBhvr>
                                    </p:animEffect>
                                    <p:anim calcmode="lin" valueType="num">
                                      <p:cBhvr>
                                        <p:cTn id="8" dur="400" fill="hold"/>
                                        <p:tgtEl>
                                          <p:spTgt spid="7"/>
                                        </p:tgtEl>
                                        <p:attrNameLst>
                                          <p:attrName>ppt_x</p:attrName>
                                        </p:attrNameLst>
                                      </p:cBhvr>
                                      <p:tavLst>
                                        <p:tav tm="0">
                                          <p:val>
                                            <p:strVal val="#ppt_x"/>
                                          </p:val>
                                        </p:tav>
                                        <p:tav tm="100000">
                                          <p:val>
                                            <p:strVal val="#ppt_x"/>
                                          </p:val>
                                        </p:tav>
                                      </p:tavLst>
                                    </p:anim>
                                    <p:anim calcmode="lin" valueType="num">
                                      <p:cBhvr>
                                        <p:cTn id="9" dur="400" fill="hold"/>
                                        <p:tgtEl>
                                          <p:spTgt spid="7"/>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
                                        <p:tgtEl>
                                          <p:spTgt spid="9"/>
                                        </p:tgtEl>
                                      </p:cBhvr>
                                    </p:animEffect>
                                    <p:anim calcmode="lin" valueType="num">
                                      <p:cBhvr>
                                        <p:cTn id="17" dur="400" fill="hold"/>
                                        <p:tgtEl>
                                          <p:spTgt spid="9"/>
                                        </p:tgtEl>
                                        <p:attrNameLst>
                                          <p:attrName>ppt_x</p:attrName>
                                        </p:attrNameLst>
                                      </p:cBhvr>
                                      <p:tavLst>
                                        <p:tav tm="0">
                                          <p:val>
                                            <p:strVal val="#ppt_x"/>
                                          </p:val>
                                        </p:tav>
                                        <p:tav tm="100000">
                                          <p:val>
                                            <p:strVal val="#ppt_x"/>
                                          </p:val>
                                        </p:tav>
                                      </p:tavLst>
                                    </p:anim>
                                    <p:anim calcmode="lin" valueType="num">
                                      <p:cBhvr>
                                        <p:cTn id="18" dur="400" fill="hold"/>
                                        <p:tgtEl>
                                          <p:spTgt spid="9"/>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
                                        <p:tgtEl>
                                          <p:spTgt spid="11"/>
                                        </p:tgtEl>
                                      </p:cBhvr>
                                    </p:animEffect>
                                    <p:anim calcmode="lin" valueType="num">
                                      <p:cBhvr>
                                        <p:cTn id="26" dur="400" fill="hold"/>
                                        <p:tgtEl>
                                          <p:spTgt spid="11"/>
                                        </p:tgtEl>
                                        <p:attrNameLst>
                                          <p:attrName>ppt_x</p:attrName>
                                        </p:attrNameLst>
                                      </p:cBhvr>
                                      <p:tavLst>
                                        <p:tav tm="0">
                                          <p:val>
                                            <p:strVal val="#ppt_x"/>
                                          </p:val>
                                        </p:tav>
                                        <p:tav tm="100000">
                                          <p:val>
                                            <p:strVal val="#ppt_x"/>
                                          </p:val>
                                        </p:tav>
                                      </p:tavLst>
                                    </p:anim>
                                    <p:anim calcmode="lin" valueType="num">
                                      <p:cBhvr>
                                        <p:cTn id="27" dur="400" fill="hold"/>
                                        <p:tgtEl>
                                          <p:spTgt spid="11"/>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
                                        <p:tgtEl>
                                          <p:spTgt spid="10"/>
                                        </p:tgtEl>
                                      </p:cBhvr>
                                    </p:animEffect>
                                    <p:anim calcmode="lin" valueType="num">
                                      <p:cBhvr>
                                        <p:cTn id="35" dur="400" fill="hold"/>
                                        <p:tgtEl>
                                          <p:spTgt spid="10"/>
                                        </p:tgtEl>
                                        <p:attrNameLst>
                                          <p:attrName>ppt_x</p:attrName>
                                        </p:attrNameLst>
                                      </p:cBhvr>
                                      <p:tavLst>
                                        <p:tav tm="0">
                                          <p:val>
                                            <p:strVal val="#ppt_x"/>
                                          </p:val>
                                        </p:tav>
                                        <p:tav tm="100000">
                                          <p:val>
                                            <p:strVal val="#ppt_x"/>
                                          </p:val>
                                        </p:tav>
                                      </p:tavLst>
                                    </p:anim>
                                    <p:anim calcmode="lin" valueType="num">
                                      <p:cBhvr>
                                        <p:cTn id="36" dur="400" fill="hold"/>
                                        <p:tgtEl>
                                          <p:spTgt spid="10"/>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
                                        <p:tgtEl>
                                          <p:spTgt spid="12"/>
                                        </p:tgtEl>
                                      </p:cBhvr>
                                    </p:animEffect>
                                    <p:anim calcmode="lin" valueType="num">
                                      <p:cBhvr>
                                        <p:cTn id="44" dur="400" fill="hold"/>
                                        <p:tgtEl>
                                          <p:spTgt spid="12"/>
                                        </p:tgtEl>
                                        <p:attrNameLst>
                                          <p:attrName>ppt_x</p:attrName>
                                        </p:attrNameLst>
                                      </p:cBhvr>
                                      <p:tavLst>
                                        <p:tav tm="0">
                                          <p:val>
                                            <p:strVal val="#ppt_x"/>
                                          </p:val>
                                        </p:tav>
                                        <p:tav tm="100000">
                                          <p:val>
                                            <p:strVal val="#ppt_x"/>
                                          </p:val>
                                        </p:tav>
                                      </p:tavLst>
                                    </p:anim>
                                    <p:anim calcmode="lin" valueType="num">
                                      <p:cBhvr>
                                        <p:cTn id="45" dur="400" fill="hold"/>
                                        <p:tgtEl>
                                          <p:spTgt spid="12"/>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3"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
                                        <p:tgtEl>
                                          <p:spTgt spid="13"/>
                                        </p:tgtEl>
                                      </p:cBhvr>
                                    </p:animEffect>
                                    <p:anim calcmode="lin" valueType="num">
                                      <p:cBhvr>
                                        <p:cTn id="53" dur="400" fill="hold"/>
                                        <p:tgtEl>
                                          <p:spTgt spid="13"/>
                                        </p:tgtEl>
                                        <p:attrNameLst>
                                          <p:attrName>ppt_x</p:attrName>
                                        </p:attrNameLst>
                                      </p:cBhvr>
                                      <p:tavLst>
                                        <p:tav tm="0">
                                          <p:val>
                                            <p:strVal val="#ppt_x"/>
                                          </p:val>
                                        </p:tav>
                                        <p:tav tm="100000">
                                          <p:val>
                                            <p:strVal val="#ppt_x"/>
                                          </p:val>
                                        </p:tav>
                                      </p:tavLst>
                                    </p:anim>
                                    <p:anim calcmode="lin" valueType="num">
                                      <p:cBhvr>
                                        <p:cTn id="54" dur="400" fill="hold"/>
                                        <p:tgtEl>
                                          <p:spTgt spid="13"/>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58871D0-83C4-A148-92F1-7E4C42BC1B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526" y="219462"/>
            <a:ext cx="1100098" cy="1100098"/>
          </a:xfrm>
          <a:prstGeom prst="rect">
            <a:avLst/>
          </a:prstGeom>
        </p:spPr>
      </p:pic>
      <p:sp>
        <p:nvSpPr>
          <p:cNvPr id="6" name="CuadroTexto 5">
            <a:extLst>
              <a:ext uri="{FF2B5EF4-FFF2-40B4-BE49-F238E27FC236}">
                <a16:creationId xmlns:a16="http://schemas.microsoft.com/office/drawing/2014/main" id="{20306FC3-83AA-9E44-B54F-48470662BDA7}"/>
              </a:ext>
            </a:extLst>
          </p:cNvPr>
          <p:cNvSpPr txBox="1"/>
          <p:nvPr/>
        </p:nvSpPr>
        <p:spPr>
          <a:xfrm>
            <a:off x="1482957" y="356839"/>
            <a:ext cx="2241550" cy="1107996"/>
          </a:xfrm>
          <a:prstGeom prst="rect">
            <a:avLst/>
          </a:prstGeom>
          <a:noFill/>
        </p:spPr>
        <p:txBody>
          <a:bodyPr wrap="square" rtlCol="0">
            <a:spAutoFit/>
          </a:bodyPr>
          <a:lstStyle/>
          <a:p>
            <a:r>
              <a:rPr lang="en-GB" sz="4800" dirty="0">
                <a:latin typeface="Rosewood Std Regular" pitchFamily="82" charset="77"/>
              </a:rPr>
              <a:t>TEORÍA</a:t>
            </a:r>
          </a:p>
          <a:p>
            <a:endParaRPr lang="en-GB" dirty="0"/>
          </a:p>
        </p:txBody>
      </p:sp>
      <p:sp>
        <p:nvSpPr>
          <p:cNvPr id="2" name="CuadroTexto 1">
            <a:extLst>
              <a:ext uri="{FF2B5EF4-FFF2-40B4-BE49-F238E27FC236}">
                <a16:creationId xmlns:a16="http://schemas.microsoft.com/office/drawing/2014/main" id="{AAB76C09-33CE-514B-A347-0280B03AD7A3}"/>
              </a:ext>
            </a:extLst>
          </p:cNvPr>
          <p:cNvSpPr txBox="1"/>
          <p:nvPr/>
        </p:nvSpPr>
        <p:spPr>
          <a:xfrm>
            <a:off x="747132" y="1464835"/>
            <a:ext cx="7482468" cy="369332"/>
          </a:xfrm>
          <a:prstGeom prst="rect">
            <a:avLst/>
          </a:prstGeom>
          <a:noFill/>
        </p:spPr>
        <p:txBody>
          <a:bodyPr wrap="square" rtlCol="0">
            <a:spAutoFit/>
          </a:bodyPr>
          <a:lstStyle/>
          <a:p>
            <a:r>
              <a:rPr lang="en-GB" b="1" dirty="0">
                <a:solidFill>
                  <a:srgbClr val="C00000"/>
                </a:solidFill>
              </a:rPr>
              <a:t>TIPOS DE GAMIFICACIONES:</a:t>
            </a:r>
          </a:p>
        </p:txBody>
      </p:sp>
      <p:sp>
        <p:nvSpPr>
          <p:cNvPr id="3" name="CuadroTexto 2">
            <a:extLst>
              <a:ext uri="{FF2B5EF4-FFF2-40B4-BE49-F238E27FC236}">
                <a16:creationId xmlns:a16="http://schemas.microsoft.com/office/drawing/2014/main" id="{9B16BC6C-725F-1840-B83F-A7FB7D6211C1}"/>
              </a:ext>
            </a:extLst>
          </p:cNvPr>
          <p:cNvSpPr txBox="1"/>
          <p:nvPr/>
        </p:nvSpPr>
        <p:spPr>
          <a:xfrm>
            <a:off x="494526" y="1852515"/>
            <a:ext cx="10311006" cy="923330"/>
          </a:xfrm>
          <a:prstGeom prst="rect">
            <a:avLst/>
          </a:prstGeom>
          <a:noFill/>
        </p:spPr>
        <p:txBody>
          <a:bodyPr wrap="square" rtlCol="0">
            <a:spAutoFit/>
          </a:bodyPr>
          <a:lstStyle/>
          <a:p>
            <a:r>
              <a:rPr lang="es-ES_tradnl" dirty="0"/>
              <a:t>RECORDAMOS… La Gamificación es…. El uso de estrategias basadas en juegos para mejorar el aprendizaje a través de la motivación… Se utilizan juegos para llamar la atención y el interés, pero hay multitud de gamificaciones: </a:t>
            </a:r>
          </a:p>
        </p:txBody>
      </p:sp>
      <p:sp>
        <p:nvSpPr>
          <p:cNvPr id="7" name="CuadroTexto 6">
            <a:extLst>
              <a:ext uri="{FF2B5EF4-FFF2-40B4-BE49-F238E27FC236}">
                <a16:creationId xmlns:a16="http://schemas.microsoft.com/office/drawing/2014/main" id="{7A52A69B-A6CA-D144-B86A-C73E882AC57C}"/>
              </a:ext>
            </a:extLst>
          </p:cNvPr>
          <p:cNvSpPr txBox="1"/>
          <p:nvPr/>
        </p:nvSpPr>
        <p:spPr>
          <a:xfrm>
            <a:off x="494526" y="3001085"/>
            <a:ext cx="10311006" cy="646331"/>
          </a:xfrm>
          <a:prstGeom prst="rect">
            <a:avLst/>
          </a:prstGeom>
          <a:noFill/>
        </p:spPr>
        <p:txBody>
          <a:bodyPr wrap="square" rtlCol="0">
            <a:spAutoFit/>
          </a:bodyPr>
          <a:lstStyle/>
          <a:p>
            <a:r>
              <a:rPr lang="es-ES_tradnl" dirty="0"/>
              <a:t>- Gamificaciones </a:t>
            </a:r>
            <a:r>
              <a:rPr lang="es-ES_tradnl" b="1" u="sng" dirty="0">
                <a:solidFill>
                  <a:srgbClr val="C00000"/>
                </a:solidFill>
              </a:rPr>
              <a:t>basadas en Juegos de Mesa: </a:t>
            </a:r>
            <a:r>
              <a:rPr lang="es-ES_tradnl" dirty="0"/>
              <a:t>utiliza tableros, fichas, gemas, cartas… elementos físicos.</a:t>
            </a:r>
          </a:p>
          <a:p>
            <a:r>
              <a:rPr lang="es-ES_tradnl" dirty="0"/>
              <a:t>Ejemplo: </a:t>
            </a:r>
            <a:r>
              <a:rPr lang="es-ES_tradnl" dirty="0">
                <a:hlinkClick r:id="rId3"/>
              </a:rPr>
              <a:t>https://view.genial.ly/58c906278b5ba812d84ab11f/interactive-content-catan-royale</a:t>
            </a:r>
            <a:r>
              <a:rPr lang="es-ES_tradnl" dirty="0"/>
              <a:t> </a:t>
            </a:r>
          </a:p>
        </p:txBody>
      </p:sp>
      <p:sp>
        <p:nvSpPr>
          <p:cNvPr id="8" name="CuadroTexto 7">
            <a:extLst>
              <a:ext uri="{FF2B5EF4-FFF2-40B4-BE49-F238E27FC236}">
                <a16:creationId xmlns:a16="http://schemas.microsoft.com/office/drawing/2014/main" id="{E1AF1A27-89A4-5542-A6D4-EF94ED684279}"/>
              </a:ext>
            </a:extLst>
          </p:cNvPr>
          <p:cNvSpPr txBox="1"/>
          <p:nvPr/>
        </p:nvSpPr>
        <p:spPr>
          <a:xfrm>
            <a:off x="405316" y="3750396"/>
            <a:ext cx="10311006" cy="1200329"/>
          </a:xfrm>
          <a:prstGeom prst="rect">
            <a:avLst/>
          </a:prstGeom>
          <a:noFill/>
        </p:spPr>
        <p:txBody>
          <a:bodyPr wrap="square" rtlCol="0">
            <a:spAutoFit/>
          </a:bodyPr>
          <a:lstStyle/>
          <a:p>
            <a:r>
              <a:rPr lang="es-ES_tradnl" dirty="0"/>
              <a:t>- Gamificaciones </a:t>
            </a:r>
            <a:r>
              <a:rPr lang="es-ES_tradnl" b="1" u="sng" dirty="0">
                <a:solidFill>
                  <a:srgbClr val="C00000"/>
                </a:solidFill>
              </a:rPr>
              <a:t>basadas en Juegos de Rol</a:t>
            </a:r>
            <a:r>
              <a:rPr lang="es-ES_tradnl" dirty="0"/>
              <a:t>: Predomina el aspecto narrativo, desarrollar bien una historia, ambientaciones. Suelen utilizar las hojas de personajes, o las tiradas de dados. </a:t>
            </a:r>
          </a:p>
          <a:p>
            <a:r>
              <a:rPr lang="es-ES_tradnl" dirty="0"/>
              <a:t>Ejemplo: </a:t>
            </a:r>
            <a:r>
              <a:rPr lang="es-ES_tradnl" dirty="0">
                <a:hlinkClick r:id="rId4"/>
              </a:rPr>
              <a:t>https://jueducacion.com/entrevista-gamificacion-en-el-aula-por-oscar-recio-coll/</a:t>
            </a:r>
            <a:r>
              <a:rPr lang="es-ES_tradnl" dirty="0"/>
              <a:t> </a:t>
            </a:r>
          </a:p>
          <a:p>
            <a:r>
              <a:rPr lang="es-ES_tradnl" dirty="0">
                <a:hlinkClick r:id="rId5"/>
              </a:rPr>
              <a:t>https://view.genial.ly/59ef52d1f2aaf40cbc76a3db/interactive-content-horror-on-the-orient-express</a:t>
            </a:r>
            <a:endParaRPr lang="es-ES_tradnl" dirty="0"/>
          </a:p>
        </p:txBody>
      </p:sp>
      <p:sp>
        <p:nvSpPr>
          <p:cNvPr id="9" name="CuadroTexto 8">
            <a:extLst>
              <a:ext uri="{FF2B5EF4-FFF2-40B4-BE49-F238E27FC236}">
                <a16:creationId xmlns:a16="http://schemas.microsoft.com/office/drawing/2014/main" id="{6DC7666E-F6A7-C84E-8D17-2D3EBE685533}"/>
              </a:ext>
            </a:extLst>
          </p:cNvPr>
          <p:cNvSpPr txBox="1"/>
          <p:nvPr/>
        </p:nvSpPr>
        <p:spPr>
          <a:xfrm>
            <a:off x="449921" y="5103701"/>
            <a:ext cx="10311006" cy="923330"/>
          </a:xfrm>
          <a:prstGeom prst="rect">
            <a:avLst/>
          </a:prstGeom>
          <a:noFill/>
        </p:spPr>
        <p:txBody>
          <a:bodyPr wrap="square" rtlCol="0">
            <a:spAutoFit/>
          </a:bodyPr>
          <a:lstStyle/>
          <a:p>
            <a:pPr marL="285750" indent="-285750">
              <a:buFontTx/>
              <a:buChar char="-"/>
            </a:pPr>
            <a:r>
              <a:rPr lang="es-ES_tradnl" dirty="0"/>
              <a:t>Gamificaciones </a:t>
            </a:r>
            <a:r>
              <a:rPr lang="es-ES_tradnl" b="1" u="sng" dirty="0">
                <a:solidFill>
                  <a:srgbClr val="C00000"/>
                </a:solidFill>
              </a:rPr>
              <a:t>basadas en Videojuegos</a:t>
            </a:r>
            <a:r>
              <a:rPr lang="es-ES_tradnl" dirty="0"/>
              <a:t>: Se encuentran dinámicas como los niveles, los puntos o los enemigos. </a:t>
            </a:r>
          </a:p>
          <a:p>
            <a:r>
              <a:rPr lang="es-ES_tradnl" dirty="0"/>
              <a:t>Ejemplo: </a:t>
            </a:r>
            <a:r>
              <a:rPr lang="es-ES_tradnl" dirty="0">
                <a:hlinkClick r:id="rId6"/>
              </a:rPr>
              <a:t>https://proferamonrg.com/2019/04/09/las-gemas-del-infinito-estan-en-mi-clase/</a:t>
            </a:r>
            <a:endParaRPr lang="es-ES_tradnl" dirty="0"/>
          </a:p>
        </p:txBody>
      </p:sp>
    </p:spTree>
    <p:extLst>
      <p:ext uri="{BB962C8B-B14F-4D97-AF65-F5344CB8AC3E}">
        <p14:creationId xmlns:p14="http://schemas.microsoft.com/office/powerpoint/2010/main" val="169659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4" dur="1000" fill="hold"/>
                                        <p:tgtEl>
                                          <p:spTgt spid="8"/>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6" dur="1000" fill="hold"/>
                                        <p:tgtEl>
                                          <p:spTgt spid="9"/>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36EF18CC40435045B4EE74B12DD41B97" ma:contentTypeVersion="5" ma:contentTypeDescription="Crear nuevo documento." ma:contentTypeScope="" ma:versionID="e2a6a19a842fce610e62affe803ce9d5">
  <xsd:schema xmlns:xsd="http://www.w3.org/2001/XMLSchema" xmlns:xs="http://www.w3.org/2001/XMLSchema" xmlns:p="http://schemas.microsoft.com/office/2006/metadata/properties" xmlns:ns2="cd4fb822-d899-4176-a67b-bf5c99a89f2a" targetNamespace="http://schemas.microsoft.com/office/2006/metadata/properties" ma:root="true" ma:fieldsID="ac103a4cd05ca8777ab39877ea8b3e4d" ns2:_="">
    <xsd:import namespace="cd4fb822-d899-4176-a67b-bf5c99a89f2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4fb822-d899-4176-a67b-bf5c99a89f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38AD134-AE19-4360-BC63-FE65BA1770A1}"/>
</file>

<file path=customXml/itemProps2.xml><?xml version="1.0" encoding="utf-8"?>
<ds:datastoreItem xmlns:ds="http://schemas.openxmlformats.org/officeDocument/2006/customXml" ds:itemID="{AC553286-7890-4F67-9409-6A6107E01220}"/>
</file>

<file path=customXml/itemProps3.xml><?xml version="1.0" encoding="utf-8"?>
<ds:datastoreItem xmlns:ds="http://schemas.openxmlformats.org/officeDocument/2006/customXml" ds:itemID="{C278A93B-A75A-4698-9BD9-D9DC51220116}"/>
</file>

<file path=docProps/app.xml><?xml version="1.0" encoding="utf-8"?>
<Properties xmlns="http://schemas.openxmlformats.org/officeDocument/2006/extended-properties" xmlns:vt="http://schemas.openxmlformats.org/officeDocument/2006/docPropsVTypes">
  <TotalTime>5732</TotalTime>
  <Words>1151</Words>
  <Application>Microsoft Macintosh PowerPoint</Application>
  <PresentationFormat>Panorámica</PresentationFormat>
  <Paragraphs>85</Paragraphs>
  <Slides>11</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11</vt:i4>
      </vt:variant>
    </vt:vector>
  </HeadingPairs>
  <TitlesOfParts>
    <vt:vector size="19" baseType="lpstr">
      <vt:lpstr>Algerian</vt:lpstr>
      <vt:lpstr>Arial</vt:lpstr>
      <vt:lpstr>Calibri</vt:lpstr>
      <vt:lpstr>Calibri Light</vt:lpstr>
      <vt:lpstr>Desdemona</vt:lpstr>
      <vt:lpstr>Rosewood Std Regular</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lorena Pacheco</dc:creator>
  <cp:lastModifiedBy>LORENA PACHECO SANZ</cp:lastModifiedBy>
  <cp:revision>83</cp:revision>
  <dcterms:created xsi:type="dcterms:W3CDTF">2018-12-26T19:55:41Z</dcterms:created>
  <dcterms:modified xsi:type="dcterms:W3CDTF">2021-11-27T12:37:06Z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0x01010036EF18CC40435045B4EE74B12DD41B97</vt:lpwstr>
  </property>
</Properties>
</file>