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51" r:id="rId1"/>
  </p:sldMasterIdLst>
  <p:sldIdLst>
    <p:sldId id="269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0" d="100"/>
          <a:sy n="80" d="100"/>
        </p:scale>
        <p:origin x="58" y="2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87512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4/4/2021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13155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4/4/2021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‹Nº›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1336997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4/4/2021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01532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4/4/2021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‹Nº›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0270871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4/4/2021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201643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736057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56583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97416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00274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23169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4/4/2021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8669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4/4/2021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01461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4/4/2021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38601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51672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55239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4/4/2021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75700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2" r:id="rId1"/>
    <p:sldLayoutId id="2147483753" r:id="rId2"/>
    <p:sldLayoutId id="2147483754" r:id="rId3"/>
    <p:sldLayoutId id="2147483755" r:id="rId4"/>
    <p:sldLayoutId id="2147483756" r:id="rId5"/>
    <p:sldLayoutId id="2147483757" r:id="rId6"/>
    <p:sldLayoutId id="2147483758" r:id="rId7"/>
    <p:sldLayoutId id="2147483759" r:id="rId8"/>
    <p:sldLayoutId id="2147483760" r:id="rId9"/>
    <p:sldLayoutId id="2147483761" r:id="rId10"/>
    <p:sldLayoutId id="2147483762" r:id="rId11"/>
    <p:sldLayoutId id="2147483763" r:id="rId12"/>
    <p:sldLayoutId id="2147483764" r:id="rId13"/>
    <p:sldLayoutId id="2147483765" r:id="rId14"/>
    <p:sldLayoutId id="2147483766" r:id="rId15"/>
    <p:sldLayoutId id="2147483767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3057886" y="2764854"/>
            <a:ext cx="8462512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6000" dirty="0" smtClean="0">
                <a:solidFill>
                  <a:srgbClr val="FF0000"/>
                </a:solidFill>
                <a:latin typeface="Trebuchet MS" panose="020B0603020202020204" pitchFamily="34" charset="0"/>
              </a:rPr>
              <a:t>Técnica de visualización para mejorar el rendimiento en el estudio.</a:t>
            </a:r>
            <a:endParaRPr lang="es-ES" sz="6000" dirty="0">
              <a:solidFill>
                <a:srgbClr val="FF0000"/>
              </a:solidFill>
              <a:latin typeface="Trebuchet MS" panose="020B0603020202020204" pitchFamily="34" charset="0"/>
            </a:endParaRPr>
          </a:p>
        </p:txBody>
      </p:sp>
      <p:sp>
        <p:nvSpPr>
          <p:cNvPr id="3" name="Título 1"/>
          <p:cNvSpPr txBox="1">
            <a:spLocks/>
          </p:cNvSpPr>
          <p:nvPr/>
        </p:nvSpPr>
        <p:spPr>
          <a:xfrm>
            <a:off x="1838326" y="502073"/>
            <a:ext cx="8915399" cy="2262781"/>
          </a:xfrm>
          <a:prstGeom prst="rect">
            <a:avLst/>
          </a:prstGeom>
        </p:spPr>
        <p:txBody>
          <a:bodyPr/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s-ES" sz="6000" dirty="0" smtClean="0">
                <a:solidFill>
                  <a:srgbClr val="FF0000"/>
                </a:solidFill>
                <a:latin typeface="Trebuchet MS" panose="020B0603020202020204" pitchFamily="34" charset="0"/>
                <a:cs typeface="Times New Roman" panose="02020603050405020304" pitchFamily="18" charset="0"/>
              </a:rPr>
              <a:t>Claves de la memoria</a:t>
            </a:r>
          </a:p>
          <a:p>
            <a:pPr algn="ctr"/>
            <a:r>
              <a:rPr lang="es-ES" sz="6000" dirty="0" smtClean="0">
                <a:solidFill>
                  <a:srgbClr val="FF0000"/>
                </a:solidFill>
                <a:latin typeface="Trebuchet MS" panose="020B0603020202020204" pitchFamily="34" charset="0"/>
                <a:cs typeface="Times New Roman" panose="02020603050405020304" pitchFamily="18" charset="0"/>
              </a:rPr>
              <a:t>Y</a:t>
            </a:r>
            <a:endParaRPr lang="es-ES" sz="6000" dirty="0">
              <a:solidFill>
                <a:srgbClr val="FF0000"/>
              </a:solidFill>
              <a:latin typeface="Trebuchet MS" panose="020B06030202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1999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2115269" y="659382"/>
            <a:ext cx="8086006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3600" dirty="0" smtClean="0">
                <a:latin typeface="Trebuchet MS" panose="020B0603020202020204" pitchFamily="34" charset="0"/>
                <a:cs typeface="Times New Roman" panose="02020603050405020304" pitchFamily="18" charset="0"/>
              </a:rPr>
              <a:t>En nuestro lugar de estudio</a:t>
            </a:r>
            <a:r>
              <a:rPr lang="es-ES" sz="3600" dirty="0" smtClean="0">
                <a:latin typeface="Trebuchet MS" panose="020B0603020202020204" pitchFamily="34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es-ES" sz="3600" dirty="0">
              <a:latin typeface="Trebuchet MS" panose="020B0603020202020204" pitchFamily="34" charset="0"/>
              <a:cs typeface="Times New Roman" panose="02020603050405020304" pitchFamily="18" charset="0"/>
            </a:endParaRPr>
          </a:p>
          <a:p>
            <a:pPr algn="just"/>
            <a:endParaRPr lang="es-ES" sz="3600" dirty="0" smtClean="0">
              <a:latin typeface="Trebuchet MS" panose="020B060302020202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es-ES" sz="3600" dirty="0" smtClean="0">
                <a:latin typeface="Trebuchet MS" panose="020B0603020202020204" pitchFamily="34" charset="0"/>
                <a:cs typeface="Times New Roman" panose="02020603050405020304" pitchFamily="18" charset="0"/>
              </a:rPr>
              <a:t>Nos relajamos y en nuestro lugar ideal de descanso proyectamos la pantalla mental.</a:t>
            </a:r>
            <a:endParaRPr lang="es-ES" sz="3600" dirty="0">
              <a:latin typeface="Trebuchet MS" panose="020B060302020202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53500" y="4085844"/>
            <a:ext cx="3238500" cy="27721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8580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1673165" y="740794"/>
            <a:ext cx="8850702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3600" dirty="0" smtClean="0">
                <a:latin typeface="Trebuchet MS" panose="020B0603020202020204" pitchFamily="34" charset="0"/>
                <a:cs typeface="Times New Roman" panose="02020603050405020304" pitchFamily="18" charset="0"/>
              </a:rPr>
              <a:t>Nos visualizamos en nuestro lugar de estudio, muy atentos y concentrados y nos visualizamos estudiando y nos decimos mentalmente la asignatura y materia que vamos a estudiar. Y por último nos decimos mentalmente que recordaremos el día del examen</a:t>
            </a:r>
            <a:r>
              <a:rPr lang="es-ES" sz="3600" dirty="0" smtClean="0">
                <a:latin typeface="Trebuchet MS" panose="020B0603020202020204" pitchFamily="34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es-ES" sz="3600" dirty="0" smtClean="0">
              <a:latin typeface="Trebuchet MS" panose="020B060302020202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es-ES" sz="3600" b="1" dirty="0" smtClean="0">
                <a:latin typeface="Trebuchet MS" panose="020B0603020202020204" pitchFamily="34" charset="0"/>
                <a:cs typeface="Times New Roman" panose="02020603050405020304" pitchFamily="18" charset="0"/>
              </a:rPr>
              <a:t>Imágenes en positivo</a:t>
            </a:r>
            <a:r>
              <a:rPr lang="es-ES" sz="3600" dirty="0" smtClean="0">
                <a:latin typeface="Trebuchet MS" panose="020B0603020202020204" pitchFamily="34" charset="0"/>
                <a:cs typeface="Times New Roman" panose="02020603050405020304" pitchFamily="18" charset="0"/>
              </a:rPr>
              <a:t>.</a:t>
            </a:r>
            <a:endParaRPr lang="es-ES" sz="3600" dirty="0">
              <a:latin typeface="Trebuchet MS" panose="020B060302020202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58300" y="4580068"/>
            <a:ext cx="2933700" cy="22779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5591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1614038" y="645903"/>
            <a:ext cx="881583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600" dirty="0" smtClean="0">
                <a:latin typeface="Trebuchet MS" panose="020B0603020202020204" pitchFamily="34" charset="0"/>
                <a:cs typeface="Times New Roman" panose="02020603050405020304" pitchFamily="18" charset="0"/>
              </a:rPr>
              <a:t>Contaremos del 1 al 3 y abriremos los ojos para ponernos a estudiar.</a:t>
            </a:r>
            <a:endParaRPr lang="es-ES" sz="3600" dirty="0">
              <a:latin typeface="Trebuchet MS" panose="020B0603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CuadroTexto 2"/>
          <p:cNvSpPr txBox="1"/>
          <p:nvPr/>
        </p:nvSpPr>
        <p:spPr>
          <a:xfrm>
            <a:off x="2422404" y="2791903"/>
            <a:ext cx="9026645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3600" dirty="0" smtClean="0">
                <a:latin typeface="Trebuchet MS" panose="020B0603020202020204" pitchFamily="34" charset="0"/>
                <a:cs typeface="Times New Roman" panose="02020603050405020304" pitchFamily="18" charset="0"/>
              </a:rPr>
              <a:t>Una vez terminado el estudio, volvemos a cerrar los ojos, hacemos unas respiraciones y en la pantalla mental nos visualizamos recordando lo estudiado, mencionamos asignatura y materia, el día del examen. Si ya lo sabemos mencionamos la fecha y la hora.</a:t>
            </a:r>
            <a:endParaRPr lang="es-ES" sz="3600" dirty="0">
              <a:latin typeface="Trebuchet MS" panose="020B0603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Flecha derecha 3"/>
          <p:cNvSpPr/>
          <p:nvPr/>
        </p:nvSpPr>
        <p:spPr>
          <a:xfrm>
            <a:off x="1228725" y="2762789"/>
            <a:ext cx="1098430" cy="69532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30298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1235734" y="625954"/>
            <a:ext cx="109562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600" dirty="0" smtClean="0">
                <a:latin typeface="Trebuchet MS" panose="020B0603020202020204" pitchFamily="34" charset="0"/>
                <a:cs typeface="Times New Roman" panose="02020603050405020304" pitchFamily="18" charset="0"/>
              </a:rPr>
              <a:t>Contamos del 1 al 5 y salimos de la relajación.</a:t>
            </a:r>
            <a:endParaRPr lang="es-ES" sz="3600" dirty="0">
              <a:latin typeface="Trebuchet MS" panose="020B060302020202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43512" y="2767547"/>
            <a:ext cx="2681288" cy="38713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4582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933576" y="3057525"/>
            <a:ext cx="9466262" cy="2262781"/>
          </a:xfrm>
        </p:spPr>
        <p:txBody>
          <a:bodyPr>
            <a:noAutofit/>
          </a:bodyPr>
          <a:lstStyle/>
          <a:p>
            <a:r>
              <a:rPr lang="es-ES" sz="7200" dirty="0" smtClean="0">
                <a:solidFill>
                  <a:srgbClr val="FF0000"/>
                </a:solidFill>
                <a:latin typeface="Trebuchet MS" panose="020B0603020202020204" pitchFamily="34" charset="0"/>
                <a:cs typeface="Times New Roman" panose="02020603050405020304" pitchFamily="18" charset="0"/>
              </a:rPr>
              <a:t>Claves de la memoria</a:t>
            </a:r>
            <a:endParaRPr lang="es-ES" sz="7200" dirty="0">
              <a:solidFill>
                <a:srgbClr val="FF0000"/>
              </a:solidFill>
              <a:latin typeface="Trebuchet MS" panose="020B06030202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7015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2314395" y="601513"/>
            <a:ext cx="9277530" cy="49859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5400" b="1" dirty="0" smtClean="0">
                <a:latin typeface="Trebuchet MS" panose="020B0603020202020204" pitchFamily="34" charset="0"/>
                <a:cs typeface="Times New Roman" panose="02020603050405020304" pitchFamily="18" charset="0"/>
              </a:rPr>
              <a:t>Objetivos</a:t>
            </a:r>
            <a:r>
              <a:rPr lang="es-ES" sz="5400" b="1" dirty="0" smtClean="0">
                <a:latin typeface="Trebuchet MS" panose="020B0603020202020204" pitchFamily="34" charset="0"/>
                <a:cs typeface="Times New Roman" panose="02020603050405020304" pitchFamily="18" charset="0"/>
              </a:rPr>
              <a:t>:</a:t>
            </a:r>
          </a:p>
          <a:p>
            <a:endParaRPr lang="es-ES" sz="4400" dirty="0" smtClean="0">
              <a:latin typeface="Trebuchet MS" panose="020B0603020202020204" pitchFamily="34" charset="0"/>
              <a:cs typeface="Times New Roman" panose="02020603050405020304" pitchFamily="18" charset="0"/>
            </a:endParaRPr>
          </a:p>
          <a:p>
            <a:pPr marL="742950" indent="-742950">
              <a:buFont typeface="+mj-lt"/>
              <a:buAutoNum type="arabicPeriod"/>
            </a:pPr>
            <a:r>
              <a:rPr lang="es-ES" sz="4400" dirty="0" smtClean="0">
                <a:latin typeface="Trebuchet MS" panose="020B0603020202020204" pitchFamily="34" charset="0"/>
                <a:cs typeface="Times New Roman" panose="02020603050405020304" pitchFamily="18" charset="0"/>
              </a:rPr>
              <a:t>Mejorar </a:t>
            </a:r>
            <a:r>
              <a:rPr lang="es-ES" sz="4400" dirty="0" smtClean="0">
                <a:latin typeface="Trebuchet MS" panose="020B0603020202020204" pitchFamily="34" charset="0"/>
                <a:cs typeface="Times New Roman" panose="02020603050405020304" pitchFamily="18" charset="0"/>
              </a:rPr>
              <a:t>la visualización</a:t>
            </a:r>
            <a:r>
              <a:rPr lang="es-ES" sz="4400" dirty="0" smtClean="0">
                <a:latin typeface="Trebuchet MS" panose="020B0603020202020204" pitchFamily="34" charset="0"/>
                <a:cs typeface="Times New Roman" panose="02020603050405020304" pitchFamily="18" charset="0"/>
              </a:rPr>
              <a:t>.</a:t>
            </a:r>
          </a:p>
          <a:p>
            <a:pPr marL="742950" indent="-742950">
              <a:buFont typeface="+mj-lt"/>
              <a:buAutoNum type="arabicPeriod"/>
            </a:pPr>
            <a:endParaRPr lang="es-ES" sz="4400" dirty="0" smtClean="0">
              <a:latin typeface="Trebuchet MS" panose="020B0603020202020204" pitchFamily="34" charset="0"/>
              <a:cs typeface="Times New Roman" panose="02020603050405020304" pitchFamily="18" charset="0"/>
            </a:endParaRPr>
          </a:p>
          <a:p>
            <a:pPr marL="742950" indent="-742950">
              <a:buFont typeface="+mj-lt"/>
              <a:buAutoNum type="arabicPeriod"/>
            </a:pPr>
            <a:r>
              <a:rPr lang="es-ES" sz="4400" dirty="0" smtClean="0">
                <a:latin typeface="Trebuchet MS" panose="020B0603020202020204" pitchFamily="34" charset="0"/>
                <a:cs typeface="Times New Roman" panose="02020603050405020304" pitchFamily="18" charset="0"/>
              </a:rPr>
              <a:t>Trabajar </a:t>
            </a:r>
            <a:r>
              <a:rPr lang="es-ES" sz="4400" dirty="0" smtClean="0">
                <a:latin typeface="Trebuchet MS" panose="020B0603020202020204" pitchFamily="34" charset="0"/>
                <a:cs typeface="Times New Roman" panose="02020603050405020304" pitchFamily="18" charset="0"/>
              </a:rPr>
              <a:t>la </a:t>
            </a:r>
            <a:r>
              <a:rPr lang="es-ES" sz="4400" dirty="0" smtClean="0">
                <a:latin typeface="Trebuchet MS" panose="020B0603020202020204" pitchFamily="34" charset="0"/>
                <a:cs typeface="Times New Roman" panose="02020603050405020304" pitchFamily="18" charset="0"/>
              </a:rPr>
              <a:t>memoria.</a:t>
            </a:r>
          </a:p>
          <a:p>
            <a:pPr marL="742950" indent="-742950">
              <a:buFont typeface="+mj-lt"/>
              <a:buAutoNum type="arabicPeriod"/>
            </a:pPr>
            <a:endParaRPr lang="es-ES" sz="4400" dirty="0" smtClean="0">
              <a:latin typeface="Trebuchet MS" panose="020B0603020202020204" pitchFamily="34" charset="0"/>
              <a:cs typeface="Times New Roman" panose="02020603050405020304" pitchFamily="18" charset="0"/>
            </a:endParaRPr>
          </a:p>
          <a:p>
            <a:pPr marL="742950" indent="-742950">
              <a:buFont typeface="+mj-lt"/>
              <a:buAutoNum type="arabicPeriod"/>
            </a:pPr>
            <a:r>
              <a:rPr lang="es-ES" sz="4400" dirty="0" smtClean="0">
                <a:latin typeface="Trebuchet MS" panose="020B0603020202020204" pitchFamily="34" charset="0"/>
                <a:cs typeface="Times New Roman" panose="02020603050405020304" pitchFamily="18" charset="0"/>
              </a:rPr>
              <a:t>Aprovechamos </a:t>
            </a:r>
            <a:r>
              <a:rPr lang="es-ES" sz="4400" dirty="0" smtClean="0">
                <a:latin typeface="Trebuchet MS" panose="020B0603020202020204" pitchFamily="34" charset="0"/>
                <a:cs typeface="Times New Roman" panose="02020603050405020304" pitchFamily="18" charset="0"/>
              </a:rPr>
              <a:t>para relajar. </a:t>
            </a:r>
            <a:endParaRPr lang="es-ES" sz="4400" dirty="0">
              <a:latin typeface="Trebuchet MS" panose="020B06030202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1012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3547434" y="1838235"/>
            <a:ext cx="2024691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s-ES" sz="3600" dirty="0" smtClean="0">
                <a:latin typeface="Trebuchet MS" panose="020B0603020202020204" pitchFamily="34" charset="0"/>
                <a:cs typeface="Times New Roman" panose="02020603050405020304" pitchFamily="18" charset="0"/>
              </a:rPr>
              <a:t>Té</a:t>
            </a:r>
            <a:endParaRPr lang="es-ES" sz="3600" dirty="0" smtClean="0">
              <a:latin typeface="Trebuchet MS" panose="020B0603020202020204" pitchFamily="34" charset="0"/>
              <a:cs typeface="Times New Roman" panose="02020603050405020304" pitchFamily="18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s-ES" sz="3600" dirty="0" smtClean="0">
                <a:latin typeface="Trebuchet MS" panose="020B0603020202020204" pitchFamily="34" charset="0"/>
                <a:cs typeface="Times New Roman" panose="02020603050405020304" pitchFamily="18" charset="0"/>
              </a:rPr>
              <a:t>Noé                    </a:t>
            </a:r>
          </a:p>
          <a:p>
            <a:pPr marL="514350" indent="-514350">
              <a:buFont typeface="+mj-lt"/>
              <a:buAutoNum type="arabicPeriod"/>
            </a:pPr>
            <a:r>
              <a:rPr lang="es-ES" sz="3600" dirty="0" smtClean="0">
                <a:latin typeface="Trebuchet MS" panose="020B0603020202020204" pitchFamily="34" charset="0"/>
                <a:cs typeface="Times New Roman" panose="02020603050405020304" pitchFamily="18" charset="0"/>
              </a:rPr>
              <a:t>Mayo.                 </a:t>
            </a:r>
          </a:p>
          <a:p>
            <a:pPr marL="514350" indent="-514350">
              <a:buFont typeface="+mj-lt"/>
              <a:buAutoNum type="arabicPeriod"/>
            </a:pPr>
            <a:r>
              <a:rPr lang="es-ES" sz="3600" dirty="0" smtClean="0">
                <a:latin typeface="Trebuchet MS" panose="020B0603020202020204" pitchFamily="34" charset="0"/>
                <a:cs typeface="Times New Roman" panose="02020603050405020304" pitchFamily="18" charset="0"/>
              </a:rPr>
              <a:t>Rayo.                  </a:t>
            </a:r>
          </a:p>
          <a:p>
            <a:pPr marL="514350" indent="-514350">
              <a:buFont typeface="+mj-lt"/>
              <a:buAutoNum type="arabicPeriod"/>
            </a:pPr>
            <a:r>
              <a:rPr lang="es-ES" sz="3600" dirty="0" smtClean="0">
                <a:latin typeface="Trebuchet MS" panose="020B0603020202020204" pitchFamily="34" charset="0"/>
                <a:cs typeface="Times New Roman" panose="02020603050405020304" pitchFamily="18" charset="0"/>
              </a:rPr>
              <a:t>Ley.                     </a:t>
            </a:r>
          </a:p>
          <a:p>
            <a:pPr marL="514350" indent="-514350">
              <a:buFont typeface="+mj-lt"/>
              <a:buAutoNum type="arabicPeriod"/>
            </a:pPr>
            <a:r>
              <a:rPr lang="es-ES" sz="3600" dirty="0" smtClean="0">
                <a:latin typeface="Trebuchet MS" panose="020B0603020202020204" pitchFamily="34" charset="0"/>
                <a:cs typeface="Times New Roman" panose="02020603050405020304" pitchFamily="18" charset="0"/>
              </a:rPr>
              <a:t>Joya</a:t>
            </a:r>
            <a:r>
              <a:rPr lang="es-ES" sz="3600" dirty="0" smtClean="0">
                <a:latin typeface="Trebuchet MS" panose="020B0603020202020204" pitchFamily="34" charset="0"/>
                <a:cs typeface="Times New Roman" panose="02020603050405020304" pitchFamily="18" charset="0"/>
              </a:rPr>
              <a:t>.                   </a:t>
            </a:r>
          </a:p>
          <a:p>
            <a:pPr marL="514350" indent="-514350">
              <a:buFont typeface="+mj-lt"/>
              <a:buAutoNum type="arabicPeriod"/>
            </a:pPr>
            <a:r>
              <a:rPr lang="es-ES" sz="3600" dirty="0" smtClean="0">
                <a:latin typeface="Trebuchet MS" panose="020B0603020202020204" pitchFamily="34" charset="0"/>
                <a:cs typeface="Times New Roman" panose="02020603050405020304" pitchFamily="18" charset="0"/>
              </a:rPr>
              <a:t>Guía.</a:t>
            </a:r>
          </a:p>
          <a:p>
            <a:pPr marL="514350" indent="-514350">
              <a:buFont typeface="+mj-lt"/>
              <a:buAutoNum type="arabicPeriod"/>
            </a:pPr>
            <a:r>
              <a:rPr lang="es-ES" sz="3600" dirty="0" smtClean="0">
                <a:latin typeface="Trebuchet MS" panose="020B0603020202020204" pitchFamily="34" charset="0"/>
                <a:cs typeface="Times New Roman" panose="02020603050405020304" pitchFamily="18" charset="0"/>
              </a:rPr>
              <a:t>Fe</a:t>
            </a:r>
            <a:endParaRPr lang="es-ES" sz="3600" dirty="0">
              <a:latin typeface="Trebuchet MS" panose="020B0603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CuadroTexto 2"/>
          <p:cNvSpPr txBox="1"/>
          <p:nvPr/>
        </p:nvSpPr>
        <p:spPr>
          <a:xfrm>
            <a:off x="1670019" y="532142"/>
            <a:ext cx="780421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800" dirty="0" smtClean="0">
                <a:latin typeface="Trebuchet MS" panose="020B0603020202020204" pitchFamily="34" charset="0"/>
                <a:cs typeface="Times New Roman" panose="02020603050405020304" pitchFamily="18" charset="0"/>
              </a:rPr>
              <a:t>Hay que memorizar</a:t>
            </a:r>
            <a:r>
              <a:rPr lang="es-E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s-E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ángulo 4"/>
          <p:cNvSpPr/>
          <p:nvPr/>
        </p:nvSpPr>
        <p:spPr>
          <a:xfrm>
            <a:off x="6181725" y="1838235"/>
            <a:ext cx="4524375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indent="-742950">
              <a:buFont typeface="+mj-lt"/>
              <a:buAutoNum type="arabicPeriod" startAt="9"/>
            </a:pPr>
            <a:r>
              <a:rPr lang="es-ES" sz="3600" dirty="0" smtClean="0">
                <a:latin typeface="Trebuchet MS" panose="020B0603020202020204" pitchFamily="34" charset="0"/>
                <a:cs typeface="Times New Roman" panose="02020603050405020304" pitchFamily="18" charset="0"/>
              </a:rPr>
              <a:t>Pie.</a:t>
            </a:r>
          </a:p>
          <a:p>
            <a:pPr marL="742950" indent="-742950">
              <a:buFont typeface="+mj-lt"/>
              <a:buAutoNum type="arabicPeriod" startAt="9"/>
            </a:pPr>
            <a:r>
              <a:rPr lang="es-ES" sz="3600" dirty="0" smtClean="0">
                <a:latin typeface="Trebuchet MS" panose="020B0603020202020204" pitchFamily="34" charset="0"/>
                <a:cs typeface="Times New Roman" panose="02020603050405020304" pitchFamily="18" charset="0"/>
              </a:rPr>
              <a:t>Tíos.</a:t>
            </a:r>
          </a:p>
          <a:p>
            <a:pPr marL="742950" indent="-742950">
              <a:buFont typeface="+mj-lt"/>
              <a:buAutoNum type="arabicPeriod" startAt="9"/>
            </a:pPr>
            <a:r>
              <a:rPr lang="es-ES" sz="3600" dirty="0" smtClean="0">
                <a:latin typeface="Trebuchet MS" panose="020B0603020202020204" pitchFamily="34" charset="0"/>
                <a:cs typeface="Times New Roman" panose="02020603050405020304" pitchFamily="18" charset="0"/>
              </a:rPr>
              <a:t>Tata.</a:t>
            </a:r>
          </a:p>
          <a:p>
            <a:pPr marL="742950" indent="-742950">
              <a:buFont typeface="+mj-lt"/>
              <a:buAutoNum type="arabicPeriod" startAt="9"/>
            </a:pPr>
            <a:r>
              <a:rPr lang="es-ES" sz="3600" dirty="0" smtClean="0">
                <a:latin typeface="Trebuchet MS" panose="020B0603020202020204" pitchFamily="34" charset="0"/>
                <a:cs typeface="Times New Roman" panose="02020603050405020304" pitchFamily="18" charset="0"/>
              </a:rPr>
              <a:t>Tina</a:t>
            </a:r>
            <a:r>
              <a:rPr lang="es-ES" sz="3600" dirty="0">
                <a:latin typeface="Trebuchet MS" panose="020B0603020202020204" pitchFamily="34" charset="0"/>
                <a:cs typeface="Times New Roman" panose="02020603050405020304" pitchFamily="18" charset="0"/>
              </a:rPr>
              <a:t>.</a:t>
            </a:r>
          </a:p>
          <a:p>
            <a:pPr marL="742950" indent="-742950">
              <a:buFont typeface="+mj-lt"/>
              <a:buAutoNum type="arabicPeriod" startAt="9"/>
            </a:pPr>
            <a:r>
              <a:rPr lang="es-ES" sz="3600" dirty="0" smtClean="0">
                <a:latin typeface="Trebuchet MS" panose="020B0603020202020204" pitchFamily="34" charset="0"/>
                <a:cs typeface="Times New Roman" panose="02020603050405020304" pitchFamily="18" charset="0"/>
              </a:rPr>
              <a:t>Tomo.</a:t>
            </a:r>
          </a:p>
          <a:p>
            <a:pPr marL="742950" indent="-742950">
              <a:buFont typeface="+mj-lt"/>
              <a:buAutoNum type="arabicPeriod" startAt="9"/>
            </a:pPr>
            <a:r>
              <a:rPr lang="es-ES" sz="3600" dirty="0" smtClean="0">
                <a:latin typeface="Trebuchet MS" panose="020B0603020202020204" pitchFamily="34" charset="0"/>
                <a:cs typeface="Times New Roman" panose="02020603050405020304" pitchFamily="18" charset="0"/>
              </a:rPr>
              <a:t>Toro</a:t>
            </a:r>
            <a:r>
              <a:rPr lang="es-ES" sz="3600" dirty="0">
                <a:latin typeface="Trebuchet MS" panose="020B0603020202020204" pitchFamily="34" charset="0"/>
                <a:cs typeface="Times New Roman" panose="02020603050405020304" pitchFamily="18" charset="0"/>
              </a:rPr>
              <a:t>.</a:t>
            </a:r>
          </a:p>
          <a:p>
            <a:pPr marL="742950" indent="-742950">
              <a:buFont typeface="+mj-lt"/>
              <a:buAutoNum type="arabicPeriod" startAt="9"/>
            </a:pPr>
            <a:r>
              <a:rPr lang="es-ES" sz="3600" dirty="0" smtClean="0">
                <a:latin typeface="Trebuchet MS" panose="020B0603020202020204" pitchFamily="34" charset="0"/>
                <a:cs typeface="Times New Roman" panose="02020603050405020304" pitchFamily="18" charset="0"/>
              </a:rPr>
              <a:t>Tul.</a:t>
            </a:r>
          </a:p>
          <a:p>
            <a:pPr marL="742950" indent="-742950">
              <a:buFont typeface="+mj-lt"/>
              <a:buAutoNum type="arabicPeriod" startAt="9"/>
            </a:pPr>
            <a:r>
              <a:rPr lang="es-ES" sz="3600" dirty="0" smtClean="0">
                <a:latin typeface="Trebuchet MS" panose="020B0603020202020204" pitchFamily="34" charset="0"/>
                <a:cs typeface="Times New Roman" panose="02020603050405020304" pitchFamily="18" charset="0"/>
              </a:rPr>
              <a:t>Teja.</a:t>
            </a:r>
            <a:endParaRPr lang="es-ES" sz="3600" dirty="0">
              <a:latin typeface="Trebuchet MS" panose="020B06030202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573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/>
          <p:cNvSpPr txBox="1"/>
          <p:nvPr/>
        </p:nvSpPr>
        <p:spPr>
          <a:xfrm>
            <a:off x="1785668" y="635299"/>
            <a:ext cx="979673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dirty="0" smtClean="0">
                <a:latin typeface="Trebuchet MS" panose="020B0603020202020204" pitchFamily="34" charset="0"/>
                <a:cs typeface="Times New Roman" panose="02020603050405020304" pitchFamily="18" charset="0"/>
              </a:rPr>
              <a:t>Formamos una </a:t>
            </a:r>
            <a:r>
              <a:rPr lang="es-ES" sz="3600" b="1" dirty="0" smtClean="0">
                <a:latin typeface="Trebuchet MS" panose="020B0603020202020204" pitchFamily="34" charset="0"/>
                <a:cs typeface="Times New Roman" panose="02020603050405020304" pitchFamily="18" charset="0"/>
              </a:rPr>
              <a:t>película en la pantalla mental</a:t>
            </a:r>
            <a:r>
              <a:rPr lang="es-ES" sz="2800" dirty="0" smtClean="0">
                <a:latin typeface="Trebuchet MS" panose="020B0603020202020204" pitchFamily="34" charset="0"/>
                <a:cs typeface="Times New Roman" panose="02020603050405020304" pitchFamily="18" charset="0"/>
              </a:rPr>
              <a:t>, entre la palabra clave y otra cualquiera</a:t>
            </a:r>
            <a:r>
              <a:rPr lang="es-ES" sz="2800" dirty="0" smtClean="0">
                <a:latin typeface="Trebuchet MS" panose="020B0603020202020204" pitchFamily="34" charset="0"/>
                <a:cs typeface="Times New Roman" panose="02020603050405020304" pitchFamily="18" charset="0"/>
              </a:rPr>
              <a:t>.</a:t>
            </a:r>
          </a:p>
          <a:p>
            <a:endParaRPr lang="es-ES" sz="2800" dirty="0">
              <a:latin typeface="Trebuchet MS" panose="020B0603020202020204" pitchFamily="34" charset="0"/>
              <a:cs typeface="Times New Roman" panose="02020603050405020304" pitchFamily="18" charset="0"/>
            </a:endParaRPr>
          </a:p>
          <a:p>
            <a:r>
              <a:rPr lang="es-ES" sz="2800" dirty="0" smtClean="0">
                <a:latin typeface="Trebuchet MS" panose="020B0603020202020204" pitchFamily="34" charset="0"/>
                <a:cs typeface="Times New Roman" panose="02020603050405020304" pitchFamily="18" charset="0"/>
              </a:rPr>
              <a:t>(</a:t>
            </a:r>
            <a:r>
              <a:rPr lang="es-ES" sz="2800" dirty="0" smtClean="0">
                <a:latin typeface="Trebuchet MS" panose="020B0603020202020204" pitchFamily="34" charset="0"/>
                <a:cs typeface="Times New Roman" panose="02020603050405020304" pitchFamily="18" charset="0"/>
              </a:rPr>
              <a:t>Se podría utilizar para memorizar conceptos de la clase).</a:t>
            </a:r>
            <a:endParaRPr lang="es-ES" sz="2800" dirty="0">
              <a:latin typeface="Trebuchet MS" panose="020B060302020202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43400" y="4010326"/>
            <a:ext cx="3806297" cy="28476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8390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1557068" y="3737574"/>
            <a:ext cx="10101532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2400" dirty="0" smtClean="0">
                <a:solidFill>
                  <a:srgbClr val="0070C0"/>
                </a:solidFill>
                <a:latin typeface="Trebuchet MS" panose="020B0603020202020204" pitchFamily="34" charset="0"/>
                <a:cs typeface="Times New Roman" panose="02020603050405020304" pitchFamily="18" charset="0"/>
              </a:rPr>
              <a:t>Con </a:t>
            </a:r>
            <a:r>
              <a:rPr lang="es-ES" sz="2400" dirty="0">
                <a:solidFill>
                  <a:srgbClr val="0070C0"/>
                </a:solidFill>
                <a:latin typeface="Trebuchet MS" panose="020B0603020202020204" pitchFamily="34" charset="0"/>
                <a:cs typeface="Times New Roman" panose="02020603050405020304" pitchFamily="18" charset="0"/>
              </a:rPr>
              <a:t>el </a:t>
            </a:r>
            <a:r>
              <a:rPr lang="es-ES" sz="2400" b="1" dirty="0">
                <a:solidFill>
                  <a:srgbClr val="0070C0"/>
                </a:solidFill>
                <a:latin typeface="Trebuchet MS" panose="020B0603020202020204" pitchFamily="34" charset="0"/>
                <a:cs typeface="Times New Roman" panose="02020603050405020304" pitchFamily="18" charset="0"/>
              </a:rPr>
              <a:t>nº 2 </a:t>
            </a:r>
            <a:r>
              <a:rPr lang="es-ES" sz="2400" dirty="0">
                <a:solidFill>
                  <a:srgbClr val="0070C0"/>
                </a:solidFill>
                <a:latin typeface="Trebuchet MS" panose="020B0603020202020204" pitchFamily="34" charset="0"/>
                <a:cs typeface="Times New Roman" panose="02020603050405020304" pitchFamily="18" charset="0"/>
              </a:rPr>
              <a:t>la palabra clave es </a:t>
            </a:r>
            <a:r>
              <a:rPr lang="es-ES" sz="2400" b="1" dirty="0">
                <a:solidFill>
                  <a:srgbClr val="0070C0"/>
                </a:solidFill>
                <a:latin typeface="Trebuchet MS" panose="020B0603020202020204" pitchFamily="34" charset="0"/>
                <a:cs typeface="Times New Roman" panose="02020603050405020304" pitchFamily="18" charset="0"/>
              </a:rPr>
              <a:t>Noé</a:t>
            </a:r>
            <a:r>
              <a:rPr lang="es-ES" sz="2400" dirty="0">
                <a:solidFill>
                  <a:srgbClr val="0070C0"/>
                </a:solidFill>
                <a:latin typeface="Trebuchet MS" panose="020B0603020202020204" pitchFamily="34" charset="0"/>
                <a:cs typeface="Times New Roman" panose="02020603050405020304" pitchFamily="18" charset="0"/>
              </a:rPr>
              <a:t>, </a:t>
            </a:r>
            <a:r>
              <a:rPr lang="es-ES" sz="2400" dirty="0">
                <a:solidFill>
                  <a:srgbClr val="0070C0"/>
                </a:solidFill>
                <a:latin typeface="Trebuchet MS" panose="020B0603020202020204" pitchFamily="34" charset="0"/>
                <a:cs typeface="Times New Roman" panose="02020603050405020304" pitchFamily="18" charset="0"/>
              </a:rPr>
              <a:t>visualizamos en la pantalla mental lo que significa para nosotros la palabra </a:t>
            </a:r>
            <a:r>
              <a:rPr lang="es-ES" sz="2400" dirty="0">
                <a:solidFill>
                  <a:srgbClr val="0070C0"/>
                </a:solidFill>
                <a:latin typeface="Trebuchet MS" panose="020B0603020202020204" pitchFamily="34" charset="0"/>
                <a:cs typeface="Times New Roman" panose="02020603050405020304" pitchFamily="18" charset="0"/>
              </a:rPr>
              <a:t>Noé. </a:t>
            </a:r>
            <a:r>
              <a:rPr lang="es-ES" sz="2400" dirty="0">
                <a:solidFill>
                  <a:srgbClr val="0070C0"/>
                </a:solidFill>
                <a:latin typeface="Trebuchet MS" panose="020B0603020202020204" pitchFamily="34" charset="0"/>
                <a:cs typeface="Times New Roman" panose="02020603050405020304" pitchFamily="18" charset="0"/>
              </a:rPr>
              <a:t>(Un Noé con toda su barba al lado del Arca.)</a:t>
            </a:r>
            <a:endParaRPr lang="es-ES" sz="2400" dirty="0">
              <a:solidFill>
                <a:srgbClr val="0070C0"/>
              </a:solidFill>
              <a:latin typeface="Trebuchet MS" panose="020B060302020202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es-ES" sz="2400" dirty="0">
                <a:solidFill>
                  <a:srgbClr val="0070C0"/>
                </a:solidFill>
                <a:latin typeface="Trebuchet MS" panose="020B0603020202020204" pitchFamily="34" charset="0"/>
                <a:cs typeface="Times New Roman" panose="02020603050405020304" pitchFamily="18" charset="0"/>
              </a:rPr>
              <a:t>Y hacemos una película entre la imagen que tenemos de la palabra </a:t>
            </a:r>
            <a:r>
              <a:rPr lang="es-ES" sz="2400" dirty="0">
                <a:solidFill>
                  <a:srgbClr val="0070C0"/>
                </a:solidFill>
                <a:latin typeface="Trebuchet MS" panose="020B0603020202020204" pitchFamily="34" charset="0"/>
                <a:cs typeface="Times New Roman" panose="02020603050405020304" pitchFamily="18" charset="0"/>
              </a:rPr>
              <a:t>Noé </a:t>
            </a:r>
            <a:r>
              <a:rPr lang="es-ES" sz="2400" dirty="0">
                <a:solidFill>
                  <a:srgbClr val="0070C0"/>
                </a:solidFill>
                <a:latin typeface="Trebuchet MS" panose="020B0603020202020204" pitchFamily="34" charset="0"/>
                <a:cs typeface="Times New Roman" panose="02020603050405020304" pitchFamily="18" charset="0"/>
              </a:rPr>
              <a:t>y otra palabra cualquiera. Cuanto más raras las imágenes mejor.</a:t>
            </a:r>
          </a:p>
          <a:p>
            <a:endParaRPr lang="es-ES" dirty="0"/>
          </a:p>
        </p:txBody>
      </p:sp>
      <p:sp>
        <p:nvSpPr>
          <p:cNvPr id="3" name="CuadroTexto 2"/>
          <p:cNvSpPr txBox="1"/>
          <p:nvPr/>
        </p:nvSpPr>
        <p:spPr>
          <a:xfrm>
            <a:off x="1557068" y="688443"/>
            <a:ext cx="9796732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2400" b="1" dirty="0" smtClean="0">
                <a:solidFill>
                  <a:srgbClr val="0070C0"/>
                </a:solidFill>
                <a:latin typeface="Trebuchet MS" panose="020B0603020202020204" pitchFamily="34" charset="0"/>
                <a:cs typeface="Times New Roman" panose="02020603050405020304" pitchFamily="18" charset="0"/>
              </a:rPr>
              <a:t>Ejemplo: </a:t>
            </a:r>
            <a:endParaRPr lang="es-ES" sz="2400" b="1" dirty="0" smtClean="0">
              <a:solidFill>
                <a:srgbClr val="0070C0"/>
              </a:solidFill>
              <a:latin typeface="Trebuchet MS" panose="020B0603020202020204" pitchFamily="34" charset="0"/>
              <a:cs typeface="Times New Roman" panose="02020603050405020304" pitchFamily="18" charset="0"/>
            </a:endParaRPr>
          </a:p>
          <a:p>
            <a:pPr algn="just"/>
            <a:endParaRPr lang="es-ES" sz="2400" b="1" dirty="0" smtClean="0">
              <a:solidFill>
                <a:srgbClr val="0070C0"/>
              </a:solidFill>
              <a:latin typeface="Trebuchet MS" panose="020B060302020202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es-ES" sz="2400" dirty="0" smtClean="0">
                <a:solidFill>
                  <a:srgbClr val="0070C0"/>
                </a:solidFill>
                <a:latin typeface="Trebuchet MS" panose="020B0603020202020204" pitchFamily="34" charset="0"/>
                <a:cs typeface="Times New Roman" panose="02020603050405020304" pitchFamily="18" charset="0"/>
              </a:rPr>
              <a:t>Con </a:t>
            </a:r>
            <a:r>
              <a:rPr lang="es-ES" sz="2400" dirty="0" smtClean="0">
                <a:solidFill>
                  <a:srgbClr val="0070C0"/>
                </a:solidFill>
                <a:latin typeface="Trebuchet MS" panose="020B0603020202020204" pitchFamily="34" charset="0"/>
                <a:cs typeface="Times New Roman" panose="02020603050405020304" pitchFamily="18" charset="0"/>
              </a:rPr>
              <a:t>el </a:t>
            </a:r>
            <a:r>
              <a:rPr lang="es-ES" sz="2400" b="1" dirty="0" smtClean="0">
                <a:solidFill>
                  <a:srgbClr val="0070C0"/>
                </a:solidFill>
                <a:latin typeface="Trebuchet MS" panose="020B0603020202020204" pitchFamily="34" charset="0"/>
                <a:cs typeface="Times New Roman" panose="02020603050405020304" pitchFamily="18" charset="0"/>
              </a:rPr>
              <a:t>nº 1 </a:t>
            </a:r>
            <a:r>
              <a:rPr lang="es-ES" sz="2400" dirty="0" smtClean="0">
                <a:solidFill>
                  <a:srgbClr val="0070C0"/>
                </a:solidFill>
                <a:latin typeface="Trebuchet MS" panose="020B0603020202020204" pitchFamily="34" charset="0"/>
                <a:cs typeface="Times New Roman" panose="02020603050405020304" pitchFamily="18" charset="0"/>
              </a:rPr>
              <a:t>la palabra clave es </a:t>
            </a:r>
            <a:r>
              <a:rPr lang="es-ES" sz="2400" b="1" dirty="0" smtClean="0">
                <a:solidFill>
                  <a:srgbClr val="0070C0"/>
                </a:solidFill>
                <a:latin typeface="Trebuchet MS" panose="020B0603020202020204" pitchFamily="34" charset="0"/>
                <a:cs typeface="Times New Roman" panose="02020603050405020304" pitchFamily="18" charset="0"/>
              </a:rPr>
              <a:t>té</a:t>
            </a:r>
            <a:r>
              <a:rPr lang="es-ES" sz="2400" dirty="0" smtClean="0">
                <a:solidFill>
                  <a:srgbClr val="0070C0"/>
                </a:solidFill>
                <a:latin typeface="Trebuchet MS" panose="020B0603020202020204" pitchFamily="34" charset="0"/>
                <a:cs typeface="Times New Roman" panose="02020603050405020304" pitchFamily="18" charset="0"/>
              </a:rPr>
              <a:t>, visualizamos en la pantalla mental lo que significa para nosotros la palabra té. (Una plantación de té, un salón de té, un juego de té, etc.)</a:t>
            </a:r>
          </a:p>
          <a:p>
            <a:pPr algn="just"/>
            <a:r>
              <a:rPr lang="es-ES" sz="2400" dirty="0" smtClean="0">
                <a:solidFill>
                  <a:srgbClr val="0070C0"/>
                </a:solidFill>
                <a:latin typeface="Trebuchet MS" panose="020B0603020202020204" pitchFamily="34" charset="0"/>
                <a:cs typeface="Times New Roman" panose="02020603050405020304" pitchFamily="18" charset="0"/>
              </a:rPr>
              <a:t>Y hacemos una película entre la imagen que tenemos de la palabra té y otra palabra cualquiera. Cuanto más raras las imágenes mejor.</a:t>
            </a:r>
            <a:endParaRPr lang="es-ES" sz="2400" dirty="0">
              <a:solidFill>
                <a:srgbClr val="0070C0"/>
              </a:solidFill>
              <a:latin typeface="Trebuchet MS" panose="020B06030202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6297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1744691" y="787161"/>
            <a:ext cx="9866283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dirty="0" smtClean="0">
                <a:latin typeface="Trebuchet MS" panose="020B0603020202020204" pitchFamily="34" charset="0"/>
                <a:cs typeface="Times New Roman" panose="02020603050405020304" pitchFamily="18" charset="0"/>
              </a:rPr>
              <a:t>Así continuaríamos </a:t>
            </a:r>
            <a:r>
              <a:rPr lang="es-ES" sz="2800" b="1" dirty="0" smtClean="0">
                <a:latin typeface="Trebuchet MS" panose="020B0603020202020204" pitchFamily="34" charset="0"/>
                <a:cs typeface="Times New Roman" panose="02020603050405020304" pitchFamily="18" charset="0"/>
              </a:rPr>
              <a:t>con el resto </a:t>
            </a:r>
            <a:r>
              <a:rPr lang="es-ES" sz="2800" dirty="0" smtClean="0">
                <a:latin typeface="Trebuchet MS" panose="020B0603020202020204" pitchFamily="34" charset="0"/>
                <a:cs typeface="Times New Roman" panose="02020603050405020304" pitchFamily="18" charset="0"/>
              </a:rPr>
              <a:t>de las palabras </a:t>
            </a:r>
            <a:r>
              <a:rPr lang="es-ES" sz="2800" dirty="0" smtClean="0">
                <a:latin typeface="Trebuchet MS" panose="020B0603020202020204" pitchFamily="34" charset="0"/>
                <a:cs typeface="Times New Roman" panose="02020603050405020304" pitchFamily="18" charset="0"/>
              </a:rPr>
              <a:t>claves.</a:t>
            </a:r>
          </a:p>
          <a:p>
            <a:endParaRPr lang="es-ES" sz="2800" dirty="0">
              <a:latin typeface="Trebuchet MS" panose="020B0603020202020204" pitchFamily="34" charset="0"/>
              <a:cs typeface="Times New Roman" panose="02020603050405020304" pitchFamily="18" charset="0"/>
            </a:endParaRPr>
          </a:p>
          <a:p>
            <a:endParaRPr lang="es-ES" sz="2800" dirty="0" smtClean="0">
              <a:latin typeface="Trebuchet MS" panose="020B0603020202020204" pitchFamily="34" charset="0"/>
              <a:cs typeface="Times New Roman" panose="02020603050405020304" pitchFamily="18" charset="0"/>
            </a:endParaRPr>
          </a:p>
          <a:p>
            <a:r>
              <a:rPr lang="es-ES" sz="2800" dirty="0" smtClean="0">
                <a:latin typeface="Trebuchet MS" panose="020B0603020202020204" pitchFamily="34" charset="0"/>
                <a:cs typeface="Times New Roman" panose="02020603050405020304" pitchFamily="18" charset="0"/>
              </a:rPr>
              <a:t>Una vez que hemos trabajado con varias palabras claves podremos comprobar que </a:t>
            </a:r>
            <a:r>
              <a:rPr lang="es-ES" sz="3200" b="1" dirty="0" smtClean="0">
                <a:latin typeface="Trebuchet MS" panose="020B0603020202020204" pitchFamily="34" charset="0"/>
                <a:cs typeface="Times New Roman" panose="02020603050405020304" pitchFamily="18" charset="0"/>
              </a:rPr>
              <a:t>recordando la palabra clave, recordaremos la palabra que le hemos asociado.</a:t>
            </a: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48200" y="4095750"/>
            <a:ext cx="2762250" cy="2762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9019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1745769" y="503747"/>
            <a:ext cx="9693755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3600" dirty="0" smtClean="0">
                <a:latin typeface="Trebuchet MS" panose="020B0603020202020204" pitchFamily="34" charset="0"/>
                <a:cs typeface="Times New Roman" panose="02020603050405020304" pitchFamily="18" charset="0"/>
              </a:rPr>
              <a:t>Es muy importante que al principio hagamos el ejercicio de visualizar con las claves en estado de relajación.</a:t>
            </a:r>
            <a:endParaRPr lang="es-ES" sz="3600" dirty="0">
              <a:latin typeface="Trebuchet MS" panose="020B060302020202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10087" y="3099625"/>
            <a:ext cx="3681413" cy="2358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0602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1581511" y="535915"/>
            <a:ext cx="9648464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7200" dirty="0" smtClean="0">
                <a:solidFill>
                  <a:srgbClr val="FF0000"/>
                </a:solidFill>
                <a:latin typeface="Trebuchet MS" panose="020B0603020202020204" pitchFamily="34" charset="0"/>
              </a:rPr>
              <a:t>Técnica de visualización para mejorar el rendimiento en el estudio.</a:t>
            </a:r>
            <a:endParaRPr lang="es-ES" sz="7200" dirty="0">
              <a:solidFill>
                <a:srgbClr val="FF0000"/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5972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spiral">
  <a:themeElements>
    <a:clrScheme name="Espiral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Espiral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579</TotalTime>
  <Words>427</Words>
  <Application>Microsoft Office PowerPoint</Application>
  <PresentationFormat>Panorámica</PresentationFormat>
  <Paragraphs>53</Paragraphs>
  <Slides>13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13</vt:i4>
      </vt:variant>
    </vt:vector>
  </HeadingPairs>
  <TitlesOfParts>
    <vt:vector size="19" baseType="lpstr">
      <vt:lpstr>Arial</vt:lpstr>
      <vt:lpstr>Century Gothic</vt:lpstr>
      <vt:lpstr>Times New Roman</vt:lpstr>
      <vt:lpstr>Trebuchet MS</vt:lpstr>
      <vt:lpstr>Wingdings 3</vt:lpstr>
      <vt:lpstr>Espiral</vt:lpstr>
      <vt:lpstr>Presentación de PowerPoint</vt:lpstr>
      <vt:lpstr>Claves de la memoria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HP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Claves de la memoria</dc:title>
  <dc:creator>.</dc:creator>
  <cp:lastModifiedBy>.</cp:lastModifiedBy>
  <cp:revision>12</cp:revision>
  <dcterms:created xsi:type="dcterms:W3CDTF">2021-03-16T07:59:28Z</dcterms:created>
  <dcterms:modified xsi:type="dcterms:W3CDTF">2021-04-04T15:19:43Z</dcterms:modified>
</cp:coreProperties>
</file>