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90" r:id="rId3"/>
    <p:sldId id="257" r:id="rId4"/>
    <p:sldId id="260" r:id="rId5"/>
    <p:sldId id="261" r:id="rId6"/>
    <p:sldId id="284" r:id="rId7"/>
    <p:sldId id="259" r:id="rId8"/>
    <p:sldId id="262" r:id="rId9"/>
    <p:sldId id="263" r:id="rId10"/>
    <p:sldId id="287" r:id="rId11"/>
    <p:sldId id="282" r:id="rId12"/>
    <p:sldId id="285" r:id="rId13"/>
    <p:sldId id="286" r:id="rId14"/>
    <p:sldId id="279" r:id="rId15"/>
    <p:sldId id="274" r:id="rId16"/>
    <p:sldId id="288" r:id="rId17"/>
    <p:sldId id="264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83" r:id="rId26"/>
    <p:sldId id="275" r:id="rId27"/>
    <p:sldId id="276" r:id="rId28"/>
    <p:sldId id="258" r:id="rId29"/>
    <p:sldId id="277" r:id="rId30"/>
    <p:sldId id="289" r:id="rId31"/>
    <p:sldId id="278" r:id="rId32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675713-FFEE-43B2-86F6-7C375F4BF0B3}" v="2044" dt="2022-04-07T16:31:42.202"/>
    <p1510:client id="{B83A9114-9A9F-4725-8538-3F4AC2E9B7E8}" v="9421" dt="2022-04-13T21:09:15.8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93" d="100"/>
          <a:sy n="93" d="100"/>
        </p:scale>
        <p:origin x="11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418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396220A2-3719-4C88-BEC6-D85464DD00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5FE7F27-2662-43F6-B052-8899EDE03B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6F8C3-AA81-4E15-877A-9FD96AB82D17}" type="datetimeFigureOut">
              <a:rPr lang="es-ES" smtClean="0"/>
              <a:t>13/04/2022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DD079AF-5F4C-4691-899B-98C7B0BD90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F8AE69-314E-47C5-A1F7-0FFB037386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4BF42-734C-4FC5-8C2C-167BCC6750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26294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3FA5B-05DC-473C-8C97-F3293A49B41A}" type="datetimeFigureOut">
              <a:rPr lang="es-ES" noProof="0" smtClean="0"/>
              <a:t>13/04/2022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1D3E8-ADE8-4E11-B73D-9565CAA5C054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531604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1D3E8-ADE8-4E11-B73D-9565CAA5C054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3651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rtlCol="0"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 rtlCol="0"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D6D00BB4-A5B4-4C63-8C80-B57D903D630E}" type="datetime1">
              <a:rPr lang="es-ES" noProof="0" smtClean="0"/>
              <a:t>13/04/2022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 rtlCol="0"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/>
              <a:t>María Méndez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grpSp>
        <p:nvGrpSpPr>
          <p:cNvPr id="7" name="Grupo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orma libre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orma libre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1371600" y="2295525"/>
            <a:ext cx="9601200" cy="3571875"/>
          </a:xfrm>
        </p:spPr>
        <p:txBody>
          <a:bodyPr vert="eaVert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765577-69FD-4A0C-BA79-E8EA03975F01}" type="datetime1">
              <a:rPr lang="es-ES" noProof="0" smtClean="0"/>
              <a:t>13/04/2022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María Méndez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1371600" y="624156"/>
            <a:ext cx="8179641" cy="5243244"/>
          </a:xfrm>
        </p:spPr>
        <p:txBody>
          <a:bodyPr vert="eaVert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835AD3-9E5A-4237-B465-930C23E83C8F}" type="datetime1">
              <a:rPr lang="es-ES" noProof="0" smtClean="0"/>
              <a:t>13/04/2022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María Méndez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B14B42-B2F8-4D54-83D9-52FA8D6FE3AE}" type="datetime1">
              <a:rPr lang="es-ES" noProof="0" smtClean="0"/>
              <a:t>13/04/2022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María Méndez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rtlCol="0"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765025" y="4216328"/>
            <a:ext cx="9612971" cy="1143324"/>
          </a:xfrm>
        </p:spPr>
        <p:txBody>
          <a:bodyPr rtlCol="0"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7CD8E296-C932-44F5-88C2-4EB579D77AE4}" type="datetime1">
              <a:rPr lang="es-ES" noProof="0" smtClean="0"/>
              <a:t>13/04/2022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 rtlCol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/>
              <a:t>María Méndez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7" name="Forma libre 6" title="Marca de recorte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1371600" y="2285999"/>
            <a:ext cx="4447786" cy="3581401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6525403" y="2285999"/>
            <a:ext cx="4447786" cy="3581401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4C0183-6DA9-47DD-89A2-4654E1953BD9}" type="datetime1">
              <a:rPr lang="es-ES" noProof="0" smtClean="0"/>
              <a:t>13/04/2022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María Méndez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1371600" y="2340864"/>
            <a:ext cx="4443984" cy="823912"/>
          </a:xfrm>
        </p:spPr>
        <p:txBody>
          <a:bodyPr rtlCol="0"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1371600" y="3305207"/>
            <a:ext cx="4443984" cy="2562193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525014" y="2340864"/>
            <a:ext cx="4443984" cy="823912"/>
          </a:xfrm>
        </p:spPr>
        <p:txBody>
          <a:bodyPr rtlCol="0"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 hasCustomPrompt="1"/>
          </p:nvPr>
        </p:nvSpPr>
        <p:spPr>
          <a:xfrm>
            <a:off x="6525014" y="3305207"/>
            <a:ext cx="4443984" cy="2562193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BBE9AC-3536-4D38-9E8F-17FBD9618845}" type="datetime1">
              <a:rPr lang="es-ES" noProof="0" smtClean="0"/>
              <a:t>13/04/2022</a:t>
            </a:fld>
            <a:endParaRPr lang="es-ES" noProof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María Méndez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601FE8-BD30-4E2A-8DC3-BA96EED6C8D1}" type="datetime1">
              <a:rPr lang="es-ES" noProof="0" smtClean="0"/>
              <a:t>13/04/2022</a:t>
            </a:fld>
            <a:endParaRPr lang="es-ES" noProof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María Méndez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6F9842-778F-4C0E-97FE-34B9FD1B7B2D}" type="datetime1">
              <a:rPr lang="es-ES" noProof="0" smtClean="0"/>
              <a:t>13/04/2022</a:t>
            </a:fld>
            <a:endParaRPr lang="es-ES" noProof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María Méndez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 title="Forma de fondo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rtlCol="0"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6256020" y="685801"/>
            <a:ext cx="5212080" cy="5175250"/>
          </a:xfrm>
        </p:spPr>
        <p:txBody>
          <a:bodyPr rtlCol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723900" y="2856344"/>
            <a:ext cx="3855720" cy="3011056"/>
          </a:xfrm>
        </p:spPr>
        <p:txBody>
          <a:bodyPr rtlCol="0"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5558E0B9-60A9-4FAD-B645-FB808A4A3884}" type="datetime1">
              <a:rPr lang="es-ES" noProof="0" smtClean="0"/>
              <a:t>13/04/2022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/>
              <a:t>María Méndez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Rectángulo 8" title="Barra de división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 title="Forma de fondo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rtlCol="0"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723900" y="2855968"/>
            <a:ext cx="3855720" cy="3011432"/>
          </a:xfrm>
        </p:spPr>
        <p:txBody>
          <a:bodyPr rtlCol="0"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11E44E7F-99AE-4595-B986-640A568F4626}" type="datetime1">
              <a:rPr lang="es-ES" noProof="0" smtClean="0"/>
              <a:t>13/04/2022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/>
              <a:t>María Méndez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Rectángulo 8" title="Barra de división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fld id="{8E85FD5C-851D-4478-BE04-C0632DB4061C}" type="datetime1">
              <a:rPr lang="es-ES" noProof="0" smtClean="0"/>
              <a:t>13/04/2022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/>
              <a:t>María Méndez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Rectángulo 8" title="Barra lateral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698710774?h=97699a8045&amp;app_id=122963" TargetMode="Externa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xyS1GtaubE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code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prendiendoscrath.blogspot.com/" TargetMode="Externa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fQqh7iCcOU?feature=oembed" TargetMode="Externa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video" Target="https://player.vimeo.com/video/698733371?h=ca11bbda9d&amp;app_id=122963" TargetMode="External"/><Relationship Id="rId7" Type="http://schemas.openxmlformats.org/officeDocument/2006/relationships/image" Target="../media/image43.jpeg"/><Relationship Id="rId2" Type="http://schemas.openxmlformats.org/officeDocument/2006/relationships/video" Target="https://player.vimeo.com/video/698733404?h=186588a26d&amp;app_id=122963" TargetMode="External"/><Relationship Id="rId1" Type="http://schemas.openxmlformats.org/officeDocument/2006/relationships/video" Target="https://player.vimeo.com/video/698733352?h=91173dcd6b&amp;app_id=122963" TargetMode="Externa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player.vimeo.com/video/699124214?h=29f448d993&amp;app_id=122963" TargetMode="External"/><Relationship Id="rId1" Type="http://schemas.openxmlformats.org/officeDocument/2006/relationships/video" Target="https://player.vimeo.com/video/699122025?h=cbc3f4f8d2&amp;app_id=122963" TargetMode="Externa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player.vimeo.com/video/699127783?h=20269f618e&amp;app_id=122963" TargetMode="External"/><Relationship Id="rId1" Type="http://schemas.openxmlformats.org/officeDocument/2006/relationships/video" Target="https://player.vimeo.com/video/699126120?h=dd62275c22&amp;app_id=122963" TargetMode="Externa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player.vimeo.com/video/699130814?h=fa3c69c924&amp;app_id=122963" TargetMode="External"/><Relationship Id="rId1" Type="http://schemas.openxmlformats.org/officeDocument/2006/relationships/video" Target="https://player.vimeo.com/video/699130707?h=e54887429a&amp;app_id=122963" TargetMode="Externa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699132787?h=11ecf65fd6&amp;app_id=122963" TargetMode="External"/><Relationship Id="rId5" Type="http://schemas.openxmlformats.org/officeDocument/2006/relationships/image" Target="../media/image50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video" Target="https://www.youtube.com/embed/lIQw6xIO1YI?feature=oembed" TargetMode="External"/><Relationship Id="rId7" Type="http://schemas.openxmlformats.org/officeDocument/2006/relationships/image" Target="../media/image59.jpeg"/><Relationship Id="rId2" Type="http://schemas.openxmlformats.org/officeDocument/2006/relationships/video" Target="https://www.youtube.com/embed/As54R0OjslI?feature=oembed" TargetMode="External"/><Relationship Id="rId1" Type="http://schemas.openxmlformats.org/officeDocument/2006/relationships/video" Target="https://www.youtube.com/embed/_oIBKdO50mc?feature=oembed" TargetMode="External"/><Relationship Id="rId6" Type="http://schemas.openxmlformats.org/officeDocument/2006/relationships/image" Target="../media/image58.jpeg"/><Relationship Id="rId5" Type="http://schemas.openxmlformats.org/officeDocument/2006/relationships/slideLayout" Target="../slideLayouts/slideLayout2.xml"/><Relationship Id="rId4" Type="http://schemas.openxmlformats.org/officeDocument/2006/relationships/video" Target="https://www.youtube.com/embed/Vr-VC8Su1UY?feature=oembed" TargetMode="External"/><Relationship Id="rId9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QahxOI2UNs?feature=oembed" TargetMode="External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ceippinaresdelcega.centros.educa.jcyl.es/sitio/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scratch.mit.edu/wedo" TargetMode="External"/><Relationship Id="rId3" Type="http://schemas.openxmlformats.org/officeDocument/2006/relationships/hyperlink" Target="https://roboteandosafa.wixsite.com/roboteandoenlasafa/bee-bot" TargetMode="External"/><Relationship Id="rId7" Type="http://schemas.openxmlformats.org/officeDocument/2006/relationships/hyperlink" Target="https://www.robotix.es/es/recursos-gratuitos" TargetMode="External"/><Relationship Id="rId2" Type="http://schemas.openxmlformats.org/officeDocument/2006/relationships/hyperlink" Target="https://programamos.es/cody-rob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aparobot.es/makey-makey/" TargetMode="External"/><Relationship Id="rId11" Type="http://schemas.openxmlformats.org/officeDocument/2006/relationships/image" Target="../media/image71.jpeg"/><Relationship Id="rId5" Type="http://schemas.openxmlformats.org/officeDocument/2006/relationships/hyperlink" Target="https://www.ro-botica.com/tienda/Makey-Makey/" TargetMode="External"/><Relationship Id="rId10" Type="http://schemas.openxmlformats.org/officeDocument/2006/relationships/hyperlink" Target="https://robotix.es/documentos/storyboard.pdf" TargetMode="External"/><Relationship Id="rId4" Type="http://schemas.openxmlformats.org/officeDocument/2006/relationships/hyperlink" Target="http://apprendiendoconrobotica.blogspot.com/" TargetMode="External"/><Relationship Id="rId9" Type="http://schemas.openxmlformats.org/officeDocument/2006/relationships/hyperlink" Target="http://www.futureworkss.com/arduino/Documentacion/Manual_de_actividades_con_el_mBot.pd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juegosrobotica.es/" TargetMode="External"/><Relationship Id="rId3" Type="http://schemas.openxmlformats.org/officeDocument/2006/relationships/hyperlink" Target="https://www.codemonkey.com/" TargetMode="External"/><Relationship Id="rId7" Type="http://schemas.openxmlformats.org/officeDocument/2006/relationships/hyperlink" Target="https://www.youtube.com/channel/UCUlSUHMwoz_msUA1MIVV4HA" TargetMode="External"/><Relationship Id="rId2" Type="http://schemas.openxmlformats.org/officeDocument/2006/relationships/hyperlink" Target="https://www.tynker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hyperlink" Target="http://aprendiendoscrath.blogspot.com/" TargetMode="External"/><Relationship Id="rId10" Type="http://schemas.openxmlformats.org/officeDocument/2006/relationships/hyperlink" Target="https://www.prodel.es/first-lego-league-espana/" TargetMode="External"/><Relationship Id="rId4" Type="http://schemas.openxmlformats.org/officeDocument/2006/relationships/hyperlink" Target="https://codecombat.com/play" TargetMode="External"/><Relationship Id="rId9" Type="http://schemas.openxmlformats.org/officeDocument/2006/relationships/hyperlink" Target="https://www.educaciontrespuntocero.com/recursos/juegos-de-mesa-para-aprender-a-programar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memendez@educa.jcyl.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qWRDab5GDw?feature=oembed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gfJVXCN_yk?feature=oembed" TargetMode="Externa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78521" y="1480930"/>
            <a:ext cx="5678215" cy="3254321"/>
          </a:xfrm>
        </p:spPr>
        <p:txBody>
          <a:bodyPr rtlCol="0">
            <a:normAutofit/>
          </a:bodyPr>
          <a:lstStyle/>
          <a:p>
            <a:pPr algn="l"/>
            <a:r>
              <a:rPr lang="es-ES" sz="6600"/>
              <a:t>ROBÓTICA:</a:t>
            </a:r>
            <a:br>
              <a:rPr lang="es-ES" sz="6600"/>
            </a:br>
            <a:r>
              <a:rPr lang="es-ES" sz="6600"/>
              <a:t>INICIACIÓN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78523" y="4804850"/>
            <a:ext cx="5678213" cy="1086237"/>
          </a:xfrm>
        </p:spPr>
        <p:txBody>
          <a:bodyPr vert="horz" lIns="91440" tIns="45720" rIns="91440" bIns="45720" rtlCol="0">
            <a:normAutofit/>
          </a:bodyPr>
          <a:lstStyle/>
          <a:p>
            <a:pPr algn="l">
              <a:spcAft>
                <a:spcPts val="600"/>
              </a:spcAft>
            </a:pPr>
            <a:r>
              <a:rPr lang="es-ES">
                <a:solidFill>
                  <a:schemeClr val="tx1">
                    <a:alpha val="85000"/>
                  </a:schemeClr>
                </a:solidFill>
              </a:rPr>
              <a:t>María Méndez</a:t>
            </a:r>
          </a:p>
          <a:p>
            <a:pPr algn="l">
              <a:spcAft>
                <a:spcPts val="600"/>
              </a:spcAft>
            </a:pPr>
            <a:r>
              <a:rPr lang="es-ES">
                <a:solidFill>
                  <a:schemeClr val="tx1">
                    <a:alpha val="85000"/>
                  </a:schemeClr>
                </a:solidFill>
              </a:rPr>
              <a:t>Directora del CEIP Pinares del Cega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D30BF9-6EA6-4BD1-8FA3-5ED4D6FF9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6" descr="Icono&#10;&#10;Descripción generada automáticamente">
            <a:extLst>
              <a:ext uri="{FF2B5EF4-FFF2-40B4-BE49-F238E27FC236}">
                <a16:creationId xmlns:a16="http://schemas.microsoft.com/office/drawing/2014/main" id="{21221FDA-D99A-2609-CDC1-0B1E6D52D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479" y="643467"/>
            <a:ext cx="2287290" cy="174977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FD31FC8-59BF-C100-703A-618C84FA4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8000" y="2554112"/>
            <a:ext cx="1749776" cy="174977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Imagen 10">
            <a:extLst>
              <a:ext uri="{FF2B5EF4-FFF2-40B4-BE49-F238E27FC236}">
                <a16:creationId xmlns:a16="http://schemas.microsoft.com/office/drawing/2014/main" id="{2E675F41-981F-8E6C-20FB-F1789DB60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8237" y="4173478"/>
            <a:ext cx="2019300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82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13">
            <a:extLst>
              <a:ext uri="{FF2B5EF4-FFF2-40B4-BE49-F238E27FC236}">
                <a16:creationId xmlns:a16="http://schemas.microsoft.com/office/drawing/2014/main" id="{57500303-A207-4812-BEB9-51E132FE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10118C91-C025-4776-BE95-E9926378E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339174D0-30E8-4BBF-BF81-5DDAC33C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25" name="Rectangle 17">
            <a:extLst>
              <a:ext uri="{FF2B5EF4-FFF2-40B4-BE49-F238E27FC236}">
                <a16:creationId xmlns:a16="http://schemas.microsoft.com/office/drawing/2014/main" id="{925474FA-D1AB-44FA-B3C6-06893E799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E4437B-B394-A3E3-D4DB-D5348AC0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974" y="963345"/>
            <a:ext cx="5678215" cy="32543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cap="all" dirty="0"/>
              <a:t>PRIMERAS MÁQUINASII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D6ED5A6-2CAC-33A2-3C10-2409FC5BF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184" y="5768133"/>
            <a:ext cx="5965760" cy="10862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300" dirty="0" err="1"/>
              <a:t>Otro</a:t>
            </a:r>
            <a:r>
              <a:rPr lang="en-US" sz="2300" dirty="0"/>
              <a:t> </a:t>
            </a:r>
            <a:r>
              <a:rPr lang="en-US" sz="2300" dirty="0" err="1"/>
              <a:t>ejemplo</a:t>
            </a:r>
            <a:r>
              <a:rPr lang="en-US" sz="2300" dirty="0"/>
              <a:t> es la </a:t>
            </a:r>
            <a:r>
              <a:rPr lang="en-US" sz="2300" dirty="0" err="1"/>
              <a:t>construcción</a:t>
            </a:r>
            <a:r>
              <a:rPr lang="en-US" sz="2300" dirty="0"/>
              <a:t> de </a:t>
            </a:r>
            <a:r>
              <a:rPr lang="en-US" sz="2300" dirty="0" err="1"/>
              <a:t>Robomaker</a:t>
            </a:r>
            <a:endParaRPr lang="en-US" sz="2300" dirty="0"/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D6887B88-D39C-4236-B64C-7EE28DB7C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Imagen 8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8ABA51B3-826D-EDF5-9C03-C4B11B871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5490869" y="-555470"/>
            <a:ext cx="1420902" cy="253403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Elementos multimedia en línea 8" title="video robo market.mp4">
            <a:hlinkClick r:id="" action="ppaction://media"/>
            <a:extLst>
              <a:ext uri="{FF2B5EF4-FFF2-40B4-BE49-F238E27FC236}">
                <a16:creationId xmlns:a16="http://schemas.microsoft.com/office/drawing/2014/main" id="{20C94126-0C6D-0BC3-1A17-3CFD7206259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681925" y="1554112"/>
            <a:ext cx="6401544" cy="354874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90190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303AF7-156F-2626-FF37-DCF96BDE3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449" y="211347"/>
            <a:ext cx="9601200" cy="723900"/>
          </a:xfrm>
        </p:spPr>
        <p:txBody>
          <a:bodyPr/>
          <a:lstStyle/>
          <a:p>
            <a:pPr algn="ctr"/>
            <a:r>
              <a:rPr lang="es-ES" dirty="0"/>
              <a:t>AUTOPROGRAMABLES 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38F54F5-F503-6F9A-98B9-8164F595FE13}"/>
              </a:ext>
            </a:extLst>
          </p:cNvPr>
          <p:cNvSpPr txBox="1"/>
          <p:nvPr/>
        </p:nvSpPr>
        <p:spPr>
          <a:xfrm>
            <a:off x="1978325" y="828136"/>
            <a:ext cx="9356784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000" dirty="0"/>
              <a:t>El siguiente paso que se puede realizar simultáneamente a las construcciones es el uso de pequeños robots de suelo autoprogramables que disponen de mandos de direccionalidad avanzada.</a:t>
            </a:r>
            <a:endParaRPr lang="es-ES" dirty="0"/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Promueven la capacidad de resolver problemas, potenciar la creatividad, la organización, la secuenciación, la atención y además fomenta la autonomía.</a:t>
            </a:r>
          </a:p>
        </p:txBody>
      </p:sp>
      <p:pic>
        <p:nvPicPr>
          <p:cNvPr id="6" name="Imagen 6" descr="Imagen que contiene pequeño, juguete, colorido, tabla&#10;&#10;Descripción generada automáticamente">
            <a:extLst>
              <a:ext uri="{FF2B5EF4-FFF2-40B4-BE49-F238E27FC236}">
                <a16:creationId xmlns:a16="http://schemas.microsoft.com/office/drawing/2014/main" id="{88A8EE5E-974B-E1E4-50AA-9468243F14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4" t="17801" r="24016" b="14136"/>
          <a:stretch/>
        </p:blipFill>
        <p:spPr>
          <a:xfrm rot="5400000">
            <a:off x="739666" y="3071004"/>
            <a:ext cx="3609603" cy="3161063"/>
          </a:xfrm>
          <a:prstGeom prst="rect">
            <a:avLst/>
          </a:prstGeom>
        </p:spPr>
      </p:pic>
      <p:pic>
        <p:nvPicPr>
          <p:cNvPr id="10" name="Imagen 10">
            <a:extLst>
              <a:ext uri="{FF2B5EF4-FFF2-40B4-BE49-F238E27FC236}">
                <a16:creationId xmlns:a16="http://schemas.microsoft.com/office/drawing/2014/main" id="{87EB837C-A26B-C6C1-998D-944EB6E33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3154" y="3334932"/>
            <a:ext cx="2915728" cy="2790439"/>
          </a:xfrm>
          <a:prstGeom prst="rect">
            <a:avLst/>
          </a:prstGeom>
        </p:spPr>
      </p:pic>
      <p:pic>
        <p:nvPicPr>
          <p:cNvPr id="3" name="Imagen 3" descr="Imagen que contiene casco, dibujo&#10;&#10;Descripción generada automáticamente">
            <a:extLst>
              <a:ext uri="{FF2B5EF4-FFF2-40B4-BE49-F238E27FC236}">
                <a16:creationId xmlns:a16="http://schemas.microsoft.com/office/drawing/2014/main" id="{B6620C65-AA8B-61A6-7B1C-DF09B023E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740" y="3167428"/>
            <a:ext cx="3174520" cy="312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47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303AF7-156F-2626-FF37-DCF96BDE3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053" y="196970"/>
            <a:ext cx="9601200" cy="723900"/>
          </a:xfrm>
        </p:spPr>
        <p:txBody>
          <a:bodyPr/>
          <a:lstStyle/>
          <a:p>
            <a:pPr algn="ctr"/>
            <a:r>
              <a:rPr lang="es-ES" dirty="0"/>
              <a:t>AUTOPROGRAMABLES II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38F54F5-F503-6F9A-98B9-8164F595FE13}"/>
              </a:ext>
            </a:extLst>
          </p:cNvPr>
          <p:cNvSpPr txBox="1"/>
          <p:nvPr/>
        </p:nvSpPr>
        <p:spPr>
          <a:xfrm>
            <a:off x="1978325" y="828136"/>
            <a:ext cx="935678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000" dirty="0"/>
              <a:t>.</a:t>
            </a:r>
            <a:endParaRPr lang="es-ES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B941754-41F5-D185-A102-4BA6571EB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713" y="920152"/>
            <a:ext cx="10147539" cy="15541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s-ES" dirty="0"/>
              <a:t>El trabajo con estos robots busca la secuenciación de pasos y la iniciación a la programación a través de los botones del robot. Los tableros pueden crearse para trabajar diversos contenidos: matemáticos, lingüísticos, emocionales... Primero será necesario conocer la programación del robot y después plantear las actividades de contenidos.</a:t>
            </a:r>
          </a:p>
        </p:txBody>
      </p:sp>
      <p:pic>
        <p:nvPicPr>
          <p:cNvPr id="8" name="Imagen 8" descr="Imagen que contiene Tabla&#10;&#10;Descripción generada automáticamente">
            <a:extLst>
              <a:ext uri="{FF2B5EF4-FFF2-40B4-BE49-F238E27FC236}">
                <a16:creationId xmlns:a16="http://schemas.microsoft.com/office/drawing/2014/main" id="{26DA20A2-ADCF-496A-F940-D454A9F37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68" y="2627829"/>
            <a:ext cx="4353464" cy="3773323"/>
          </a:xfrm>
          <a:prstGeom prst="rect">
            <a:avLst/>
          </a:prstGeom>
        </p:spPr>
      </p:pic>
      <p:pic>
        <p:nvPicPr>
          <p:cNvPr id="9" name="Imagen 9" descr="Forma&#10;&#10;Descripción generada automáticamente">
            <a:extLst>
              <a:ext uri="{FF2B5EF4-FFF2-40B4-BE49-F238E27FC236}">
                <a16:creationId xmlns:a16="http://schemas.microsoft.com/office/drawing/2014/main" id="{FBD3748E-C9D0-33D3-DD93-DA185A765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041" y="3777160"/>
            <a:ext cx="3332671" cy="2366059"/>
          </a:xfrm>
          <a:prstGeom prst="rect">
            <a:avLst/>
          </a:prstGeom>
        </p:spPr>
      </p:pic>
      <p:pic>
        <p:nvPicPr>
          <p:cNvPr id="10" name="Imagen 10">
            <a:extLst>
              <a:ext uri="{FF2B5EF4-FFF2-40B4-BE49-F238E27FC236}">
                <a16:creationId xmlns:a16="http://schemas.microsoft.com/office/drawing/2014/main" id="{0E293908-8968-6569-0954-15623DA61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627" y="2486205"/>
            <a:ext cx="2440556" cy="405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33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303AF7-156F-2626-FF37-DCF96BDE3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053" y="196970"/>
            <a:ext cx="9601200" cy="723900"/>
          </a:xfrm>
        </p:spPr>
        <p:txBody>
          <a:bodyPr/>
          <a:lstStyle/>
          <a:p>
            <a:pPr algn="ctr"/>
            <a:r>
              <a:rPr lang="es-ES" dirty="0"/>
              <a:t>AUTOPROGRAMABLES III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38F54F5-F503-6F9A-98B9-8164F595FE13}"/>
              </a:ext>
            </a:extLst>
          </p:cNvPr>
          <p:cNvSpPr txBox="1"/>
          <p:nvPr/>
        </p:nvSpPr>
        <p:spPr>
          <a:xfrm>
            <a:off x="1978325" y="828136"/>
            <a:ext cx="935678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000" dirty="0"/>
              <a:t>Este vídeo es un buen ejemplo (TILK Educación)</a:t>
            </a:r>
            <a:endParaRPr lang="es-ES"/>
          </a:p>
        </p:txBody>
      </p:sp>
      <p:pic>
        <p:nvPicPr>
          <p:cNvPr id="11" name="Elementos multimedia en línea 10" title="NÚMEROS en INFANTIL. Actividad con BEE BOT Y el tapete de los NÚMEROS DE TILK">
            <a:hlinkClick r:id="" action="ppaction://media"/>
            <a:extLst>
              <a:ext uri="{FF2B5EF4-FFF2-40B4-BE49-F238E27FC236}">
                <a16:creationId xmlns:a16="http://schemas.microsoft.com/office/drawing/2014/main" id="{1F63E58F-25AD-A409-BE1C-890A6F45AB9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00340" y="1244960"/>
            <a:ext cx="11123281" cy="530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21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EFADEDC-47BB-4F2C-AB69-715527B4D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E4437B-B394-A3E3-D4DB-D5348AC0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283234"/>
            <a:ext cx="6176776" cy="1485900"/>
          </a:xfrm>
        </p:spPr>
        <p:txBody>
          <a:bodyPr>
            <a:normAutofit/>
          </a:bodyPr>
          <a:lstStyle/>
          <a:p>
            <a:pPr algn="ctr"/>
            <a:r>
              <a:rPr lang="es-ES" sz="4100" dirty="0"/>
              <a:t>JUGAMOS A PROGRAMAR</a:t>
            </a:r>
            <a:br>
              <a:rPr lang="es-ES" sz="4100" dirty="0"/>
            </a:br>
            <a:r>
              <a:rPr lang="es-ES" sz="4100" dirty="0">
                <a:hlinkClick r:id="rId2"/>
              </a:rPr>
              <a:t>Code.org</a:t>
            </a:r>
            <a:endParaRPr lang="es-ES" sz="4100" dirty="0"/>
          </a:p>
        </p:txBody>
      </p:sp>
      <p:pic>
        <p:nvPicPr>
          <p:cNvPr id="5" name="Imagen 5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1DDEA06E-F4BA-2F73-2621-63AA27BA0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82" y="944218"/>
            <a:ext cx="4046380" cy="246303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Imagen 4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C013DC56-A9AE-167B-EC22-A7AB486DF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04" y="4163763"/>
            <a:ext cx="4060757" cy="165523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C97F718-8333-4ACB-AEE4-87F88BE1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D6ED5A6-2CAC-33A2-3C10-2409FC5BF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4" y="1710905"/>
            <a:ext cx="6176776" cy="30494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s-ES" sz="1900" dirty="0"/>
              <a:t>Es una organización que potencia el uso de la computación en las escuelas.</a:t>
            </a:r>
            <a:endParaRPr lang="es-ES" dirty="0"/>
          </a:p>
          <a:p>
            <a:pPr marL="0" indent="0" algn="just">
              <a:buNone/>
            </a:pPr>
            <a:r>
              <a:rPr lang="es-ES" sz="1900" dirty="0"/>
              <a:t>Su acceso y registro es gratuito, y permite el seguimiento online del trabajo realizado por el alumnado.</a:t>
            </a:r>
          </a:p>
          <a:p>
            <a:pPr marL="0" indent="0" algn="just">
              <a:buNone/>
            </a:pPr>
            <a:r>
              <a:rPr lang="es-ES" sz="1900" dirty="0"/>
              <a:t>Organiza el inicio a la programación en diversos cursos, realizando una secuenciación por niveles.</a:t>
            </a:r>
          </a:p>
          <a:p>
            <a:pPr marL="0" indent="0" algn="just">
              <a:buNone/>
            </a:pPr>
            <a:r>
              <a:rPr lang="es-ES" sz="1900" dirty="0"/>
              <a:t>Además, propone actividades en "La hora del código" que son propuestas de programación sobre diversa temática de moda.</a:t>
            </a:r>
          </a:p>
          <a:p>
            <a:pPr marL="0" indent="0">
              <a:buNone/>
            </a:pPr>
            <a:endParaRPr lang="es-ES" sz="190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A7D4EB-EBB4-B1CE-69B5-53A59DCDA344}"/>
              </a:ext>
            </a:extLst>
          </p:cNvPr>
          <p:cNvSpPr txBox="1"/>
          <p:nvPr/>
        </p:nvSpPr>
        <p:spPr>
          <a:xfrm>
            <a:off x="5098211" y="4753155"/>
            <a:ext cx="626565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/>
              <a:t>El siguiente paso sería la programación con </a:t>
            </a:r>
            <a:r>
              <a:rPr lang="es-ES" sz="2000" dirty="0" err="1"/>
              <a:t>scrath</a:t>
            </a:r>
            <a:r>
              <a:rPr lang="es-ES" sz="2000" dirty="0"/>
              <a:t>.</a:t>
            </a:r>
          </a:p>
          <a:p>
            <a:endParaRPr lang="es-ES" sz="2000" dirty="0"/>
          </a:p>
          <a:p>
            <a:r>
              <a:rPr lang="es-ES" sz="2000" dirty="0">
                <a:ea typeface="+mn-lt"/>
                <a:cs typeface="+mn-lt"/>
                <a:hlinkClick r:id="rId5"/>
              </a:rPr>
              <a:t>http://aprendiendoscrath.blogspot.com/</a:t>
            </a:r>
            <a:endParaRPr lang="es-ES" dirty="0"/>
          </a:p>
          <a:p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4237492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8C110B4-D26A-44C6-8576-236CA24E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E4437B-B394-A3E3-D4DB-D5348AC0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750" y="4278245"/>
            <a:ext cx="4913384" cy="1762969"/>
          </a:xfrm>
        </p:spPr>
        <p:txBody>
          <a:bodyPr>
            <a:normAutofit/>
          </a:bodyPr>
          <a:lstStyle/>
          <a:p>
            <a:r>
              <a:rPr lang="es-ES" dirty="0" err="1">
                <a:solidFill>
                  <a:srgbClr val="C00000"/>
                </a:solidFill>
              </a:rPr>
              <a:t>Makey</a:t>
            </a:r>
            <a:r>
              <a:rPr lang="es-ES" dirty="0">
                <a:solidFill>
                  <a:srgbClr val="C00000"/>
                </a:solidFill>
              </a:rPr>
              <a:t> </a:t>
            </a:r>
            <a:r>
              <a:rPr lang="es-ES" dirty="0" err="1">
                <a:solidFill>
                  <a:srgbClr val="C00000"/>
                </a:solidFill>
              </a:rPr>
              <a:t>Makey</a:t>
            </a:r>
            <a:r>
              <a:rPr lang="es-ES" dirty="0">
                <a:solidFill>
                  <a:srgbClr val="C00000"/>
                </a:solidFill>
              </a:rPr>
              <a:t> I </a:t>
            </a:r>
            <a:br>
              <a:rPr lang="es-ES" dirty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pic>
        <p:nvPicPr>
          <p:cNvPr id="8" name="Imagen 8">
            <a:extLst>
              <a:ext uri="{FF2B5EF4-FFF2-40B4-BE49-F238E27FC236}">
                <a16:creationId xmlns:a16="http://schemas.microsoft.com/office/drawing/2014/main" id="{06FA99A4-2CC7-AFA2-7148-354C58535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388" y="643467"/>
            <a:ext cx="4205824" cy="2912533"/>
          </a:xfrm>
          <a:prstGeom prst="rect">
            <a:avLst/>
          </a:prstGeom>
        </p:spPr>
      </p:pic>
      <p:pic>
        <p:nvPicPr>
          <p:cNvPr id="9" name="Elementos multimedia en línea 8" title="MaKey MaKey - An Invention Kit for Everyone">
            <a:hlinkClick r:id="" action="ppaction://media"/>
            <a:extLst>
              <a:ext uri="{FF2B5EF4-FFF2-40B4-BE49-F238E27FC236}">
                <a16:creationId xmlns:a16="http://schemas.microsoft.com/office/drawing/2014/main" id="{D1C1350E-2887-8FB5-1C3F-9948A1B551A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961010" y="643467"/>
            <a:ext cx="3883377" cy="2912533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BFD4DBB-3229-4DF6-A68A-CD91F8325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3856976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D6ED5A6-2CAC-33A2-3C10-2409FC5BF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169" y="3961944"/>
            <a:ext cx="6904346" cy="24888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s-ES" sz="2400" dirty="0"/>
              <a:t>Es una placa programable de uso muy sencillo, que funciona como un puente entre el ordenador y los objetos con los que se quiere interactuar.</a:t>
            </a:r>
            <a:endParaRPr lang="es-ES"/>
          </a:p>
          <a:p>
            <a:pPr marL="0" indent="0" algn="just">
              <a:buNone/>
            </a:pPr>
            <a:r>
              <a:rPr lang="es-ES" sz="2400" dirty="0"/>
              <a:t>Potencia la creatividad y la imaginación, además del pensamiento computacional.</a:t>
            </a:r>
          </a:p>
          <a:p>
            <a:pPr marL="0" indent="0">
              <a:buNone/>
            </a:pPr>
            <a:endParaRPr lang="es-ES" sz="2400" dirty="0"/>
          </a:p>
          <a:p>
            <a:pPr marL="0" indent="0">
              <a:buNone/>
            </a:pPr>
            <a:endParaRPr lang="es-ES" sz="2400" dirty="0"/>
          </a:p>
          <a:p>
            <a:pPr marL="0" indent="0">
              <a:buNone/>
            </a:pPr>
            <a:endParaRPr lang="es-ES" sz="180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92979E5-1F93-4CE3-975E-3CAEC618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35572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9D9D0AB-1E2F-44A8-B9C6-FA4098301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E4437B-B394-A3E3-D4DB-D5348AC0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873" y="4110752"/>
            <a:ext cx="9697586" cy="104845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dirty="0">
                <a:solidFill>
                  <a:srgbClr val="C00000"/>
                </a:solidFill>
              </a:rPr>
              <a:t>Makey </a:t>
            </a:r>
            <a:r>
              <a:rPr lang="en-US" sz="3300" dirty="0" err="1">
                <a:solidFill>
                  <a:srgbClr val="C00000"/>
                </a:solidFill>
              </a:rPr>
              <a:t>Makey</a:t>
            </a:r>
            <a:r>
              <a:rPr lang="en-US" sz="3300" dirty="0">
                <a:solidFill>
                  <a:srgbClr val="C00000"/>
                </a:solidFill>
              </a:rPr>
              <a:t> II </a:t>
            </a:r>
            <a:br>
              <a:rPr lang="en-US" sz="3300" dirty="0">
                <a:solidFill>
                  <a:srgbClr val="C00000"/>
                </a:solidFill>
              </a:rPr>
            </a:br>
            <a:endParaRPr lang="en-US" sz="3300" dirty="0">
              <a:solidFill>
                <a:srgbClr val="C00000"/>
              </a:solidFill>
            </a:endParaRPr>
          </a:p>
        </p:txBody>
      </p:sp>
      <p:pic>
        <p:nvPicPr>
          <p:cNvPr id="12" name="Imagen 12" descr="Imagen que contiene tabla, computadora&#10;&#10;Descripción generada automáticamente">
            <a:extLst>
              <a:ext uri="{FF2B5EF4-FFF2-40B4-BE49-F238E27FC236}">
                <a16:creationId xmlns:a16="http://schemas.microsoft.com/office/drawing/2014/main" id="{1AA1272C-A442-3BEE-2E86-797EA7150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88" y="1120458"/>
            <a:ext cx="2787944" cy="2992367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0106F80-B138-4C27-AEAE-350D5506E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1611062" y="710273"/>
            <a:ext cx="2308583" cy="2084882"/>
          </a:xfrm>
          <a:custGeom>
            <a:avLst/>
            <a:gdLst>
              <a:gd name="connsiteX0" fmla="*/ 462 w 2308583"/>
              <a:gd name="connsiteY0" fmla="*/ 2084882 h 2084882"/>
              <a:gd name="connsiteX1" fmla="*/ 2308583 w 2308583"/>
              <a:gd name="connsiteY1" fmla="*/ 2084882 h 2084882"/>
              <a:gd name="connsiteX2" fmla="*/ 2308583 w 2308583"/>
              <a:gd name="connsiteY2" fmla="*/ 0 h 2084882"/>
              <a:gd name="connsiteX3" fmla="*/ 2022607 w 2308583"/>
              <a:gd name="connsiteY3" fmla="*/ 0 h 2084882"/>
              <a:gd name="connsiteX4" fmla="*/ 2022607 w 2308583"/>
              <a:gd name="connsiteY4" fmla="*/ 1813955 h 2084882"/>
              <a:gd name="connsiteX5" fmla="*/ 0 w 2308583"/>
              <a:gd name="connsiteY5" fmla="*/ 1813023 h 2084882"/>
              <a:gd name="connsiteX6" fmla="*/ 462 w 2308583"/>
              <a:gd name="connsiteY6" fmla="*/ 2084882 h 2084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8583" h="2084882">
                <a:moveTo>
                  <a:pt x="462" y="2084882"/>
                </a:moveTo>
                <a:lnTo>
                  <a:pt x="2308583" y="2084882"/>
                </a:lnTo>
                <a:lnTo>
                  <a:pt x="2308583" y="0"/>
                </a:lnTo>
                <a:lnTo>
                  <a:pt x="2022607" y="0"/>
                </a:lnTo>
                <a:lnTo>
                  <a:pt x="2022607" y="1813955"/>
                </a:lnTo>
                <a:lnTo>
                  <a:pt x="0" y="1813023"/>
                </a:lnTo>
                <a:cubicBezTo>
                  <a:pt x="923" y="1906853"/>
                  <a:pt x="-462" y="1991052"/>
                  <a:pt x="462" y="208488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3" name="Imagen 13">
            <a:extLst>
              <a:ext uri="{FF2B5EF4-FFF2-40B4-BE49-F238E27FC236}">
                <a16:creationId xmlns:a16="http://schemas.microsoft.com/office/drawing/2014/main" id="{FA2F12D7-8EC9-9F07-99BE-9EAFB36C6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5699" y="270496"/>
            <a:ext cx="3285185" cy="2784693"/>
          </a:xfrm>
          <a:prstGeom prst="rect">
            <a:avLst/>
          </a:prstGeom>
        </p:spPr>
      </p:pic>
      <p:pic>
        <p:nvPicPr>
          <p:cNvPr id="11" name="Imagen 11" descr="Imagen que contiene interior, tabla, hecho de madera, pequeño&#10;&#10;Descripción generada automáticamente">
            <a:extLst>
              <a:ext uri="{FF2B5EF4-FFF2-40B4-BE49-F238E27FC236}">
                <a16:creationId xmlns:a16="http://schemas.microsoft.com/office/drawing/2014/main" id="{8B5E1D76-8F8E-BA5A-D6DD-A4EC4DEDE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321" y="710272"/>
            <a:ext cx="3941022" cy="4179050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DABC7F38-C8B8-4C20-82BE-82A52FF9C7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292517" y="1071683"/>
            <a:ext cx="2308583" cy="2379788"/>
          </a:xfrm>
          <a:custGeom>
            <a:avLst/>
            <a:gdLst>
              <a:gd name="connsiteX0" fmla="*/ 2308583 w 2308583"/>
              <a:gd name="connsiteY0" fmla="*/ 0 h 2379788"/>
              <a:gd name="connsiteX1" fmla="*/ 2022607 w 2308583"/>
              <a:gd name="connsiteY1" fmla="*/ 0 h 2379788"/>
              <a:gd name="connsiteX2" fmla="*/ 2022607 w 2308583"/>
              <a:gd name="connsiteY2" fmla="*/ 2108861 h 2379788"/>
              <a:gd name="connsiteX3" fmla="*/ 0 w 2308583"/>
              <a:gd name="connsiteY3" fmla="*/ 2107929 h 2379788"/>
              <a:gd name="connsiteX4" fmla="*/ 462 w 2308583"/>
              <a:gd name="connsiteY4" fmla="*/ 2379788 h 2379788"/>
              <a:gd name="connsiteX5" fmla="*/ 2308583 w 2308583"/>
              <a:gd name="connsiteY5" fmla="*/ 2379788 h 237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2379788">
                <a:moveTo>
                  <a:pt x="2308583" y="0"/>
                </a:moveTo>
                <a:lnTo>
                  <a:pt x="2022607" y="0"/>
                </a:lnTo>
                <a:lnTo>
                  <a:pt x="2022607" y="2108861"/>
                </a:lnTo>
                <a:lnTo>
                  <a:pt x="0" y="2107929"/>
                </a:lnTo>
                <a:cubicBezTo>
                  <a:pt x="923" y="2201759"/>
                  <a:pt x="-462" y="2285958"/>
                  <a:pt x="462" y="2379788"/>
                </a:cubicBezTo>
                <a:lnTo>
                  <a:pt x="2308583" y="237978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109C4D9-6036-6994-1FE5-7B5FE9819403}"/>
              </a:ext>
            </a:extLst>
          </p:cNvPr>
          <p:cNvSpPr txBox="1"/>
          <p:nvPr/>
        </p:nvSpPr>
        <p:spPr>
          <a:xfrm>
            <a:off x="817250" y="4966021"/>
            <a:ext cx="10683852" cy="155290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383540" algn="just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r>
              <a:rPr lang="en-US" sz="2400" dirty="0">
                <a:solidFill>
                  <a:schemeClr val="tx2"/>
                </a:solidFill>
              </a:rPr>
              <a:t>Se </a:t>
            </a:r>
            <a:r>
              <a:rPr lang="en-US" sz="2400" dirty="0" err="1">
                <a:solidFill>
                  <a:schemeClr val="tx2"/>
                </a:solidFill>
              </a:rPr>
              <a:t>pueden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realizar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diversas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actividades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relacionadas</a:t>
            </a:r>
            <a:r>
              <a:rPr lang="en-US" sz="2400" dirty="0">
                <a:solidFill>
                  <a:schemeClr val="tx2"/>
                </a:solidFill>
              </a:rPr>
              <a:t> con </a:t>
            </a:r>
            <a:r>
              <a:rPr lang="en-US" sz="2400" dirty="0" err="1">
                <a:solidFill>
                  <a:schemeClr val="tx2"/>
                </a:solidFill>
              </a:rPr>
              <a:t>el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mundo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sonoro</a:t>
            </a:r>
            <a:r>
              <a:rPr lang="en-US" sz="2400" dirty="0">
                <a:solidFill>
                  <a:schemeClr val="tx2"/>
                </a:solidFill>
              </a:rPr>
              <a:t> y con las </a:t>
            </a:r>
            <a:r>
              <a:rPr lang="en-US" sz="2400" dirty="0" err="1">
                <a:solidFill>
                  <a:schemeClr val="tx2"/>
                </a:solidFill>
              </a:rPr>
              <a:t>ciencias</a:t>
            </a:r>
            <a:r>
              <a:rPr lang="en-US" sz="2400" dirty="0">
                <a:solidFill>
                  <a:schemeClr val="tx2"/>
                </a:solidFill>
              </a:rPr>
              <a:t>, </a:t>
            </a:r>
            <a:r>
              <a:rPr lang="en-US" sz="2400" dirty="0" err="1">
                <a:solidFill>
                  <a:schemeClr val="tx2"/>
                </a:solidFill>
              </a:rPr>
              <a:t>por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ejemplo</a:t>
            </a:r>
            <a:r>
              <a:rPr lang="en-US" sz="2400" dirty="0">
                <a:solidFill>
                  <a:schemeClr val="tx2"/>
                </a:solidFill>
              </a:rPr>
              <a:t>: un </a:t>
            </a:r>
            <a:r>
              <a:rPr lang="en-US" sz="2400" dirty="0" err="1">
                <a:solidFill>
                  <a:schemeClr val="tx2"/>
                </a:solidFill>
              </a:rPr>
              <a:t>pasa</a:t>
            </a:r>
            <a:r>
              <a:rPr lang="en-US" sz="2400" dirty="0">
                <a:solidFill>
                  <a:schemeClr val="tx2"/>
                </a:solidFill>
              </a:rPr>
              <a:t>-palabra </a:t>
            </a:r>
            <a:r>
              <a:rPr lang="en-US" sz="2400" dirty="0" err="1">
                <a:solidFill>
                  <a:schemeClr val="tx2"/>
                </a:solidFill>
              </a:rPr>
              <a:t>interactivo</a:t>
            </a:r>
            <a:r>
              <a:rPr lang="en-US" sz="2400" dirty="0">
                <a:solidFill>
                  <a:schemeClr val="tx2"/>
                </a:solidFill>
              </a:rPr>
              <a:t>, ¿</a:t>
            </a:r>
            <a:r>
              <a:rPr lang="en-US" sz="2400" dirty="0" err="1">
                <a:solidFill>
                  <a:schemeClr val="tx2"/>
                </a:solidFill>
              </a:rPr>
              <a:t>Cómo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suenan</a:t>
            </a:r>
            <a:r>
              <a:rPr lang="en-US" sz="2400" dirty="0">
                <a:solidFill>
                  <a:schemeClr val="tx2"/>
                </a:solidFill>
              </a:rPr>
              <a:t> las </a:t>
            </a:r>
            <a:r>
              <a:rPr lang="en-US" sz="2400" dirty="0" err="1">
                <a:solidFill>
                  <a:schemeClr val="tx2"/>
                </a:solidFill>
              </a:rPr>
              <a:t>cucharas</a:t>
            </a:r>
            <a:r>
              <a:rPr lang="en-US" sz="2400" dirty="0">
                <a:solidFill>
                  <a:schemeClr val="tx2"/>
                </a:solidFill>
              </a:rPr>
              <a:t>? o un </a:t>
            </a:r>
            <a:r>
              <a:rPr lang="en-US" sz="2400" dirty="0" err="1">
                <a:solidFill>
                  <a:schemeClr val="tx2"/>
                </a:solidFill>
              </a:rPr>
              <a:t>mapa</a:t>
            </a:r>
            <a:r>
              <a:rPr lang="en-US" sz="2400" dirty="0">
                <a:solidFill>
                  <a:schemeClr val="tx2"/>
                </a:solidFill>
              </a:rPr>
              <a:t> con </a:t>
            </a:r>
            <a:r>
              <a:rPr lang="en-US" sz="2400" dirty="0" err="1">
                <a:solidFill>
                  <a:schemeClr val="tx2"/>
                </a:solidFill>
              </a:rPr>
              <a:t>elementos</a:t>
            </a:r>
            <a:r>
              <a:rPr lang="en-US" sz="2400" dirty="0">
                <a:solidFill>
                  <a:schemeClr val="tx2"/>
                </a:solidFill>
              </a:rPr>
              <a:t> de la </a:t>
            </a:r>
            <a:r>
              <a:rPr lang="en-US" sz="2400" dirty="0" err="1">
                <a:solidFill>
                  <a:schemeClr val="tx2"/>
                </a:solidFill>
              </a:rPr>
              <a:t>geografía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española</a:t>
            </a:r>
            <a:r>
              <a:rPr lang="en-US" sz="2400" dirty="0">
                <a:solidFill>
                  <a:schemeClr val="tx2"/>
                </a:solidFill>
              </a:rPr>
              <a:t>.​</a:t>
            </a:r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D8968742-1D40-4F6B-9272-064FD1631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0486" y="6453386"/>
            <a:ext cx="573314" cy="4046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91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E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E4437B-B394-A3E3-D4DB-D5348AC0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40102"/>
            <a:ext cx="9601200" cy="1485900"/>
          </a:xfrm>
        </p:spPr>
        <p:txBody>
          <a:bodyPr/>
          <a:lstStyle/>
          <a:p>
            <a:pPr algn="ctr"/>
            <a:r>
              <a:rPr lang="es-ES" sz="4800" dirty="0"/>
              <a:t>ORGANIZACIÓN DE TRABAJO EN EQUIPOS (para </a:t>
            </a:r>
            <a:r>
              <a:rPr lang="es-ES" sz="4800" dirty="0" err="1"/>
              <a:t>Wedo</a:t>
            </a:r>
            <a:r>
              <a:rPr lang="es-ES" sz="4800" dirty="0"/>
              <a:t> 2.0)</a:t>
            </a:r>
            <a:endParaRPr lang="es-ES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D6ED5A6-2CAC-33A2-3C10-2409FC5BF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54679"/>
            <a:ext cx="10061275" cy="12522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es-ES" sz="2400" dirty="0"/>
              <a:t>Una propuesta para organizar el aula es haciendo equipos, donde se distribuyen las tareas en diferentes roles: constructor, busca-piezas, programador, diseñador...</a:t>
            </a:r>
            <a:endParaRPr lang="es-ES"/>
          </a:p>
        </p:txBody>
      </p:sp>
      <p:pic>
        <p:nvPicPr>
          <p:cNvPr id="3" name="Imagen 4" descr="Imagen que contiene interior, recamara, cuarto, refrigerador&#10;&#10;Descripción generada automáticamente">
            <a:extLst>
              <a:ext uri="{FF2B5EF4-FFF2-40B4-BE49-F238E27FC236}">
                <a16:creationId xmlns:a16="http://schemas.microsoft.com/office/drawing/2014/main" id="{517C36DB-5099-3DF9-3029-E932562F8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495" y="2975394"/>
            <a:ext cx="3749615" cy="2790645"/>
          </a:xfrm>
          <a:prstGeom prst="rect">
            <a:avLst/>
          </a:prstGeom>
        </p:spPr>
      </p:pic>
      <p:pic>
        <p:nvPicPr>
          <p:cNvPr id="5" name="Imagen 5" descr="Imagen que contiene gabinete, refrigerador, cocina, tabla&#10;&#10;Descripción generada automáticamente">
            <a:extLst>
              <a:ext uri="{FF2B5EF4-FFF2-40B4-BE49-F238E27FC236}">
                <a16:creationId xmlns:a16="http://schemas.microsoft.com/office/drawing/2014/main" id="{541ED62C-AC31-2F25-4408-E094A16DCA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14" r="329" b="28426"/>
          <a:stretch/>
        </p:blipFill>
        <p:spPr>
          <a:xfrm>
            <a:off x="6176513" y="2860376"/>
            <a:ext cx="4871060" cy="186517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3182294-EE95-5344-6AED-1D909B002CF4}"/>
              </a:ext>
            </a:extLst>
          </p:cNvPr>
          <p:cNvSpPr txBox="1"/>
          <p:nvPr/>
        </p:nvSpPr>
        <p:spPr>
          <a:xfrm>
            <a:off x="5515155" y="5055079"/>
            <a:ext cx="636629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400" dirty="0" err="1"/>
              <a:t>Wedo</a:t>
            </a:r>
            <a:r>
              <a:rPr lang="es-ES" sz="2400" dirty="0"/>
              <a:t> 2.0 es un kit de robótica interactiva que permite la construcción de robot y su programación por bloques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4855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E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E4437B-B394-A3E3-D4DB-D5348AC0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618" y="168215"/>
            <a:ext cx="9601200" cy="752655"/>
          </a:xfrm>
        </p:spPr>
        <p:txBody>
          <a:bodyPr/>
          <a:lstStyle/>
          <a:p>
            <a:pPr algn="ctr"/>
            <a:r>
              <a:rPr lang="es-ES" sz="4800" dirty="0"/>
              <a:t>PROYECTOS CON WEDO 2.0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D6ED5A6-2CAC-33A2-3C10-2409FC5BF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130" y="920151"/>
            <a:ext cx="10104406" cy="130977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s-ES" sz="2400" dirty="0"/>
              <a:t>Construimos a MILO, es un robot de investigación  y análisis espacial. El proyecto parte de la idea de que somos viajeros en el espacio y tenemos que explorar nuevos planetas. Cuentan cómo han programado su explorador.</a:t>
            </a:r>
          </a:p>
        </p:txBody>
      </p:sp>
      <p:pic>
        <p:nvPicPr>
          <p:cNvPr id="3" name="Imagen 4">
            <a:extLst>
              <a:ext uri="{FF2B5EF4-FFF2-40B4-BE49-F238E27FC236}">
                <a16:creationId xmlns:a16="http://schemas.microsoft.com/office/drawing/2014/main" id="{2F139C8F-42E0-1D07-1175-DDC5C3F98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0325" y="162255"/>
            <a:ext cx="1463616" cy="1185109"/>
          </a:xfrm>
          <a:prstGeom prst="rect">
            <a:avLst/>
          </a:prstGeom>
        </p:spPr>
      </p:pic>
      <p:pic>
        <p:nvPicPr>
          <p:cNvPr id="6" name="Elementos multimedia en línea 5" title="VID_20190207_131541">
            <a:hlinkClick r:id="" action="ppaction://media"/>
            <a:extLst>
              <a:ext uri="{FF2B5EF4-FFF2-40B4-BE49-F238E27FC236}">
                <a16:creationId xmlns:a16="http://schemas.microsoft.com/office/drawing/2014/main" id="{4017FD70-A0CE-C8E1-2C5A-E7E4A01C503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154981" y="2005640"/>
            <a:ext cx="5036869" cy="2228492"/>
          </a:xfrm>
          <a:prstGeom prst="rect">
            <a:avLst/>
          </a:prstGeom>
        </p:spPr>
      </p:pic>
      <p:pic>
        <p:nvPicPr>
          <p:cNvPr id="8" name="Elementos multimedia en línea 7" title="VID_20190207_132024">
            <a:hlinkClick r:id="" action="ppaction://media"/>
            <a:extLst>
              <a:ext uri="{FF2B5EF4-FFF2-40B4-BE49-F238E27FC236}">
                <a16:creationId xmlns:a16="http://schemas.microsoft.com/office/drawing/2014/main" id="{ECD48C2A-A7B1-BD0F-DD08-BAA5E79A9A14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1111848" y="4507304"/>
            <a:ext cx="5123132" cy="2012831"/>
          </a:xfrm>
          <a:prstGeom prst="rect">
            <a:avLst/>
          </a:prstGeom>
        </p:spPr>
      </p:pic>
      <p:pic>
        <p:nvPicPr>
          <p:cNvPr id="9" name="Elementos multimedia en línea 8" title="VID_20190207_131907">
            <a:hlinkClick r:id="" action="ppaction://media"/>
            <a:extLst>
              <a:ext uri="{FF2B5EF4-FFF2-40B4-BE49-F238E27FC236}">
                <a16:creationId xmlns:a16="http://schemas.microsoft.com/office/drawing/2014/main" id="{5362D19F-A60E-FD1B-8663-4E7E9A77FB79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6546490" y="2767642"/>
            <a:ext cx="5367548" cy="25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38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E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E4437B-B394-A3E3-D4DB-D5348AC0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506" y="81951"/>
            <a:ext cx="9601200" cy="1485900"/>
          </a:xfrm>
        </p:spPr>
        <p:txBody>
          <a:bodyPr/>
          <a:lstStyle/>
          <a:p>
            <a:pPr algn="ctr"/>
            <a:r>
              <a:rPr lang="es-ES" sz="4800" dirty="0"/>
              <a:t>PROYECTOS CON WEDO 2.0 I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83B3823-1AF0-AA71-E59B-CB1D7311402E}"/>
              </a:ext>
            </a:extLst>
          </p:cNvPr>
          <p:cNvSpPr txBox="1"/>
          <p:nvPr/>
        </p:nvSpPr>
        <p:spPr>
          <a:xfrm>
            <a:off x="6190890" y="828135"/>
            <a:ext cx="6006860" cy="29546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 dirty="0"/>
              <a:t>En la siguiente actividad el alumnado trabaja con los molinos, construyendo los modelos de </a:t>
            </a:r>
            <a:r>
              <a:rPr lang="es-ES" sz="2400" dirty="0" err="1"/>
              <a:t>wedo</a:t>
            </a:r>
            <a:r>
              <a:rPr lang="es-ES" sz="2400" dirty="0"/>
              <a:t> e inventando otros. El objetivo es acercarse a las energías renovables además de programar su funcionamiento. El final es vender su proyecto de molino como el mejor del mercado.</a:t>
            </a:r>
          </a:p>
          <a:p>
            <a:endParaRPr lang="es-ES" dirty="0"/>
          </a:p>
        </p:txBody>
      </p:sp>
      <p:pic>
        <p:nvPicPr>
          <p:cNvPr id="8" name="Imagen 8">
            <a:extLst>
              <a:ext uri="{FF2B5EF4-FFF2-40B4-BE49-F238E27FC236}">
                <a16:creationId xmlns:a16="http://schemas.microsoft.com/office/drawing/2014/main" id="{3B461401-7BB5-CBA5-0796-06135ED591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06" r="17801" b="40551"/>
          <a:stretch/>
        </p:blipFill>
        <p:spPr>
          <a:xfrm>
            <a:off x="8088701" y="3771182"/>
            <a:ext cx="2858931" cy="3037044"/>
          </a:xfrm>
          <a:prstGeom prst="rect">
            <a:avLst/>
          </a:prstGeom>
        </p:spPr>
      </p:pic>
      <p:pic>
        <p:nvPicPr>
          <p:cNvPr id="5" name="Elementos multimedia en línea 4" title="VID_20190430_114503.mp4">
            <a:hlinkClick r:id="" action="ppaction://media"/>
            <a:extLst>
              <a:ext uri="{FF2B5EF4-FFF2-40B4-BE49-F238E27FC236}">
                <a16:creationId xmlns:a16="http://schemas.microsoft.com/office/drawing/2014/main" id="{8AA889CF-0F08-6819-3EAB-8EF224C6BE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24943" y="927340"/>
            <a:ext cx="5180641" cy="2674189"/>
          </a:xfrm>
          <a:prstGeom prst="rect">
            <a:avLst/>
          </a:prstGeom>
        </p:spPr>
      </p:pic>
      <p:pic>
        <p:nvPicPr>
          <p:cNvPr id="6" name="Elementos multimedia en línea 5" title="VID_20190430_114101.mp4">
            <a:hlinkClick r:id="" action="ppaction://media"/>
            <a:extLst>
              <a:ext uri="{FF2B5EF4-FFF2-40B4-BE49-F238E27FC236}">
                <a16:creationId xmlns:a16="http://schemas.microsoft.com/office/drawing/2014/main" id="{4246F998-F9A8-1DEA-EF62-53A519688CC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1083094" y="4090356"/>
            <a:ext cx="5396303" cy="204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3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0274C7-4EFA-7A4F-66E0-DB1465E3CD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8148" y="178189"/>
            <a:ext cx="6075229" cy="1134944"/>
          </a:xfrm>
        </p:spPr>
        <p:txBody>
          <a:bodyPr/>
          <a:lstStyle/>
          <a:p>
            <a:r>
              <a:rPr lang="es-ES" sz="4000" dirty="0"/>
              <a:t>¿qué es la robótica educativa?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28007D-F9E4-662A-C722-39704092A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3416" y="1310845"/>
            <a:ext cx="7306124" cy="475246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s-ES" sz="2000" dirty="0"/>
              <a:t>Es una disciplina de la robótica, que se centra en el análisis, diseño, aplicación y operación con Robots. Va más allá de crear robots y programarlos, incentiva la cohesión de grupo, la capacidad de reflexión, la resolución de problemas y el trabajo en equipo a través de recursos tecnológicos.</a:t>
            </a:r>
          </a:p>
          <a:p>
            <a:pPr algn="just"/>
            <a:r>
              <a:rPr lang="es-ES" sz="2000" dirty="0"/>
              <a:t>Promueve la autonomía y el aprendizaje cooperativo, mezclando conocimientos en ciencias, tecnología, ingeniería y matemáticas (STEAM).</a:t>
            </a:r>
          </a:p>
          <a:p>
            <a:pPr algn="just"/>
            <a:r>
              <a:rPr lang="es-ES" sz="2000" dirty="0"/>
              <a:t>Es un método interdisciplinar de trabajo de carácter transversal, que, mediante la manipulación, el ensayo error, el pensamiento lógico y la lingüística, fomenta la creatividad y la imaginación para el aprendizaje.</a:t>
            </a:r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5B84503C-657B-F4BF-E2E0-464FE1CFE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468" y="2155656"/>
            <a:ext cx="2541917" cy="3293654"/>
          </a:xfrm>
          <a:prstGeom prst="rect">
            <a:avLst/>
          </a:prstGeom>
        </p:spPr>
      </p:pic>
      <p:pic>
        <p:nvPicPr>
          <p:cNvPr id="6" name="Imagen 6">
            <a:extLst>
              <a:ext uri="{FF2B5EF4-FFF2-40B4-BE49-F238E27FC236}">
                <a16:creationId xmlns:a16="http://schemas.microsoft.com/office/drawing/2014/main" id="{B045110C-B190-22F8-F3A6-7771251CD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495" y="5390791"/>
            <a:ext cx="1794296" cy="135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42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E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E4437B-B394-A3E3-D4DB-D5348AC0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902" y="182592"/>
            <a:ext cx="9601200" cy="1485900"/>
          </a:xfrm>
        </p:spPr>
        <p:txBody>
          <a:bodyPr/>
          <a:lstStyle/>
          <a:p>
            <a:pPr algn="ctr"/>
            <a:r>
              <a:rPr lang="es-ES" sz="4800" dirty="0"/>
              <a:t>PROYECTOS CON WEDO 2.0 II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D6ED5A6-2CAC-33A2-3C10-2409FC5BF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7789" y="992037"/>
            <a:ext cx="6323162" cy="230181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es-ES" sz="2400" dirty="0"/>
              <a:t>En esta actividad el objetivo es construir un coche de carreras, primero según modelo, pero después lo tunean a su gusto. El objetivo es que sea el coche más rápido y molón; para ello tienen que hacer una adecuada programación de motores y de elementos aerodinámicos.</a:t>
            </a:r>
            <a:endParaRPr lang="es-ES"/>
          </a:p>
        </p:txBody>
      </p:sp>
      <p:pic>
        <p:nvPicPr>
          <p:cNvPr id="5" name="Imagen 5" descr="Imagen que contiene persona, interior, tabla, corte&#10;&#10;Descripción generada automáticamente">
            <a:extLst>
              <a:ext uri="{FF2B5EF4-FFF2-40B4-BE49-F238E27FC236}">
                <a16:creationId xmlns:a16="http://schemas.microsoft.com/office/drawing/2014/main" id="{754AB11E-1130-4011-FE7D-4137337AE5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09" t="16090" r="472" b="19876"/>
          <a:stretch/>
        </p:blipFill>
        <p:spPr>
          <a:xfrm>
            <a:off x="7657382" y="989962"/>
            <a:ext cx="3980145" cy="2307829"/>
          </a:xfrm>
          <a:prstGeom prst="rect">
            <a:avLst/>
          </a:prstGeom>
        </p:spPr>
      </p:pic>
      <p:pic>
        <p:nvPicPr>
          <p:cNvPr id="8" name="Elementos multimedia en línea 7" title="VID_20190214_131256">
            <a:hlinkClick r:id="" action="ppaction://media"/>
            <a:extLst>
              <a:ext uri="{FF2B5EF4-FFF2-40B4-BE49-F238E27FC236}">
                <a16:creationId xmlns:a16="http://schemas.microsoft.com/office/drawing/2014/main" id="{EDFDB091-F81E-6246-C68E-227D2A72CA8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39962" y="3788434"/>
            <a:ext cx="5022491" cy="2587925"/>
          </a:xfrm>
          <a:prstGeom prst="rect">
            <a:avLst/>
          </a:prstGeom>
        </p:spPr>
      </p:pic>
      <p:pic>
        <p:nvPicPr>
          <p:cNvPr id="11" name="Elementos multimedia en línea 10" title="VID_20190214_130619.mp4">
            <a:hlinkClick r:id="" action="ppaction://media"/>
            <a:extLst>
              <a:ext uri="{FF2B5EF4-FFF2-40B4-BE49-F238E27FC236}">
                <a16:creationId xmlns:a16="http://schemas.microsoft.com/office/drawing/2014/main" id="{C7C19E43-F339-A363-8690-0EEEE1FA7681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6129548" y="3558397"/>
            <a:ext cx="5611962" cy="291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86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E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E4437B-B394-A3E3-D4DB-D5348AC0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355" y="254479"/>
            <a:ext cx="9601200" cy="738278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800" dirty="0"/>
              <a:t>PROYECTOS CON WEDO 2.0 III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D6ED5A6-2CAC-33A2-3C10-2409FC5BF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9035" y="891396"/>
            <a:ext cx="10650745" cy="14535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s-ES" sz="2400" dirty="0"/>
              <a:t>Seguimos construyendo, esta vez camiones para recogida selectiva de basura y su posterior descarga en los contenedores correspondientes. No sólo se trabajan elementos de robótica y programación, también otros aspectos del currículo.</a:t>
            </a:r>
            <a:endParaRPr lang="es-ES"/>
          </a:p>
        </p:txBody>
      </p:sp>
      <p:pic>
        <p:nvPicPr>
          <p:cNvPr id="3" name="Elementos multimedia en línea 2" title="VID_20190507_113944.mp4">
            <a:hlinkClick r:id="" action="ppaction://media"/>
            <a:extLst>
              <a:ext uri="{FF2B5EF4-FFF2-40B4-BE49-F238E27FC236}">
                <a16:creationId xmlns:a16="http://schemas.microsoft.com/office/drawing/2014/main" id="{E53F9E8A-7E32-0771-8285-7C497AEAD2C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25585" y="2451339"/>
            <a:ext cx="5381925" cy="3464943"/>
          </a:xfrm>
          <a:prstGeom prst="rect">
            <a:avLst/>
          </a:prstGeom>
        </p:spPr>
      </p:pic>
      <p:pic>
        <p:nvPicPr>
          <p:cNvPr id="5" name="Elementos multimedia en línea 4" title="VID_20190507_115113.mp4">
            <a:hlinkClick r:id="" action="ppaction://media"/>
            <a:extLst>
              <a:ext uri="{FF2B5EF4-FFF2-40B4-BE49-F238E27FC236}">
                <a16:creationId xmlns:a16="http://schemas.microsoft.com/office/drawing/2014/main" id="{A8088F0B-D597-C5A8-0C42-72395F2E3F1E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589623" y="2480094"/>
            <a:ext cx="5180641" cy="345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99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E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E4437B-B394-A3E3-D4DB-D5348AC0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713" y="168215"/>
            <a:ext cx="9601200" cy="1485900"/>
          </a:xfrm>
        </p:spPr>
        <p:txBody>
          <a:bodyPr/>
          <a:lstStyle/>
          <a:p>
            <a:pPr algn="ctr"/>
            <a:r>
              <a:rPr lang="es-ES" sz="4800" dirty="0"/>
              <a:t>PROYECTOS CON WEDO 2.0 IV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D6ED5A6-2CAC-33A2-3C10-2409FC5BF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4732" y="862642"/>
            <a:ext cx="10205049" cy="13097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s-ES" sz="2400" dirty="0"/>
              <a:t>Nada mejor como dejarles construir y programar libremente, en este caso la propuesta es un vehículo de carga para el transporte de mercancías, relacionado con el área de ciencias sociales.</a:t>
            </a:r>
          </a:p>
        </p:txBody>
      </p:sp>
      <p:pic>
        <p:nvPicPr>
          <p:cNvPr id="3" name="Imagen 4" descr="Imagen que contiene interior, tabla, computer, escritorio&#10;&#10;Descripción generada automáticamente">
            <a:extLst>
              <a:ext uri="{FF2B5EF4-FFF2-40B4-BE49-F238E27FC236}">
                <a16:creationId xmlns:a16="http://schemas.microsoft.com/office/drawing/2014/main" id="{BB2EFF4D-0940-7AFA-B08C-7427F07697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4" b="39583"/>
          <a:stretch/>
        </p:blipFill>
        <p:spPr>
          <a:xfrm>
            <a:off x="1072551" y="4312490"/>
            <a:ext cx="4511632" cy="2033767"/>
          </a:xfrm>
          <a:prstGeom prst="rect">
            <a:avLst/>
          </a:prstGeom>
        </p:spPr>
      </p:pic>
      <p:pic>
        <p:nvPicPr>
          <p:cNvPr id="5" name="Imagen 5" descr="Imagen que contiene interior, tabla, pequeño, hombre&#10;&#10;Descripción generada automáticamente">
            <a:extLst>
              <a:ext uri="{FF2B5EF4-FFF2-40B4-BE49-F238E27FC236}">
                <a16:creationId xmlns:a16="http://schemas.microsoft.com/office/drawing/2014/main" id="{FFFC8545-4CE1-2073-91DD-22264CED7A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07" t="15972" r="4712" b="27778"/>
          <a:stretch/>
        </p:blipFill>
        <p:spPr>
          <a:xfrm>
            <a:off x="1518249" y="2127130"/>
            <a:ext cx="3836469" cy="2034308"/>
          </a:xfrm>
          <a:prstGeom prst="rect">
            <a:avLst/>
          </a:prstGeom>
        </p:spPr>
      </p:pic>
      <p:pic>
        <p:nvPicPr>
          <p:cNvPr id="6" name="Elementos multimedia en línea 5" title="VID_20190409_115024.mp4">
            <a:hlinkClick r:id="" action="ppaction://media"/>
            <a:extLst>
              <a:ext uri="{FF2B5EF4-FFF2-40B4-BE49-F238E27FC236}">
                <a16:creationId xmlns:a16="http://schemas.microsoft.com/office/drawing/2014/main" id="{B7794441-D1A7-0B1F-1CC9-98863E4F9E1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568829" y="2321943"/>
            <a:ext cx="6014529" cy="386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72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E4437B-B394-A3E3-D4DB-D5348AC0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40102"/>
            <a:ext cx="9601200" cy="810165"/>
          </a:xfrm>
        </p:spPr>
        <p:txBody>
          <a:bodyPr/>
          <a:lstStyle/>
          <a:p>
            <a:pPr algn="ctr"/>
            <a:r>
              <a:rPr lang="es-ES" sz="4800" dirty="0"/>
              <a:t>  WEDO 2.0  o MBOT</a:t>
            </a:r>
            <a:endParaRPr lang="es-ES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D6ED5A6-2CAC-33A2-3C10-2409FC5BF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129" y="905774"/>
            <a:ext cx="8580406" cy="212928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es-ES" sz="2200" dirty="0" err="1"/>
              <a:t>Mbot</a:t>
            </a:r>
            <a:r>
              <a:rPr lang="es-ES" sz="2200" dirty="0"/>
              <a:t> es otra propuesta de kit de robótica, que permite una programación más avanzada, pero no tiene el elemento constructivo de </a:t>
            </a:r>
            <a:r>
              <a:rPr lang="es-ES" sz="2200" dirty="0" err="1"/>
              <a:t>Wedo</a:t>
            </a:r>
            <a:r>
              <a:rPr lang="es-ES" sz="2200" dirty="0"/>
              <a:t> 2.0. </a:t>
            </a:r>
          </a:p>
          <a:p>
            <a:pPr marL="0" indent="0" algn="just">
              <a:buNone/>
            </a:pPr>
            <a:r>
              <a:rPr lang="es-ES" sz="2200" dirty="0" err="1"/>
              <a:t>Mbot</a:t>
            </a:r>
            <a:r>
              <a:rPr lang="es-ES" sz="2200" dirty="0"/>
              <a:t> presenta un método de codificación </a:t>
            </a:r>
            <a:r>
              <a:rPr lang="es-ES" sz="2200" dirty="0" err="1"/>
              <a:t>Makeblock</a:t>
            </a:r>
            <a:r>
              <a:rPr lang="es-ES" sz="2200" dirty="0"/>
              <a:t> basada en Scratch.</a:t>
            </a:r>
          </a:p>
          <a:p>
            <a:pPr marL="0" indent="0" algn="just">
              <a:buNone/>
            </a:pPr>
            <a:r>
              <a:rPr lang="es-ES" sz="2200" dirty="0"/>
              <a:t>Presenta el gran beneficio de la creatividad para que el robot, supere obstáculos, realice un camino de sigue-líneas o programar un control remoto.</a:t>
            </a:r>
          </a:p>
        </p:txBody>
      </p:sp>
      <p:pic>
        <p:nvPicPr>
          <p:cNvPr id="3" name="Imagen 4">
            <a:extLst>
              <a:ext uri="{FF2B5EF4-FFF2-40B4-BE49-F238E27FC236}">
                <a16:creationId xmlns:a16="http://schemas.microsoft.com/office/drawing/2014/main" id="{E63A71CC-F42F-D4E5-238B-8061D75DB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910" y="3836419"/>
            <a:ext cx="4885425" cy="2736369"/>
          </a:xfrm>
          <a:prstGeom prst="rect">
            <a:avLst/>
          </a:prstGeom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A32EE501-2BE2-AFF4-12CD-82234E4C7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456" y="3836418"/>
            <a:ext cx="4626632" cy="2621351"/>
          </a:xfrm>
          <a:prstGeom prst="rect">
            <a:avLst/>
          </a:prstGeom>
        </p:spPr>
      </p:pic>
      <p:pic>
        <p:nvPicPr>
          <p:cNvPr id="6" name="Imagen 7">
            <a:extLst>
              <a:ext uri="{FF2B5EF4-FFF2-40B4-BE49-F238E27FC236}">
                <a16:creationId xmlns:a16="http://schemas.microsoft.com/office/drawing/2014/main" id="{224879FC-5F48-6F14-9ADE-3392E5923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0777" y="196748"/>
            <a:ext cx="2743200" cy="143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50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E4437B-B394-A3E3-D4DB-D5348AC0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751" y="254479"/>
            <a:ext cx="9601200" cy="767033"/>
          </a:xfrm>
        </p:spPr>
        <p:txBody>
          <a:bodyPr/>
          <a:lstStyle/>
          <a:p>
            <a:pPr algn="ctr"/>
            <a:r>
              <a:rPr lang="es-ES" sz="4800" dirty="0"/>
              <a:t>ALGUNOS VIDEOS CON MBOT</a:t>
            </a:r>
          </a:p>
        </p:txBody>
      </p:sp>
      <p:pic>
        <p:nvPicPr>
          <p:cNvPr id="3" name="Elementos multimedia en línea 2" title="Reto 106 Sigue líneas básico con mBot 2.">
            <a:hlinkClick r:id="" action="ppaction://media"/>
            <a:extLst>
              <a:ext uri="{FF2B5EF4-FFF2-40B4-BE49-F238E27FC236}">
                <a16:creationId xmlns:a16="http://schemas.microsoft.com/office/drawing/2014/main" id="{412A3248-FF87-9DEB-7522-4152564E639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202906" y="1216205"/>
            <a:ext cx="3963358" cy="2484646"/>
          </a:xfrm>
          <a:prstGeom prst="rect">
            <a:avLst/>
          </a:prstGeom>
        </p:spPr>
      </p:pic>
      <p:pic>
        <p:nvPicPr>
          <p:cNvPr id="5" name="Elementos multimedia en línea 4" title="Sumo Robot episode1 2018">
            <a:hlinkClick r:id="" action="ppaction://media"/>
            <a:extLst>
              <a:ext uri="{FF2B5EF4-FFF2-40B4-BE49-F238E27FC236}">
                <a16:creationId xmlns:a16="http://schemas.microsoft.com/office/drawing/2014/main" id="{996109E8-491D-1161-4886-573FE5CC10A6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6853208" y="1230582"/>
            <a:ext cx="3747697" cy="2542154"/>
          </a:xfrm>
          <a:prstGeom prst="rect">
            <a:avLst/>
          </a:prstGeom>
        </p:spPr>
      </p:pic>
      <p:pic>
        <p:nvPicPr>
          <p:cNvPr id="6" name="Elementos multimedia en línea 5" title="Reto 33 con mBot esquivando obstáculos en un circuito para robots sigue líneas">
            <a:hlinkClick r:id="" action="ppaction://media"/>
            <a:extLst>
              <a:ext uri="{FF2B5EF4-FFF2-40B4-BE49-F238E27FC236}">
                <a16:creationId xmlns:a16="http://schemas.microsoft.com/office/drawing/2014/main" id="{57363CDF-923D-CA35-580E-96EB23C95910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1246038" y="3832884"/>
            <a:ext cx="3905849" cy="2743439"/>
          </a:xfrm>
          <a:prstGeom prst="rect">
            <a:avLst/>
          </a:prstGeom>
        </p:spPr>
      </p:pic>
      <p:pic>
        <p:nvPicPr>
          <p:cNvPr id="8" name="Elementos multimedia en línea 7" title="Makeblock mBot Soccer Game">
            <a:hlinkClick r:id="" action="ppaction://media"/>
            <a:extLst>
              <a:ext uri="{FF2B5EF4-FFF2-40B4-BE49-F238E27FC236}">
                <a16:creationId xmlns:a16="http://schemas.microsoft.com/office/drawing/2014/main" id="{333969B4-1DF7-9BA0-7837-E063C64E7CFB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9"/>
          <a:stretch>
            <a:fillRect/>
          </a:stretch>
        </p:blipFill>
        <p:spPr>
          <a:xfrm>
            <a:off x="6824453" y="4005413"/>
            <a:ext cx="3762074" cy="267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5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68C1AF-823C-0E6C-76C8-D11F112F0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166" y="240102"/>
            <a:ext cx="9601200" cy="1485900"/>
          </a:xfrm>
        </p:spPr>
        <p:txBody>
          <a:bodyPr/>
          <a:lstStyle/>
          <a:p>
            <a:pPr algn="ctr"/>
            <a:r>
              <a:rPr lang="es-ES" dirty="0"/>
              <a:t>RETOS CON SPIKE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C3128B-77AB-BEAF-2F4F-280604882B02}"/>
              </a:ext>
            </a:extLst>
          </p:cNvPr>
          <p:cNvSpPr txBox="1"/>
          <p:nvPr/>
        </p:nvSpPr>
        <p:spPr>
          <a:xfrm>
            <a:off x="3976779" y="957532"/>
            <a:ext cx="3663350" cy="2893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s-ES" sz="2800" b="1" dirty="0"/>
          </a:p>
          <a:p>
            <a:pPr algn="ctr"/>
            <a:endParaRPr lang="es-ES" sz="2800" b="1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64703C59-4A45-1624-FB8A-AF13E0EF1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506" y="848263"/>
            <a:ext cx="11254596" cy="23018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s-ES" sz="2200" dirty="0"/>
              <a:t>Existen diferentes tipos de kits de construcción robótica, entre ellos el SPIKE, más avanzado </a:t>
            </a:r>
            <a:r>
              <a:rPr lang="es-ES" sz="2200"/>
              <a:t>que Wedo</a:t>
            </a:r>
            <a:r>
              <a:rPr lang="es-ES" sz="2200" dirty="0"/>
              <a:t> 2.0 y menos que otros como Mindstorms MV3, que permite muchas más posibilidades de construcción, con otra variedad de sensores y motores.</a:t>
            </a:r>
            <a:endParaRPr lang="es-ES" sz="2200" b="1" dirty="0"/>
          </a:p>
          <a:p>
            <a:pPr marL="0" indent="0" algn="just">
              <a:buNone/>
            </a:pPr>
            <a:r>
              <a:rPr lang="es-ES" sz="2200" dirty="0"/>
              <a:t>En este caso la propuesta es trabajar con retos: llevar un paquete de un sitio a otro, cargar un contenedor y dejarlo sobre una plataforma, mover una rueda de fuerza, pasar por encima de </a:t>
            </a:r>
            <a:r>
              <a:rPr lang="es-ES" sz="2200"/>
              <a:t>un puente, voltear objetos diversos...</a:t>
            </a:r>
            <a:endParaRPr lang="es-ES" sz="2200" b="1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3" name="Imagen 5" descr="Imagen que contiene lego, juguete, pastel, cumpleaños&#10;&#10;Descripción generada automáticamente">
            <a:extLst>
              <a:ext uri="{FF2B5EF4-FFF2-40B4-BE49-F238E27FC236}">
                <a16:creationId xmlns:a16="http://schemas.microsoft.com/office/drawing/2014/main" id="{FD17696E-A695-4910-483F-ECB979AF1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260" y="3912909"/>
            <a:ext cx="2743200" cy="2303500"/>
          </a:xfrm>
          <a:prstGeom prst="rect">
            <a:avLst/>
          </a:prstGeom>
        </p:spPr>
      </p:pic>
      <p:pic>
        <p:nvPicPr>
          <p:cNvPr id="6" name="Elementos multimedia en línea 5" title="670 Points in 2:26 min. 2021-2022 FLL CARGO CONNECT EV3 Match Solution">
            <a:hlinkClick r:id="" action="ppaction://media"/>
            <a:extLst>
              <a:ext uri="{FF2B5EF4-FFF2-40B4-BE49-F238E27FC236}">
                <a16:creationId xmlns:a16="http://schemas.microsoft.com/office/drawing/2014/main" id="{ED24E82E-980F-D57C-A97C-3E225B26222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789283" y="2840846"/>
            <a:ext cx="5228563" cy="385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21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104E08B-FB60-4434-B4E7-0A7C457D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C374E83A-C52E-4001-A061-8E9BFBF3B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2491B7C-C44B-EB79-CBCD-956786F1C4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8522" y="1480930"/>
            <a:ext cx="5272384" cy="5370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800" dirty="0"/>
              <a:t>PROYECTO CEGA PRIM-ROBOT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557CAD6-70DA-EDA5-9E23-CED95C56A3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7242" y="2073152"/>
            <a:ext cx="5399894" cy="108623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102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Proyecto de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autonomía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 de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centro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 que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permite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 la 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modificación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 de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horarios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 de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docencia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 y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contenidos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educativos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. Todo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el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proyecto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está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relacionado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 con la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competencia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comunicativa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 a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través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 de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diferentes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lenguajes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expresión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 oral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en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inglés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expresión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en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los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medios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 de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comunicación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 (radio escolar "Las Voces del Cega"), PROBOT y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lenguaje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 musical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en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infantil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</p:txBody>
      </p:sp>
      <p:pic>
        <p:nvPicPr>
          <p:cNvPr id="7" name="Imagen 7" descr="Una computadora en un escritorio junto a un teclado&#10;&#10;Descripción generada automáticamente">
            <a:extLst>
              <a:ext uri="{FF2B5EF4-FFF2-40B4-BE49-F238E27FC236}">
                <a16:creationId xmlns:a16="http://schemas.microsoft.com/office/drawing/2014/main" id="{02F3BB5C-0D63-7C36-0D3D-CF2A8A65B8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7941"/>
          <a:stretch/>
        </p:blipFill>
        <p:spPr>
          <a:xfrm>
            <a:off x="6895068" y="316299"/>
            <a:ext cx="4261762" cy="295455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392D435-EA7C-B712-7AB1-7A176A9CE4EA}"/>
              </a:ext>
            </a:extLst>
          </p:cNvPr>
          <p:cNvSpPr txBox="1"/>
          <p:nvPr/>
        </p:nvSpPr>
        <p:spPr>
          <a:xfrm>
            <a:off x="2711571" y="5903343"/>
            <a:ext cx="59924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http://ceippinaresdelcega.centros.educa.jcyl.es/sitio/</a:t>
            </a:r>
            <a:endParaRPr lang="en-US"/>
          </a:p>
        </p:txBody>
      </p:sp>
      <p:pic>
        <p:nvPicPr>
          <p:cNvPr id="8" name="Imagen 8">
            <a:extLst>
              <a:ext uri="{FF2B5EF4-FFF2-40B4-BE49-F238E27FC236}">
                <a16:creationId xmlns:a16="http://schemas.microsoft.com/office/drawing/2014/main" id="{501001FC-B149-6DF3-BE45-0B93C37F6C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27" r="-578" b="4472"/>
          <a:stretch/>
        </p:blipFill>
        <p:spPr>
          <a:xfrm>
            <a:off x="9262074" y="3580566"/>
            <a:ext cx="2509978" cy="317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71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91B7C-C44B-EB79-CBCD-956786F1C4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1845" y="1141473"/>
            <a:ext cx="8361229" cy="574226"/>
          </a:xfrm>
        </p:spPr>
        <p:txBody>
          <a:bodyPr/>
          <a:lstStyle/>
          <a:p>
            <a:r>
              <a:rPr lang="es-ES" sz="2400"/>
              <a:t>ORGANIZACIÓN de contenidos de PRIMERO DE PRIMARIA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557CAD6-70DA-EDA5-9E23-CED95C56A3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0963" y="1857185"/>
            <a:ext cx="9132050" cy="174759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 algn="just">
              <a:buFont typeface="Wingdings" panose="020B0503020102020204" pitchFamily="34" charset="0"/>
              <a:buChar char="Ø"/>
            </a:pPr>
            <a:r>
              <a:rPr lang="es-ES" sz="2000" u="sng"/>
              <a:t>Primer trimestre</a:t>
            </a:r>
            <a:r>
              <a:rPr lang="es-ES" sz="2000"/>
              <a:t> de contenidos propios de informática: partes básicas del ordenador, conocer el teclado, arrancar y apagar, identificar el escritorio y reconocer elementos sobre él, buscar páginas sencillas (</a:t>
            </a:r>
            <a:r>
              <a:rPr lang="es-ES" sz="2000" err="1"/>
              <a:t>educacyl</a:t>
            </a:r>
            <a:r>
              <a:rPr lang="es-ES" sz="2000"/>
              <a:t>, juegos online...), juegos en la red para manejo del ratón y conocimiento del teclado y actividades varias relacionadas con las áreas del currículo.</a:t>
            </a:r>
          </a:p>
          <a:p>
            <a:pPr marL="342900" indent="-342900" algn="just">
              <a:buFont typeface="Wingdings" panose="020B0503020102020204" pitchFamily="34" charset="0"/>
              <a:buChar char="Ø"/>
            </a:pPr>
            <a:endParaRPr lang="es-ES" sz="2000" dirty="0"/>
          </a:p>
          <a:p>
            <a:pPr marL="342900" indent="-342900" algn="just">
              <a:buFont typeface="Wingdings" panose="020B0503020102020204" pitchFamily="34" charset="0"/>
              <a:buChar char="Ø"/>
            </a:pPr>
            <a:endParaRPr lang="es-ES" sz="2000" dirty="0"/>
          </a:p>
        </p:txBody>
      </p:sp>
      <p:pic>
        <p:nvPicPr>
          <p:cNvPr id="5" name="Imagen 5" descr="Un grupo de personas sentadas frente a una mesa con una computadora&#10;&#10;Descripción generada automáticamente">
            <a:extLst>
              <a:ext uri="{FF2B5EF4-FFF2-40B4-BE49-F238E27FC236}">
                <a16:creationId xmlns:a16="http://schemas.microsoft.com/office/drawing/2014/main" id="{9BD1A3B1-1551-D563-4AE7-6E1E3CA552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67" r="685" b="-521"/>
          <a:stretch/>
        </p:blipFill>
        <p:spPr>
          <a:xfrm>
            <a:off x="8333117" y="3426125"/>
            <a:ext cx="2369410" cy="2160711"/>
          </a:xfrm>
          <a:prstGeom prst="rect">
            <a:avLst/>
          </a:prstGeom>
        </p:spPr>
      </p:pic>
      <p:pic>
        <p:nvPicPr>
          <p:cNvPr id="6" name="Imagen 6">
            <a:extLst>
              <a:ext uri="{FF2B5EF4-FFF2-40B4-BE49-F238E27FC236}">
                <a16:creationId xmlns:a16="http://schemas.microsoft.com/office/drawing/2014/main" id="{09598477-80CE-07D1-10AB-9D7867660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756476" y="-110705"/>
            <a:ext cx="1492371" cy="197545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57A38A-8D12-9F40-E657-54316F78030E}"/>
              </a:ext>
            </a:extLst>
          </p:cNvPr>
          <p:cNvSpPr txBox="1"/>
          <p:nvPr/>
        </p:nvSpPr>
        <p:spPr>
          <a:xfrm>
            <a:off x="1575760" y="3602966"/>
            <a:ext cx="596372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Ø"/>
            </a:pPr>
            <a:r>
              <a:rPr lang="es-ES" sz="2000" u="sng" dirty="0"/>
              <a:t>Segundo trimestre</a:t>
            </a:r>
            <a:r>
              <a:rPr lang="es-ES" sz="2000" dirty="0"/>
              <a:t> de iniciación a la robótica con actividades de suelo, programación sin conexión, </a:t>
            </a:r>
            <a:r>
              <a:rPr lang="es-ES" sz="2000" err="1"/>
              <a:t>cody</a:t>
            </a:r>
            <a:r>
              <a:rPr lang="es-ES" sz="2000" dirty="0"/>
              <a:t> </a:t>
            </a:r>
            <a:r>
              <a:rPr lang="es-ES" sz="2000" err="1"/>
              <a:t>roby</a:t>
            </a:r>
            <a:r>
              <a:rPr lang="es-ES" sz="2000" dirty="0"/>
              <a:t> y robots autoprogramables.</a:t>
            </a:r>
            <a:endParaRPr lang="es-ES"/>
          </a:p>
          <a:p>
            <a:endParaRPr lang="es-ES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1D2E761-534D-650F-4F4A-74E1405BAE36}"/>
              </a:ext>
            </a:extLst>
          </p:cNvPr>
          <p:cNvSpPr txBox="1"/>
          <p:nvPr/>
        </p:nvSpPr>
        <p:spPr>
          <a:xfrm>
            <a:off x="1574861" y="4781011"/>
            <a:ext cx="610750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Ø"/>
            </a:pPr>
            <a:r>
              <a:rPr lang="es-ES" sz="2000" u="sng" dirty="0"/>
              <a:t>Tercer trimestre</a:t>
            </a:r>
            <a:r>
              <a:rPr lang="es-ES" sz="2000" dirty="0"/>
              <a:t> de iniciación a la programación con </a:t>
            </a:r>
            <a:r>
              <a:rPr lang="es-ES" sz="2000" err="1"/>
              <a:t>scratch</a:t>
            </a:r>
            <a:r>
              <a:rPr lang="es-ES" sz="2000"/>
              <a:t> a través de code.org, nivel A y B.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637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68C1AF-823C-0E6C-76C8-D11F112F0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166" y="240102"/>
            <a:ext cx="9601200" cy="939561"/>
          </a:xfrm>
        </p:spPr>
        <p:txBody>
          <a:bodyPr/>
          <a:lstStyle/>
          <a:p>
            <a:r>
              <a:rPr lang="es-ES"/>
              <a:t>ACTIVIDADES COMPLEMENTARIAS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620421-B0E7-C670-9E8B-4958E7C83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939" y="977661"/>
            <a:ext cx="4799162" cy="49026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S" sz="3200" b="1" dirty="0">
                <a:solidFill>
                  <a:schemeClr val="accent5">
                    <a:lumMod val="50000"/>
                  </a:schemeClr>
                </a:solidFill>
              </a:rPr>
              <a:t>Scratch Day</a:t>
            </a:r>
          </a:p>
          <a:p>
            <a:pPr marL="0" indent="0" algn="ctr">
              <a:buNone/>
            </a:pPr>
            <a:endParaRPr lang="es-E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Imagen 6" descr="Un 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4F0CD8B2-1753-AC1D-C8B0-29E52C3F3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644" y="3536111"/>
            <a:ext cx="4152180" cy="312132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A34264-46EF-23AE-B6EF-AC0619473524}"/>
              </a:ext>
            </a:extLst>
          </p:cNvPr>
          <p:cNvSpPr txBox="1"/>
          <p:nvPr/>
        </p:nvSpPr>
        <p:spPr>
          <a:xfrm>
            <a:off x="943156" y="1431984"/>
            <a:ext cx="3922142" cy="29854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000" dirty="0"/>
              <a:t>Organizado por la UVA, la facultad de ciencias y la asociación de Scratch </a:t>
            </a:r>
            <a:r>
              <a:rPr lang="es-ES" sz="2000"/>
              <a:t>Day.</a:t>
            </a:r>
            <a:endParaRPr lang="es-ES" sz="2000" dirty="0"/>
          </a:p>
          <a:p>
            <a:pPr algn="just"/>
            <a:r>
              <a:rPr lang="es-ES" sz="2000"/>
              <a:t>Actividades cooperativas. </a:t>
            </a:r>
            <a:endParaRPr lang="es-ES" sz="2000" dirty="0"/>
          </a:p>
          <a:p>
            <a:pPr algn="just"/>
            <a:r>
              <a:rPr lang="es-ES" sz="2000" dirty="0"/>
              <a:t>Presentación de un proyecto de Programación con Scra</a:t>
            </a:r>
            <a:r>
              <a:rPr lang="es-ES" sz="2000"/>
              <a:t>tch.</a:t>
            </a:r>
            <a:endParaRPr lang="es-ES" sz="2000" dirty="0"/>
          </a:p>
          <a:p>
            <a:endParaRPr lang="es-ES" sz="2800" dirty="0"/>
          </a:p>
          <a:p>
            <a:endParaRPr lang="es-ES" sz="2000" dirty="0"/>
          </a:p>
          <a:p>
            <a:endParaRPr lang="es-ES" sz="2000" dirty="0"/>
          </a:p>
        </p:txBody>
      </p:sp>
      <p:sp>
        <p:nvSpPr>
          <p:cNvPr id="7" name="CuadroTexto 1">
            <a:extLst>
              <a:ext uri="{FF2B5EF4-FFF2-40B4-BE49-F238E27FC236}">
                <a16:creationId xmlns:a16="http://schemas.microsoft.com/office/drawing/2014/main" id="{A8C192B8-396C-9799-17BE-A32CCD63902B}"/>
              </a:ext>
            </a:extLst>
          </p:cNvPr>
          <p:cNvSpPr txBox="1"/>
          <p:nvPr/>
        </p:nvSpPr>
        <p:spPr>
          <a:xfrm>
            <a:off x="7053533" y="871267"/>
            <a:ext cx="3677727" cy="33239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800" b="1" dirty="0" err="1">
                <a:solidFill>
                  <a:schemeClr val="accent5">
                    <a:lumMod val="50000"/>
                  </a:schemeClr>
                </a:solidFill>
              </a:rPr>
              <a:t>Fisrt</a:t>
            </a:r>
            <a:r>
              <a:rPr lang="es-ES" sz="2800" b="1" dirty="0">
                <a:solidFill>
                  <a:schemeClr val="accent5">
                    <a:lumMod val="50000"/>
                  </a:schemeClr>
                </a:solidFill>
              </a:rPr>
              <a:t> Lego League</a:t>
            </a:r>
            <a:endParaRPr lang="es-ES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s-ES" sz="2800" b="1" dirty="0"/>
          </a:p>
          <a:p>
            <a:pPr algn="ctr"/>
            <a:endParaRPr lang="es-ES" sz="2800" b="1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5" name="Imagen 7">
            <a:extLst>
              <a:ext uri="{FF2B5EF4-FFF2-40B4-BE49-F238E27FC236}">
                <a16:creationId xmlns:a16="http://schemas.microsoft.com/office/drawing/2014/main" id="{1CF3BA28-E7CE-80A9-24E8-25C9142B2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589" y="1469376"/>
            <a:ext cx="3462067" cy="2380868"/>
          </a:xfrm>
          <a:prstGeom prst="rect">
            <a:avLst/>
          </a:prstGeom>
        </p:spPr>
      </p:pic>
      <p:pic>
        <p:nvPicPr>
          <p:cNvPr id="8" name="Imagen 9">
            <a:extLst>
              <a:ext uri="{FF2B5EF4-FFF2-40B4-BE49-F238E27FC236}">
                <a16:creationId xmlns:a16="http://schemas.microsoft.com/office/drawing/2014/main" id="{BE19BAAF-A2CD-82FD-21E6-3635D8DA6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1117" y="3994153"/>
            <a:ext cx="4065916" cy="266531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196B082-10EE-889B-3AE1-234798D969E5}"/>
              </a:ext>
            </a:extLst>
          </p:cNvPr>
          <p:cNvSpPr txBox="1"/>
          <p:nvPr/>
        </p:nvSpPr>
        <p:spPr>
          <a:xfrm>
            <a:off x="8649419" y="1475117"/>
            <a:ext cx="316014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000" dirty="0"/>
              <a:t>Competición internacional de robótica y proyectos de </a:t>
            </a:r>
            <a:r>
              <a:rPr lang="es-ES" sz="2000"/>
              <a:t>innovación.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2486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68C1AF-823C-0E6C-76C8-D11F112F0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166" y="240102"/>
            <a:ext cx="9601200" cy="1485900"/>
          </a:xfrm>
        </p:spPr>
        <p:txBody>
          <a:bodyPr/>
          <a:lstStyle/>
          <a:p>
            <a:pPr algn="ctr"/>
            <a:r>
              <a:rPr lang="es-ES" dirty="0"/>
              <a:t>ENLACES DE INTERÉS</a:t>
            </a:r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0E833A2-EF1D-610D-F0A6-DAA01E0F16AA}"/>
              </a:ext>
            </a:extLst>
          </p:cNvPr>
          <p:cNvSpPr txBox="1"/>
          <p:nvPr/>
        </p:nvSpPr>
        <p:spPr>
          <a:xfrm>
            <a:off x="1373577" y="1086030"/>
            <a:ext cx="10449464" cy="44319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400" dirty="0">
                <a:hlinkClick r:id="rId2"/>
              </a:rPr>
              <a:t>https://programamos.es/cody-roby/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3"/>
              </a:rPr>
              <a:t>https://roboteandosafa.wixsite.com/roboteandoenlasafa/bee-bot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4"/>
              </a:rPr>
              <a:t>http://apprendiendoconrobotica.blogspot.com/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5"/>
              </a:rPr>
              <a:t>https://www.ro-botica.com/tienda/Makey-Makey/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6"/>
              </a:rPr>
              <a:t>https://paparobot.es/makey-makey/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7"/>
              </a:rPr>
              <a:t>https://www.robotix.es/es/recursos-gratuitos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8"/>
              </a:rPr>
              <a:t>https://scratch.mit.edu/wedo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9"/>
              </a:rPr>
              <a:t>http://www.futureworkss.com/arduino/Documentacion/Manual_de_actividades_con_el_mBot.pdf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10"/>
              </a:rPr>
              <a:t>https://robotix.es/documentos/storyboard.pdf</a:t>
            </a:r>
            <a:endParaRPr lang="es-ES" sz="2400" dirty="0">
              <a:ea typeface="+mn-lt"/>
              <a:cs typeface="+mn-lt"/>
            </a:endParaRPr>
          </a:p>
          <a:p>
            <a:pPr algn="ctr"/>
            <a:endParaRPr lang="es-ES" sz="2400" dirty="0">
              <a:ea typeface="+mn-lt"/>
              <a:cs typeface="+mn-lt"/>
            </a:endParaRPr>
          </a:p>
          <a:p>
            <a:pPr algn="l"/>
            <a:endParaRPr lang="es-ES" dirty="0"/>
          </a:p>
        </p:txBody>
      </p:sp>
      <p:pic>
        <p:nvPicPr>
          <p:cNvPr id="9" name="Imagen 9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3FBCC7F5-FA69-0F3A-B20E-8CE6D8300AD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605" r="523" b="30882"/>
          <a:stretch/>
        </p:blipFill>
        <p:spPr>
          <a:xfrm>
            <a:off x="4983192" y="5513641"/>
            <a:ext cx="2973255" cy="73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38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53BF6C-6F41-92FC-7AA8-D5DEC3629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895" y="139461"/>
            <a:ext cx="9886950" cy="1485900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SOMOS UN ROBOT</a:t>
            </a:r>
            <a:br>
              <a:rPr lang="es-ES" dirty="0"/>
            </a:br>
            <a:r>
              <a:rPr lang="es-ES" dirty="0"/>
              <a:t>Actividades en movimiento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C349A8-DDF6-D0F8-76CC-BFEEF1E54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49" y="1509624"/>
            <a:ext cx="6493077" cy="494724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s-ES" sz="1800" dirty="0"/>
              <a:t>El objetivo de estas actividades es iniciar los elementos básicos de programación mediante el movimiento y el juego. Se pueden plantear diversas dinámicas:</a:t>
            </a:r>
          </a:p>
          <a:p>
            <a:pPr marL="285750" indent="-285750">
              <a:buFont typeface="Wingdings" panose="020B0503020102020204" pitchFamily="34" charset="0"/>
              <a:buChar char="Ø"/>
            </a:pPr>
            <a:r>
              <a:rPr lang="es-ES" sz="1800" dirty="0"/>
              <a:t>Imitar  libremente los movimientos  básicos de un robot (adelante, atrás, derecha, izquierda).</a:t>
            </a:r>
          </a:p>
          <a:p>
            <a:pPr marL="285750" indent="-285750">
              <a:buFont typeface="Wingdings" panose="020B0503020102020204" pitchFamily="34" charset="0"/>
              <a:buChar char="Ø"/>
            </a:pPr>
            <a:r>
              <a:rPr lang="es-ES" sz="1800" dirty="0"/>
              <a:t>Añadir giros a los movimientos (derecha e izquierda).</a:t>
            </a:r>
          </a:p>
          <a:p>
            <a:pPr marL="285750" indent="-285750">
              <a:buFont typeface="Wingdings" panose="020B0503020102020204" pitchFamily="34" charset="0"/>
              <a:buChar char="Ø"/>
            </a:pPr>
            <a:r>
              <a:rPr lang="es-ES" sz="1800" dirty="0"/>
              <a:t>Realizar los movimientos siguiendo instrucciones verbales del profesor/a o de otro alumno/a.</a:t>
            </a:r>
          </a:p>
          <a:p>
            <a:pPr marL="285750" indent="-285750">
              <a:buFont typeface="Wingdings" panose="020B0503020102020204" pitchFamily="34" charset="0"/>
              <a:buChar char="Ø"/>
            </a:pPr>
            <a:r>
              <a:rPr lang="es-ES" sz="1800" dirty="0"/>
              <a:t>Realizar los movimientos siguiendo órdenes motrices (hombro derecho, hombro izquierdo, cabeza y espalda) y se puede apoyar con flechas puestas sobre las diferentes partes del cuerpo.</a:t>
            </a:r>
          </a:p>
          <a:p>
            <a:pPr marL="285750" indent="-285750">
              <a:buFont typeface="Wingdings" panose="020B0503020102020204" pitchFamily="34" charset="0"/>
              <a:buChar char="Ø"/>
            </a:pPr>
            <a:r>
              <a:rPr lang="es-ES" sz="1800" dirty="0"/>
              <a:t>Realizar dichos movimientos con los ojos cerrados.</a:t>
            </a:r>
          </a:p>
          <a:p>
            <a:pPr marL="285750" indent="-285750">
              <a:buFont typeface="Wingdings" panose="020B0503020102020204" pitchFamily="34" charset="0"/>
              <a:buChar char="Ø"/>
            </a:pPr>
            <a:r>
              <a:rPr lang="es-ES" sz="1800" dirty="0"/>
              <a:t>Ir de un sitio a otro del aula explicando verbalmente el camino recorrido y los pasos requeridos.</a:t>
            </a:r>
          </a:p>
          <a:p>
            <a:pPr marL="0" indent="0">
              <a:buNone/>
            </a:pPr>
            <a:endParaRPr lang="es-ES" sz="1700"/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3C63E335-4236-48CA-88D3-25DAA22475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5550"/>
          <a:stretch/>
        </p:blipFill>
        <p:spPr>
          <a:xfrm>
            <a:off x="8061437" y="1998990"/>
            <a:ext cx="3585306" cy="386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45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68C1AF-823C-0E6C-76C8-D11F112F0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166" y="240102"/>
            <a:ext cx="9601200" cy="1485900"/>
          </a:xfrm>
        </p:spPr>
        <p:txBody>
          <a:bodyPr/>
          <a:lstStyle/>
          <a:p>
            <a:pPr algn="ctr"/>
            <a:r>
              <a:rPr lang="es-ES" dirty="0"/>
              <a:t>ENLACES DE INTERÉS</a:t>
            </a:r>
            <a:endParaRPr lang="es-ES"/>
          </a:p>
        </p:txBody>
      </p:sp>
      <p:sp>
        <p:nvSpPr>
          <p:cNvPr id="6" name="Marcador de contenido 6">
            <a:extLst>
              <a:ext uri="{FF2B5EF4-FFF2-40B4-BE49-F238E27FC236}">
                <a16:creationId xmlns:a16="http://schemas.microsoft.com/office/drawing/2014/main" id="{F8143E30-2B6E-E1CD-1DE5-9FEEF619EECD}"/>
              </a:ext>
            </a:extLst>
          </p:cNvPr>
          <p:cNvSpPr>
            <a:spLocks noGrp="1"/>
          </p:cNvSpPr>
          <p:nvPr/>
        </p:nvSpPr>
        <p:spPr>
          <a:xfrm>
            <a:off x="1170317" y="3436189"/>
            <a:ext cx="7847162" cy="27187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800" dirty="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s-ES" sz="2800" dirty="0">
                <a:ea typeface="+mn-lt"/>
                <a:cs typeface="+mn-lt"/>
              </a:rPr>
              <a:t>OTRAS PÁGINAS DE PROGRAMACIÓN</a:t>
            </a:r>
            <a:endParaRPr lang="es-ES" dirty="0"/>
          </a:p>
          <a:p>
            <a:pPr marL="0" indent="0">
              <a:buNone/>
            </a:pPr>
            <a:r>
              <a:rPr lang="es-ES" sz="2800" dirty="0">
                <a:ea typeface="+mn-lt"/>
                <a:cs typeface="+mn-lt"/>
                <a:hlinkClick r:id="rId2"/>
              </a:rPr>
              <a:t>TYNKER</a:t>
            </a:r>
            <a:endParaRPr lang="es-ES" sz="2800"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" sz="2800" dirty="0">
                <a:ea typeface="+mn-lt"/>
                <a:cs typeface="+mn-lt"/>
                <a:hlinkClick r:id="rId3"/>
              </a:rPr>
              <a:t>CODEMONKEY</a:t>
            </a:r>
            <a:endParaRPr lang="es-ES" sz="28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" sz="2800" dirty="0">
                <a:hlinkClick r:id="rId4"/>
              </a:rPr>
              <a:t>CODECOMBAT</a:t>
            </a:r>
            <a:endParaRPr lang="es-ES" sz="2800" dirty="0"/>
          </a:p>
          <a:p>
            <a:pPr marL="0" indent="0">
              <a:buNone/>
            </a:pPr>
            <a:r>
              <a:rPr lang="es-ES" sz="2800" dirty="0">
                <a:ea typeface="+mn-lt"/>
                <a:cs typeface="+mn-lt"/>
                <a:hlinkClick r:id="rId5"/>
              </a:rPr>
              <a:t>http://aprendiendoscrath.blogspot.com/</a:t>
            </a:r>
            <a:endParaRPr lang="es-ES" dirty="0"/>
          </a:p>
          <a:p>
            <a:pPr marL="0" indent="0">
              <a:buNone/>
            </a:pPr>
            <a:endParaRPr lang="es-ES" sz="2800" dirty="0"/>
          </a:p>
          <a:p>
            <a:pPr marL="0" indent="0">
              <a:buNone/>
            </a:pPr>
            <a:endParaRPr lang="es-ES" sz="2800" dirty="0"/>
          </a:p>
        </p:txBody>
      </p:sp>
      <p:pic>
        <p:nvPicPr>
          <p:cNvPr id="8" name="Imagen 9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1F9A9442-9B04-D6B3-C398-8436614E85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05" r="523" b="30882"/>
          <a:stretch/>
        </p:blipFill>
        <p:spPr>
          <a:xfrm rot="3000000">
            <a:off x="9325154" y="4435339"/>
            <a:ext cx="2973255" cy="73554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B37726A-C39C-6BAF-C4A2-66E33D88B0F5}"/>
              </a:ext>
            </a:extLst>
          </p:cNvPr>
          <p:cNvSpPr txBox="1"/>
          <p:nvPr/>
        </p:nvSpPr>
        <p:spPr>
          <a:xfrm>
            <a:off x="2337758" y="1201947"/>
            <a:ext cx="9054860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400" dirty="0">
                <a:hlinkClick r:id="rId7"/>
              </a:rPr>
              <a:t>https://www.youtube.com/channel/UCUlSUHMwoz_msUA1MIVV4HA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8"/>
              </a:rPr>
              <a:t>https://juegosrobotica.es/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9"/>
              </a:rPr>
              <a:t>https://www.educaciontrespuntocero.com/recursos/juegos-de-mesa-para-aprender-a-programar/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10"/>
              </a:rPr>
              <a:t>https://www.prodel.es/first-lego-league-espana/</a:t>
            </a:r>
            <a:endParaRPr lang="es-ES" sz="2400" dirty="0">
              <a:ea typeface="+mn-lt"/>
              <a:cs typeface="+mn-lt"/>
            </a:endParaRPr>
          </a:p>
          <a:p>
            <a:pPr algn="ctr"/>
            <a:endParaRPr lang="es-ES" sz="2400" dirty="0">
              <a:ea typeface="+mn-lt"/>
              <a:cs typeface="+mn-lt"/>
            </a:endParaRPr>
          </a:p>
          <a:p>
            <a:pPr algn="l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8485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2C3128B-77AB-BEAF-2F4F-280604882B02}"/>
              </a:ext>
            </a:extLst>
          </p:cNvPr>
          <p:cNvSpPr txBox="1"/>
          <p:nvPr/>
        </p:nvSpPr>
        <p:spPr>
          <a:xfrm>
            <a:off x="1618893" y="971909"/>
            <a:ext cx="9011726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64703C59-4A45-1624-FB8A-AF13E0EF1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2883" y="5305245"/>
            <a:ext cx="5345502" cy="18273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ea typeface="+mn-lt"/>
                <a:cs typeface="+mn-lt"/>
              </a:rPr>
              <a:t>CONTACTO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ea typeface="+mn-lt"/>
                <a:cs typeface="+mn-lt"/>
                <a:hlinkClick r:id="rId2"/>
              </a:rPr>
              <a:t>memendez@educa.jcyl.es</a:t>
            </a:r>
            <a:endParaRPr lang="en-US" sz="280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dirty="0">
                <a:ea typeface="+mn-lt"/>
                <a:cs typeface="+mn-lt"/>
              </a:rPr>
              <a:t>@memendeza</a:t>
            </a:r>
            <a:endParaRPr lang="es-ES" sz="2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383540" indent="-38354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s-ES" dirty="0"/>
          </a:p>
          <a:p>
            <a:pPr marL="383540" indent="-383540"/>
            <a:endParaRPr lang="es-ES" dirty="0"/>
          </a:p>
        </p:txBody>
      </p:sp>
      <p:sp>
        <p:nvSpPr>
          <p:cNvPr id="3" name="Explosión: 14 puntos 2">
            <a:extLst>
              <a:ext uri="{FF2B5EF4-FFF2-40B4-BE49-F238E27FC236}">
                <a16:creationId xmlns:a16="http://schemas.microsoft.com/office/drawing/2014/main" id="{435DB410-AD5F-CFBD-4576-6700F60FC5D1}"/>
              </a:ext>
            </a:extLst>
          </p:cNvPr>
          <p:cNvSpPr/>
          <p:nvPr/>
        </p:nvSpPr>
        <p:spPr>
          <a:xfrm>
            <a:off x="1253707" y="268856"/>
            <a:ext cx="6901128" cy="498894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/>
              <a:t>GRACIAS</a:t>
            </a:r>
          </a:p>
        </p:txBody>
      </p:sp>
      <p:pic>
        <p:nvPicPr>
          <p:cNvPr id="6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366CCA5-6F03-1447-C6B1-A4354845B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543" y="3139656"/>
            <a:ext cx="3540424" cy="3540424"/>
          </a:xfrm>
          <a:prstGeom prst="rect">
            <a:avLst/>
          </a:prstGeom>
        </p:spPr>
      </p:pic>
      <p:pic>
        <p:nvPicPr>
          <p:cNvPr id="7" name="Imagen 7">
            <a:extLst>
              <a:ext uri="{FF2B5EF4-FFF2-40B4-BE49-F238E27FC236}">
                <a16:creationId xmlns:a16="http://schemas.microsoft.com/office/drawing/2014/main" id="{7792ABA1-925D-6392-84A5-88D29BAE9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644" y="432758"/>
            <a:ext cx="2441276" cy="244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6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75DA423-1E6A-406A-9B05-E620EFA1F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B53BF6C-6F41-92FC-7AA8-D5DEC3629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333" y="240102"/>
            <a:ext cx="6464323" cy="1485900"/>
          </a:xfrm>
        </p:spPr>
        <p:txBody>
          <a:bodyPr>
            <a:normAutofit/>
          </a:bodyPr>
          <a:lstStyle/>
          <a:p>
            <a:r>
              <a:rPr lang="es-ES" sz="3700" dirty="0"/>
              <a:t>CODY ROBY</a:t>
            </a:r>
            <a:br>
              <a:rPr lang="es-ES" sz="3700" dirty="0"/>
            </a:br>
            <a:r>
              <a:rPr lang="es-ES" sz="3700" dirty="0"/>
              <a:t>Programación en movimiento I</a:t>
            </a:r>
          </a:p>
        </p:txBody>
      </p:sp>
      <p:pic>
        <p:nvPicPr>
          <p:cNvPr id="5" name="Imagen 5" descr="Imagen que contiene edificio, piso, azul, niño&#10;&#10;Descripción generada automáticamente">
            <a:extLst>
              <a:ext uri="{FF2B5EF4-FFF2-40B4-BE49-F238E27FC236}">
                <a16:creationId xmlns:a16="http://schemas.microsoft.com/office/drawing/2014/main" id="{13D9FED7-2A11-6666-B1EF-80886AAC06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92" b="-2"/>
          <a:stretch/>
        </p:blipFill>
        <p:spPr>
          <a:xfrm>
            <a:off x="20" y="-1"/>
            <a:ext cx="4373525" cy="3438081"/>
          </a:xfrm>
          <a:prstGeom prst="rect">
            <a:avLst/>
          </a:prstGeom>
        </p:spPr>
      </p:pic>
      <p:pic>
        <p:nvPicPr>
          <p:cNvPr id="6" name="Imagen 6" descr="Imagen que contiene edificio, piso, parado, niño&#10;&#10;Descripción generada automáticamente">
            <a:extLst>
              <a:ext uri="{FF2B5EF4-FFF2-40B4-BE49-F238E27FC236}">
                <a16:creationId xmlns:a16="http://schemas.microsoft.com/office/drawing/2014/main" id="{2A184943-1FEC-5B3A-A149-66E189633C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1"/>
          <a:stretch/>
        </p:blipFill>
        <p:spPr>
          <a:xfrm>
            <a:off x="20" y="3438457"/>
            <a:ext cx="4373525" cy="3429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5408C03-B752-49FB-ABD5-7ED758AE4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C349A8-DDF6-D0F8-76CC-BFEEF1E54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8333" y="1782792"/>
            <a:ext cx="6176776" cy="39839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s-ES" dirty="0"/>
              <a:t>El objetivo de esta actividad es comenzar a utilizar el pensamiento lógico de forma lúdica.</a:t>
            </a:r>
            <a:endParaRPr lang="es-ES"/>
          </a:p>
          <a:p>
            <a:pPr marL="0" indent="0" algn="just">
              <a:buNone/>
            </a:pPr>
            <a:r>
              <a:rPr lang="es-ES" dirty="0"/>
              <a:t>Trabajamos sobre una cuadrícula pintada en el suelo además de las tarjetas de programación. Son varias las propuestas que se pueden realizar:</a:t>
            </a:r>
          </a:p>
          <a:p>
            <a:pPr marL="342900" indent="-342900" algn="just">
              <a:buFont typeface="Wingdings" panose="020B0503020102020204" pitchFamily="34" charset="0"/>
              <a:buChar char="Ø"/>
            </a:pPr>
            <a:r>
              <a:rPr lang="es-ES" dirty="0"/>
              <a:t>Uno de los alumnos/as diseña un movimiento con las tarjetas y otro lo realiza sobre la cuadrícula.</a:t>
            </a:r>
          </a:p>
          <a:p>
            <a:pPr marL="342900" indent="-342900" algn="just">
              <a:buFont typeface="Wingdings" panose="020B0503020102020204" pitchFamily="34" charset="0"/>
              <a:buChar char="Ø"/>
            </a:pPr>
            <a:r>
              <a:rPr lang="es-ES" dirty="0"/>
              <a:t>Se puede hacer el proceso inverso, se realiza un movimiento sobre la cuadrícula y entre varios colocan las tarjetas con los pasos realizados.</a:t>
            </a:r>
          </a:p>
          <a:p>
            <a:pPr marL="0" indent="0" algn="just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4585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98CA5AE-F2E4-4A6F-B986-89804B1EC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B53BF6C-6F41-92FC-7AA8-D5DEC3629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6023512" cy="1485900"/>
          </a:xfrm>
        </p:spPr>
        <p:txBody>
          <a:bodyPr>
            <a:normAutofit/>
          </a:bodyPr>
          <a:lstStyle/>
          <a:p>
            <a:r>
              <a:rPr lang="es-ES" sz="3400" dirty="0"/>
              <a:t>CODY ROBY</a:t>
            </a:r>
            <a:br>
              <a:rPr lang="es-ES" sz="3400" dirty="0"/>
            </a:br>
            <a:r>
              <a:rPr lang="es-ES" sz="3400" dirty="0"/>
              <a:t>Programación en movimiento II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C349A8-DDF6-D0F8-76CC-BFEEF1E54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43" y="2286000"/>
            <a:ext cx="5793475" cy="3581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just">
              <a:buFont typeface="Wingdings" panose="020B0503020102020204" pitchFamily="34" charset="0"/>
              <a:buChar char="Ø"/>
            </a:pPr>
            <a:r>
              <a:rPr lang="es-ES" dirty="0"/>
              <a:t>Sobre la propia cuadrícula se colocan unos puntos que indican el lugar de salida y el de entrada.</a:t>
            </a:r>
          </a:p>
          <a:p>
            <a:pPr marL="342900" indent="-342900" algn="just">
              <a:buFont typeface="Wingdings" panose="020B0503020102020204" pitchFamily="34" charset="0"/>
              <a:buChar char="Ø"/>
            </a:pPr>
            <a:r>
              <a:rPr lang="es-ES" dirty="0"/>
              <a:t>Los alumnos/as tienen que realizar el movimiento necesario para llegar de un punto a otro y escribir el código colocando las tarjetas en el orden correspondiente.</a:t>
            </a:r>
          </a:p>
          <a:p>
            <a:pPr marL="342900" indent="-342900" algn="just">
              <a:buFont typeface="Wingdings" panose="020B0503020102020204" pitchFamily="34" charset="0"/>
              <a:buChar char="Ø"/>
            </a:pPr>
            <a:r>
              <a:rPr lang="es-ES" dirty="0"/>
              <a:t>Primeramente, se realiza la programación con las tarjetas unidireccionales (flechas azules) y después añadiendo las de giros (tarjetas amarillas).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869185DA-430C-86F5-52D7-9FB61893EA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" b="4"/>
          <a:stretch/>
        </p:blipFill>
        <p:spPr>
          <a:xfrm>
            <a:off x="7597883" y="57508"/>
            <a:ext cx="4579739" cy="34384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67E3959-D0D8-49DB-A48B-CE4FC3687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Imagen 6" descr="Imagen que contiene piso, interior, edificio, puesto&#10;&#10;Descripción generada automáticamente">
            <a:extLst>
              <a:ext uri="{FF2B5EF4-FFF2-40B4-BE49-F238E27FC236}">
                <a16:creationId xmlns:a16="http://schemas.microsoft.com/office/drawing/2014/main" id="{C4C56E89-F19D-8982-0030-ABCDE28B6B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497" r="1" b="12349"/>
          <a:stretch/>
        </p:blipFill>
        <p:spPr>
          <a:xfrm>
            <a:off x="7612260" y="3438457"/>
            <a:ext cx="457973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47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3B91B61-BFCA-4647-957E-A8269BE46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B53BF6C-6F41-92FC-7AA8-D5DEC3629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283234"/>
            <a:ext cx="6176776" cy="1485900"/>
          </a:xfrm>
        </p:spPr>
        <p:txBody>
          <a:bodyPr>
            <a:normAutofit/>
          </a:bodyPr>
          <a:lstStyle/>
          <a:p>
            <a:pPr algn="ctr"/>
            <a:r>
              <a:rPr lang="es-ES" sz="3700" dirty="0"/>
              <a:t>CODY ROBY</a:t>
            </a:r>
            <a:br>
              <a:rPr lang="es-ES" sz="3700" dirty="0"/>
            </a:br>
            <a:r>
              <a:rPr lang="es-ES" sz="3700" dirty="0"/>
              <a:t>Programación sobre tablero</a:t>
            </a:r>
            <a:endParaRPr lang="es-ES"/>
          </a:p>
        </p:txBody>
      </p:sp>
      <p:pic>
        <p:nvPicPr>
          <p:cNvPr id="7" name="Imagen 7" descr="Imagen que contiene viejo, firmar&#10;&#10;Descripción generada automáticamente">
            <a:extLst>
              <a:ext uri="{FF2B5EF4-FFF2-40B4-BE49-F238E27FC236}">
                <a16:creationId xmlns:a16="http://schemas.microsoft.com/office/drawing/2014/main" id="{93E678B5-B55A-D57A-AECD-76345AEBB6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69"/>
          <a:stretch/>
        </p:blipFill>
        <p:spPr>
          <a:xfrm rot="5400000">
            <a:off x="224263" y="652756"/>
            <a:ext cx="3982529" cy="25619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2D1D7C6-1C89-420C-8D35-483654167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C349A8-DDF6-D0F8-76CC-BFEEF1E54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4" y="1768415"/>
            <a:ext cx="6176776" cy="130977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s-ES" dirty="0"/>
              <a:t>Todas estas actividades se pueden realizar además de con las tarjetas, sobre un tablero o cuadrícula, dando un paso más sobre la interiorización del  movimiento.</a:t>
            </a:r>
          </a:p>
          <a:p>
            <a:pPr marL="0" indent="0">
              <a:buNone/>
            </a:pPr>
            <a:r>
              <a:rPr lang="es-ES" dirty="0"/>
              <a:t> En el vídeo vemos un ejemplo de juego: "Rellena todo".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8" name="Elementos multimedia en línea 7" title="CodyRoby game: Full-Fill">
            <a:hlinkClick r:id="" action="ppaction://media"/>
            <a:extLst>
              <a:ext uri="{FF2B5EF4-FFF2-40B4-BE49-F238E27FC236}">
                <a16:creationId xmlns:a16="http://schemas.microsoft.com/office/drawing/2014/main" id="{9A2C9736-78C7-B7C0-F611-C424AEDAD48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587999" y="3171525"/>
            <a:ext cx="5774904" cy="3447929"/>
          </a:xfrm>
          <a:prstGeom prst="rect">
            <a:avLst/>
          </a:prstGeom>
        </p:spPr>
      </p:pic>
      <p:pic>
        <p:nvPicPr>
          <p:cNvPr id="9" name="Imagen 9" descr="Imagen que contiene niño, objeto, joven, pequeño&#10;&#10;Descripción generada automáticamente">
            <a:extLst>
              <a:ext uri="{FF2B5EF4-FFF2-40B4-BE49-F238E27FC236}">
                <a16:creationId xmlns:a16="http://schemas.microsoft.com/office/drawing/2014/main" id="{68AFD8E7-BF6C-BF92-13AD-6D2905533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193" y="4053697"/>
            <a:ext cx="3490821" cy="260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68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E4437B-B394-A3E3-D4DB-D5348AC07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/>
              <a:t> </a:t>
            </a:r>
            <a:r>
              <a:rPr lang="es-ES" sz="4800" dirty="0" err="1"/>
              <a:t>Let’s</a:t>
            </a:r>
            <a:r>
              <a:rPr lang="es-ES" sz="4800" dirty="0"/>
              <a:t> </a:t>
            </a:r>
            <a:r>
              <a:rPr lang="es-ES" sz="4800" dirty="0" err="1"/>
              <a:t>Go</a:t>
            </a:r>
            <a:r>
              <a:rPr lang="es-ES" sz="4800" dirty="0"/>
              <a:t> </a:t>
            </a:r>
            <a:r>
              <a:rPr lang="es-ES" sz="4800" dirty="0" err="1"/>
              <a:t>Code</a:t>
            </a:r>
            <a:r>
              <a:rPr lang="es-ES" sz="4800" dirty="0"/>
              <a:t>!™</a:t>
            </a:r>
            <a:endParaRPr lang="es-ES" sz="4800"/>
          </a:p>
          <a:p>
            <a:endParaRPr lang="es-ES" dirty="0"/>
          </a:p>
        </p:txBody>
      </p:sp>
      <p:pic>
        <p:nvPicPr>
          <p:cNvPr id="5" name="Imagen 5" descr="Imagen que contiene interior, juguete, niño, pequeño&#10;&#10;Descripción generada automáticamente">
            <a:extLst>
              <a:ext uri="{FF2B5EF4-FFF2-40B4-BE49-F238E27FC236}">
                <a16:creationId xmlns:a16="http://schemas.microsoft.com/office/drawing/2014/main" id="{3912D378-912B-453E-4646-91A103256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34783" y="2084717"/>
            <a:ext cx="3581400" cy="3581400"/>
          </a:xfrm>
        </p:spPr>
      </p:pic>
      <p:pic>
        <p:nvPicPr>
          <p:cNvPr id="6" name="Elementos multimedia en línea 5" title="Let's Go Code Activity Set | Kaplan Early Learning Company">
            <a:hlinkClick r:id="" action="ppaction://media"/>
            <a:extLst>
              <a:ext uri="{FF2B5EF4-FFF2-40B4-BE49-F238E27FC236}">
                <a16:creationId xmlns:a16="http://schemas.microsoft.com/office/drawing/2014/main" id="{00AD2AAC-49C8-0EA2-4899-D6524C691E6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918679" y="1863187"/>
            <a:ext cx="5933056" cy="396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94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5">
            <a:extLst>
              <a:ext uri="{FF2B5EF4-FFF2-40B4-BE49-F238E27FC236}">
                <a16:creationId xmlns:a16="http://schemas.microsoft.com/office/drawing/2014/main" id="{975DA423-1E6A-406A-9B05-E620EFA1F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E4437B-B394-A3E3-D4DB-D5348AC0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PRIMERAS CONSTRUCCIONES</a:t>
            </a:r>
          </a:p>
        </p:txBody>
      </p:sp>
      <p:pic>
        <p:nvPicPr>
          <p:cNvPr id="9" name="Imagen 9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3541CA98-1755-84C4-85F5-10DDFBB31D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39" r="49143" b="-3"/>
          <a:stretch/>
        </p:blipFill>
        <p:spPr>
          <a:xfrm rot="5400000">
            <a:off x="1323951" y="381028"/>
            <a:ext cx="1728019" cy="4375917"/>
          </a:xfrm>
          <a:prstGeom prst="rect">
            <a:avLst/>
          </a:prstGeom>
        </p:spPr>
      </p:pic>
      <p:pic>
        <p:nvPicPr>
          <p:cNvPr id="3" name="Imagen 4">
            <a:extLst>
              <a:ext uri="{FF2B5EF4-FFF2-40B4-BE49-F238E27FC236}">
                <a16:creationId xmlns:a16="http://schemas.microsoft.com/office/drawing/2014/main" id="{5292EDE8-C713-AE98-B0AB-080292C570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51" r="48697" b="1"/>
          <a:stretch/>
        </p:blipFill>
        <p:spPr>
          <a:xfrm rot="5400000">
            <a:off x="1332925" y="-1332927"/>
            <a:ext cx="1714122" cy="4379976"/>
          </a:xfrm>
          <a:prstGeom prst="rect">
            <a:avLst/>
          </a:prstGeom>
        </p:spPr>
      </p:pic>
      <p:pic>
        <p:nvPicPr>
          <p:cNvPr id="5" name="Imagen 5" descr="Imagen que contiene Calendario&#10;&#10;Descripción generada automáticamente">
            <a:extLst>
              <a:ext uri="{FF2B5EF4-FFF2-40B4-BE49-F238E27FC236}">
                <a16:creationId xmlns:a16="http://schemas.microsoft.com/office/drawing/2014/main" id="{F81EDE24-40E0-2ADB-8DC1-2243913D7C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08" r="48134" b="1"/>
          <a:stretch/>
        </p:blipFill>
        <p:spPr>
          <a:xfrm rot="5400000">
            <a:off x="1332737" y="3810761"/>
            <a:ext cx="1714501" cy="4379976"/>
          </a:xfrm>
          <a:prstGeom prst="rect">
            <a:avLst/>
          </a:prstGeom>
        </p:spPr>
      </p:pic>
      <p:pic>
        <p:nvPicPr>
          <p:cNvPr id="11" name="Imagen 11">
            <a:extLst>
              <a:ext uri="{FF2B5EF4-FFF2-40B4-BE49-F238E27FC236}">
                <a16:creationId xmlns:a16="http://schemas.microsoft.com/office/drawing/2014/main" id="{105CEEC3-043B-1B18-B74E-C5DD56E4C4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971" r="1" b="28402"/>
          <a:stretch/>
        </p:blipFill>
        <p:spPr>
          <a:xfrm>
            <a:off x="20" y="3423851"/>
            <a:ext cx="4379956" cy="1728793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D6ED5A6-2CAC-33A2-3C10-2409FC5BF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98" y="1984075"/>
            <a:ext cx="6176776" cy="35814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es-ES" sz="2200" dirty="0"/>
              <a:t>Para realizar los primeros pasos en la construcción de máquinas no es necesario un gran material, nos sirve cualquier juego de construcción.</a:t>
            </a:r>
          </a:p>
          <a:p>
            <a:pPr marL="0" indent="0" algn="just">
              <a:buNone/>
            </a:pPr>
            <a:r>
              <a:rPr lang="es-ES" sz="2200" dirty="0"/>
              <a:t>El objetivo principal es construir el reto que se proponga: "Construye una máquina para explorar el espacio", "Construye un helicóptero para ayudar en los incendios forestales", "Construye una avioneta que pueda aterrizar en agua y en tierra"…</a:t>
            </a:r>
          </a:p>
          <a:p>
            <a:pPr marL="0" indent="0" algn="just">
              <a:buNone/>
            </a:pPr>
            <a:r>
              <a:rPr lang="es-ES" sz="2200" dirty="0"/>
              <a:t>Se pueden buscar incluso construcciones básicas de Lego o </a:t>
            </a:r>
            <a:r>
              <a:rPr lang="es-ES" sz="2200" err="1"/>
              <a:t>playmobil</a:t>
            </a:r>
            <a:r>
              <a:rPr lang="es-ES" sz="2200"/>
              <a:t>. Algunos ejemplos se pueden ver en las fotos.</a:t>
            </a:r>
            <a:endParaRPr lang="es-ES" sz="2200" dirty="0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B5408C03-B752-49FB-ABD5-7ED758AE4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24199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E4437B-B394-A3E3-D4DB-D5348AC0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96970"/>
            <a:ext cx="9601200" cy="1485900"/>
          </a:xfrm>
        </p:spPr>
        <p:txBody>
          <a:bodyPr/>
          <a:lstStyle/>
          <a:p>
            <a:pPr algn="ctr"/>
            <a:r>
              <a:rPr lang="es-ES" sz="4800" dirty="0"/>
              <a:t>PRIMERAS MÁQUINAS I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D6ED5A6-2CAC-33A2-3C10-2409FC5BF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934528"/>
            <a:ext cx="10032520" cy="9791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s-ES" dirty="0"/>
              <a:t>El objetivo de estas construcciones es precisamente lo que su nombre indica "construir", un paso más en la creación y el pensamiento lógico. Estas propuestas no incluyen programación de movimientos, pero  va implícito en su propia articulación.</a:t>
            </a:r>
            <a:endParaRPr lang="es-ES"/>
          </a:p>
        </p:txBody>
      </p:sp>
      <p:pic>
        <p:nvPicPr>
          <p:cNvPr id="3" name="Imagen 4" descr="Imagen que contiene interior, tabla, comida, bolsa&#10;&#10;Descripción generada automáticamente">
            <a:extLst>
              <a:ext uri="{FF2B5EF4-FFF2-40B4-BE49-F238E27FC236}">
                <a16:creationId xmlns:a16="http://schemas.microsoft.com/office/drawing/2014/main" id="{FDDD3B01-C18A-5368-6F91-8FC23A696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68" y="2032421"/>
            <a:ext cx="3458292" cy="4604706"/>
          </a:xfrm>
          <a:prstGeom prst="rect">
            <a:avLst/>
          </a:prstGeom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35EC120E-F85B-48F0-DDE4-BCE7066666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95" r="10995" b="2651"/>
          <a:stretch/>
        </p:blipFill>
        <p:spPr>
          <a:xfrm>
            <a:off x="4436853" y="2355984"/>
            <a:ext cx="4052175" cy="3816721"/>
          </a:xfrm>
          <a:prstGeom prst="rect">
            <a:avLst/>
          </a:prstGeom>
        </p:spPr>
      </p:pic>
      <p:pic>
        <p:nvPicPr>
          <p:cNvPr id="8" name="Imagen 8" descr="Imagen que contiene interior, pequeño, tabla, luz&#10;&#10;Descripción generada automáticamente">
            <a:extLst>
              <a:ext uri="{FF2B5EF4-FFF2-40B4-BE49-F238E27FC236}">
                <a16:creationId xmlns:a16="http://schemas.microsoft.com/office/drawing/2014/main" id="{C09DBAF6-8668-7265-0735-AEA1490C63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49" t="15183" r="8661" b="18325"/>
          <a:stretch/>
        </p:blipFill>
        <p:spPr>
          <a:xfrm rot="5400000">
            <a:off x="7959305" y="2781251"/>
            <a:ext cx="4443863" cy="271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70552"/>
      </p:ext>
    </p:extLst>
  </p:cSld>
  <p:clrMapOvr>
    <a:masterClrMapping/>
  </p:clrMapOvr>
</p:sld>
</file>

<file path=ppt/theme/theme1.xml><?xml version="1.0" encoding="utf-8"?>
<a:theme xmlns:a="http://schemas.openxmlformats.org/drawingml/2006/main" name="Recorte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TF00001241</Template>
  <TotalTime>0</TotalTime>
  <Words>1</Words>
  <Application>Microsoft Office PowerPoint</Application>
  <PresentationFormat>Panorámica</PresentationFormat>
  <Paragraphs>1</Paragraphs>
  <Slides>31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Recorte</vt:lpstr>
      <vt:lpstr>ROBÓTICA: INICIACIÓN</vt:lpstr>
      <vt:lpstr>¿qué es la robótica educativa?</vt:lpstr>
      <vt:lpstr>SOMOS UN ROBOT Actividades en movimiento</vt:lpstr>
      <vt:lpstr>CODY ROBY Programación en movimiento I</vt:lpstr>
      <vt:lpstr>CODY ROBY Programación en movimiento II</vt:lpstr>
      <vt:lpstr>CODY ROBY Programación sobre tablero</vt:lpstr>
      <vt:lpstr> Let’s Go Code!™ </vt:lpstr>
      <vt:lpstr>PRIMERAS CONSTRUCCIONES</vt:lpstr>
      <vt:lpstr>PRIMERAS MÁQUINAS I</vt:lpstr>
      <vt:lpstr>PRIMERAS MÁQUINASII</vt:lpstr>
      <vt:lpstr>AUTOPROGRAMABLES I</vt:lpstr>
      <vt:lpstr>AUTOPROGRAMABLES II</vt:lpstr>
      <vt:lpstr>AUTOPROGRAMABLES III</vt:lpstr>
      <vt:lpstr>JUGAMOS A PROGRAMAR Code.org</vt:lpstr>
      <vt:lpstr>Makey Makey I  </vt:lpstr>
      <vt:lpstr>Makey Makey II  </vt:lpstr>
      <vt:lpstr>ORGANIZACIÓN DE TRABAJO EN EQUIPOS (para Wedo 2.0)</vt:lpstr>
      <vt:lpstr>PROYECTOS CON WEDO 2.0</vt:lpstr>
      <vt:lpstr>PROYECTOS CON WEDO 2.0 I</vt:lpstr>
      <vt:lpstr>PROYECTOS CON WEDO 2.0 II</vt:lpstr>
      <vt:lpstr>PROYECTOS CON WEDO 2.0 III</vt:lpstr>
      <vt:lpstr>PROYECTOS CON WEDO 2.0 IV</vt:lpstr>
      <vt:lpstr>  WEDO 2.0  o MBOT</vt:lpstr>
      <vt:lpstr>ALGUNOS VIDEOS CON MBOT</vt:lpstr>
      <vt:lpstr>RETOS CON SPIKE</vt:lpstr>
      <vt:lpstr>PROYECTO CEGA PRIM-ROBOT</vt:lpstr>
      <vt:lpstr>ORGANIZACIÓN de contenidos de PRIMERO DE PRIMARIA</vt:lpstr>
      <vt:lpstr>ACTIVIDADES COMPLEMENTARIAS </vt:lpstr>
      <vt:lpstr>ENLACES DE INTERÉS</vt:lpstr>
      <vt:lpstr>ENLACES DE INTERÉS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/>
  <cp:lastModifiedBy/>
  <cp:revision>2062</cp:revision>
  <dcterms:created xsi:type="dcterms:W3CDTF">2022-04-02T16:51:02Z</dcterms:created>
  <dcterms:modified xsi:type="dcterms:W3CDTF">2022-04-13T21:09:53Z</dcterms:modified>
</cp:coreProperties>
</file>