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92"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66" r:id="rId22"/>
    <p:sldId id="277" r:id="rId23"/>
    <p:sldId id="278" r:id="rId24"/>
    <p:sldId id="279" r:id="rId25"/>
    <p:sldId id="280" r:id="rId26"/>
    <p:sldId id="282" r:id="rId27"/>
    <p:sldId id="283" r:id="rId28"/>
    <p:sldId id="284" r:id="rId29"/>
    <p:sldId id="285" r:id="rId30"/>
    <p:sldId id="281" r:id="rId31"/>
    <p:sldId id="286" r:id="rId32"/>
    <p:sldId id="287" r:id="rId33"/>
    <p:sldId id="288" r:id="rId34"/>
    <p:sldId id="294" r:id="rId35"/>
    <p:sldId id="295" r:id="rId36"/>
    <p:sldId id="289" r:id="rId37"/>
    <p:sldId id="293" r:id="rId38"/>
    <p:sldId id="290" r:id="rId39"/>
    <p:sldId id="297" r:id="rId40"/>
    <p:sldId id="296" r:id="rId4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133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3AC64781-78ED-4346-BC88-D2B35224DBF7}" type="datetimeFigureOut">
              <a:rPr lang="es-ES" smtClean="0"/>
              <a:pPr/>
              <a:t>12/12/2015</a:t>
            </a:fld>
            <a:endParaRPr lang="es-E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788EE0D7-4A34-449D-82A0-0BAF6B265113}"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AC64781-78ED-4346-BC88-D2B35224DBF7}" type="datetimeFigureOut">
              <a:rPr lang="es-ES" smtClean="0"/>
              <a:pPr/>
              <a:t>12/12/2015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788EE0D7-4A34-449D-82A0-0BAF6B265113}"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AC64781-78ED-4346-BC88-D2B35224DBF7}" type="datetimeFigureOut">
              <a:rPr lang="es-ES" smtClean="0"/>
              <a:pPr/>
              <a:t>12/12/2015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788EE0D7-4A34-449D-82A0-0BAF6B265113}"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AC64781-78ED-4346-BC88-D2B35224DBF7}" type="datetimeFigureOut">
              <a:rPr lang="es-ES" smtClean="0"/>
              <a:pPr/>
              <a:t>12/12/2015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788EE0D7-4A34-449D-82A0-0BAF6B265113}" type="slidenum">
              <a:rPr lang="es-ES" smtClean="0"/>
              <a:pPr/>
              <a:t>‹Nº›</a:t>
            </a:fld>
            <a:endParaRPr lang="es-E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3AC64781-78ED-4346-BC88-D2B35224DBF7}" type="datetimeFigureOut">
              <a:rPr lang="es-ES" smtClean="0"/>
              <a:pPr/>
              <a:t>12/12/2015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788EE0D7-4A34-449D-82A0-0BAF6B265113}" type="slidenum">
              <a:rPr lang="es-ES" smtClean="0"/>
              <a:pPr/>
              <a:t>‹Nº›</a:t>
            </a:fld>
            <a:endParaRPr lang="es-E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3AC64781-78ED-4346-BC88-D2B35224DBF7}" type="datetimeFigureOut">
              <a:rPr lang="es-ES" smtClean="0"/>
              <a:pPr/>
              <a:t>12/12/2015</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788EE0D7-4A34-449D-82A0-0BAF6B265113}" type="slidenum">
              <a:rPr lang="es-ES" smtClean="0"/>
              <a:pPr/>
              <a:t>‹Nº›</a:t>
            </a:fld>
            <a:endParaRPr lang="es-E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3AC64781-78ED-4346-BC88-D2B35224DBF7}" type="datetimeFigureOut">
              <a:rPr lang="es-ES" smtClean="0"/>
              <a:pPr/>
              <a:t>12/12/2015</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788EE0D7-4A34-449D-82A0-0BAF6B265113}"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3AC64781-78ED-4346-BC88-D2B35224DBF7}" type="datetimeFigureOut">
              <a:rPr lang="es-ES" smtClean="0"/>
              <a:pPr/>
              <a:t>12/12/2015</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788EE0D7-4A34-449D-82A0-0BAF6B265113}" type="slidenum">
              <a:rPr lang="es-ES" smtClean="0"/>
              <a:pPr/>
              <a:t>‹Nº›</a:t>
            </a:fld>
            <a:endParaRPr lang="es-E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3AC64781-78ED-4346-BC88-D2B35224DBF7}" type="datetimeFigureOut">
              <a:rPr lang="es-ES" smtClean="0"/>
              <a:pPr/>
              <a:t>12/12/2015</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788EE0D7-4A34-449D-82A0-0BAF6B265113}"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3AC64781-78ED-4346-BC88-D2B35224DBF7}" type="datetimeFigureOut">
              <a:rPr lang="es-ES" smtClean="0"/>
              <a:pPr/>
              <a:t>12/12/2015</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788EE0D7-4A34-449D-82A0-0BAF6B265113}"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3AC64781-78ED-4346-BC88-D2B35224DBF7}" type="datetimeFigureOut">
              <a:rPr lang="es-ES" smtClean="0"/>
              <a:pPr/>
              <a:t>12/12/2015</a:t>
            </a:fld>
            <a:endParaRPr lang="es-E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788EE0D7-4A34-449D-82A0-0BAF6B265113}" type="slidenum">
              <a:rPr lang="es-ES" smtClean="0"/>
              <a:pPr/>
              <a:t>‹Nº›</a:t>
            </a:fld>
            <a:endParaRPr lang="es-E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AC64781-78ED-4346-BC88-D2B35224DBF7}" type="datetimeFigureOut">
              <a:rPr lang="es-ES" smtClean="0"/>
              <a:pPr/>
              <a:t>12/12/2015</a:t>
            </a:fld>
            <a:endParaRPr lang="es-E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88EE0D7-4A34-449D-82A0-0BAF6B265113}"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hyperlink" Target="https://es.wikipedia.org/"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m/maps/d/edit?mid=zjzaaK7z4Ees.kM_MpOpDYdoI&amp;usp=sharing"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hyperlink" Target="https://www.seo.org/wp-content/uploads/tmp/docs/10Aves_esteparias.pdf"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gi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www.patrimonionatural.org/casas.php?id_casa=18" TargetMode="External"/><Relationship Id="rId7" Type="http://schemas.openxmlformats.org/officeDocument/2006/relationships/hyperlink" Target="http://rabida.uhu.es/dspace/bitstream/handle/10272/9108/Estudio.pdf?sequence=2" TargetMode="External"/><Relationship Id="rId2" Type="http://schemas.openxmlformats.org/officeDocument/2006/relationships/hyperlink" Target="http://www.seo.org/" TargetMode="External"/><Relationship Id="rId1" Type="http://schemas.openxmlformats.org/officeDocument/2006/relationships/slideLayout" Target="../slideLayouts/slideLayout6.xml"/><Relationship Id="rId6" Type="http://schemas.openxmlformats.org/officeDocument/2006/relationships/hyperlink" Target="http://villafafila.com/instalaciones/observatorios.asp" TargetMode="External"/><Relationship Id="rId5" Type="http://schemas.openxmlformats.org/officeDocument/2006/relationships/hyperlink" Target="http://villafafila.net/interpretacion/interpretacion.htm" TargetMode="External"/><Relationship Id="rId4" Type="http://schemas.openxmlformats.org/officeDocument/2006/relationships/hyperlink" Target="http://villafafila.co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es.wikipedia.org/wiki/Estepa" TargetMode="External"/><Relationship Id="rId2" Type="http://schemas.openxmlformats.org/officeDocument/2006/relationships/hyperlink" Target="http://www4.tecnun.es/asignaturas/Ecologia/Hipertexto/05PrinEcos/140Prad.htm" TargetMode="External"/><Relationship Id="rId1" Type="http://schemas.openxmlformats.org/officeDocument/2006/relationships/slideLayout" Target="../slideLayouts/slideLayout6.xml"/><Relationship Id="rId5" Type="http://schemas.openxmlformats.org/officeDocument/2006/relationships/hyperlink" Target="https://es.wikipedia.org/wiki/Tierra_de_Campos" TargetMode="External"/><Relationship Id="rId4" Type="http://schemas.openxmlformats.org/officeDocument/2006/relationships/hyperlink" Target="https://es.wikipedia.org/wiki/Estepas_ib%C3%A9ricas"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villafafila.net/interpretacion/interpretacion.htm" TargetMode="External"/><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rabida.uhu.es/dspace/bitstream/handle/10272/9108/Estudio.pdf?sequence=2" TargetMode="Externa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LAS LAGUNAS DE VILLAFÁFILA</a:t>
            </a:r>
            <a:endParaRPr lang="es-ES" dirty="0"/>
          </a:p>
        </p:txBody>
      </p:sp>
      <p:sp>
        <p:nvSpPr>
          <p:cNvPr id="3" name="2 Subtítulo"/>
          <p:cNvSpPr>
            <a:spLocks noGrp="1"/>
          </p:cNvSpPr>
          <p:nvPr>
            <p:ph type="body" idx="1"/>
          </p:nvPr>
        </p:nvSpPr>
        <p:spPr/>
        <p:txBody>
          <a:bodyPr/>
          <a:lstStyle/>
          <a:p>
            <a:r>
              <a:rPr lang="es-ES" dirty="0" smtClean="0"/>
              <a:t>ESPACIO NATURAL PROTEGIDO</a:t>
            </a: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285860"/>
            <a:ext cx="3543296" cy="4643470"/>
          </a:xfrm>
        </p:spPr>
        <p:txBody>
          <a:bodyPr>
            <a:normAutofit fontScale="70000" lnSpcReduction="20000"/>
          </a:bodyPr>
          <a:lstStyle/>
          <a:p>
            <a:r>
              <a:rPr lang="es-ES" sz="2300" dirty="0" smtClean="0"/>
              <a:t>Los recursos hídricos de la cuenca son muy importantes en la dinámica de las lagunas. Se han identificado dos acuíferos:</a:t>
            </a:r>
          </a:p>
          <a:p>
            <a:pPr lvl="1"/>
            <a:r>
              <a:rPr lang="es-ES" sz="2000" dirty="0" smtClean="0"/>
              <a:t>Acuífero regional, profundo y sin descarga directa en las lagunas, solo con conexión a través de antiguos pozos abandonados por ser agua salada , no apta para el riego ni el consumo.</a:t>
            </a:r>
          </a:p>
          <a:p>
            <a:pPr lvl="1"/>
            <a:r>
              <a:rPr lang="es-ES" sz="2000" dirty="0" smtClean="0"/>
              <a:t>Acuífero local, superficial y conectado directamente con las lagunas, es menos salino.</a:t>
            </a:r>
          </a:p>
          <a:p>
            <a:pPr lvl="1" algn="just"/>
            <a:endParaRPr lang="es-ES" sz="1500" dirty="0" smtClean="0"/>
          </a:p>
          <a:p>
            <a:r>
              <a:rPr lang="es-ES" sz="2300" dirty="0" smtClean="0"/>
              <a:t>Las lagunas se recargan de agua de manera independiente, captando agua de cada </a:t>
            </a:r>
            <a:r>
              <a:rPr lang="es-ES" sz="2300" dirty="0" err="1" smtClean="0"/>
              <a:t>subcuenca</a:t>
            </a:r>
            <a:r>
              <a:rPr lang="es-ES" sz="2300" dirty="0" smtClean="0"/>
              <a:t> particular y recibiendo aportación del acuífero local.</a:t>
            </a:r>
          </a:p>
          <a:p>
            <a:pPr algn="just">
              <a:buNone/>
            </a:pPr>
            <a:endParaRPr lang="es-ES" sz="1600" dirty="0" smtClean="0"/>
          </a:p>
          <a:p>
            <a:pPr lvl="1"/>
            <a:endParaRPr lang="es-ES" sz="1200" dirty="0"/>
          </a:p>
        </p:txBody>
      </p:sp>
      <p:sp>
        <p:nvSpPr>
          <p:cNvPr id="4" name="3 Marcador de contenido"/>
          <p:cNvSpPr>
            <a:spLocks noGrp="1"/>
          </p:cNvSpPr>
          <p:nvPr>
            <p:ph sz="half" idx="2"/>
          </p:nvPr>
        </p:nvSpPr>
        <p:spPr>
          <a:xfrm>
            <a:off x="4714876" y="1214422"/>
            <a:ext cx="4038600" cy="2400304"/>
          </a:xfrm>
        </p:spPr>
        <p:txBody>
          <a:bodyPr>
            <a:normAutofit fontScale="70000" lnSpcReduction="20000"/>
          </a:bodyPr>
          <a:lstStyle/>
          <a:p>
            <a:pPr algn="just"/>
            <a:r>
              <a:rPr lang="es-ES" sz="2100" dirty="0" smtClean="0"/>
              <a:t>Los estudios recientes de la dinámica sedimentaria de las lagunas, determina que los sedimentos situados a 30 cm tienen unos 500 años. Con estos datos se desmonta la teoría de la colmatación y, a este respecto, las Lagunas de </a:t>
            </a:r>
            <a:r>
              <a:rPr lang="es-ES" sz="2100" dirty="0" err="1" smtClean="0"/>
              <a:t>Villafáfila</a:t>
            </a:r>
            <a:r>
              <a:rPr lang="es-ES" sz="2100" dirty="0" smtClean="0"/>
              <a:t> continuarían con su existencia, a salvo de este peligro.</a:t>
            </a:r>
          </a:p>
          <a:p>
            <a:endParaRPr lang="es-ES" dirty="0"/>
          </a:p>
        </p:txBody>
      </p:sp>
      <p:sp>
        <p:nvSpPr>
          <p:cNvPr id="2" name="1 Título"/>
          <p:cNvSpPr>
            <a:spLocks noGrp="1"/>
          </p:cNvSpPr>
          <p:nvPr>
            <p:ph type="title"/>
          </p:nvPr>
        </p:nvSpPr>
        <p:spPr/>
        <p:txBody>
          <a:bodyPr/>
          <a:lstStyle/>
          <a:p>
            <a:r>
              <a:rPr lang="es-ES" dirty="0" smtClean="0"/>
              <a:t>LAS LAGUNAS III</a:t>
            </a:r>
            <a:endParaRPr lang="es-ES" dirty="0"/>
          </a:p>
        </p:txBody>
      </p:sp>
      <p:pic>
        <p:nvPicPr>
          <p:cNvPr id="6" name="5 Imagen" descr="640px-Lagunas_de_Villafáfila,_Casa_del_Parque.jpg"/>
          <p:cNvPicPr>
            <a:picLocks noChangeAspect="1"/>
          </p:cNvPicPr>
          <p:nvPr/>
        </p:nvPicPr>
        <p:blipFill>
          <a:blip r:embed="rId2" cstate="print"/>
          <a:stretch>
            <a:fillRect/>
          </a:stretch>
        </p:blipFill>
        <p:spPr>
          <a:xfrm>
            <a:off x="4143372" y="2911073"/>
            <a:ext cx="4786347" cy="3589761"/>
          </a:xfrm>
          <a:prstGeom prst="rect">
            <a:avLst/>
          </a:prstGeom>
        </p:spPr>
      </p:pic>
      <p:sp>
        <p:nvSpPr>
          <p:cNvPr id="7" name="6 CuadroTexto"/>
          <p:cNvSpPr txBox="1"/>
          <p:nvPr/>
        </p:nvSpPr>
        <p:spPr>
          <a:xfrm>
            <a:off x="1500166" y="6000768"/>
            <a:ext cx="2571768" cy="461665"/>
          </a:xfrm>
          <a:prstGeom prst="rect">
            <a:avLst/>
          </a:prstGeom>
          <a:noFill/>
        </p:spPr>
        <p:txBody>
          <a:bodyPr wrap="square" rtlCol="0">
            <a:spAutoFit/>
          </a:bodyPr>
          <a:lstStyle/>
          <a:p>
            <a:r>
              <a:rPr lang="es-ES" sz="800" dirty="0" smtClean="0"/>
              <a:t>«Lagunas de </a:t>
            </a:r>
            <a:r>
              <a:rPr lang="es-ES" sz="800" dirty="0" err="1" smtClean="0"/>
              <a:t>Villafáfila</a:t>
            </a:r>
            <a:r>
              <a:rPr lang="es-ES" sz="800" dirty="0" smtClean="0"/>
              <a:t>, Casa del Parque» de Rubén Ojeda. Disponible bajo la licencia CC BY-SA 3.0 es vía </a:t>
            </a:r>
            <a:r>
              <a:rPr lang="es-ES" sz="800" dirty="0" err="1" smtClean="0"/>
              <a:t>Wikimedia</a:t>
            </a:r>
            <a:endParaRPr lang="es-ES" sz="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28596" y="1071546"/>
            <a:ext cx="4038600" cy="5429288"/>
          </a:xfrm>
        </p:spPr>
        <p:txBody>
          <a:bodyPr>
            <a:normAutofit fontScale="47500" lnSpcReduction="20000"/>
          </a:bodyPr>
          <a:lstStyle/>
          <a:p>
            <a:pPr algn="just"/>
            <a:r>
              <a:rPr lang="es-ES" dirty="0" smtClean="0"/>
              <a:t>La vegetación de la Reserva consiste básicamente en especies herbáceas,  bien cultivadas o formas silvestres. </a:t>
            </a:r>
          </a:p>
          <a:p>
            <a:pPr algn="just">
              <a:buNone/>
            </a:pPr>
            <a:endParaRPr lang="es-ES" dirty="0" smtClean="0"/>
          </a:p>
          <a:p>
            <a:pPr algn="just"/>
            <a:r>
              <a:rPr lang="es-ES" sz="2900" b="1" dirty="0" smtClean="0"/>
              <a:t>Los cultivos </a:t>
            </a:r>
            <a:r>
              <a:rPr lang="es-ES" dirty="0" smtClean="0"/>
              <a:t>son en su mayoría cereales extensivos de secano. Principalmente cebada (</a:t>
            </a:r>
            <a:r>
              <a:rPr lang="es-ES" i="1" dirty="0" err="1" smtClean="0"/>
              <a:t>Hordeum</a:t>
            </a:r>
            <a:r>
              <a:rPr lang="es-ES" i="1" dirty="0" smtClean="0"/>
              <a:t> </a:t>
            </a:r>
            <a:r>
              <a:rPr lang="es-ES" i="1" dirty="0" err="1" smtClean="0"/>
              <a:t>vulgare</a:t>
            </a:r>
            <a:r>
              <a:rPr lang="es-ES" dirty="0" smtClean="0"/>
              <a:t>) y trigo (</a:t>
            </a:r>
            <a:r>
              <a:rPr lang="es-ES" i="1" dirty="0" err="1" smtClean="0"/>
              <a:t>Triticum</a:t>
            </a:r>
            <a:r>
              <a:rPr lang="es-ES" i="1" dirty="0" smtClean="0"/>
              <a:t> </a:t>
            </a:r>
            <a:r>
              <a:rPr lang="es-ES" i="1" dirty="0" err="1" smtClean="0"/>
              <a:t>aestivum</a:t>
            </a:r>
            <a:r>
              <a:rPr lang="es-ES" dirty="0" smtClean="0"/>
              <a:t>). Algo de girasol (</a:t>
            </a:r>
            <a:r>
              <a:rPr lang="es-ES" i="1" dirty="0" err="1" smtClean="0"/>
              <a:t>Helianthus</a:t>
            </a:r>
            <a:r>
              <a:rPr lang="es-ES" i="1" dirty="0" smtClean="0"/>
              <a:t> </a:t>
            </a:r>
            <a:r>
              <a:rPr lang="es-ES" i="1" dirty="0" err="1" smtClean="0"/>
              <a:t>tuberosus</a:t>
            </a:r>
            <a:r>
              <a:rPr lang="es-ES" dirty="0" smtClean="0"/>
              <a:t>) según subvenciones de la PAC. Otros cultivos son minoritarios: </a:t>
            </a:r>
            <a:r>
              <a:rPr lang="es-ES" dirty="0" err="1" smtClean="0"/>
              <a:t>maiz</a:t>
            </a:r>
            <a:r>
              <a:rPr lang="es-ES" dirty="0" smtClean="0"/>
              <a:t>, avena, melón o sandía.</a:t>
            </a:r>
          </a:p>
          <a:p>
            <a:pPr algn="just">
              <a:buNone/>
            </a:pPr>
            <a:endParaRPr lang="es-ES" dirty="0" smtClean="0"/>
          </a:p>
          <a:p>
            <a:pPr algn="just"/>
            <a:r>
              <a:rPr lang="es-ES" dirty="0" smtClean="0"/>
              <a:t>La alfalfa (</a:t>
            </a:r>
            <a:r>
              <a:rPr lang="es-ES" i="1" dirty="0" err="1" smtClean="0"/>
              <a:t>Medicago</a:t>
            </a:r>
            <a:r>
              <a:rPr lang="es-ES" i="1" dirty="0" smtClean="0"/>
              <a:t> sativa</a:t>
            </a:r>
            <a:r>
              <a:rPr lang="es-ES" dirty="0" smtClean="0"/>
              <a:t>), una leguminosa, puede mantenerse en cultivo hasta diez años para después alternar de nuevo con el cereal. Esto es un elemento importante para muchas especies de la fauna.</a:t>
            </a:r>
          </a:p>
          <a:p>
            <a:pPr algn="just">
              <a:buNone/>
            </a:pPr>
            <a:endParaRPr lang="es-ES" dirty="0" smtClean="0"/>
          </a:p>
          <a:p>
            <a:pPr algn="just"/>
            <a:r>
              <a:rPr lang="es-ES" dirty="0" smtClean="0"/>
              <a:t>Los barbechos, antes tradicionales se han ido alterando por requisitos de las ayudas PAC.  </a:t>
            </a:r>
          </a:p>
          <a:p>
            <a:pPr algn="just">
              <a:buNone/>
            </a:pPr>
            <a:endParaRPr lang="es-ES" dirty="0" smtClean="0"/>
          </a:p>
          <a:p>
            <a:pPr algn="just"/>
            <a:r>
              <a:rPr lang="es-ES" sz="2900" b="1" dirty="0" smtClean="0"/>
              <a:t>Herbáceas silvestres</a:t>
            </a:r>
            <a:r>
              <a:rPr lang="es-ES" dirty="0" smtClean="0"/>
              <a:t>. Se conservan en pastizales y eriales, así como en márgenes de cultivos y caminos. Con gran diversidad de especies, destacan las pertenecientes a las  familias gramíneas, compuestas, crucíferas, cariofiláceas y </a:t>
            </a:r>
            <a:r>
              <a:rPr lang="es-ES" dirty="0" err="1" smtClean="0"/>
              <a:t>escrofulariaceas</a:t>
            </a:r>
            <a:r>
              <a:rPr lang="es-ES" dirty="0" smtClean="0"/>
              <a:t>.</a:t>
            </a:r>
          </a:p>
          <a:p>
            <a:endParaRPr lang="es-ES" dirty="0"/>
          </a:p>
        </p:txBody>
      </p:sp>
      <p:sp>
        <p:nvSpPr>
          <p:cNvPr id="4" name="3 Marcador de contenido"/>
          <p:cNvSpPr>
            <a:spLocks noGrp="1"/>
          </p:cNvSpPr>
          <p:nvPr>
            <p:ph sz="half" idx="2"/>
          </p:nvPr>
        </p:nvSpPr>
        <p:spPr>
          <a:xfrm>
            <a:off x="4648200" y="1142984"/>
            <a:ext cx="4038600" cy="4983179"/>
          </a:xfrm>
        </p:spPr>
        <p:txBody>
          <a:bodyPr>
            <a:normAutofit fontScale="47500" lnSpcReduction="20000"/>
          </a:bodyPr>
          <a:lstStyle/>
          <a:p>
            <a:pPr algn="just"/>
            <a:r>
              <a:rPr lang="es-ES" dirty="0" smtClean="0"/>
              <a:t>Entre las más habituales podemos destacar: </a:t>
            </a:r>
            <a:r>
              <a:rPr lang="es-ES" dirty="0"/>
              <a:t> </a:t>
            </a:r>
            <a:r>
              <a:rPr lang="es-ES" dirty="0" smtClean="0"/>
              <a:t>la correhuela (</a:t>
            </a:r>
            <a:r>
              <a:rPr lang="es-ES" i="1" dirty="0" err="1" smtClean="0"/>
              <a:t>Convolvulus</a:t>
            </a:r>
            <a:r>
              <a:rPr lang="es-ES" i="1" dirty="0" smtClean="0"/>
              <a:t> </a:t>
            </a:r>
            <a:r>
              <a:rPr lang="es-ES" i="1" dirty="0" err="1" smtClean="0"/>
              <a:t>arvensis</a:t>
            </a:r>
            <a:r>
              <a:rPr lang="es-ES" i="1" dirty="0" smtClean="0"/>
              <a:t> </a:t>
            </a:r>
            <a:r>
              <a:rPr lang="es-ES" dirty="0" smtClean="0"/>
              <a:t>y</a:t>
            </a:r>
            <a:r>
              <a:rPr lang="es-ES" i="1" dirty="0" smtClean="0"/>
              <a:t> C. </a:t>
            </a:r>
            <a:r>
              <a:rPr lang="es-ES" i="1" dirty="0" err="1" smtClean="0"/>
              <a:t>lineatus</a:t>
            </a:r>
            <a:r>
              <a:rPr lang="es-ES" dirty="0" smtClean="0"/>
              <a:t>), arenaria (</a:t>
            </a:r>
            <a:r>
              <a:rPr lang="es-ES" i="1" dirty="0" err="1" smtClean="0"/>
              <a:t>Spergularia</a:t>
            </a:r>
            <a:r>
              <a:rPr lang="es-ES" i="1" dirty="0" smtClean="0"/>
              <a:t> </a:t>
            </a:r>
            <a:r>
              <a:rPr lang="es-ES" i="1" dirty="0" err="1" smtClean="0"/>
              <a:t>rubra</a:t>
            </a:r>
            <a:r>
              <a:rPr lang="es-ES" dirty="0" smtClean="0"/>
              <a:t>), la artemisia (</a:t>
            </a:r>
            <a:r>
              <a:rPr lang="es-ES" i="1" dirty="0" smtClean="0"/>
              <a:t>Artemisia </a:t>
            </a:r>
            <a:r>
              <a:rPr lang="es-ES" i="1" dirty="0" err="1" smtClean="0"/>
              <a:t>camprestris</a:t>
            </a:r>
            <a:r>
              <a:rPr lang="es-ES" dirty="0" smtClean="0"/>
              <a:t>), la achicoria (</a:t>
            </a:r>
            <a:r>
              <a:rPr lang="es-ES" i="1" dirty="0" err="1" smtClean="0"/>
              <a:t>Cichorium</a:t>
            </a:r>
            <a:r>
              <a:rPr lang="es-ES" i="1" dirty="0" smtClean="0"/>
              <a:t> </a:t>
            </a:r>
            <a:r>
              <a:rPr lang="es-ES" i="1" dirty="0" err="1" smtClean="0"/>
              <a:t>intibus</a:t>
            </a:r>
            <a:r>
              <a:rPr lang="es-ES" dirty="0" smtClean="0"/>
              <a:t>),</a:t>
            </a:r>
            <a:r>
              <a:rPr lang="es-ES" i="1" dirty="0" smtClean="0"/>
              <a:t> </a:t>
            </a:r>
            <a:r>
              <a:rPr lang="es-ES" dirty="0" smtClean="0"/>
              <a:t>el cardillo </a:t>
            </a:r>
            <a:r>
              <a:rPr lang="es-ES" i="1" dirty="0" smtClean="0"/>
              <a:t>(</a:t>
            </a:r>
            <a:r>
              <a:rPr lang="es-ES" i="1" dirty="0" err="1" smtClean="0"/>
              <a:t>Scolymus</a:t>
            </a:r>
            <a:r>
              <a:rPr lang="es-ES" i="1" dirty="0" smtClean="0"/>
              <a:t> </a:t>
            </a:r>
            <a:r>
              <a:rPr lang="es-ES" i="1" dirty="0" err="1" smtClean="0"/>
              <a:t>hispanicus</a:t>
            </a:r>
            <a:r>
              <a:rPr lang="es-ES" dirty="0" smtClean="0"/>
              <a:t>) el </a:t>
            </a:r>
            <a:r>
              <a:rPr lang="es-ES" dirty="0" err="1" smtClean="0"/>
              <a:t>senecio</a:t>
            </a:r>
            <a:r>
              <a:rPr lang="es-ES" dirty="0" smtClean="0"/>
              <a:t> (</a:t>
            </a:r>
            <a:r>
              <a:rPr lang="es-ES" i="1" dirty="0" err="1" smtClean="0"/>
              <a:t>Senecio</a:t>
            </a:r>
            <a:r>
              <a:rPr lang="es-ES" i="1" dirty="0" smtClean="0"/>
              <a:t> </a:t>
            </a:r>
            <a:r>
              <a:rPr lang="es-ES" i="1" dirty="0" err="1" smtClean="0"/>
              <a:t>vulgaris</a:t>
            </a:r>
            <a:r>
              <a:rPr lang="es-ES" dirty="0" smtClean="0"/>
              <a:t>), diente de león (</a:t>
            </a:r>
            <a:r>
              <a:rPr lang="es-ES" i="1" dirty="0" err="1" smtClean="0"/>
              <a:t>Taraxacum</a:t>
            </a:r>
            <a:r>
              <a:rPr lang="es-ES" i="1" dirty="0" smtClean="0"/>
              <a:t> </a:t>
            </a:r>
            <a:r>
              <a:rPr lang="es-ES" i="1" dirty="0" err="1" smtClean="0"/>
              <a:t>officinale</a:t>
            </a:r>
            <a:r>
              <a:rPr lang="es-ES" dirty="0" smtClean="0"/>
              <a:t>), lengua de buey (</a:t>
            </a:r>
            <a:r>
              <a:rPr lang="es-ES" i="1" dirty="0" err="1" smtClean="0"/>
              <a:t>Anchusa</a:t>
            </a:r>
            <a:r>
              <a:rPr lang="es-ES" i="1" dirty="0" smtClean="0"/>
              <a:t> </a:t>
            </a:r>
            <a:r>
              <a:rPr lang="es-ES" i="1" dirty="0" err="1" smtClean="0"/>
              <a:t>azurea</a:t>
            </a:r>
            <a:r>
              <a:rPr lang="es-ES" dirty="0" smtClean="0"/>
              <a:t>), viborera (</a:t>
            </a:r>
            <a:r>
              <a:rPr lang="es-ES" i="1" dirty="0" err="1" smtClean="0"/>
              <a:t>Echium</a:t>
            </a:r>
            <a:r>
              <a:rPr lang="es-ES" i="1" dirty="0" smtClean="0"/>
              <a:t> </a:t>
            </a:r>
            <a:r>
              <a:rPr lang="es-ES" i="1" dirty="0" err="1" smtClean="0"/>
              <a:t>vulgare</a:t>
            </a:r>
            <a:r>
              <a:rPr lang="es-ES" dirty="0" smtClean="0"/>
              <a:t>)…</a:t>
            </a:r>
          </a:p>
          <a:p>
            <a:endParaRPr lang="es-ES" dirty="0" smtClean="0"/>
          </a:p>
          <a:p>
            <a:endParaRPr lang="es-ES" dirty="0" smtClean="0"/>
          </a:p>
        </p:txBody>
      </p:sp>
      <p:sp>
        <p:nvSpPr>
          <p:cNvPr id="2" name="1 Título"/>
          <p:cNvSpPr>
            <a:spLocks noGrp="1"/>
          </p:cNvSpPr>
          <p:nvPr>
            <p:ph type="title"/>
          </p:nvPr>
        </p:nvSpPr>
        <p:spPr>
          <a:xfrm>
            <a:off x="457200" y="274638"/>
            <a:ext cx="8229600" cy="868346"/>
          </a:xfrm>
        </p:spPr>
        <p:txBody>
          <a:bodyPr/>
          <a:lstStyle/>
          <a:p>
            <a:r>
              <a:rPr lang="es-ES" dirty="0" smtClean="0"/>
              <a:t>FLORA: </a:t>
            </a:r>
            <a:r>
              <a:rPr lang="es-ES" sz="3600" dirty="0" smtClean="0"/>
              <a:t>HERBÁCEAS</a:t>
            </a:r>
            <a:endParaRPr lang="es-ES" sz="3600" dirty="0"/>
          </a:p>
        </p:txBody>
      </p:sp>
      <p:pic>
        <p:nvPicPr>
          <p:cNvPr id="5" name="4 Imagen" descr="cultivos y silvestres.jpg"/>
          <p:cNvPicPr>
            <a:picLocks noChangeAspect="1"/>
          </p:cNvPicPr>
          <p:nvPr/>
        </p:nvPicPr>
        <p:blipFill>
          <a:blip r:embed="rId2" cstate="print"/>
          <a:stretch>
            <a:fillRect/>
          </a:stretch>
        </p:blipFill>
        <p:spPr>
          <a:xfrm>
            <a:off x="4714876" y="3071810"/>
            <a:ext cx="4000527" cy="3000396"/>
          </a:xfrm>
          <a:prstGeom prst="rect">
            <a:avLst/>
          </a:prstGeom>
        </p:spPr>
      </p:pic>
      <p:sp>
        <p:nvSpPr>
          <p:cNvPr id="6" name="5 CuadroTexto"/>
          <p:cNvSpPr txBox="1"/>
          <p:nvPr/>
        </p:nvSpPr>
        <p:spPr>
          <a:xfrm>
            <a:off x="4929190" y="6143644"/>
            <a:ext cx="3571900" cy="230832"/>
          </a:xfrm>
          <a:prstGeom prst="rect">
            <a:avLst/>
          </a:prstGeom>
          <a:noFill/>
        </p:spPr>
        <p:txBody>
          <a:bodyPr wrap="square" rtlCol="0">
            <a:spAutoFit/>
          </a:bodyPr>
          <a:lstStyle/>
          <a:p>
            <a:r>
              <a:rPr lang="es-ES" sz="900" dirty="0" smtClean="0"/>
              <a:t>http://rutacultural.com/tierra-campos/</a:t>
            </a:r>
            <a:endParaRPr lang="es-ES" sz="9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p:txBody>
          <a:bodyPr>
            <a:normAutofit/>
          </a:bodyPr>
          <a:lstStyle/>
          <a:p>
            <a:pPr algn="just"/>
            <a:r>
              <a:rPr lang="es-ES" sz="1400" dirty="0" smtClean="0"/>
              <a:t>Es un planta rastrera y trepadora, nativa de Europa y zona templada de Asia. Flores en forma de trompeta de color rosa pálido o blanco. Se considera como “mala hierba” en campos de cultivo, por competir por el agua, la luz y los nutrientes.</a:t>
            </a:r>
            <a:endParaRPr lang="es-ES" sz="1400" dirty="0"/>
          </a:p>
        </p:txBody>
      </p:sp>
      <p:pic>
        <p:nvPicPr>
          <p:cNvPr id="5" name="4 Marcador de contenido" descr="Convolvulus arvensis.JPG"/>
          <p:cNvPicPr>
            <a:picLocks noGrp="1" noChangeAspect="1"/>
          </p:cNvPicPr>
          <p:nvPr>
            <p:ph sz="half" idx="2"/>
          </p:nvPr>
        </p:nvPicPr>
        <p:blipFill>
          <a:blip r:embed="rId2" cstate="print"/>
          <a:stretch>
            <a:fillRect/>
          </a:stretch>
        </p:blipFill>
        <p:spPr>
          <a:xfrm>
            <a:off x="428596" y="3143248"/>
            <a:ext cx="4038600" cy="3028950"/>
          </a:xfrm>
        </p:spPr>
      </p:pic>
      <p:sp>
        <p:nvSpPr>
          <p:cNvPr id="2" name="1 Título"/>
          <p:cNvSpPr>
            <a:spLocks noGrp="1"/>
          </p:cNvSpPr>
          <p:nvPr>
            <p:ph type="title"/>
          </p:nvPr>
        </p:nvSpPr>
        <p:spPr/>
        <p:txBody>
          <a:bodyPr>
            <a:normAutofit fontScale="90000"/>
          </a:bodyPr>
          <a:lstStyle/>
          <a:p>
            <a:pPr algn="l"/>
            <a:r>
              <a:rPr lang="es-ES" sz="3200" dirty="0" smtClean="0"/>
              <a:t>	Correhuela		 	Arenaria </a:t>
            </a:r>
            <a:br>
              <a:rPr lang="es-ES" sz="3200" dirty="0" smtClean="0"/>
            </a:br>
            <a:r>
              <a:rPr lang="es-ES" sz="3200" dirty="0" smtClean="0"/>
              <a:t> (</a:t>
            </a:r>
            <a:r>
              <a:rPr lang="es-ES" sz="3200" i="1" dirty="0" err="1" smtClean="0"/>
              <a:t>Convolvulus</a:t>
            </a:r>
            <a:r>
              <a:rPr lang="es-ES" sz="3200" i="1" dirty="0" smtClean="0"/>
              <a:t> </a:t>
            </a:r>
            <a:r>
              <a:rPr lang="es-ES" sz="3200" i="1" dirty="0" err="1" smtClean="0"/>
              <a:t>arvensis</a:t>
            </a:r>
            <a:r>
              <a:rPr lang="es-ES" sz="3200" dirty="0" smtClean="0"/>
              <a:t>) 	(</a:t>
            </a:r>
            <a:r>
              <a:rPr lang="es-ES" sz="3200" i="1" dirty="0" err="1" smtClean="0"/>
              <a:t>Spergularia</a:t>
            </a:r>
            <a:r>
              <a:rPr lang="es-ES" sz="3200" i="1" dirty="0" smtClean="0"/>
              <a:t> </a:t>
            </a:r>
            <a:r>
              <a:rPr lang="es-ES" sz="3200" i="1" dirty="0" err="1" smtClean="0"/>
              <a:t>rubra</a:t>
            </a:r>
            <a:r>
              <a:rPr lang="es-ES" sz="3200" i="1" dirty="0" smtClean="0"/>
              <a:t>) </a:t>
            </a:r>
            <a:endParaRPr lang="es-ES" sz="3200" dirty="0"/>
          </a:p>
        </p:txBody>
      </p:sp>
      <p:sp>
        <p:nvSpPr>
          <p:cNvPr id="6" name="5 CuadroTexto"/>
          <p:cNvSpPr txBox="1"/>
          <p:nvPr/>
        </p:nvSpPr>
        <p:spPr>
          <a:xfrm>
            <a:off x="571472" y="6215082"/>
            <a:ext cx="2500330" cy="230832"/>
          </a:xfrm>
          <a:prstGeom prst="rect">
            <a:avLst/>
          </a:prstGeom>
          <a:noFill/>
        </p:spPr>
        <p:txBody>
          <a:bodyPr wrap="square" rtlCol="0">
            <a:spAutoFit/>
          </a:bodyPr>
          <a:lstStyle/>
          <a:p>
            <a:r>
              <a:rPr lang="es-ES" sz="900" dirty="0" smtClean="0"/>
              <a:t>http://www.naturespot.org.uk/</a:t>
            </a:r>
            <a:endParaRPr lang="es-ES" sz="900" dirty="0"/>
          </a:p>
        </p:txBody>
      </p:sp>
      <p:sp>
        <p:nvSpPr>
          <p:cNvPr id="7" name="6 CuadroTexto"/>
          <p:cNvSpPr txBox="1"/>
          <p:nvPr/>
        </p:nvSpPr>
        <p:spPr>
          <a:xfrm>
            <a:off x="4929190" y="1500174"/>
            <a:ext cx="3857652" cy="1600438"/>
          </a:xfrm>
          <a:prstGeom prst="rect">
            <a:avLst/>
          </a:prstGeom>
          <a:noFill/>
        </p:spPr>
        <p:txBody>
          <a:bodyPr wrap="square" rtlCol="0">
            <a:spAutoFit/>
          </a:bodyPr>
          <a:lstStyle/>
          <a:p>
            <a:pPr marL="266700" indent="-266700">
              <a:buFont typeface="Arial" pitchFamily="34" charset="0"/>
              <a:buChar char="•"/>
            </a:pPr>
            <a:r>
              <a:rPr lang="es-ES" sz="1400" dirty="0" smtClean="0"/>
              <a:t>Pertenece a la familia de las </a:t>
            </a:r>
            <a:r>
              <a:rPr lang="es-ES" sz="1400" dirty="0" err="1" smtClean="0"/>
              <a:t>caryophillaceas</a:t>
            </a:r>
            <a:r>
              <a:rPr lang="es-ES" sz="1400" dirty="0" smtClean="0"/>
              <a:t>. Crece en la cuenca del Mediterráneo. Planta herbácea procumbente de unos 25 cm de altura.  Flores pequeñas de color blanco o rosado. Se usa como diurético y para casos de reumatismo.</a:t>
            </a:r>
          </a:p>
        </p:txBody>
      </p:sp>
      <p:pic>
        <p:nvPicPr>
          <p:cNvPr id="8" name="7 Imagen" descr="arenaria-roja.jpg"/>
          <p:cNvPicPr>
            <a:picLocks noChangeAspect="1"/>
          </p:cNvPicPr>
          <p:nvPr/>
        </p:nvPicPr>
        <p:blipFill>
          <a:blip r:embed="rId3" cstate="print"/>
          <a:stretch>
            <a:fillRect/>
          </a:stretch>
        </p:blipFill>
        <p:spPr>
          <a:xfrm>
            <a:off x="5000628" y="3143248"/>
            <a:ext cx="3857652" cy="3000396"/>
          </a:xfrm>
          <a:prstGeom prst="rect">
            <a:avLst/>
          </a:prstGeom>
        </p:spPr>
      </p:pic>
      <p:sp>
        <p:nvSpPr>
          <p:cNvPr id="9" name="8 CuadroTexto"/>
          <p:cNvSpPr txBox="1"/>
          <p:nvPr/>
        </p:nvSpPr>
        <p:spPr>
          <a:xfrm>
            <a:off x="5000628" y="6143644"/>
            <a:ext cx="2786082" cy="230832"/>
          </a:xfrm>
          <a:prstGeom prst="rect">
            <a:avLst/>
          </a:prstGeom>
          <a:noFill/>
        </p:spPr>
        <p:txBody>
          <a:bodyPr wrap="square" rtlCol="0">
            <a:spAutoFit/>
          </a:bodyPr>
          <a:lstStyle/>
          <a:p>
            <a:r>
              <a:rPr lang="es-ES" sz="900" dirty="0" smtClean="0"/>
              <a:t>http://www.plantasmedicinal.com/</a:t>
            </a:r>
            <a:endParaRPr lang="es-ES" sz="9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p:txBody>
          <a:bodyPr>
            <a:normAutofit/>
          </a:bodyPr>
          <a:lstStyle/>
          <a:p>
            <a:pPr algn="just"/>
            <a:r>
              <a:rPr lang="es-ES" sz="1400" dirty="0" smtClean="0"/>
              <a:t>Planta de la familia de las </a:t>
            </a:r>
            <a:r>
              <a:rPr lang="es-ES" sz="1400" dirty="0" err="1" smtClean="0"/>
              <a:t>astaráceas</a:t>
            </a:r>
            <a:r>
              <a:rPr lang="es-ES" sz="1400" dirty="0" smtClean="0"/>
              <a:t>. Conocida también como “hierba de San Juan”. Planta de hasta 2m, con raíz leñosa. Con hojas tomentosas en el envés. Flores pequeñas con pétalos de amarillo a rojo.  Se ha usado como condimento para carnes y pescados, con un ligero sabor amargo. También como medicamento antihelmíntico y tradicionalmente empleado como ayuda para regular las menstruaciones irregulares o dolorosas.</a:t>
            </a:r>
          </a:p>
        </p:txBody>
      </p:sp>
      <p:sp>
        <p:nvSpPr>
          <p:cNvPr id="4" name="3 Marcador de contenido"/>
          <p:cNvSpPr>
            <a:spLocks noGrp="1"/>
          </p:cNvSpPr>
          <p:nvPr>
            <p:ph sz="half" idx="2"/>
          </p:nvPr>
        </p:nvSpPr>
        <p:spPr>
          <a:xfrm>
            <a:off x="4643438" y="1357298"/>
            <a:ext cx="4214842" cy="4525963"/>
          </a:xfrm>
        </p:spPr>
        <p:txBody>
          <a:bodyPr>
            <a:normAutofit/>
          </a:bodyPr>
          <a:lstStyle/>
          <a:p>
            <a:r>
              <a:rPr lang="es-ES" sz="1400" dirty="0" smtClean="0"/>
              <a:t>Planta herbácea de la familia de la asterácea. Procede de Europa, se reproduce de manera silvestre en prados y campos de barbecho. Es una hierba robusta que puede alcanzar 1 m. Las flores se producen entre julio y septiembre, son de color </a:t>
            </a:r>
            <a:r>
              <a:rPr lang="es-ES" sz="1400" dirty="0" err="1" smtClean="0"/>
              <a:t>azúl</a:t>
            </a:r>
            <a:r>
              <a:rPr lang="es-ES" sz="1400" dirty="0" smtClean="0"/>
              <a:t>-lila. Solo se abren a pleno sol y siguen la trayectoria de este. La infusión de su raíz tostada se utiliza como sustituto del café. Las hojas basales se utilizan en ensalada. La endibia es una variedad seleccionada de esta planta.</a:t>
            </a:r>
          </a:p>
        </p:txBody>
      </p:sp>
      <p:sp>
        <p:nvSpPr>
          <p:cNvPr id="2" name="1 Título"/>
          <p:cNvSpPr>
            <a:spLocks noGrp="1"/>
          </p:cNvSpPr>
          <p:nvPr>
            <p:ph type="title"/>
          </p:nvPr>
        </p:nvSpPr>
        <p:spPr/>
        <p:txBody>
          <a:bodyPr>
            <a:normAutofit fontScale="90000"/>
          </a:bodyPr>
          <a:lstStyle/>
          <a:p>
            <a:r>
              <a:rPr lang="es-ES" sz="3200" dirty="0" smtClean="0"/>
              <a:t>	Artemisia				 Achicoria</a:t>
            </a:r>
            <a:br>
              <a:rPr lang="es-ES" sz="3200" dirty="0" smtClean="0"/>
            </a:br>
            <a:r>
              <a:rPr lang="es-ES" sz="2700" dirty="0" smtClean="0"/>
              <a:t> (</a:t>
            </a:r>
            <a:r>
              <a:rPr lang="es-ES" sz="2700" i="1" dirty="0" smtClean="0"/>
              <a:t>Artemisia </a:t>
            </a:r>
            <a:r>
              <a:rPr lang="es-ES" sz="2700" i="1" dirty="0" err="1" smtClean="0"/>
              <a:t>camprestris</a:t>
            </a:r>
            <a:r>
              <a:rPr lang="es-ES" sz="2700" i="1" dirty="0" smtClean="0"/>
              <a:t>)</a:t>
            </a:r>
            <a:r>
              <a:rPr lang="es-ES" sz="2700" dirty="0" smtClean="0"/>
              <a:t>		 (</a:t>
            </a:r>
            <a:r>
              <a:rPr lang="es-ES" sz="2700" i="1" dirty="0" err="1" smtClean="0"/>
              <a:t>Cichorium</a:t>
            </a:r>
            <a:r>
              <a:rPr lang="es-ES" sz="2700" i="1" dirty="0" smtClean="0"/>
              <a:t> </a:t>
            </a:r>
            <a:r>
              <a:rPr lang="es-ES" sz="2700" i="1" dirty="0" err="1" smtClean="0"/>
              <a:t>intibus</a:t>
            </a:r>
            <a:r>
              <a:rPr lang="es-ES" sz="2700" i="1" dirty="0" smtClean="0"/>
              <a:t>)</a:t>
            </a:r>
            <a:endParaRPr lang="es-ES" sz="2700" dirty="0"/>
          </a:p>
        </p:txBody>
      </p:sp>
      <p:pic>
        <p:nvPicPr>
          <p:cNvPr id="5" name="4 Imagen" descr="artemisia_vulgaris.jpg"/>
          <p:cNvPicPr>
            <a:picLocks noChangeAspect="1"/>
          </p:cNvPicPr>
          <p:nvPr/>
        </p:nvPicPr>
        <p:blipFill>
          <a:blip r:embed="rId2" cstate="print"/>
          <a:stretch>
            <a:fillRect/>
          </a:stretch>
        </p:blipFill>
        <p:spPr>
          <a:xfrm>
            <a:off x="857224" y="4162454"/>
            <a:ext cx="2114299" cy="2481256"/>
          </a:xfrm>
          <a:prstGeom prst="rect">
            <a:avLst/>
          </a:prstGeom>
        </p:spPr>
      </p:pic>
      <p:sp>
        <p:nvSpPr>
          <p:cNvPr id="7" name="6 CuadroTexto"/>
          <p:cNvSpPr txBox="1"/>
          <p:nvPr/>
        </p:nvSpPr>
        <p:spPr>
          <a:xfrm>
            <a:off x="3143240" y="6000768"/>
            <a:ext cx="1714512" cy="230832"/>
          </a:xfrm>
          <a:prstGeom prst="rect">
            <a:avLst/>
          </a:prstGeom>
          <a:noFill/>
        </p:spPr>
        <p:txBody>
          <a:bodyPr wrap="square" rtlCol="0">
            <a:spAutoFit/>
          </a:bodyPr>
          <a:lstStyle/>
          <a:p>
            <a:r>
              <a:rPr lang="es-ES" sz="900" dirty="0" smtClean="0"/>
              <a:t>http://flora-emslandia.de</a:t>
            </a:r>
            <a:endParaRPr lang="es-ES" sz="900" dirty="0"/>
          </a:p>
        </p:txBody>
      </p:sp>
      <p:pic>
        <p:nvPicPr>
          <p:cNvPr id="8" name="7 Imagen" descr="Cichorium_intybus.jpg"/>
          <p:cNvPicPr>
            <a:picLocks noChangeAspect="1"/>
          </p:cNvPicPr>
          <p:nvPr/>
        </p:nvPicPr>
        <p:blipFill>
          <a:blip r:embed="rId3" cstate="print"/>
          <a:stretch>
            <a:fillRect/>
          </a:stretch>
        </p:blipFill>
        <p:spPr>
          <a:xfrm>
            <a:off x="5429256" y="4207672"/>
            <a:ext cx="3154670" cy="2436038"/>
          </a:xfrm>
          <a:prstGeom prst="rect">
            <a:avLst/>
          </a:prstGeom>
        </p:spPr>
      </p:pic>
      <p:sp>
        <p:nvSpPr>
          <p:cNvPr id="9" name="8 CuadroTexto"/>
          <p:cNvSpPr txBox="1"/>
          <p:nvPr/>
        </p:nvSpPr>
        <p:spPr>
          <a:xfrm>
            <a:off x="3357554" y="4500570"/>
            <a:ext cx="2143140" cy="230832"/>
          </a:xfrm>
          <a:prstGeom prst="rect">
            <a:avLst/>
          </a:prstGeom>
          <a:noFill/>
        </p:spPr>
        <p:txBody>
          <a:bodyPr wrap="square" rtlCol="0">
            <a:spAutoFit/>
          </a:bodyPr>
          <a:lstStyle/>
          <a:p>
            <a:r>
              <a:rPr lang="es-ES" sz="900" dirty="0" smtClean="0"/>
              <a:t>https://commons.wikimedia.org</a:t>
            </a:r>
            <a:endParaRPr lang="es-ES" sz="9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285720" y="1285860"/>
            <a:ext cx="4357718" cy="4929222"/>
          </a:xfrm>
        </p:spPr>
        <p:txBody>
          <a:bodyPr>
            <a:normAutofit/>
          </a:bodyPr>
          <a:lstStyle/>
          <a:p>
            <a:pPr algn="just"/>
            <a:r>
              <a:rPr lang="es-ES" sz="1300" dirty="0" smtClean="0"/>
              <a:t>Pertenecen a la familia de las asteráceas. Planta bienal de hasta 2,5 m con hojas espinosas, el tallo y las ramas pelosas. Las flores aparecen en las axilas de las hojas. Inflorescencias en forma de capítulo, de color amarillo de hasta 5 cm. Nativo de todo el Mediterráneo y  Centro Europa. Crece de forma silvestre en campos abandonados y lugares </a:t>
            </a:r>
            <a:r>
              <a:rPr lang="es-ES" sz="1300" dirty="0" err="1" smtClean="0"/>
              <a:t>sobrepastoreados</a:t>
            </a:r>
            <a:r>
              <a:rPr lang="es-ES" sz="1300" dirty="0" smtClean="0"/>
              <a:t>. Es comestible y muy apreciado en guisos, revueltos, sopas y ensaladas. Propiedades diuréticas.</a:t>
            </a:r>
            <a:endParaRPr lang="es-ES" sz="1300" dirty="0"/>
          </a:p>
        </p:txBody>
      </p:sp>
      <p:pic>
        <p:nvPicPr>
          <p:cNvPr id="7" name="6 Marcador de contenido" descr="scolymus hispanicus.JPG"/>
          <p:cNvPicPr>
            <a:picLocks noGrp="1" noChangeAspect="1"/>
          </p:cNvPicPr>
          <p:nvPr>
            <p:ph sz="half" idx="2"/>
          </p:nvPr>
        </p:nvPicPr>
        <p:blipFill>
          <a:blip r:embed="rId2" cstate="print"/>
          <a:stretch>
            <a:fillRect/>
          </a:stretch>
        </p:blipFill>
        <p:spPr>
          <a:xfrm>
            <a:off x="1250134" y="3524252"/>
            <a:ext cx="2393172" cy="3190897"/>
          </a:xfrm>
        </p:spPr>
      </p:pic>
      <p:sp>
        <p:nvSpPr>
          <p:cNvPr id="2" name="1 Título"/>
          <p:cNvSpPr>
            <a:spLocks noGrp="1"/>
          </p:cNvSpPr>
          <p:nvPr>
            <p:ph type="title"/>
          </p:nvPr>
        </p:nvSpPr>
        <p:spPr/>
        <p:txBody>
          <a:bodyPr>
            <a:normAutofit fontScale="90000"/>
          </a:bodyPr>
          <a:lstStyle/>
          <a:p>
            <a:r>
              <a:rPr lang="es-ES" sz="3200" dirty="0" smtClean="0"/>
              <a:t>Cardillo				</a:t>
            </a:r>
            <a:r>
              <a:rPr lang="es-ES" sz="3200" dirty="0" err="1" smtClean="0"/>
              <a:t>Senecio</a:t>
            </a:r>
            <a:r>
              <a:rPr lang="es-ES" sz="3200" dirty="0" smtClean="0"/>
              <a:t/>
            </a:r>
            <a:br>
              <a:rPr lang="es-ES" sz="3200" dirty="0" smtClean="0"/>
            </a:br>
            <a:r>
              <a:rPr lang="es-ES" sz="3200" dirty="0" smtClean="0"/>
              <a:t> </a:t>
            </a:r>
            <a:r>
              <a:rPr lang="es-ES" sz="2700" i="1" dirty="0" smtClean="0"/>
              <a:t>(</a:t>
            </a:r>
            <a:r>
              <a:rPr lang="es-ES" sz="2700" i="1" dirty="0" err="1" smtClean="0"/>
              <a:t>Scolymus</a:t>
            </a:r>
            <a:r>
              <a:rPr lang="es-ES" sz="2700" i="1" dirty="0" smtClean="0"/>
              <a:t> </a:t>
            </a:r>
            <a:r>
              <a:rPr lang="es-ES" sz="2700" i="1" dirty="0" err="1" smtClean="0"/>
              <a:t>hispanicus</a:t>
            </a:r>
            <a:r>
              <a:rPr lang="es-ES" sz="2700" dirty="0" smtClean="0"/>
              <a:t>)		(</a:t>
            </a:r>
            <a:r>
              <a:rPr lang="es-ES" sz="2700" dirty="0" err="1" smtClean="0"/>
              <a:t>Senecio</a:t>
            </a:r>
            <a:r>
              <a:rPr lang="es-ES" sz="2700" dirty="0" smtClean="0"/>
              <a:t> </a:t>
            </a:r>
            <a:r>
              <a:rPr lang="es-ES" sz="2700" dirty="0" err="1" smtClean="0"/>
              <a:t>vulgaris</a:t>
            </a:r>
            <a:r>
              <a:rPr lang="es-ES" sz="2700" dirty="0" smtClean="0"/>
              <a:t>)</a:t>
            </a:r>
            <a:endParaRPr lang="es-ES" sz="2700" dirty="0"/>
          </a:p>
        </p:txBody>
      </p:sp>
      <p:sp>
        <p:nvSpPr>
          <p:cNvPr id="5" name="4 CuadroTexto"/>
          <p:cNvSpPr txBox="1"/>
          <p:nvPr/>
        </p:nvSpPr>
        <p:spPr>
          <a:xfrm>
            <a:off x="4357686" y="5929330"/>
            <a:ext cx="1785950" cy="230832"/>
          </a:xfrm>
          <a:prstGeom prst="rect">
            <a:avLst/>
          </a:prstGeom>
          <a:noFill/>
        </p:spPr>
        <p:txBody>
          <a:bodyPr wrap="square" rtlCol="0">
            <a:spAutoFit/>
          </a:bodyPr>
          <a:lstStyle/>
          <a:p>
            <a:r>
              <a:rPr lang="es-ES" sz="900" dirty="0" smtClean="0"/>
              <a:t>http://luirig.altervista.org/</a:t>
            </a:r>
            <a:endParaRPr lang="es-ES" sz="900" dirty="0"/>
          </a:p>
        </p:txBody>
      </p:sp>
      <p:sp>
        <p:nvSpPr>
          <p:cNvPr id="6" name="5 CuadroTexto"/>
          <p:cNvSpPr txBox="1"/>
          <p:nvPr/>
        </p:nvSpPr>
        <p:spPr>
          <a:xfrm>
            <a:off x="3571868" y="4500570"/>
            <a:ext cx="2286016" cy="230832"/>
          </a:xfrm>
          <a:prstGeom prst="rect">
            <a:avLst/>
          </a:prstGeom>
          <a:noFill/>
        </p:spPr>
        <p:txBody>
          <a:bodyPr wrap="square" rtlCol="0">
            <a:spAutoFit/>
          </a:bodyPr>
          <a:lstStyle/>
          <a:p>
            <a:r>
              <a:rPr lang="es-ES" sz="900" dirty="0" smtClean="0"/>
              <a:t>https://it.wikipedia.org</a:t>
            </a:r>
            <a:endParaRPr lang="es-ES" sz="900" dirty="0"/>
          </a:p>
        </p:txBody>
      </p:sp>
      <p:sp>
        <p:nvSpPr>
          <p:cNvPr id="8" name="7 CuadroTexto"/>
          <p:cNvSpPr txBox="1"/>
          <p:nvPr/>
        </p:nvSpPr>
        <p:spPr>
          <a:xfrm>
            <a:off x="4929190" y="1428736"/>
            <a:ext cx="3929090" cy="1600438"/>
          </a:xfrm>
          <a:prstGeom prst="rect">
            <a:avLst/>
          </a:prstGeom>
          <a:noFill/>
        </p:spPr>
        <p:txBody>
          <a:bodyPr wrap="square" rtlCol="0">
            <a:spAutoFit/>
          </a:bodyPr>
          <a:lstStyle/>
          <a:p>
            <a:r>
              <a:rPr lang="es-ES" sz="1400" dirty="0" smtClean="0"/>
              <a:t>Pertenece a la familia de las asteráceas. Son plantas anuales de hasta 50 cm de altura. Flores en capítulos agrupados en corimbos. Los frutos con vilanos. Esta planta se ha usado en medicina popular por su acción (acelera la menstruación y calma los dolores que la preceden)</a:t>
            </a:r>
            <a:endParaRPr lang="es-ES" sz="1400" dirty="0"/>
          </a:p>
        </p:txBody>
      </p:sp>
      <p:pic>
        <p:nvPicPr>
          <p:cNvPr id="9" name="8 Imagen" descr="Senecio-vulgaris.jpg"/>
          <p:cNvPicPr>
            <a:picLocks noChangeAspect="1"/>
          </p:cNvPicPr>
          <p:nvPr/>
        </p:nvPicPr>
        <p:blipFill>
          <a:blip r:embed="rId3" cstate="print"/>
          <a:stretch>
            <a:fillRect/>
          </a:stretch>
        </p:blipFill>
        <p:spPr>
          <a:xfrm>
            <a:off x="5929322" y="3500462"/>
            <a:ext cx="2673092" cy="307181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p:txBody>
          <a:bodyPr>
            <a:normAutofit/>
          </a:bodyPr>
          <a:lstStyle/>
          <a:p>
            <a:pPr algn="just"/>
            <a:r>
              <a:rPr lang="es-ES" sz="1400" dirty="0" smtClean="0"/>
              <a:t>Planta de la familia de las asteráceas. Considerada generalmente  como una “mala hierba”. La inflorescencia es de color amarillo dorado y el fruto un aquenio con largo pico y vilano. Se encuentra fácilmente en caminos, pastizales y prados. Sus hojas se consumen en ensalada y se le atribuyen numerosas propiedades medicinales con efecto diurético y depurativo. Es una planta de interés en  apicultura  siendo visitada por abejas de la extraen  néctar y polen. </a:t>
            </a:r>
            <a:endParaRPr lang="es-ES" sz="1400" dirty="0"/>
          </a:p>
        </p:txBody>
      </p:sp>
      <p:pic>
        <p:nvPicPr>
          <p:cNvPr id="5" name="4 Marcador de contenido" descr="diente_leon_taraxacum2.jpeg"/>
          <p:cNvPicPr>
            <a:picLocks noGrp="1" noChangeAspect="1"/>
          </p:cNvPicPr>
          <p:nvPr>
            <p:ph sz="half" idx="2"/>
          </p:nvPr>
        </p:nvPicPr>
        <p:blipFill>
          <a:blip r:embed="rId2" cstate="print"/>
          <a:stretch>
            <a:fillRect/>
          </a:stretch>
        </p:blipFill>
        <p:spPr>
          <a:xfrm>
            <a:off x="642910" y="4416016"/>
            <a:ext cx="3011642" cy="2299132"/>
          </a:xfrm>
        </p:spPr>
      </p:pic>
      <p:sp>
        <p:nvSpPr>
          <p:cNvPr id="2" name="1 Título"/>
          <p:cNvSpPr>
            <a:spLocks noGrp="1"/>
          </p:cNvSpPr>
          <p:nvPr>
            <p:ph type="title"/>
          </p:nvPr>
        </p:nvSpPr>
        <p:spPr/>
        <p:txBody>
          <a:bodyPr>
            <a:normAutofit fontScale="90000"/>
          </a:bodyPr>
          <a:lstStyle/>
          <a:p>
            <a:pPr algn="l"/>
            <a:r>
              <a:rPr lang="es-ES" sz="3600" dirty="0" smtClean="0"/>
              <a:t>Diente de león		 Lengua de buey </a:t>
            </a:r>
            <a:r>
              <a:rPr lang="es-ES" sz="2700" dirty="0" smtClean="0"/>
              <a:t>(</a:t>
            </a:r>
            <a:r>
              <a:rPr lang="es-ES" sz="2700" i="1" dirty="0" err="1" smtClean="0"/>
              <a:t>Taraxacum</a:t>
            </a:r>
            <a:r>
              <a:rPr lang="es-ES" sz="2700" i="1" dirty="0" smtClean="0"/>
              <a:t> </a:t>
            </a:r>
            <a:r>
              <a:rPr lang="es-ES" sz="2700" i="1" dirty="0" err="1" smtClean="0"/>
              <a:t>officinale</a:t>
            </a:r>
            <a:r>
              <a:rPr lang="es-ES" sz="2700" dirty="0" smtClean="0"/>
              <a:t>) 		(</a:t>
            </a:r>
            <a:r>
              <a:rPr lang="es-ES" sz="2700" i="1" dirty="0" err="1" smtClean="0"/>
              <a:t>Anchusa</a:t>
            </a:r>
            <a:r>
              <a:rPr lang="es-ES" sz="2700" i="1" dirty="0" smtClean="0"/>
              <a:t> </a:t>
            </a:r>
            <a:r>
              <a:rPr lang="es-ES" sz="2700" i="1" dirty="0" err="1" smtClean="0"/>
              <a:t>azurea</a:t>
            </a:r>
            <a:r>
              <a:rPr lang="es-ES" sz="2700" dirty="0" smtClean="0"/>
              <a:t>)</a:t>
            </a:r>
            <a:endParaRPr lang="es-ES" sz="2700" dirty="0"/>
          </a:p>
        </p:txBody>
      </p:sp>
      <p:sp>
        <p:nvSpPr>
          <p:cNvPr id="8" name="7 CuadroTexto"/>
          <p:cNvSpPr txBox="1"/>
          <p:nvPr/>
        </p:nvSpPr>
        <p:spPr>
          <a:xfrm>
            <a:off x="3714744" y="6143644"/>
            <a:ext cx="1928826" cy="230832"/>
          </a:xfrm>
          <a:prstGeom prst="rect">
            <a:avLst/>
          </a:prstGeom>
          <a:noFill/>
        </p:spPr>
        <p:txBody>
          <a:bodyPr wrap="square" rtlCol="0">
            <a:spAutoFit/>
          </a:bodyPr>
          <a:lstStyle/>
          <a:p>
            <a:r>
              <a:rPr lang="es-ES" sz="900" dirty="0" smtClean="0"/>
              <a:t>http://www.botanical-online.com/</a:t>
            </a:r>
            <a:endParaRPr lang="es-ES" sz="900" dirty="0"/>
          </a:p>
        </p:txBody>
      </p:sp>
      <p:sp>
        <p:nvSpPr>
          <p:cNvPr id="9" name="8 CuadroTexto"/>
          <p:cNvSpPr txBox="1"/>
          <p:nvPr/>
        </p:nvSpPr>
        <p:spPr>
          <a:xfrm>
            <a:off x="4714876" y="1643050"/>
            <a:ext cx="4000528" cy="2246769"/>
          </a:xfrm>
          <a:prstGeom prst="rect">
            <a:avLst/>
          </a:prstGeom>
          <a:noFill/>
        </p:spPr>
        <p:txBody>
          <a:bodyPr wrap="square" rtlCol="0">
            <a:spAutoFit/>
          </a:bodyPr>
          <a:lstStyle/>
          <a:p>
            <a:pPr algn="just"/>
            <a:r>
              <a:rPr lang="es-ES" sz="1400" dirty="0" smtClean="0"/>
              <a:t>Pertenece a la familia de las borragináceas. Es una planta herbácea bianual que puede alcanzar el 1,5 m de altura. Toda la planta está cubierta de un rígido y áspero. Las flores aparecen agrupadas en inflorescencias y son de una color azul intenso. Habita en bordes de caminos en suelos drenados y húmedos.</a:t>
            </a:r>
          </a:p>
          <a:p>
            <a:pPr algn="just"/>
            <a:r>
              <a:rPr lang="es-ES" sz="1400" dirty="0" smtClean="0"/>
              <a:t>Las flores eran muy utilizadas en la antigüedad como sudorífica, diurética, </a:t>
            </a:r>
            <a:r>
              <a:rPr lang="es-ES" sz="1400" dirty="0" err="1" smtClean="0"/>
              <a:t>antidiarrérico</a:t>
            </a:r>
            <a:r>
              <a:rPr lang="es-ES" sz="1400" dirty="0" smtClean="0"/>
              <a:t>, en infusión o mezcladas  con vino.</a:t>
            </a:r>
          </a:p>
        </p:txBody>
      </p:sp>
      <p:pic>
        <p:nvPicPr>
          <p:cNvPr id="10" name="9 Imagen" descr="Anchusa_azurea_habito.jpg"/>
          <p:cNvPicPr>
            <a:picLocks noChangeAspect="1"/>
          </p:cNvPicPr>
          <p:nvPr/>
        </p:nvPicPr>
        <p:blipFill>
          <a:blip r:embed="rId3" cstate="print"/>
          <a:stretch>
            <a:fillRect/>
          </a:stretch>
        </p:blipFill>
        <p:spPr>
          <a:xfrm>
            <a:off x="5715008" y="4357694"/>
            <a:ext cx="2991725" cy="2214578"/>
          </a:xfrm>
          <a:prstGeom prst="rect">
            <a:avLst/>
          </a:prstGeom>
        </p:spPr>
      </p:pic>
      <p:sp>
        <p:nvSpPr>
          <p:cNvPr id="11" name="10 CuadroTexto"/>
          <p:cNvSpPr txBox="1"/>
          <p:nvPr/>
        </p:nvSpPr>
        <p:spPr>
          <a:xfrm>
            <a:off x="4286248" y="4572008"/>
            <a:ext cx="1428760" cy="369332"/>
          </a:xfrm>
          <a:prstGeom prst="rect">
            <a:avLst/>
          </a:prstGeom>
          <a:noFill/>
        </p:spPr>
        <p:txBody>
          <a:bodyPr wrap="square" rtlCol="0">
            <a:spAutoFit/>
          </a:bodyPr>
          <a:lstStyle/>
          <a:p>
            <a:r>
              <a:rPr lang="es-ES" sz="900" dirty="0" smtClean="0">
                <a:hlinkClick r:id="rId4"/>
              </a:rPr>
              <a:t>https://es.wikipedia.org</a:t>
            </a:r>
            <a:r>
              <a:rPr lang="es-ES" sz="900" dirty="0" smtClean="0"/>
              <a:t> Alberto Salguero Quiles</a:t>
            </a:r>
            <a:endParaRPr lang="es-ES" sz="9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28596" y="1285860"/>
            <a:ext cx="8258204" cy="2114552"/>
          </a:xfrm>
        </p:spPr>
        <p:txBody>
          <a:bodyPr>
            <a:normAutofit fontScale="62500" lnSpcReduction="20000"/>
          </a:bodyPr>
          <a:lstStyle/>
          <a:p>
            <a:r>
              <a:rPr lang="es-ES" dirty="0" smtClean="0"/>
              <a:t>A diferencia de la escasa riqueza de los reductos de la </a:t>
            </a:r>
            <a:r>
              <a:rPr lang="es-ES" dirty="0" err="1" smtClean="0"/>
              <a:t>pseudoestepa</a:t>
            </a:r>
            <a:r>
              <a:rPr lang="es-ES" dirty="0" smtClean="0"/>
              <a:t> cerealista, las comunidades presentes en la cercanía de las charcas, así como las de su interior, son muy particulares considerándose </a:t>
            </a:r>
            <a:r>
              <a:rPr lang="es-ES" b="1" dirty="0" smtClean="0"/>
              <a:t>halófilas</a:t>
            </a:r>
            <a:r>
              <a:rPr lang="es-ES" dirty="0" smtClean="0"/>
              <a:t> por la elevada salinidad del agua. </a:t>
            </a:r>
          </a:p>
          <a:p>
            <a:r>
              <a:rPr lang="es-ES" dirty="0" smtClean="0"/>
              <a:t>En el caso de la vegetación de los bordes, está adaptada a la sal y a la alternancia de sequía-inundación.  El complejo de las lagunas de </a:t>
            </a:r>
            <a:r>
              <a:rPr lang="es-ES" dirty="0" err="1" smtClean="0"/>
              <a:t>Villafáfila</a:t>
            </a:r>
            <a:r>
              <a:rPr lang="es-ES" dirty="0" smtClean="0"/>
              <a:t> ha sido considerado “Zona húmeda de importancia Europea y de interés singular”.</a:t>
            </a:r>
            <a:endParaRPr lang="es-ES" dirty="0"/>
          </a:p>
        </p:txBody>
      </p:sp>
      <p:pic>
        <p:nvPicPr>
          <p:cNvPr id="7" name="6 Marcador de contenido" descr="juncos laguna.JPG"/>
          <p:cNvPicPr>
            <a:picLocks noGrp="1" noChangeAspect="1"/>
          </p:cNvPicPr>
          <p:nvPr>
            <p:ph sz="half" idx="2"/>
          </p:nvPr>
        </p:nvPicPr>
        <p:blipFill>
          <a:blip r:embed="rId2" cstate="print"/>
          <a:stretch>
            <a:fillRect/>
          </a:stretch>
        </p:blipFill>
        <p:spPr>
          <a:xfrm>
            <a:off x="2285984" y="3214686"/>
            <a:ext cx="5475708" cy="3319027"/>
          </a:xfrm>
        </p:spPr>
      </p:pic>
      <p:sp>
        <p:nvSpPr>
          <p:cNvPr id="2" name="1 Título"/>
          <p:cNvSpPr>
            <a:spLocks noGrp="1"/>
          </p:cNvSpPr>
          <p:nvPr>
            <p:ph type="title"/>
          </p:nvPr>
        </p:nvSpPr>
        <p:spPr/>
        <p:txBody>
          <a:bodyPr/>
          <a:lstStyle/>
          <a:p>
            <a:r>
              <a:rPr lang="es-ES" dirty="0" smtClean="0"/>
              <a:t>FLORA DE LOS HUMEDALES</a:t>
            </a:r>
            <a:endParaRPr lang="es-ES" dirty="0"/>
          </a:p>
        </p:txBody>
      </p:sp>
      <p:sp>
        <p:nvSpPr>
          <p:cNvPr id="8" name="7 CuadroTexto"/>
          <p:cNvSpPr txBox="1"/>
          <p:nvPr/>
        </p:nvSpPr>
        <p:spPr>
          <a:xfrm>
            <a:off x="357158" y="5214950"/>
            <a:ext cx="1643074" cy="369332"/>
          </a:xfrm>
          <a:prstGeom prst="rect">
            <a:avLst/>
          </a:prstGeom>
          <a:noFill/>
        </p:spPr>
        <p:txBody>
          <a:bodyPr wrap="square" rtlCol="0">
            <a:spAutoFit/>
          </a:bodyPr>
          <a:lstStyle/>
          <a:p>
            <a:r>
              <a:rPr lang="es-ES" sz="900" dirty="0" smtClean="0"/>
              <a:t>http://bichosedemaisfamilia.blogspot.com.es/</a:t>
            </a:r>
            <a:endParaRPr lang="es-ES" sz="9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p:txBody>
          <a:bodyPr>
            <a:normAutofit fontScale="62500" lnSpcReduction="20000"/>
          </a:bodyPr>
          <a:lstStyle/>
          <a:p>
            <a:r>
              <a:rPr lang="es-ES" dirty="0" smtClean="0"/>
              <a:t>Es la planta más característica de las </a:t>
            </a:r>
            <a:r>
              <a:rPr lang="es-ES" dirty="0" err="1" smtClean="0"/>
              <a:t>higrófitas</a:t>
            </a:r>
            <a:r>
              <a:rPr lang="es-ES" dirty="0" smtClean="0"/>
              <a:t>, con parte de la planta sumergida y la mayor parte emergente. Son especies acuáticas de la familia de la ciperáceas.</a:t>
            </a:r>
          </a:p>
          <a:p>
            <a:pPr>
              <a:buNone/>
            </a:pPr>
            <a:endParaRPr lang="es-ES" dirty="0" smtClean="0"/>
          </a:p>
          <a:p>
            <a:pPr algn="just">
              <a:buNone/>
            </a:pPr>
            <a:endParaRPr lang="es-ES" dirty="0" smtClean="0"/>
          </a:p>
          <a:p>
            <a:r>
              <a:rPr lang="es-ES" dirty="0" smtClean="0"/>
              <a:t> Anuales o perennes. Crecen en humedales y están adaptadas a la salinidad. Tienen hojas tipo gramíneas e inflorescencias en espigas. Son importantes para evitar la erosión del suelo, como alimento de las aves, que comen sus tubérculos, y les sirven de escondite y protección para las polladas.</a:t>
            </a:r>
            <a:endParaRPr lang="es-ES" dirty="0"/>
          </a:p>
        </p:txBody>
      </p:sp>
      <p:pic>
        <p:nvPicPr>
          <p:cNvPr id="5" name="4 Marcador de contenido" descr="scirpus_lacustris_2.jpg"/>
          <p:cNvPicPr>
            <a:picLocks noGrp="1" noChangeAspect="1"/>
          </p:cNvPicPr>
          <p:nvPr>
            <p:ph sz="half" idx="2"/>
          </p:nvPr>
        </p:nvPicPr>
        <p:blipFill>
          <a:blip r:embed="rId2" cstate="print"/>
          <a:stretch>
            <a:fillRect/>
          </a:stretch>
        </p:blipFill>
        <p:spPr>
          <a:xfrm>
            <a:off x="5288548" y="1357298"/>
            <a:ext cx="3319496" cy="4429156"/>
          </a:xfrm>
        </p:spPr>
      </p:pic>
      <p:sp>
        <p:nvSpPr>
          <p:cNvPr id="2" name="1 Título"/>
          <p:cNvSpPr>
            <a:spLocks noGrp="1"/>
          </p:cNvSpPr>
          <p:nvPr>
            <p:ph type="title"/>
          </p:nvPr>
        </p:nvSpPr>
        <p:spPr/>
        <p:txBody>
          <a:bodyPr>
            <a:normAutofit fontScale="90000"/>
          </a:bodyPr>
          <a:lstStyle/>
          <a:p>
            <a:r>
              <a:rPr lang="es-ES" sz="3600" dirty="0" smtClean="0"/>
              <a:t>Juncia o castañuela (</a:t>
            </a:r>
            <a:r>
              <a:rPr lang="es-ES" sz="3600" dirty="0" err="1" smtClean="0"/>
              <a:t>Scirpus</a:t>
            </a:r>
            <a:r>
              <a:rPr lang="es-ES" sz="3600" dirty="0" smtClean="0"/>
              <a:t> </a:t>
            </a:r>
            <a:r>
              <a:rPr lang="es-ES" sz="3600" dirty="0" err="1" smtClean="0"/>
              <a:t>litoralis</a:t>
            </a:r>
            <a:r>
              <a:rPr lang="es-ES" sz="3600" dirty="0" smtClean="0"/>
              <a:t> y otras.)</a:t>
            </a:r>
            <a:endParaRPr lang="es-ES" sz="3600" dirty="0"/>
          </a:p>
        </p:txBody>
      </p:sp>
      <p:sp>
        <p:nvSpPr>
          <p:cNvPr id="6" name="5 CuadroTexto"/>
          <p:cNvSpPr txBox="1"/>
          <p:nvPr/>
        </p:nvSpPr>
        <p:spPr>
          <a:xfrm>
            <a:off x="5286380" y="5715016"/>
            <a:ext cx="1714512" cy="369332"/>
          </a:xfrm>
          <a:prstGeom prst="rect">
            <a:avLst/>
          </a:prstGeom>
          <a:noFill/>
        </p:spPr>
        <p:txBody>
          <a:bodyPr wrap="square" rtlCol="0">
            <a:spAutoFit/>
          </a:bodyPr>
          <a:lstStyle/>
          <a:p>
            <a:r>
              <a:rPr lang="es-ES" sz="900" dirty="0" smtClean="0"/>
              <a:t>http://www.albufera.com</a:t>
            </a:r>
            <a:r>
              <a:rPr lang="es-ES" dirty="0" smtClean="0"/>
              <a:t>/</a:t>
            </a:r>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500174"/>
            <a:ext cx="4038600" cy="5000660"/>
          </a:xfrm>
        </p:spPr>
        <p:txBody>
          <a:bodyPr>
            <a:normAutofit fontScale="70000" lnSpcReduction="20000"/>
          </a:bodyPr>
          <a:lstStyle/>
          <a:p>
            <a:r>
              <a:rPr lang="es-ES" dirty="0" smtClean="0"/>
              <a:t>Planta perenne herbácea, de hasta 2,5 m de altura.  Es característica la inflorescencia en forma de puro de color pardo claro.</a:t>
            </a:r>
          </a:p>
          <a:p>
            <a:pPr>
              <a:buNone/>
            </a:pPr>
            <a:endParaRPr lang="es-ES" dirty="0" smtClean="0"/>
          </a:p>
          <a:p>
            <a:r>
              <a:rPr lang="es-ES" dirty="0" smtClean="0"/>
              <a:t>Crece en estanques y acequies siendo de las primeras en colonizarlos.  En ocasiones contribuyen a la desecación al formara capas de tejido orgánico entre las que se deposita la tierra.</a:t>
            </a:r>
          </a:p>
          <a:p>
            <a:pPr>
              <a:buNone/>
            </a:pPr>
            <a:endParaRPr lang="es-ES" dirty="0" smtClean="0"/>
          </a:p>
          <a:p>
            <a:r>
              <a:rPr lang="es-ES" dirty="0" smtClean="0"/>
              <a:t> En su interior se alojan numerosos insectos y proporcionan cobijo a anfibios y aves.</a:t>
            </a:r>
            <a:endParaRPr lang="es-ES" dirty="0"/>
          </a:p>
        </p:txBody>
      </p:sp>
      <p:pic>
        <p:nvPicPr>
          <p:cNvPr id="5" name="4 Marcador de contenido" descr="Typha_laxmannii_(fruit)_1.jpg"/>
          <p:cNvPicPr>
            <a:picLocks noGrp="1" noChangeAspect="1"/>
          </p:cNvPicPr>
          <p:nvPr>
            <p:ph sz="half" idx="2"/>
          </p:nvPr>
        </p:nvPicPr>
        <p:blipFill>
          <a:blip r:embed="rId2" cstate="print"/>
          <a:stretch>
            <a:fillRect/>
          </a:stretch>
        </p:blipFill>
        <p:spPr>
          <a:xfrm>
            <a:off x="4973268" y="1481138"/>
            <a:ext cx="3388464" cy="4525962"/>
          </a:xfrm>
        </p:spPr>
      </p:pic>
      <p:sp>
        <p:nvSpPr>
          <p:cNvPr id="2" name="1 Título"/>
          <p:cNvSpPr>
            <a:spLocks noGrp="1"/>
          </p:cNvSpPr>
          <p:nvPr>
            <p:ph type="title"/>
          </p:nvPr>
        </p:nvSpPr>
        <p:spPr/>
        <p:txBody>
          <a:bodyPr/>
          <a:lstStyle/>
          <a:p>
            <a:r>
              <a:rPr lang="es-ES" dirty="0" smtClean="0"/>
              <a:t>Enea </a:t>
            </a:r>
            <a:r>
              <a:rPr lang="es-ES" sz="3200" dirty="0" smtClean="0"/>
              <a:t>(</a:t>
            </a:r>
            <a:r>
              <a:rPr lang="es-ES" sz="3200" dirty="0" err="1" smtClean="0"/>
              <a:t>Tyfha</a:t>
            </a:r>
            <a:r>
              <a:rPr lang="es-ES" sz="3200" dirty="0" smtClean="0"/>
              <a:t> </a:t>
            </a:r>
            <a:r>
              <a:rPr lang="es-ES" sz="3200" dirty="0" err="1" smtClean="0"/>
              <a:t>domingensis</a:t>
            </a:r>
            <a:r>
              <a:rPr lang="es-ES" sz="3200" dirty="0" smtClean="0"/>
              <a:t>)</a:t>
            </a:r>
            <a:endParaRPr lang="es-ES" sz="3200" dirty="0"/>
          </a:p>
        </p:txBody>
      </p:sp>
      <p:sp>
        <p:nvSpPr>
          <p:cNvPr id="6" name="5 CuadroTexto"/>
          <p:cNvSpPr txBox="1"/>
          <p:nvPr/>
        </p:nvSpPr>
        <p:spPr>
          <a:xfrm>
            <a:off x="5143504" y="6143644"/>
            <a:ext cx="2143140" cy="230832"/>
          </a:xfrm>
          <a:prstGeom prst="rect">
            <a:avLst/>
          </a:prstGeom>
          <a:noFill/>
        </p:spPr>
        <p:txBody>
          <a:bodyPr wrap="square" rtlCol="0">
            <a:spAutoFit/>
          </a:bodyPr>
          <a:lstStyle/>
          <a:p>
            <a:r>
              <a:rPr lang="es-ES" sz="900" dirty="0" smtClean="0"/>
              <a:t>https://commons.wikimedia.org</a:t>
            </a:r>
            <a:endParaRPr lang="es-ES" sz="9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28596" y="1785926"/>
            <a:ext cx="3543296" cy="3929090"/>
          </a:xfrm>
        </p:spPr>
        <p:txBody>
          <a:bodyPr>
            <a:normAutofit fontScale="77500" lnSpcReduction="20000"/>
          </a:bodyPr>
          <a:lstStyle/>
          <a:p>
            <a:r>
              <a:rPr lang="es-ES" dirty="0" smtClean="0"/>
              <a:t>Son algas que colonizan charcas salinas y zonas húmedas efímeras que van aumentando la salinización progresivamente debido a la evaporación.</a:t>
            </a:r>
          </a:p>
          <a:p>
            <a:pPr>
              <a:buNone/>
            </a:pPr>
            <a:endParaRPr lang="es-ES" dirty="0" smtClean="0"/>
          </a:p>
          <a:p>
            <a:r>
              <a:rPr lang="es-ES" dirty="0" smtClean="0"/>
              <a:t>Pueden soportar breves periodos de desecación.</a:t>
            </a:r>
            <a:endParaRPr lang="es-ES" dirty="0"/>
          </a:p>
        </p:txBody>
      </p:sp>
      <p:pic>
        <p:nvPicPr>
          <p:cNvPr id="5" name="4 Marcador de contenido" descr="tolypella_glomerata2kl.jpg"/>
          <p:cNvPicPr>
            <a:picLocks noGrp="1" noChangeAspect="1"/>
          </p:cNvPicPr>
          <p:nvPr>
            <p:ph sz="half" idx="2"/>
          </p:nvPr>
        </p:nvPicPr>
        <p:blipFill>
          <a:blip r:embed="rId2" cstate="print"/>
          <a:stretch>
            <a:fillRect/>
          </a:stretch>
        </p:blipFill>
        <p:spPr>
          <a:xfrm>
            <a:off x="4429125" y="2050248"/>
            <a:ext cx="4436544" cy="3327408"/>
          </a:xfrm>
        </p:spPr>
      </p:pic>
      <p:sp>
        <p:nvSpPr>
          <p:cNvPr id="2" name="1 Título"/>
          <p:cNvSpPr>
            <a:spLocks noGrp="1"/>
          </p:cNvSpPr>
          <p:nvPr>
            <p:ph type="title"/>
          </p:nvPr>
        </p:nvSpPr>
        <p:spPr/>
        <p:txBody>
          <a:bodyPr>
            <a:normAutofit fontScale="90000"/>
          </a:bodyPr>
          <a:lstStyle/>
          <a:p>
            <a:r>
              <a:rPr lang="es-ES" dirty="0" err="1" smtClean="0"/>
              <a:t>Tolypella</a:t>
            </a:r>
            <a:r>
              <a:rPr lang="es-ES" dirty="0" smtClean="0"/>
              <a:t> </a:t>
            </a:r>
            <a:r>
              <a:rPr lang="es-ES" dirty="0" err="1" smtClean="0"/>
              <a:t>glomerata</a:t>
            </a:r>
            <a:r>
              <a:rPr lang="es-ES" dirty="0" smtClean="0"/>
              <a:t> y Chara </a:t>
            </a:r>
            <a:r>
              <a:rPr lang="es-ES" dirty="0" err="1" smtClean="0"/>
              <a:t>vulgaris</a:t>
            </a:r>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LOCALIZACIÓN</a:t>
            </a:r>
            <a:endParaRPr lang="es-ES" dirty="0"/>
          </a:p>
        </p:txBody>
      </p:sp>
      <p:sp>
        <p:nvSpPr>
          <p:cNvPr id="4" name="3 CuadroTexto"/>
          <p:cNvSpPr txBox="1"/>
          <p:nvPr/>
        </p:nvSpPr>
        <p:spPr>
          <a:xfrm>
            <a:off x="1000100" y="1428736"/>
            <a:ext cx="7715304" cy="1200329"/>
          </a:xfrm>
          <a:prstGeom prst="rect">
            <a:avLst/>
          </a:prstGeom>
          <a:noFill/>
        </p:spPr>
        <p:txBody>
          <a:bodyPr wrap="square" rtlCol="0">
            <a:spAutoFit/>
          </a:bodyPr>
          <a:lstStyle/>
          <a:p>
            <a:r>
              <a:rPr lang="es-ES" b="1" dirty="0"/>
              <a:t>La Reserva Natural </a:t>
            </a:r>
            <a:r>
              <a:rPr lang="es-ES" dirty="0"/>
              <a:t>de Lagunas de </a:t>
            </a:r>
            <a:r>
              <a:rPr lang="es-ES" dirty="0" err="1"/>
              <a:t>Villafáfila</a:t>
            </a:r>
            <a:r>
              <a:rPr lang="es-ES" dirty="0"/>
              <a:t> es un </a:t>
            </a:r>
            <a:r>
              <a:rPr lang="es-ES" dirty="0" smtClean="0"/>
              <a:t>espacio natural protegido</a:t>
            </a:r>
            <a:r>
              <a:rPr lang="es-ES" dirty="0"/>
              <a:t> que se encuentra situado en el cuadrante noroeste de la </a:t>
            </a:r>
            <a:r>
              <a:rPr lang="es-ES" dirty="0" smtClean="0"/>
              <a:t>provincia de Zamora,</a:t>
            </a:r>
            <a:r>
              <a:rPr lang="es-ES" dirty="0"/>
              <a:t> </a:t>
            </a:r>
            <a:r>
              <a:rPr lang="es-ES" dirty="0" smtClean="0"/>
              <a:t>Castilla León,</a:t>
            </a:r>
            <a:r>
              <a:rPr lang="es-ES" dirty="0"/>
              <a:t> </a:t>
            </a:r>
            <a:r>
              <a:rPr lang="es-ES" dirty="0" smtClean="0"/>
              <a:t>España. </a:t>
            </a:r>
            <a:r>
              <a:rPr lang="es-ES" u="sng" dirty="0" smtClean="0">
                <a:hlinkClick r:id="rId2"/>
              </a:rPr>
              <a:t>Ver mapa interactivo</a:t>
            </a:r>
            <a:endParaRPr lang="es-ES" dirty="0" smtClean="0"/>
          </a:p>
          <a:p>
            <a:endParaRPr lang="es-ES" dirty="0"/>
          </a:p>
        </p:txBody>
      </p:sp>
      <p:pic>
        <p:nvPicPr>
          <p:cNvPr id="5122" name="Picture 2" descr="http://elclubdelarueda.com/img/141ILAGUNfoto4.jpg"/>
          <p:cNvPicPr>
            <a:picLocks noChangeAspect="1" noChangeArrowheads="1"/>
          </p:cNvPicPr>
          <p:nvPr/>
        </p:nvPicPr>
        <p:blipFill>
          <a:blip r:embed="rId3" cstate="print"/>
          <a:srcRect/>
          <a:stretch>
            <a:fillRect/>
          </a:stretch>
        </p:blipFill>
        <p:spPr bwMode="auto">
          <a:xfrm>
            <a:off x="1142976" y="2503847"/>
            <a:ext cx="6715172" cy="3973144"/>
          </a:xfrm>
          <a:prstGeom prst="rect">
            <a:avLst/>
          </a:prstGeom>
          <a:noFill/>
        </p:spPr>
      </p:pic>
      <p:sp>
        <p:nvSpPr>
          <p:cNvPr id="6" name="5 CuadroTexto"/>
          <p:cNvSpPr txBox="1"/>
          <p:nvPr/>
        </p:nvSpPr>
        <p:spPr>
          <a:xfrm>
            <a:off x="6786578" y="6429396"/>
            <a:ext cx="2214578" cy="230832"/>
          </a:xfrm>
          <a:prstGeom prst="rect">
            <a:avLst/>
          </a:prstGeom>
          <a:noFill/>
        </p:spPr>
        <p:txBody>
          <a:bodyPr wrap="square" rtlCol="0">
            <a:spAutoFit/>
          </a:bodyPr>
          <a:lstStyle/>
          <a:p>
            <a:r>
              <a:rPr lang="es-ES" sz="900" dirty="0" smtClean="0"/>
              <a:t>http://elclubdelarueda.com/</a:t>
            </a:r>
            <a:endParaRPr lang="es-ES" sz="9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pPr algn="ctr"/>
            <a:r>
              <a:rPr lang="es-ES" dirty="0" smtClean="0"/>
              <a:t>Plantas lagunares</a:t>
            </a:r>
            <a:endParaRPr lang="es-ES" dirty="0"/>
          </a:p>
        </p:txBody>
      </p:sp>
      <p:sp>
        <p:nvSpPr>
          <p:cNvPr id="6" name="5 CuadroTexto"/>
          <p:cNvSpPr txBox="1"/>
          <p:nvPr/>
        </p:nvSpPr>
        <p:spPr>
          <a:xfrm>
            <a:off x="714348" y="1471910"/>
            <a:ext cx="3500462" cy="5386090"/>
          </a:xfrm>
          <a:prstGeom prst="rect">
            <a:avLst/>
          </a:prstGeom>
          <a:noFill/>
        </p:spPr>
        <p:txBody>
          <a:bodyPr wrap="square" rtlCol="0">
            <a:spAutoFit/>
          </a:bodyPr>
          <a:lstStyle/>
          <a:p>
            <a:pPr>
              <a:buFontTx/>
              <a:buChar char="-"/>
            </a:pPr>
            <a:r>
              <a:rPr lang="es-ES" sz="2000" dirty="0" smtClean="0"/>
              <a:t>Chara </a:t>
            </a:r>
            <a:r>
              <a:rPr lang="es-ES" sz="2000" dirty="0" err="1" smtClean="0"/>
              <a:t>canescens</a:t>
            </a:r>
            <a:endParaRPr lang="es-ES" sz="2000" dirty="0" smtClean="0"/>
          </a:p>
          <a:p>
            <a:pPr>
              <a:buFontTx/>
              <a:buChar char="-"/>
            </a:pPr>
            <a:r>
              <a:rPr lang="es-ES" sz="2000" dirty="0" smtClean="0"/>
              <a:t> Chara </a:t>
            </a:r>
            <a:r>
              <a:rPr lang="es-ES" sz="2000" dirty="0" err="1" smtClean="0"/>
              <a:t>galioides</a:t>
            </a:r>
            <a:endParaRPr lang="es-ES" sz="2000" dirty="0" smtClean="0"/>
          </a:p>
          <a:p>
            <a:pPr>
              <a:buFontTx/>
              <a:buChar char="-"/>
            </a:pPr>
            <a:r>
              <a:rPr lang="es-ES" sz="2000" dirty="0" smtClean="0"/>
              <a:t> Chara </a:t>
            </a:r>
            <a:r>
              <a:rPr lang="es-ES" sz="2000" dirty="0" err="1" smtClean="0"/>
              <a:t>aspera</a:t>
            </a:r>
            <a:endParaRPr lang="es-ES" sz="2000" dirty="0" smtClean="0"/>
          </a:p>
          <a:p>
            <a:pPr>
              <a:buFontTx/>
              <a:buChar char="-"/>
            </a:pPr>
            <a:r>
              <a:rPr lang="es-ES" sz="2000" dirty="0" smtClean="0"/>
              <a:t> </a:t>
            </a:r>
            <a:r>
              <a:rPr lang="es-ES" sz="2000" dirty="0" err="1" smtClean="0"/>
              <a:t>Scirpus</a:t>
            </a:r>
            <a:r>
              <a:rPr lang="es-ES" sz="2000" dirty="0" smtClean="0"/>
              <a:t> </a:t>
            </a:r>
            <a:r>
              <a:rPr lang="es-ES" sz="2000" dirty="0" err="1" smtClean="0"/>
              <a:t>lacustris</a:t>
            </a:r>
            <a:endParaRPr lang="es-ES" sz="2000" dirty="0" smtClean="0"/>
          </a:p>
          <a:p>
            <a:pPr>
              <a:buFontTx/>
              <a:buChar char="-"/>
            </a:pPr>
            <a:r>
              <a:rPr lang="es-ES" sz="2000" dirty="0" smtClean="0"/>
              <a:t> </a:t>
            </a:r>
            <a:r>
              <a:rPr lang="es-ES" sz="2000" dirty="0" err="1" smtClean="0"/>
              <a:t>Scirpus</a:t>
            </a:r>
            <a:r>
              <a:rPr lang="es-ES" sz="2000" dirty="0" smtClean="0"/>
              <a:t> </a:t>
            </a:r>
            <a:r>
              <a:rPr lang="es-ES" sz="2000" dirty="0" err="1" smtClean="0"/>
              <a:t>maritimus</a:t>
            </a:r>
            <a:endParaRPr lang="es-ES" sz="2000" dirty="0" smtClean="0"/>
          </a:p>
          <a:p>
            <a:pPr>
              <a:buFontTx/>
              <a:buChar char="-"/>
            </a:pPr>
            <a:r>
              <a:rPr lang="es-ES" sz="2000" dirty="0" smtClean="0"/>
              <a:t> </a:t>
            </a:r>
            <a:r>
              <a:rPr lang="es-ES" sz="2000" dirty="0" err="1" smtClean="0"/>
              <a:t>Tolypella</a:t>
            </a:r>
            <a:r>
              <a:rPr lang="es-ES" sz="2000" dirty="0" smtClean="0"/>
              <a:t> nidifica</a:t>
            </a:r>
          </a:p>
          <a:p>
            <a:pPr>
              <a:buFontTx/>
              <a:buChar char="-"/>
            </a:pPr>
            <a:r>
              <a:rPr lang="es-ES" sz="2000" dirty="0" smtClean="0"/>
              <a:t> </a:t>
            </a:r>
            <a:r>
              <a:rPr lang="es-ES" sz="2000" dirty="0" err="1" smtClean="0"/>
              <a:t>Tolypella</a:t>
            </a:r>
            <a:r>
              <a:rPr lang="es-ES" sz="2000" dirty="0" smtClean="0"/>
              <a:t> </a:t>
            </a:r>
            <a:r>
              <a:rPr lang="es-ES" sz="2000" dirty="0" err="1" smtClean="0"/>
              <a:t>hispanica</a:t>
            </a:r>
            <a:endParaRPr lang="es-ES" sz="2000" dirty="0" smtClean="0"/>
          </a:p>
          <a:p>
            <a:pPr>
              <a:buFontTx/>
              <a:buChar char="-"/>
            </a:pPr>
            <a:r>
              <a:rPr lang="es-ES" sz="2000" dirty="0" smtClean="0"/>
              <a:t> </a:t>
            </a:r>
            <a:r>
              <a:rPr lang="es-ES" sz="2000" dirty="0" err="1" smtClean="0"/>
              <a:t>Ruppia</a:t>
            </a:r>
            <a:r>
              <a:rPr lang="es-ES" sz="2000" dirty="0" smtClean="0"/>
              <a:t> </a:t>
            </a:r>
            <a:r>
              <a:rPr lang="es-ES" sz="2000" dirty="0" err="1" smtClean="0"/>
              <a:t>drepanensis</a:t>
            </a:r>
            <a:endParaRPr lang="es-ES" sz="2000" dirty="0" smtClean="0"/>
          </a:p>
          <a:p>
            <a:pPr>
              <a:buFontTx/>
              <a:buChar char="-"/>
            </a:pPr>
            <a:r>
              <a:rPr lang="es-ES" sz="2000" dirty="0" smtClean="0"/>
              <a:t> </a:t>
            </a:r>
            <a:r>
              <a:rPr lang="es-ES" sz="2000" dirty="0" err="1" smtClean="0"/>
              <a:t>Ruppia</a:t>
            </a:r>
            <a:r>
              <a:rPr lang="es-ES" sz="2000" dirty="0" smtClean="0"/>
              <a:t> </a:t>
            </a:r>
            <a:r>
              <a:rPr lang="es-ES" sz="2000" dirty="0" err="1" smtClean="0"/>
              <a:t>cirrhosa</a:t>
            </a:r>
            <a:endParaRPr lang="es-ES" sz="2000" dirty="0" smtClean="0"/>
          </a:p>
          <a:p>
            <a:pPr>
              <a:buFontTx/>
              <a:buChar char="-"/>
            </a:pPr>
            <a:r>
              <a:rPr lang="es-ES" sz="2000" dirty="0" err="1" smtClean="0"/>
              <a:t>Lamprothamnium</a:t>
            </a:r>
            <a:r>
              <a:rPr lang="es-ES" sz="2000" dirty="0" smtClean="0"/>
              <a:t> </a:t>
            </a:r>
            <a:r>
              <a:rPr lang="es-ES" sz="2000" dirty="0" err="1" smtClean="0"/>
              <a:t>papulosum</a:t>
            </a:r>
            <a:endParaRPr lang="es-ES" sz="2000" dirty="0" smtClean="0"/>
          </a:p>
          <a:p>
            <a:pPr>
              <a:buFontTx/>
              <a:buChar char="-"/>
            </a:pPr>
            <a:r>
              <a:rPr lang="es-ES" sz="2000" dirty="0" smtClean="0"/>
              <a:t> </a:t>
            </a:r>
            <a:r>
              <a:rPr lang="es-ES" sz="2000" dirty="0" err="1" smtClean="0"/>
              <a:t>Callitreche</a:t>
            </a:r>
            <a:r>
              <a:rPr lang="es-ES" sz="2000" dirty="0" smtClean="0"/>
              <a:t> </a:t>
            </a:r>
            <a:r>
              <a:rPr lang="es-ES" sz="2000" dirty="0" err="1" smtClean="0"/>
              <a:t>platycarpa</a:t>
            </a:r>
            <a:endParaRPr lang="es-ES" sz="2000" dirty="0" smtClean="0"/>
          </a:p>
          <a:p>
            <a:pPr>
              <a:buFontTx/>
              <a:buChar char="-"/>
            </a:pPr>
            <a:r>
              <a:rPr lang="es-ES" sz="2000" dirty="0" smtClean="0"/>
              <a:t> </a:t>
            </a:r>
            <a:r>
              <a:rPr lang="es-ES" sz="2000" dirty="0" err="1" smtClean="0"/>
              <a:t>Callitreche</a:t>
            </a:r>
            <a:r>
              <a:rPr lang="es-ES" sz="2000" dirty="0" smtClean="0"/>
              <a:t> </a:t>
            </a:r>
            <a:r>
              <a:rPr lang="es-ES" sz="2000" dirty="0" err="1" smtClean="0"/>
              <a:t>Truncata</a:t>
            </a:r>
            <a:endParaRPr lang="es-ES" sz="2000" dirty="0" smtClean="0"/>
          </a:p>
          <a:p>
            <a:pPr>
              <a:buFontTx/>
              <a:buChar char="-"/>
            </a:pPr>
            <a:r>
              <a:rPr lang="es-ES" sz="2000" dirty="0" smtClean="0"/>
              <a:t> </a:t>
            </a:r>
            <a:r>
              <a:rPr lang="es-ES" sz="2000" dirty="0" err="1" smtClean="0"/>
              <a:t>Eleocharis</a:t>
            </a:r>
            <a:r>
              <a:rPr lang="es-ES" sz="2000" dirty="0" smtClean="0"/>
              <a:t> </a:t>
            </a:r>
            <a:r>
              <a:rPr lang="es-ES" sz="2000" dirty="0" err="1" smtClean="0"/>
              <a:t>palustris</a:t>
            </a:r>
            <a:endParaRPr lang="es-ES" sz="2000" dirty="0" smtClean="0"/>
          </a:p>
          <a:p>
            <a:pPr>
              <a:buFontTx/>
              <a:buChar char="-"/>
            </a:pPr>
            <a:r>
              <a:rPr lang="es-ES" sz="2000" dirty="0" err="1" smtClean="0"/>
              <a:t>Isoetes</a:t>
            </a:r>
            <a:r>
              <a:rPr lang="es-ES" sz="2000" dirty="0" smtClean="0"/>
              <a:t> </a:t>
            </a:r>
            <a:r>
              <a:rPr lang="es-ES" sz="2000" dirty="0" err="1" smtClean="0"/>
              <a:t>velatum</a:t>
            </a:r>
            <a:endParaRPr lang="es-ES" sz="2000" dirty="0" smtClean="0"/>
          </a:p>
          <a:p>
            <a:endParaRPr lang="es-ES" sz="2200" dirty="0" smtClean="0"/>
          </a:p>
          <a:p>
            <a:pPr>
              <a:buFontTx/>
              <a:buChar char="-"/>
            </a:pPr>
            <a:endParaRPr lang="es-ES" sz="2200" dirty="0"/>
          </a:p>
        </p:txBody>
      </p:sp>
      <p:sp>
        <p:nvSpPr>
          <p:cNvPr id="8" name="7 CuadroTexto"/>
          <p:cNvSpPr txBox="1"/>
          <p:nvPr/>
        </p:nvSpPr>
        <p:spPr>
          <a:xfrm>
            <a:off x="4429124" y="1428736"/>
            <a:ext cx="4000528" cy="1661993"/>
          </a:xfrm>
          <a:prstGeom prst="rect">
            <a:avLst/>
          </a:prstGeom>
          <a:noFill/>
        </p:spPr>
        <p:txBody>
          <a:bodyPr wrap="square" rtlCol="0">
            <a:spAutoFit/>
          </a:bodyPr>
          <a:lstStyle/>
          <a:p>
            <a:pPr>
              <a:buFontTx/>
              <a:buChar char="-"/>
            </a:pPr>
            <a:r>
              <a:rPr lang="es-ES" sz="2000" dirty="0" err="1" smtClean="0"/>
              <a:t>Ranunculus</a:t>
            </a:r>
            <a:r>
              <a:rPr lang="es-ES" sz="2000" dirty="0" smtClean="0"/>
              <a:t> </a:t>
            </a:r>
            <a:r>
              <a:rPr lang="es-ES" sz="2000" dirty="0" err="1" smtClean="0"/>
              <a:t>trichophyllus</a:t>
            </a:r>
            <a:endParaRPr lang="es-ES" sz="2000" dirty="0" smtClean="0"/>
          </a:p>
          <a:p>
            <a:pPr>
              <a:buFontTx/>
              <a:buChar char="-"/>
            </a:pPr>
            <a:r>
              <a:rPr lang="es-ES" sz="2000" dirty="0" smtClean="0"/>
              <a:t> </a:t>
            </a:r>
            <a:r>
              <a:rPr lang="es-ES" sz="2000" dirty="0" err="1" smtClean="0"/>
              <a:t>Zannichellia</a:t>
            </a:r>
            <a:r>
              <a:rPr lang="es-ES" sz="2000" dirty="0" smtClean="0"/>
              <a:t> </a:t>
            </a:r>
            <a:r>
              <a:rPr lang="es-ES" sz="2000" dirty="0" err="1" smtClean="0"/>
              <a:t>palustris</a:t>
            </a:r>
            <a:r>
              <a:rPr lang="es-ES" sz="2000" dirty="0" smtClean="0"/>
              <a:t> </a:t>
            </a:r>
          </a:p>
          <a:p>
            <a:pPr>
              <a:buFontTx/>
              <a:buChar char="-"/>
            </a:pPr>
            <a:r>
              <a:rPr lang="es-ES" sz="2000" dirty="0" err="1" smtClean="0"/>
              <a:t>Lemna</a:t>
            </a:r>
            <a:r>
              <a:rPr lang="es-ES" sz="2000" dirty="0" smtClean="0"/>
              <a:t> </a:t>
            </a:r>
            <a:r>
              <a:rPr lang="es-ES" sz="2000" dirty="0" err="1" smtClean="0"/>
              <a:t>minor</a:t>
            </a:r>
            <a:endParaRPr lang="es-ES" sz="2000" dirty="0" smtClean="0"/>
          </a:p>
          <a:p>
            <a:pPr>
              <a:buFontTx/>
              <a:buChar char="-"/>
            </a:pPr>
            <a:r>
              <a:rPr lang="es-ES" sz="2000" dirty="0" smtClean="0"/>
              <a:t> </a:t>
            </a:r>
            <a:r>
              <a:rPr lang="es-ES" sz="2000" dirty="0" err="1" smtClean="0"/>
              <a:t>Polygonum</a:t>
            </a:r>
            <a:r>
              <a:rPr lang="es-ES" sz="2000" dirty="0" smtClean="0"/>
              <a:t> </a:t>
            </a:r>
            <a:r>
              <a:rPr lang="es-ES" sz="2000" dirty="0" err="1" smtClean="0"/>
              <a:t>amhphibium</a:t>
            </a:r>
            <a:endParaRPr lang="es-ES" sz="2000" dirty="0" smtClean="0"/>
          </a:p>
          <a:p>
            <a:pPr>
              <a:buFontTx/>
              <a:buChar char="-"/>
            </a:pPr>
            <a:endParaRPr lang="es-ES" sz="2200" dirty="0" smtClean="0"/>
          </a:p>
        </p:txBody>
      </p:sp>
      <p:pic>
        <p:nvPicPr>
          <p:cNvPr id="9" name="8 Imagen" descr="plantas-acuáticas-anfibias.jpg"/>
          <p:cNvPicPr>
            <a:picLocks noChangeAspect="1"/>
          </p:cNvPicPr>
          <p:nvPr/>
        </p:nvPicPr>
        <p:blipFill>
          <a:blip r:embed="rId2" cstate="print"/>
          <a:stretch>
            <a:fillRect/>
          </a:stretch>
        </p:blipFill>
        <p:spPr>
          <a:xfrm>
            <a:off x="4342410" y="3000372"/>
            <a:ext cx="4301556" cy="3231413"/>
          </a:xfrm>
          <a:prstGeom prst="rect">
            <a:avLst/>
          </a:prstGeom>
        </p:spPr>
      </p:pic>
      <p:sp>
        <p:nvSpPr>
          <p:cNvPr id="10" name="9 CuadroTexto"/>
          <p:cNvSpPr txBox="1"/>
          <p:nvPr/>
        </p:nvSpPr>
        <p:spPr>
          <a:xfrm>
            <a:off x="4286248" y="6286520"/>
            <a:ext cx="4071966" cy="230832"/>
          </a:xfrm>
          <a:prstGeom prst="rect">
            <a:avLst/>
          </a:prstGeom>
          <a:noFill/>
        </p:spPr>
        <p:txBody>
          <a:bodyPr wrap="square" rtlCol="0">
            <a:spAutoFit/>
          </a:bodyPr>
          <a:lstStyle/>
          <a:p>
            <a:r>
              <a:rPr lang="es-ES" sz="900" dirty="0" smtClean="0"/>
              <a:t>https://es.wikipedia.org/wiki/Polygonum_amphibium</a:t>
            </a:r>
            <a:endParaRPr lang="es-ES" sz="9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500034" y="1142984"/>
            <a:ext cx="4038600" cy="2400303"/>
          </a:xfrm>
        </p:spPr>
        <p:txBody>
          <a:bodyPr>
            <a:normAutofit fontScale="55000" lnSpcReduction="20000"/>
          </a:bodyPr>
          <a:lstStyle/>
          <a:p>
            <a:pPr algn="just"/>
            <a:r>
              <a:rPr lang="es-ES" sz="2000" dirty="0" smtClean="0"/>
              <a:t>En una zona profundamente transformada por la continuada actividad agrícola y ganadera, la Concentración  Parcelaria de los últimos decenios, ha supuesto la desaparición de todos los linderos y árboles que quedaban en la zona. Además, la quema de rastrojos, que fue practica habitual, eliminó los escasos matorrales que lograban afianzarse en los linderos.</a:t>
            </a:r>
          </a:p>
          <a:p>
            <a:pPr algn="just"/>
            <a:r>
              <a:rPr lang="es-ES" sz="2000" dirty="0" smtClean="0"/>
              <a:t>Estamos en zona del dominio de la </a:t>
            </a:r>
            <a:r>
              <a:rPr lang="es-ES" sz="2000" b="1" dirty="0" smtClean="0"/>
              <a:t>encina</a:t>
            </a:r>
            <a:r>
              <a:rPr lang="es-ES" sz="2000" dirty="0" smtClean="0"/>
              <a:t>(</a:t>
            </a:r>
            <a:r>
              <a:rPr lang="es-ES" sz="2000" i="1" dirty="0" err="1" smtClean="0"/>
              <a:t>Quercus</a:t>
            </a:r>
            <a:r>
              <a:rPr lang="es-ES" sz="2000" i="1" dirty="0" smtClean="0"/>
              <a:t> </a:t>
            </a:r>
            <a:r>
              <a:rPr lang="es-ES" sz="2000" i="1" dirty="0" err="1" smtClean="0"/>
              <a:t>ilex</a:t>
            </a:r>
            <a:r>
              <a:rPr lang="es-ES" sz="2000" i="1" dirty="0" smtClean="0"/>
              <a:t>  </a:t>
            </a:r>
            <a:r>
              <a:rPr lang="es-ES" sz="2000" i="1" dirty="0" err="1" smtClean="0"/>
              <a:t>var</a:t>
            </a:r>
            <a:r>
              <a:rPr lang="es-ES" sz="2000" i="1" dirty="0" smtClean="0"/>
              <a:t>. </a:t>
            </a:r>
            <a:r>
              <a:rPr lang="es-ES" sz="2000" i="1" dirty="0" err="1" smtClean="0"/>
              <a:t>rotundifolia</a:t>
            </a:r>
            <a:r>
              <a:rPr lang="es-ES" sz="2000" dirty="0" smtClean="0"/>
              <a:t>), especie todavía abundante en alguno de los bordes del Parque. </a:t>
            </a:r>
          </a:p>
          <a:p>
            <a:pPr algn="just"/>
            <a:r>
              <a:rPr lang="es-ES" sz="2000" dirty="0" smtClean="0"/>
              <a:t>En las riberas, cerca de los pueblos , se encuentran pequeñas alamedas formadas por </a:t>
            </a:r>
            <a:r>
              <a:rPr lang="es-ES" sz="2000" b="1" dirty="0" smtClean="0"/>
              <a:t>Álamo Blanco </a:t>
            </a:r>
            <a:r>
              <a:rPr lang="es-ES" sz="2000" dirty="0" smtClean="0"/>
              <a:t>(</a:t>
            </a:r>
            <a:r>
              <a:rPr lang="es-ES" sz="2000" i="1" dirty="0" err="1" smtClean="0"/>
              <a:t>Populus</a:t>
            </a:r>
            <a:r>
              <a:rPr lang="es-ES" sz="2000" i="1" dirty="0" smtClean="0"/>
              <a:t> alba</a:t>
            </a:r>
            <a:r>
              <a:rPr lang="es-ES" sz="2000" dirty="0" smtClean="0"/>
              <a:t>), </a:t>
            </a:r>
            <a:r>
              <a:rPr lang="es-ES" sz="2000" b="1" dirty="0" smtClean="0"/>
              <a:t>Chopo</a:t>
            </a:r>
            <a:r>
              <a:rPr lang="es-ES" sz="2000" dirty="0" smtClean="0"/>
              <a:t> (</a:t>
            </a:r>
            <a:r>
              <a:rPr lang="es-ES" sz="2000" i="1" dirty="0" err="1" smtClean="0"/>
              <a:t>Populus</a:t>
            </a:r>
            <a:r>
              <a:rPr lang="es-ES" sz="2000" i="1" dirty="0" smtClean="0"/>
              <a:t> </a:t>
            </a:r>
            <a:r>
              <a:rPr lang="es-ES" sz="2000" i="1" dirty="0" err="1" smtClean="0"/>
              <a:t>nigra</a:t>
            </a:r>
            <a:r>
              <a:rPr lang="es-ES" sz="2000" dirty="0" smtClean="0"/>
              <a:t>) y </a:t>
            </a:r>
            <a:r>
              <a:rPr lang="es-ES" sz="2000" b="1" dirty="0" smtClean="0"/>
              <a:t>Olmo Negrillo </a:t>
            </a:r>
            <a:r>
              <a:rPr lang="es-ES" sz="2000" dirty="0" smtClean="0"/>
              <a:t>(</a:t>
            </a:r>
            <a:r>
              <a:rPr lang="es-ES" sz="2000" i="1" dirty="0" err="1" smtClean="0"/>
              <a:t>Ulmus</a:t>
            </a:r>
            <a:r>
              <a:rPr lang="es-ES" sz="2000" i="1" dirty="0" smtClean="0"/>
              <a:t> </a:t>
            </a:r>
            <a:r>
              <a:rPr lang="es-ES" sz="2000" i="1" dirty="0" err="1" smtClean="0"/>
              <a:t>minor</a:t>
            </a:r>
            <a:r>
              <a:rPr lang="es-ES" sz="2000" dirty="0" smtClean="0"/>
              <a:t>).</a:t>
            </a:r>
          </a:p>
          <a:p>
            <a:endParaRPr lang="es-ES" sz="1800" dirty="0" smtClean="0"/>
          </a:p>
        </p:txBody>
      </p:sp>
      <p:sp>
        <p:nvSpPr>
          <p:cNvPr id="4" name="3 Marcador de contenido"/>
          <p:cNvSpPr>
            <a:spLocks noGrp="1"/>
          </p:cNvSpPr>
          <p:nvPr>
            <p:ph sz="half" idx="2"/>
          </p:nvPr>
        </p:nvSpPr>
        <p:spPr>
          <a:xfrm>
            <a:off x="4648200" y="1000108"/>
            <a:ext cx="4038600" cy="2328865"/>
          </a:xfrm>
        </p:spPr>
        <p:txBody>
          <a:bodyPr>
            <a:noAutofit/>
          </a:bodyPr>
          <a:lstStyle/>
          <a:p>
            <a:pPr algn="just"/>
            <a:r>
              <a:rPr lang="es-ES" sz="1100" dirty="0" smtClean="0"/>
              <a:t>De manera testimonial podemos encontrar en el borde de las lagunas algún ejemplar de </a:t>
            </a:r>
            <a:r>
              <a:rPr lang="es-ES" sz="1100" b="1" dirty="0" smtClean="0"/>
              <a:t>Taray</a:t>
            </a:r>
            <a:r>
              <a:rPr lang="es-ES" sz="1100" dirty="0" smtClean="0"/>
              <a:t> (</a:t>
            </a:r>
            <a:r>
              <a:rPr lang="es-ES" sz="1100" i="1" dirty="0" err="1" smtClean="0"/>
              <a:t>Tamarix</a:t>
            </a:r>
            <a:r>
              <a:rPr lang="es-ES" sz="1100" i="1" dirty="0" smtClean="0"/>
              <a:t> </a:t>
            </a:r>
            <a:r>
              <a:rPr lang="es-ES" sz="1100" i="1" dirty="0" err="1" smtClean="0"/>
              <a:t>sp</a:t>
            </a:r>
            <a:r>
              <a:rPr lang="es-ES" sz="1100" dirty="0" err="1" smtClean="0"/>
              <a:t>.</a:t>
            </a:r>
            <a:r>
              <a:rPr lang="es-ES" sz="1100" dirty="0" smtClean="0"/>
              <a:t>) especie que debió ser más abundante en el pasado.</a:t>
            </a:r>
          </a:p>
          <a:p>
            <a:pPr algn="just"/>
            <a:r>
              <a:rPr lang="es-ES" sz="1100" dirty="0" smtClean="0"/>
              <a:t>Otras de las especies arbóreas presentes en la Reserva son, el </a:t>
            </a:r>
            <a:r>
              <a:rPr lang="es-ES" sz="1100" b="1" dirty="0" smtClean="0"/>
              <a:t>Pino Piñonero </a:t>
            </a:r>
            <a:r>
              <a:rPr lang="es-ES" sz="1100" dirty="0" smtClean="0"/>
              <a:t>(</a:t>
            </a:r>
            <a:r>
              <a:rPr lang="es-ES" sz="1100" i="1" dirty="0" err="1" smtClean="0"/>
              <a:t>Pinus</a:t>
            </a:r>
            <a:r>
              <a:rPr lang="es-ES" sz="1100" i="1" dirty="0" smtClean="0"/>
              <a:t> </a:t>
            </a:r>
            <a:r>
              <a:rPr lang="es-ES" sz="1100" i="1" dirty="0" err="1" smtClean="0"/>
              <a:t>pinea</a:t>
            </a:r>
            <a:r>
              <a:rPr lang="es-ES" sz="1100" dirty="0" smtClean="0"/>
              <a:t>) y el </a:t>
            </a:r>
            <a:r>
              <a:rPr lang="es-ES" sz="1100" b="1" dirty="0" smtClean="0"/>
              <a:t>Almendro </a:t>
            </a:r>
            <a:r>
              <a:rPr lang="es-ES" sz="1100" dirty="0" smtClean="0"/>
              <a:t>(</a:t>
            </a:r>
            <a:r>
              <a:rPr lang="es-ES" sz="1100" i="1" dirty="0" err="1" smtClean="0"/>
              <a:t>Amigdalus</a:t>
            </a:r>
            <a:r>
              <a:rPr lang="es-ES" sz="1100" i="1" dirty="0" smtClean="0"/>
              <a:t> </a:t>
            </a:r>
            <a:r>
              <a:rPr lang="es-ES" sz="1100" i="1" dirty="0" err="1" smtClean="0"/>
              <a:t>comunis</a:t>
            </a:r>
            <a:r>
              <a:rPr lang="es-ES" sz="1100" dirty="0" smtClean="0"/>
              <a:t>), especies introducidas por el hombre.</a:t>
            </a:r>
          </a:p>
          <a:p>
            <a:pPr algn="just"/>
            <a:r>
              <a:rPr lang="es-ES" sz="1100" dirty="0" smtClean="0"/>
              <a:t>Haciendo un esfuerzo podríamos imaginar la zona hace unos miles de años como un inmenso bosque de encinas, surcado por bosquetes lineales de mayor altura a lo largo de pequeños arroyos, con álamos, alisos y fresnos, con un rosario de lagunas rodeadas de taráis.</a:t>
            </a:r>
          </a:p>
          <a:p>
            <a:pPr algn="just">
              <a:buNone/>
            </a:pPr>
            <a:endParaRPr lang="es-ES" sz="1100" dirty="0"/>
          </a:p>
        </p:txBody>
      </p:sp>
      <p:sp>
        <p:nvSpPr>
          <p:cNvPr id="2" name="1 Título"/>
          <p:cNvSpPr>
            <a:spLocks noGrp="1"/>
          </p:cNvSpPr>
          <p:nvPr>
            <p:ph type="title"/>
          </p:nvPr>
        </p:nvSpPr>
        <p:spPr>
          <a:xfrm>
            <a:off x="457200" y="274638"/>
            <a:ext cx="8229600" cy="868346"/>
          </a:xfrm>
        </p:spPr>
        <p:txBody>
          <a:bodyPr/>
          <a:lstStyle/>
          <a:p>
            <a:r>
              <a:rPr lang="es-ES" dirty="0" smtClean="0"/>
              <a:t>FLORA: </a:t>
            </a:r>
            <a:r>
              <a:rPr lang="es-ES" sz="3600" dirty="0" smtClean="0"/>
              <a:t>ÁRBOLES</a:t>
            </a:r>
            <a:endParaRPr lang="es-ES" sz="3600" dirty="0"/>
          </a:p>
        </p:txBody>
      </p:sp>
      <p:pic>
        <p:nvPicPr>
          <p:cNvPr id="5" name="4 Imagen" descr="arboles villafafila.jpg"/>
          <p:cNvPicPr>
            <a:picLocks noChangeAspect="1"/>
          </p:cNvPicPr>
          <p:nvPr/>
        </p:nvPicPr>
        <p:blipFill>
          <a:blip r:embed="rId2" cstate="print"/>
          <a:stretch>
            <a:fillRect/>
          </a:stretch>
        </p:blipFill>
        <p:spPr>
          <a:xfrm>
            <a:off x="2000232" y="3571876"/>
            <a:ext cx="5929354" cy="2928958"/>
          </a:xfrm>
          <a:prstGeom prst="rect">
            <a:avLst/>
          </a:prstGeom>
        </p:spPr>
      </p:pic>
      <p:sp>
        <p:nvSpPr>
          <p:cNvPr id="7" name="6 CuadroTexto"/>
          <p:cNvSpPr txBox="1"/>
          <p:nvPr/>
        </p:nvSpPr>
        <p:spPr>
          <a:xfrm>
            <a:off x="428596" y="5572140"/>
            <a:ext cx="1500198" cy="830997"/>
          </a:xfrm>
          <a:prstGeom prst="rect">
            <a:avLst/>
          </a:prstGeom>
          <a:noFill/>
        </p:spPr>
        <p:txBody>
          <a:bodyPr wrap="square" rtlCol="0">
            <a:spAutoFit/>
          </a:bodyPr>
          <a:lstStyle/>
          <a:p>
            <a:r>
              <a:rPr lang="es-ES" sz="800" dirty="0" smtClean="0"/>
              <a:t>http://3.bp.blogspot.com/-5fSaavkquDE/TwNb7NbP2kI/AAAAAAAAAHs/xG6s8VYpVRI/s1600/arboles+villafafila.jpg</a:t>
            </a:r>
            <a:endParaRPr lang="es-ES" sz="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600200"/>
            <a:ext cx="3328982" cy="4525963"/>
          </a:xfrm>
        </p:spPr>
        <p:txBody>
          <a:bodyPr>
            <a:normAutofit fontScale="55000" lnSpcReduction="20000"/>
          </a:bodyPr>
          <a:lstStyle/>
          <a:p>
            <a:r>
              <a:rPr lang="es-ES" dirty="0" smtClean="0"/>
              <a:t>En estas zonas esteparias, aunque la primera impresión es encontrarnos en un entorno pobre en fauna, la realidad es que existe elevada biodiversidad, donde las especies aprovechan los recursos alimenticios del cereal, la alfalfa y los linderos o pequeñas oquedades de piedras para camuflarse o esconderse.</a:t>
            </a:r>
          </a:p>
          <a:p>
            <a:pPr>
              <a:buNone/>
            </a:pPr>
            <a:endParaRPr lang="es-ES" dirty="0" smtClean="0"/>
          </a:p>
          <a:p>
            <a:r>
              <a:rPr lang="es-ES" dirty="0" smtClean="0"/>
              <a:t>El grupo de mayor interés son las aves esteparias con la gran estrella la avutarda. Encontramos también reptiles, anfibios, mamíferos, algunos peces e invertebrados.   </a:t>
            </a:r>
            <a:endParaRPr lang="es-ES" dirty="0"/>
          </a:p>
        </p:txBody>
      </p:sp>
      <p:pic>
        <p:nvPicPr>
          <p:cNvPr id="5" name="4 Marcador de contenido" descr="avutarda.jpg"/>
          <p:cNvPicPr>
            <a:picLocks noGrp="1" noChangeAspect="1"/>
          </p:cNvPicPr>
          <p:nvPr>
            <p:ph sz="half" idx="2"/>
          </p:nvPr>
        </p:nvPicPr>
        <p:blipFill>
          <a:blip r:embed="rId2" cstate="print"/>
          <a:stretch>
            <a:fillRect/>
          </a:stretch>
        </p:blipFill>
        <p:spPr>
          <a:xfrm>
            <a:off x="3786182" y="1643050"/>
            <a:ext cx="5030634" cy="3786214"/>
          </a:xfrm>
        </p:spPr>
      </p:pic>
      <p:sp>
        <p:nvSpPr>
          <p:cNvPr id="2" name="1 Título"/>
          <p:cNvSpPr>
            <a:spLocks noGrp="1"/>
          </p:cNvSpPr>
          <p:nvPr>
            <p:ph type="title"/>
          </p:nvPr>
        </p:nvSpPr>
        <p:spPr>
          <a:xfrm>
            <a:off x="500034" y="285728"/>
            <a:ext cx="8229600" cy="1143000"/>
          </a:xfrm>
        </p:spPr>
        <p:txBody>
          <a:bodyPr/>
          <a:lstStyle/>
          <a:p>
            <a:pPr algn="ctr"/>
            <a:r>
              <a:rPr lang="es-ES" dirty="0" smtClean="0"/>
              <a:t>Fauna de la Reserva</a:t>
            </a:r>
            <a:endParaRPr lang="es-ES" dirty="0"/>
          </a:p>
        </p:txBody>
      </p:sp>
      <p:sp>
        <p:nvSpPr>
          <p:cNvPr id="6" name="5 CuadroTexto"/>
          <p:cNvSpPr txBox="1"/>
          <p:nvPr/>
        </p:nvSpPr>
        <p:spPr>
          <a:xfrm>
            <a:off x="3857620" y="5572140"/>
            <a:ext cx="2714644" cy="230832"/>
          </a:xfrm>
          <a:prstGeom prst="rect">
            <a:avLst/>
          </a:prstGeom>
          <a:noFill/>
        </p:spPr>
        <p:txBody>
          <a:bodyPr wrap="square" rtlCol="0">
            <a:spAutoFit/>
          </a:bodyPr>
          <a:lstStyle/>
          <a:p>
            <a:r>
              <a:rPr lang="es-ES" sz="900" dirty="0" smtClean="0"/>
              <a:t>http://villafafila.com/</a:t>
            </a:r>
            <a:endParaRPr lang="es-ES" sz="9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285720" y="1357298"/>
            <a:ext cx="3429024" cy="4572056"/>
          </a:xfrm>
        </p:spPr>
        <p:txBody>
          <a:bodyPr>
            <a:normAutofit fontScale="77500" lnSpcReduction="20000"/>
          </a:bodyPr>
          <a:lstStyle/>
          <a:p>
            <a:r>
              <a:rPr lang="es-ES" sz="3100" dirty="0" smtClean="0"/>
              <a:t>La gran movilidad de las aves ha hecho posible la conquista de este medio artificial, pero  óptimo para ellas.</a:t>
            </a:r>
          </a:p>
          <a:p>
            <a:r>
              <a:rPr lang="es-ES" sz="3100" dirty="0" smtClean="0"/>
              <a:t>Las especies más representativas aparecen nombradas en la siguiente página:</a:t>
            </a:r>
          </a:p>
          <a:p>
            <a:r>
              <a:rPr lang="es-ES" sz="3100" dirty="0" smtClean="0">
                <a:hlinkClick r:id="rId2"/>
              </a:rPr>
              <a:t>Proyecto Ganga de SEO/</a:t>
            </a:r>
            <a:r>
              <a:rPr lang="es-ES" sz="3100" dirty="0" err="1" smtClean="0">
                <a:hlinkClick r:id="rId2"/>
              </a:rPr>
              <a:t>BirdLife</a:t>
            </a:r>
            <a:endParaRPr lang="es-ES" sz="3100" dirty="0" smtClean="0"/>
          </a:p>
          <a:p>
            <a:endParaRPr lang="es-ES" dirty="0" smtClean="0"/>
          </a:p>
        </p:txBody>
      </p:sp>
      <p:pic>
        <p:nvPicPr>
          <p:cNvPr id="5" name="4 Marcador de contenido" descr="avutarda sola.gif"/>
          <p:cNvPicPr>
            <a:picLocks noGrp="1" noChangeAspect="1"/>
          </p:cNvPicPr>
          <p:nvPr>
            <p:ph sz="half" idx="2"/>
          </p:nvPr>
        </p:nvPicPr>
        <p:blipFill>
          <a:blip r:embed="rId3" cstate="print"/>
          <a:stretch>
            <a:fillRect/>
          </a:stretch>
        </p:blipFill>
        <p:spPr>
          <a:xfrm>
            <a:off x="4214810" y="3071810"/>
            <a:ext cx="4143404" cy="3291271"/>
          </a:xfrm>
        </p:spPr>
      </p:pic>
      <p:sp>
        <p:nvSpPr>
          <p:cNvPr id="2" name="1 Título"/>
          <p:cNvSpPr>
            <a:spLocks noGrp="1"/>
          </p:cNvSpPr>
          <p:nvPr>
            <p:ph type="title"/>
          </p:nvPr>
        </p:nvSpPr>
        <p:spPr/>
        <p:txBody>
          <a:bodyPr/>
          <a:lstStyle/>
          <a:p>
            <a:pPr algn="ctr"/>
            <a:r>
              <a:rPr lang="es-ES" dirty="0" smtClean="0"/>
              <a:t>Aves esteparias</a:t>
            </a:r>
            <a:endParaRPr lang="es-ES" dirty="0"/>
          </a:p>
        </p:txBody>
      </p:sp>
      <p:sp>
        <p:nvSpPr>
          <p:cNvPr id="6" name="5 CuadroTexto"/>
          <p:cNvSpPr txBox="1"/>
          <p:nvPr/>
        </p:nvSpPr>
        <p:spPr>
          <a:xfrm>
            <a:off x="4429124" y="1285860"/>
            <a:ext cx="4714876" cy="1754326"/>
          </a:xfrm>
          <a:prstGeom prst="rect">
            <a:avLst/>
          </a:prstGeom>
          <a:noFill/>
        </p:spPr>
        <p:txBody>
          <a:bodyPr wrap="square" rtlCol="0">
            <a:spAutoFit/>
          </a:bodyPr>
          <a:lstStyle/>
          <a:p>
            <a:r>
              <a:rPr lang="es-ES" dirty="0" smtClean="0"/>
              <a:t>Avutarda común (Otis tarda)</a:t>
            </a:r>
          </a:p>
          <a:p>
            <a:r>
              <a:rPr lang="es-ES" dirty="0" smtClean="0"/>
              <a:t>Sisón común (</a:t>
            </a:r>
            <a:r>
              <a:rPr lang="es-ES" dirty="0" err="1" smtClean="0"/>
              <a:t>Tetrax</a:t>
            </a:r>
            <a:r>
              <a:rPr lang="es-ES" dirty="0" smtClean="0"/>
              <a:t> </a:t>
            </a:r>
            <a:r>
              <a:rPr lang="es-ES" dirty="0" err="1" smtClean="0"/>
              <a:t>tetrax</a:t>
            </a:r>
            <a:r>
              <a:rPr lang="es-ES" dirty="0" smtClean="0"/>
              <a:t>)</a:t>
            </a:r>
          </a:p>
          <a:p>
            <a:r>
              <a:rPr lang="es-ES" dirty="0" smtClean="0"/>
              <a:t>Alcaraván común (</a:t>
            </a:r>
            <a:r>
              <a:rPr lang="es-ES" dirty="0" err="1" smtClean="0"/>
              <a:t>Burhinus</a:t>
            </a:r>
            <a:r>
              <a:rPr lang="es-ES" dirty="0" smtClean="0"/>
              <a:t> </a:t>
            </a:r>
            <a:r>
              <a:rPr lang="es-ES" dirty="0" err="1" smtClean="0"/>
              <a:t>oedicnemus</a:t>
            </a:r>
            <a:r>
              <a:rPr lang="es-ES" dirty="0" smtClean="0"/>
              <a:t>)</a:t>
            </a:r>
          </a:p>
          <a:p>
            <a:r>
              <a:rPr lang="es-ES" dirty="0" smtClean="0"/>
              <a:t>Aguilucho cenizo (</a:t>
            </a:r>
            <a:r>
              <a:rPr lang="es-ES" dirty="0" err="1" smtClean="0"/>
              <a:t>Circus</a:t>
            </a:r>
            <a:r>
              <a:rPr lang="es-ES" dirty="0" smtClean="0"/>
              <a:t> </a:t>
            </a:r>
            <a:r>
              <a:rPr lang="es-ES" dirty="0" err="1" smtClean="0"/>
              <a:t>pygargus</a:t>
            </a:r>
            <a:r>
              <a:rPr lang="es-ES" dirty="0" smtClean="0"/>
              <a:t>)</a:t>
            </a:r>
          </a:p>
          <a:p>
            <a:r>
              <a:rPr lang="es-ES" dirty="0" smtClean="0"/>
              <a:t>Ganga ibérica (</a:t>
            </a:r>
            <a:r>
              <a:rPr lang="es-ES" dirty="0" err="1" smtClean="0"/>
              <a:t>Pterocles</a:t>
            </a:r>
            <a:r>
              <a:rPr lang="es-ES" dirty="0" smtClean="0"/>
              <a:t> </a:t>
            </a:r>
            <a:r>
              <a:rPr lang="es-ES" dirty="0" err="1" smtClean="0"/>
              <a:t>alchata</a:t>
            </a:r>
            <a:r>
              <a:rPr lang="es-ES" dirty="0" smtClean="0"/>
              <a:t>)</a:t>
            </a:r>
          </a:p>
          <a:p>
            <a:r>
              <a:rPr lang="es-ES" dirty="0" smtClean="0"/>
              <a:t>Ganga ortega (</a:t>
            </a:r>
            <a:r>
              <a:rPr lang="es-ES" dirty="0" err="1" smtClean="0"/>
              <a:t>Pterocles</a:t>
            </a:r>
            <a:r>
              <a:rPr lang="es-ES" dirty="0" smtClean="0"/>
              <a:t> </a:t>
            </a:r>
            <a:r>
              <a:rPr lang="es-ES" dirty="0" err="1" smtClean="0"/>
              <a:t>orientalis</a:t>
            </a:r>
            <a:r>
              <a:rPr lang="es-ES" dirty="0" smtClean="0"/>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357158" y="1428736"/>
            <a:ext cx="4357718" cy="2828932"/>
          </a:xfrm>
        </p:spPr>
        <p:txBody>
          <a:bodyPr>
            <a:normAutofit fontScale="62500" lnSpcReduction="20000"/>
          </a:bodyPr>
          <a:lstStyle/>
          <a:p>
            <a:r>
              <a:rPr lang="es-ES" dirty="0" smtClean="0"/>
              <a:t>Es la mayor de las aves esteparias.</a:t>
            </a:r>
          </a:p>
          <a:p>
            <a:r>
              <a:rPr lang="es-ES" dirty="0" smtClean="0"/>
              <a:t>Tiene en España más de la mitad de su población mundial.</a:t>
            </a:r>
          </a:p>
          <a:p>
            <a:r>
              <a:rPr lang="es-ES" dirty="0" smtClean="0"/>
              <a:t>Ocupa zonas de cultivos extensivos de cereal de secano con barbechos y leguminosas.</a:t>
            </a:r>
          </a:p>
          <a:p>
            <a:r>
              <a:rPr lang="es-ES" dirty="0" smtClean="0"/>
              <a:t>El retraso de la fecha de recolección favorece su población.</a:t>
            </a:r>
          </a:p>
          <a:p>
            <a:endParaRPr lang="es-ES" dirty="0"/>
          </a:p>
        </p:txBody>
      </p:sp>
      <p:sp>
        <p:nvSpPr>
          <p:cNvPr id="4" name="3 Marcador de contenido"/>
          <p:cNvSpPr>
            <a:spLocks noGrp="1"/>
          </p:cNvSpPr>
          <p:nvPr>
            <p:ph sz="half" idx="2"/>
          </p:nvPr>
        </p:nvSpPr>
        <p:spPr>
          <a:xfrm>
            <a:off x="4643438" y="1500174"/>
            <a:ext cx="4038600" cy="2214578"/>
          </a:xfrm>
        </p:spPr>
        <p:txBody>
          <a:bodyPr>
            <a:normAutofit fontScale="62500" lnSpcReduction="20000"/>
          </a:bodyPr>
          <a:lstStyle/>
          <a:p>
            <a:r>
              <a:rPr lang="es-ES" dirty="0" smtClean="0"/>
              <a:t>España concentra la mayor población de esta especie.</a:t>
            </a:r>
          </a:p>
          <a:p>
            <a:r>
              <a:rPr lang="es-ES" dirty="0" smtClean="0"/>
              <a:t>Se asocia a cultivos de cereal de secano.</a:t>
            </a:r>
          </a:p>
          <a:p>
            <a:r>
              <a:rPr lang="es-ES" dirty="0" smtClean="0"/>
              <a:t>Difícil de observar por su gran desconfianza y mimetismo. </a:t>
            </a:r>
            <a:endParaRPr lang="es-ES" dirty="0"/>
          </a:p>
        </p:txBody>
      </p:sp>
      <p:sp>
        <p:nvSpPr>
          <p:cNvPr id="2" name="1 Título"/>
          <p:cNvSpPr>
            <a:spLocks noGrp="1"/>
          </p:cNvSpPr>
          <p:nvPr>
            <p:ph type="title"/>
          </p:nvPr>
        </p:nvSpPr>
        <p:spPr/>
        <p:txBody>
          <a:bodyPr>
            <a:normAutofit fontScale="90000"/>
          </a:bodyPr>
          <a:lstStyle/>
          <a:p>
            <a:pPr algn="l"/>
            <a:r>
              <a:rPr lang="es-ES" dirty="0" smtClean="0"/>
              <a:t>	Avutarda 		 Sisón </a:t>
            </a:r>
            <a:br>
              <a:rPr lang="es-ES" dirty="0" smtClean="0"/>
            </a:br>
            <a:r>
              <a:rPr lang="es-ES" dirty="0" smtClean="0"/>
              <a:t>	</a:t>
            </a:r>
            <a:r>
              <a:rPr lang="es-ES" sz="3100" dirty="0" smtClean="0"/>
              <a:t>(Otis tarda) 		(</a:t>
            </a:r>
            <a:r>
              <a:rPr lang="es-ES" sz="3100" dirty="0" err="1" smtClean="0"/>
              <a:t>Tetrax</a:t>
            </a:r>
            <a:r>
              <a:rPr lang="es-ES" sz="3100" dirty="0" smtClean="0"/>
              <a:t> </a:t>
            </a:r>
            <a:r>
              <a:rPr lang="es-ES" sz="3100" dirty="0" err="1" smtClean="0"/>
              <a:t>tetrax</a:t>
            </a:r>
            <a:r>
              <a:rPr lang="es-ES" sz="3100" dirty="0" smtClean="0"/>
              <a:t>)</a:t>
            </a:r>
          </a:p>
        </p:txBody>
      </p:sp>
      <p:pic>
        <p:nvPicPr>
          <p:cNvPr id="5" name="4 Imagen" descr="avutarda2.gif"/>
          <p:cNvPicPr>
            <a:picLocks noChangeAspect="1"/>
          </p:cNvPicPr>
          <p:nvPr/>
        </p:nvPicPr>
        <p:blipFill>
          <a:blip r:embed="rId2" cstate="print"/>
          <a:stretch>
            <a:fillRect/>
          </a:stretch>
        </p:blipFill>
        <p:spPr>
          <a:xfrm>
            <a:off x="857224" y="3786190"/>
            <a:ext cx="3750033" cy="2490022"/>
          </a:xfrm>
          <a:prstGeom prst="rect">
            <a:avLst/>
          </a:prstGeom>
        </p:spPr>
      </p:pic>
      <p:sp>
        <p:nvSpPr>
          <p:cNvPr id="6" name="5 CuadroTexto"/>
          <p:cNvSpPr txBox="1"/>
          <p:nvPr/>
        </p:nvSpPr>
        <p:spPr>
          <a:xfrm>
            <a:off x="5357818" y="6270002"/>
            <a:ext cx="3071834" cy="230832"/>
          </a:xfrm>
          <a:prstGeom prst="rect">
            <a:avLst/>
          </a:prstGeom>
          <a:noFill/>
        </p:spPr>
        <p:txBody>
          <a:bodyPr wrap="square" rtlCol="0">
            <a:spAutoFit/>
          </a:bodyPr>
          <a:lstStyle/>
          <a:p>
            <a:r>
              <a:rPr lang="es-ES" sz="900" dirty="0" smtClean="0"/>
              <a:t>http://www.sierradebaza.org/</a:t>
            </a:r>
            <a:endParaRPr lang="es-ES" sz="900" dirty="0"/>
          </a:p>
        </p:txBody>
      </p:sp>
      <p:sp>
        <p:nvSpPr>
          <p:cNvPr id="7" name="6 CuadroTexto"/>
          <p:cNvSpPr txBox="1"/>
          <p:nvPr/>
        </p:nvSpPr>
        <p:spPr>
          <a:xfrm>
            <a:off x="1714480" y="6286520"/>
            <a:ext cx="2857520" cy="230832"/>
          </a:xfrm>
          <a:prstGeom prst="rect">
            <a:avLst/>
          </a:prstGeom>
          <a:noFill/>
        </p:spPr>
        <p:txBody>
          <a:bodyPr wrap="square" rtlCol="0">
            <a:spAutoFit/>
          </a:bodyPr>
          <a:lstStyle/>
          <a:p>
            <a:r>
              <a:rPr lang="es-ES" sz="900" dirty="0" smtClean="0"/>
              <a:t>http://www.proyectoavutarda.mncn.csic.es/</a:t>
            </a:r>
            <a:endParaRPr lang="es-ES" sz="900" dirty="0"/>
          </a:p>
        </p:txBody>
      </p:sp>
      <p:pic>
        <p:nvPicPr>
          <p:cNvPr id="8" name="7 Imagen" descr="sison1.jpg"/>
          <p:cNvPicPr>
            <a:picLocks noChangeAspect="1"/>
          </p:cNvPicPr>
          <p:nvPr/>
        </p:nvPicPr>
        <p:blipFill>
          <a:blip r:embed="rId3" cstate="print"/>
          <a:stretch>
            <a:fillRect/>
          </a:stretch>
        </p:blipFill>
        <p:spPr>
          <a:xfrm>
            <a:off x="5143504" y="3786190"/>
            <a:ext cx="3500462" cy="2450323"/>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500034" y="1714488"/>
            <a:ext cx="4038600" cy="2543180"/>
          </a:xfrm>
        </p:spPr>
        <p:txBody>
          <a:bodyPr>
            <a:normAutofit fontScale="62500" lnSpcReduction="20000"/>
          </a:bodyPr>
          <a:lstStyle/>
          <a:p>
            <a:r>
              <a:rPr lang="es-ES" dirty="0" smtClean="0"/>
              <a:t>Ocupa estepas cerealistas y arbustivas.</a:t>
            </a:r>
          </a:p>
          <a:p>
            <a:r>
              <a:rPr lang="es-ES" dirty="0" smtClean="0"/>
              <a:t>Se alimenta de insectos y pequeños invertebrados. </a:t>
            </a:r>
          </a:p>
          <a:p>
            <a:r>
              <a:rPr lang="es-ES" dirty="0" smtClean="0"/>
              <a:t>Su población es escasa pero aparece en la reserva todas las primaveras.</a:t>
            </a:r>
            <a:endParaRPr lang="es-ES" dirty="0"/>
          </a:p>
        </p:txBody>
      </p:sp>
      <p:sp>
        <p:nvSpPr>
          <p:cNvPr id="4" name="3 Marcador de contenido"/>
          <p:cNvSpPr>
            <a:spLocks noGrp="1"/>
          </p:cNvSpPr>
          <p:nvPr>
            <p:ph sz="half" idx="2"/>
          </p:nvPr>
        </p:nvSpPr>
        <p:spPr>
          <a:xfrm>
            <a:off x="4648200" y="1600201"/>
            <a:ext cx="4038600" cy="2257427"/>
          </a:xfrm>
        </p:spPr>
        <p:txBody>
          <a:bodyPr>
            <a:normAutofit fontScale="62500" lnSpcReduction="20000"/>
          </a:bodyPr>
          <a:lstStyle/>
          <a:p>
            <a:r>
              <a:rPr lang="es-ES" dirty="0" smtClean="0"/>
              <a:t>Especie asociada a cultivos de cereal de secano, donde sitúa sus nidos.</a:t>
            </a:r>
          </a:p>
          <a:p>
            <a:r>
              <a:rPr lang="es-ES" dirty="0" smtClean="0"/>
              <a:t>Captura sus presas sobrevolando lentamente, casi a ras, los cultivos.</a:t>
            </a:r>
          </a:p>
          <a:p>
            <a:r>
              <a:rPr lang="es-ES" dirty="0" smtClean="0"/>
              <a:t>El retraso de la recolección del cereal facilita el éxito de su cría.</a:t>
            </a:r>
            <a:endParaRPr lang="es-ES" dirty="0"/>
          </a:p>
        </p:txBody>
      </p:sp>
      <p:sp>
        <p:nvSpPr>
          <p:cNvPr id="2" name="1 Título"/>
          <p:cNvSpPr>
            <a:spLocks noGrp="1"/>
          </p:cNvSpPr>
          <p:nvPr>
            <p:ph type="title"/>
          </p:nvPr>
        </p:nvSpPr>
        <p:spPr/>
        <p:txBody>
          <a:bodyPr>
            <a:normAutofit fontScale="90000"/>
          </a:bodyPr>
          <a:lstStyle/>
          <a:p>
            <a:r>
              <a:rPr lang="es-ES" dirty="0" smtClean="0"/>
              <a:t>	Alcaraván 	   Aguilucho cenizo </a:t>
            </a:r>
            <a:br>
              <a:rPr lang="es-ES" dirty="0" smtClean="0"/>
            </a:br>
            <a:r>
              <a:rPr lang="es-ES" sz="3100" dirty="0" smtClean="0"/>
              <a:t>(</a:t>
            </a:r>
            <a:r>
              <a:rPr lang="es-ES" sz="3100" dirty="0" err="1" smtClean="0"/>
              <a:t>Burhinus</a:t>
            </a:r>
            <a:r>
              <a:rPr lang="es-ES" sz="3100" dirty="0" smtClean="0"/>
              <a:t> </a:t>
            </a:r>
            <a:r>
              <a:rPr lang="es-ES" sz="3100" dirty="0" err="1" smtClean="0"/>
              <a:t>oedicnemus</a:t>
            </a:r>
            <a:r>
              <a:rPr lang="es-ES" sz="3100" dirty="0" smtClean="0"/>
              <a:t>)	 (</a:t>
            </a:r>
            <a:r>
              <a:rPr lang="es-ES" sz="3100" dirty="0" err="1" smtClean="0"/>
              <a:t>Circus</a:t>
            </a:r>
            <a:r>
              <a:rPr lang="es-ES" sz="3100" dirty="0" smtClean="0"/>
              <a:t> </a:t>
            </a:r>
            <a:r>
              <a:rPr lang="es-ES" sz="3100" dirty="0" err="1" smtClean="0"/>
              <a:t>pygargus</a:t>
            </a:r>
            <a:r>
              <a:rPr lang="es-ES" sz="3100" dirty="0" smtClean="0"/>
              <a:t>)</a:t>
            </a:r>
            <a:endParaRPr lang="es-ES" sz="3100" dirty="0"/>
          </a:p>
        </p:txBody>
      </p:sp>
      <p:pic>
        <p:nvPicPr>
          <p:cNvPr id="5" name="4 Imagen" descr="alcaravan01.jpg"/>
          <p:cNvPicPr>
            <a:picLocks noChangeAspect="1"/>
          </p:cNvPicPr>
          <p:nvPr/>
        </p:nvPicPr>
        <p:blipFill>
          <a:blip r:embed="rId2" cstate="print"/>
          <a:stretch>
            <a:fillRect/>
          </a:stretch>
        </p:blipFill>
        <p:spPr>
          <a:xfrm>
            <a:off x="928662" y="3786190"/>
            <a:ext cx="3524248" cy="2343625"/>
          </a:xfrm>
          <a:prstGeom prst="rect">
            <a:avLst/>
          </a:prstGeom>
        </p:spPr>
      </p:pic>
      <p:sp>
        <p:nvSpPr>
          <p:cNvPr id="6" name="5 CuadroTexto"/>
          <p:cNvSpPr txBox="1"/>
          <p:nvPr/>
        </p:nvSpPr>
        <p:spPr>
          <a:xfrm>
            <a:off x="1000100" y="6143644"/>
            <a:ext cx="3000396" cy="230832"/>
          </a:xfrm>
          <a:prstGeom prst="rect">
            <a:avLst/>
          </a:prstGeom>
          <a:noFill/>
        </p:spPr>
        <p:txBody>
          <a:bodyPr wrap="square" rtlCol="0">
            <a:spAutoFit/>
          </a:bodyPr>
          <a:lstStyle/>
          <a:p>
            <a:r>
              <a:rPr lang="es-ES" sz="900" dirty="0" smtClean="0"/>
              <a:t>http://www.ejemplos10.com/e/alcaravan/</a:t>
            </a:r>
            <a:endParaRPr lang="es-ES" sz="900" dirty="0"/>
          </a:p>
        </p:txBody>
      </p:sp>
      <p:pic>
        <p:nvPicPr>
          <p:cNvPr id="7" name="6 Imagen" descr="aguilucho cenizo.jpg"/>
          <p:cNvPicPr>
            <a:picLocks noChangeAspect="1"/>
          </p:cNvPicPr>
          <p:nvPr/>
        </p:nvPicPr>
        <p:blipFill>
          <a:blip r:embed="rId3" cstate="print"/>
          <a:stretch>
            <a:fillRect/>
          </a:stretch>
        </p:blipFill>
        <p:spPr>
          <a:xfrm>
            <a:off x="4857752" y="3786190"/>
            <a:ext cx="3595686" cy="2395626"/>
          </a:xfrm>
          <a:prstGeom prst="rect">
            <a:avLst/>
          </a:prstGeom>
        </p:spPr>
      </p:pic>
      <p:sp>
        <p:nvSpPr>
          <p:cNvPr id="8" name="7 CuadroTexto"/>
          <p:cNvSpPr txBox="1"/>
          <p:nvPr/>
        </p:nvSpPr>
        <p:spPr>
          <a:xfrm>
            <a:off x="5143504" y="6215082"/>
            <a:ext cx="2071702" cy="230832"/>
          </a:xfrm>
          <a:prstGeom prst="rect">
            <a:avLst/>
          </a:prstGeom>
          <a:noFill/>
        </p:spPr>
        <p:txBody>
          <a:bodyPr wrap="square" rtlCol="0">
            <a:spAutoFit/>
          </a:bodyPr>
          <a:lstStyle/>
          <a:p>
            <a:r>
              <a:rPr lang="es-ES" sz="900" dirty="0" smtClean="0"/>
              <a:t>http://www.fotonatura.org/</a:t>
            </a:r>
            <a:endParaRPr lang="es-ES" sz="9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600200"/>
            <a:ext cx="3471858" cy="4525963"/>
          </a:xfrm>
        </p:spPr>
        <p:txBody>
          <a:bodyPr>
            <a:normAutofit fontScale="70000" lnSpcReduction="20000"/>
          </a:bodyPr>
          <a:lstStyle/>
          <a:p>
            <a:r>
              <a:rPr lang="es-ES" dirty="0" smtClean="0"/>
              <a:t>Las aves son el grupo más extenso. Los grupos más importantes son:</a:t>
            </a:r>
          </a:p>
          <a:p>
            <a:r>
              <a:rPr lang="es-ES" dirty="0" err="1" smtClean="0"/>
              <a:t>Anátidas</a:t>
            </a:r>
            <a:r>
              <a:rPr lang="es-ES" dirty="0" smtClean="0"/>
              <a:t> (ánsares y patos), </a:t>
            </a:r>
            <a:r>
              <a:rPr lang="es-ES" dirty="0" err="1" smtClean="0"/>
              <a:t>ardeidas</a:t>
            </a:r>
            <a:r>
              <a:rPr lang="es-ES" dirty="0" smtClean="0"/>
              <a:t> (garzas), limícolas, cigüeñas, espátulas, rapaces y paseriformes vinculados a medios acuáticos.</a:t>
            </a:r>
          </a:p>
          <a:p>
            <a:r>
              <a:rPr lang="es-ES" dirty="0" smtClean="0"/>
              <a:t>Algunas de ellas alcanzan durante el invierno poblaciones espectaculares en la Reserva.</a:t>
            </a:r>
            <a:endParaRPr lang="es-ES" dirty="0"/>
          </a:p>
        </p:txBody>
      </p:sp>
      <p:pic>
        <p:nvPicPr>
          <p:cNvPr id="5" name="4 Marcador de contenido" descr="ansar comun.jpg"/>
          <p:cNvPicPr>
            <a:picLocks noGrp="1" noChangeAspect="1"/>
          </p:cNvPicPr>
          <p:nvPr>
            <p:ph sz="half" idx="2"/>
          </p:nvPr>
        </p:nvPicPr>
        <p:blipFill>
          <a:blip r:embed="rId2" cstate="print"/>
          <a:stretch>
            <a:fillRect/>
          </a:stretch>
        </p:blipFill>
        <p:spPr>
          <a:xfrm>
            <a:off x="4000496" y="1823253"/>
            <a:ext cx="4720275" cy="3320259"/>
          </a:xfrm>
        </p:spPr>
      </p:pic>
      <p:sp>
        <p:nvSpPr>
          <p:cNvPr id="2" name="1 Título"/>
          <p:cNvSpPr>
            <a:spLocks noGrp="1"/>
          </p:cNvSpPr>
          <p:nvPr>
            <p:ph type="title"/>
          </p:nvPr>
        </p:nvSpPr>
        <p:spPr/>
        <p:txBody>
          <a:bodyPr/>
          <a:lstStyle/>
          <a:p>
            <a:r>
              <a:rPr lang="es-ES" dirty="0" smtClean="0"/>
              <a:t>Aves de las lagunas</a:t>
            </a:r>
            <a:endParaRPr lang="es-ES" dirty="0"/>
          </a:p>
        </p:txBody>
      </p:sp>
      <p:sp>
        <p:nvSpPr>
          <p:cNvPr id="6" name="5 CuadroTexto"/>
          <p:cNvSpPr txBox="1"/>
          <p:nvPr/>
        </p:nvSpPr>
        <p:spPr>
          <a:xfrm>
            <a:off x="3929058" y="5143512"/>
            <a:ext cx="3214710" cy="230832"/>
          </a:xfrm>
          <a:prstGeom prst="rect">
            <a:avLst/>
          </a:prstGeom>
          <a:noFill/>
        </p:spPr>
        <p:txBody>
          <a:bodyPr wrap="square" rtlCol="0">
            <a:spAutoFit/>
          </a:bodyPr>
          <a:lstStyle/>
          <a:p>
            <a:r>
              <a:rPr lang="es-ES" sz="900" dirty="0" smtClean="0"/>
              <a:t>http://www.seo.org/</a:t>
            </a:r>
            <a:endParaRPr lang="es-ES" sz="9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28736"/>
            <a:ext cx="3257544" cy="4786346"/>
          </a:xfrm>
        </p:spPr>
        <p:txBody>
          <a:bodyPr>
            <a:normAutofit fontScale="55000" lnSpcReduction="20000"/>
          </a:bodyPr>
          <a:lstStyle/>
          <a:p>
            <a:r>
              <a:rPr lang="es-ES" dirty="0" smtClean="0"/>
              <a:t>Es el mayor de todos los gansos europeos. Con peso entre 3 y 5 Kg.</a:t>
            </a:r>
          </a:p>
          <a:p>
            <a:pPr>
              <a:buNone/>
            </a:pPr>
            <a:endParaRPr lang="es-ES" dirty="0" smtClean="0"/>
          </a:p>
          <a:p>
            <a:r>
              <a:rPr lang="es-ES" dirty="0" smtClean="0"/>
              <a:t>Se pueden observar en las lagunas durante la invernada, provenientes del norte de Europa desde septiembre hasta febrero. Su estancia en ellas se prolonga  entre una y cuatro semanas y luego, la gran mayoría continúa su viaje hacia zonas del río Guadalquivir. </a:t>
            </a:r>
          </a:p>
          <a:p>
            <a:pPr>
              <a:buNone/>
            </a:pPr>
            <a:endParaRPr lang="es-ES" dirty="0" smtClean="0"/>
          </a:p>
          <a:p>
            <a:r>
              <a:rPr lang="es-ES" dirty="0" smtClean="0"/>
              <a:t>Su dieta es vegetariana: brotes tiernos de plantas palustres, tallos, hojas, raíces y tubérculos.</a:t>
            </a:r>
            <a:endParaRPr lang="es-ES" dirty="0"/>
          </a:p>
        </p:txBody>
      </p:sp>
      <p:pic>
        <p:nvPicPr>
          <p:cNvPr id="5" name="4 Marcador de contenido" descr="ansar solo.jpg"/>
          <p:cNvPicPr>
            <a:picLocks noGrp="1" noChangeAspect="1"/>
          </p:cNvPicPr>
          <p:nvPr>
            <p:ph sz="half" idx="2"/>
          </p:nvPr>
        </p:nvPicPr>
        <p:blipFill>
          <a:blip r:embed="rId2" cstate="print"/>
          <a:stretch>
            <a:fillRect/>
          </a:stretch>
        </p:blipFill>
        <p:spPr>
          <a:xfrm>
            <a:off x="3786182" y="1857364"/>
            <a:ext cx="4996051" cy="3429024"/>
          </a:xfrm>
        </p:spPr>
      </p:pic>
      <p:sp>
        <p:nvSpPr>
          <p:cNvPr id="2" name="1 Título"/>
          <p:cNvSpPr>
            <a:spLocks noGrp="1"/>
          </p:cNvSpPr>
          <p:nvPr>
            <p:ph type="title"/>
          </p:nvPr>
        </p:nvSpPr>
        <p:spPr/>
        <p:txBody>
          <a:bodyPr/>
          <a:lstStyle/>
          <a:p>
            <a:r>
              <a:rPr lang="es-ES" dirty="0" smtClean="0"/>
              <a:t>Ánsar común (</a:t>
            </a:r>
            <a:r>
              <a:rPr lang="es-ES" dirty="0" err="1" smtClean="0"/>
              <a:t>Anser</a:t>
            </a:r>
            <a:r>
              <a:rPr lang="es-ES" dirty="0" smtClean="0"/>
              <a:t> </a:t>
            </a:r>
            <a:r>
              <a:rPr lang="es-ES" dirty="0" err="1" smtClean="0"/>
              <a:t>anser</a:t>
            </a:r>
            <a:r>
              <a:rPr lang="es-ES" dirty="0" smtClean="0"/>
              <a:t>)</a:t>
            </a:r>
            <a:endParaRPr lang="es-ES" dirty="0"/>
          </a:p>
        </p:txBody>
      </p:sp>
      <p:sp>
        <p:nvSpPr>
          <p:cNvPr id="6" name="5 CuadroTexto"/>
          <p:cNvSpPr txBox="1"/>
          <p:nvPr/>
        </p:nvSpPr>
        <p:spPr>
          <a:xfrm>
            <a:off x="4000496" y="5500702"/>
            <a:ext cx="1785950" cy="230832"/>
          </a:xfrm>
          <a:prstGeom prst="rect">
            <a:avLst/>
          </a:prstGeom>
          <a:noFill/>
        </p:spPr>
        <p:txBody>
          <a:bodyPr wrap="square" rtlCol="0">
            <a:spAutoFit/>
          </a:bodyPr>
          <a:lstStyle/>
          <a:p>
            <a:r>
              <a:rPr lang="es-ES" sz="900" dirty="0" smtClean="0"/>
              <a:t>http://deanimalia.com/</a:t>
            </a:r>
            <a:endParaRPr lang="es-ES" sz="9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600200"/>
            <a:ext cx="3114668" cy="4525963"/>
          </a:xfrm>
        </p:spPr>
        <p:txBody>
          <a:bodyPr>
            <a:normAutofit fontScale="70000" lnSpcReduction="20000"/>
          </a:bodyPr>
          <a:lstStyle/>
          <a:p>
            <a:r>
              <a:rPr lang="es-ES" dirty="0" smtClean="0"/>
              <a:t>Es la anátida de mayor distribución mundial. Muchas de sus parejas se reproducen en nuestro país y a ellas se suman otros individuos procedentes de otros países durante la invernada.</a:t>
            </a:r>
          </a:p>
          <a:p>
            <a:r>
              <a:rPr lang="es-ES" dirty="0" smtClean="0"/>
              <a:t>Se alimenta de plantas acuáticas pero también de insectos, gusanos, moluscos o pequeños peces.</a:t>
            </a:r>
            <a:endParaRPr lang="es-ES" dirty="0"/>
          </a:p>
        </p:txBody>
      </p:sp>
      <p:pic>
        <p:nvPicPr>
          <p:cNvPr id="5" name="4 Marcador de contenido" descr="Anas platyrhynchos2.jpg"/>
          <p:cNvPicPr>
            <a:picLocks noGrp="1" noChangeAspect="1"/>
          </p:cNvPicPr>
          <p:nvPr>
            <p:ph sz="half" idx="2"/>
          </p:nvPr>
        </p:nvPicPr>
        <p:blipFill>
          <a:blip r:embed="rId2" cstate="print"/>
          <a:stretch>
            <a:fillRect/>
          </a:stretch>
        </p:blipFill>
        <p:spPr>
          <a:xfrm>
            <a:off x="3714744" y="1857364"/>
            <a:ext cx="5001633" cy="3363931"/>
          </a:xfrm>
        </p:spPr>
      </p:pic>
      <p:sp>
        <p:nvSpPr>
          <p:cNvPr id="2" name="1 Título"/>
          <p:cNvSpPr>
            <a:spLocks noGrp="1"/>
          </p:cNvSpPr>
          <p:nvPr>
            <p:ph type="title"/>
          </p:nvPr>
        </p:nvSpPr>
        <p:spPr/>
        <p:txBody>
          <a:bodyPr/>
          <a:lstStyle/>
          <a:p>
            <a:r>
              <a:rPr lang="es-ES" dirty="0" smtClean="0"/>
              <a:t>Azulón (</a:t>
            </a:r>
            <a:r>
              <a:rPr lang="es-ES" dirty="0" err="1" smtClean="0"/>
              <a:t>Anas</a:t>
            </a:r>
            <a:r>
              <a:rPr lang="es-ES" dirty="0" smtClean="0"/>
              <a:t> </a:t>
            </a:r>
            <a:r>
              <a:rPr lang="es-ES" dirty="0" err="1" smtClean="0"/>
              <a:t>platythynchos</a:t>
            </a:r>
            <a:r>
              <a:rPr lang="es-ES" dirty="0" smtClean="0"/>
              <a:t>)</a:t>
            </a:r>
            <a:endParaRPr lang="es-ES" dirty="0"/>
          </a:p>
        </p:txBody>
      </p:sp>
      <p:sp>
        <p:nvSpPr>
          <p:cNvPr id="6" name="5 CuadroTexto"/>
          <p:cNvSpPr txBox="1"/>
          <p:nvPr/>
        </p:nvSpPr>
        <p:spPr>
          <a:xfrm>
            <a:off x="4143372" y="5500702"/>
            <a:ext cx="3429024" cy="230832"/>
          </a:xfrm>
          <a:prstGeom prst="rect">
            <a:avLst/>
          </a:prstGeom>
          <a:noFill/>
        </p:spPr>
        <p:txBody>
          <a:bodyPr wrap="square" rtlCol="0">
            <a:spAutoFit/>
          </a:bodyPr>
          <a:lstStyle/>
          <a:p>
            <a:r>
              <a:rPr lang="es-ES" sz="900" dirty="0" smtClean="0"/>
              <a:t>http://forestaleslocos.blogspot.com.es/</a:t>
            </a:r>
            <a:endParaRPr lang="es-ES" sz="9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p:txBody>
          <a:bodyPr>
            <a:normAutofit fontScale="47500" lnSpcReduction="20000"/>
          </a:bodyPr>
          <a:lstStyle/>
          <a:p>
            <a:r>
              <a:rPr lang="es-ES" dirty="0" smtClean="0"/>
              <a:t>Zampullín chico (</a:t>
            </a:r>
            <a:r>
              <a:rPr lang="es-ES" dirty="0" err="1" smtClean="0"/>
              <a:t>Tachybaptus</a:t>
            </a:r>
            <a:r>
              <a:rPr lang="es-ES" dirty="0" smtClean="0"/>
              <a:t> </a:t>
            </a:r>
            <a:r>
              <a:rPr lang="es-ES" dirty="0" err="1" smtClean="0"/>
              <a:t>ruficollis</a:t>
            </a:r>
            <a:r>
              <a:rPr lang="es-ES" dirty="0" smtClean="0"/>
              <a:t>)</a:t>
            </a:r>
          </a:p>
          <a:p>
            <a:r>
              <a:rPr lang="es-ES" dirty="0" smtClean="0"/>
              <a:t>Garcilla bueyera (</a:t>
            </a:r>
            <a:r>
              <a:rPr lang="es-ES" dirty="0" err="1" smtClean="0"/>
              <a:t>Bubulcus</a:t>
            </a:r>
            <a:r>
              <a:rPr lang="es-ES" dirty="0" smtClean="0"/>
              <a:t> ibis)</a:t>
            </a:r>
          </a:p>
          <a:p>
            <a:r>
              <a:rPr lang="es-ES" dirty="0" smtClean="0"/>
              <a:t>Garceta común (</a:t>
            </a:r>
            <a:r>
              <a:rPr lang="es-ES" dirty="0" err="1" smtClean="0"/>
              <a:t>Egretta</a:t>
            </a:r>
            <a:r>
              <a:rPr lang="es-ES" dirty="0" smtClean="0"/>
              <a:t> </a:t>
            </a:r>
            <a:r>
              <a:rPr lang="es-ES" dirty="0" err="1" smtClean="0"/>
              <a:t>garzetta</a:t>
            </a:r>
            <a:r>
              <a:rPr lang="es-ES" dirty="0" smtClean="0"/>
              <a:t>)</a:t>
            </a:r>
          </a:p>
          <a:p>
            <a:r>
              <a:rPr lang="es-ES" dirty="0" smtClean="0"/>
              <a:t>Garza real (</a:t>
            </a:r>
            <a:r>
              <a:rPr lang="es-ES" dirty="0" err="1" smtClean="0"/>
              <a:t>Ardea</a:t>
            </a:r>
            <a:r>
              <a:rPr lang="es-ES" dirty="0" smtClean="0"/>
              <a:t> </a:t>
            </a:r>
            <a:r>
              <a:rPr lang="es-ES" dirty="0" err="1" smtClean="0"/>
              <a:t>cinerea</a:t>
            </a:r>
            <a:r>
              <a:rPr lang="es-ES" dirty="0" smtClean="0"/>
              <a:t>)</a:t>
            </a:r>
          </a:p>
          <a:p>
            <a:r>
              <a:rPr lang="es-ES" dirty="0" smtClean="0"/>
              <a:t>Cigüeña blanca (</a:t>
            </a:r>
            <a:r>
              <a:rPr lang="es-ES" dirty="0" err="1" smtClean="0"/>
              <a:t>Ciconia</a:t>
            </a:r>
            <a:r>
              <a:rPr lang="es-ES" dirty="0" smtClean="0"/>
              <a:t> </a:t>
            </a:r>
            <a:r>
              <a:rPr lang="es-ES" dirty="0" err="1" smtClean="0"/>
              <a:t>ciconia</a:t>
            </a:r>
            <a:r>
              <a:rPr lang="es-ES" dirty="0" smtClean="0"/>
              <a:t>)</a:t>
            </a:r>
          </a:p>
          <a:p>
            <a:r>
              <a:rPr lang="es-ES" dirty="0" smtClean="0"/>
              <a:t>Espátula (Platalea </a:t>
            </a:r>
            <a:r>
              <a:rPr lang="es-ES" dirty="0" err="1" smtClean="0"/>
              <a:t>leucorodia</a:t>
            </a:r>
            <a:r>
              <a:rPr lang="es-ES" dirty="0" smtClean="0"/>
              <a:t>)</a:t>
            </a:r>
          </a:p>
          <a:p>
            <a:r>
              <a:rPr lang="es-ES" dirty="0" smtClean="0"/>
              <a:t>Ánsar campestre (</a:t>
            </a:r>
            <a:r>
              <a:rPr lang="es-ES" dirty="0" err="1" smtClean="0"/>
              <a:t>Anser</a:t>
            </a:r>
            <a:r>
              <a:rPr lang="es-ES" dirty="0" smtClean="0"/>
              <a:t> </a:t>
            </a:r>
            <a:r>
              <a:rPr lang="es-ES" dirty="0" err="1" smtClean="0"/>
              <a:t>fabalis</a:t>
            </a:r>
            <a:r>
              <a:rPr lang="es-ES" dirty="0" smtClean="0"/>
              <a:t>)</a:t>
            </a:r>
          </a:p>
          <a:p>
            <a:r>
              <a:rPr lang="es-ES" dirty="0" smtClean="0"/>
              <a:t>Ánsar careto grande (</a:t>
            </a:r>
            <a:r>
              <a:rPr lang="es-ES" dirty="0" err="1" smtClean="0"/>
              <a:t>Anser</a:t>
            </a:r>
            <a:r>
              <a:rPr lang="es-ES" dirty="0" smtClean="0"/>
              <a:t> </a:t>
            </a:r>
            <a:r>
              <a:rPr lang="es-ES" dirty="0" err="1" smtClean="0"/>
              <a:t>albifroms</a:t>
            </a:r>
            <a:r>
              <a:rPr lang="es-ES" dirty="0" smtClean="0"/>
              <a:t>)</a:t>
            </a:r>
          </a:p>
          <a:p>
            <a:r>
              <a:rPr lang="es-ES" dirty="0" smtClean="0"/>
              <a:t>Ánsar común (</a:t>
            </a:r>
            <a:r>
              <a:rPr lang="es-ES" dirty="0" err="1" smtClean="0"/>
              <a:t>Anser</a:t>
            </a:r>
            <a:r>
              <a:rPr lang="es-ES" dirty="0" smtClean="0"/>
              <a:t> </a:t>
            </a:r>
            <a:r>
              <a:rPr lang="es-ES" dirty="0" err="1" smtClean="0"/>
              <a:t>anser</a:t>
            </a:r>
            <a:r>
              <a:rPr lang="es-ES" dirty="0" smtClean="0"/>
              <a:t>)</a:t>
            </a:r>
          </a:p>
          <a:p>
            <a:r>
              <a:rPr lang="es-ES" dirty="0" smtClean="0"/>
              <a:t>Barnacla cariblanca (</a:t>
            </a:r>
            <a:r>
              <a:rPr lang="es-ES" dirty="0" err="1" smtClean="0"/>
              <a:t>Branta</a:t>
            </a:r>
            <a:r>
              <a:rPr lang="es-ES" dirty="0" smtClean="0"/>
              <a:t> </a:t>
            </a:r>
            <a:r>
              <a:rPr lang="es-ES" dirty="0" err="1" smtClean="0"/>
              <a:t>leucopsis</a:t>
            </a:r>
            <a:r>
              <a:rPr lang="es-ES" dirty="0" smtClean="0"/>
              <a:t>) </a:t>
            </a:r>
          </a:p>
          <a:p>
            <a:r>
              <a:rPr lang="es-ES" dirty="0" smtClean="0"/>
              <a:t>Tarro blanco (Tadorna </a:t>
            </a:r>
            <a:r>
              <a:rPr lang="es-ES" dirty="0" err="1" smtClean="0"/>
              <a:t>tadorna</a:t>
            </a:r>
            <a:r>
              <a:rPr lang="es-ES" dirty="0" smtClean="0"/>
              <a:t>)</a:t>
            </a:r>
          </a:p>
          <a:p>
            <a:r>
              <a:rPr lang="es-ES" dirty="0" smtClean="0"/>
              <a:t>Azulón (</a:t>
            </a:r>
            <a:r>
              <a:rPr lang="es-ES" dirty="0" err="1" smtClean="0"/>
              <a:t>Anas</a:t>
            </a:r>
            <a:r>
              <a:rPr lang="es-ES" dirty="0" smtClean="0"/>
              <a:t> </a:t>
            </a:r>
            <a:r>
              <a:rPr lang="es-ES" dirty="0" err="1" smtClean="0"/>
              <a:t>pltyrhynchos</a:t>
            </a:r>
            <a:r>
              <a:rPr lang="es-ES" dirty="0" smtClean="0"/>
              <a:t>) </a:t>
            </a:r>
          </a:p>
          <a:p>
            <a:r>
              <a:rPr lang="es-ES" dirty="0" smtClean="0"/>
              <a:t>Cerceta común (</a:t>
            </a:r>
            <a:r>
              <a:rPr lang="es-ES" dirty="0" err="1" smtClean="0"/>
              <a:t>Anas</a:t>
            </a:r>
            <a:r>
              <a:rPr lang="es-ES" dirty="0" smtClean="0"/>
              <a:t> </a:t>
            </a:r>
            <a:r>
              <a:rPr lang="es-ES" dirty="0" err="1" smtClean="0"/>
              <a:t>cercca</a:t>
            </a:r>
            <a:r>
              <a:rPr lang="es-ES" dirty="0" smtClean="0"/>
              <a:t>)</a:t>
            </a:r>
          </a:p>
          <a:p>
            <a:r>
              <a:rPr lang="es-ES" dirty="0" smtClean="0"/>
              <a:t>Ánade rabudo (</a:t>
            </a:r>
            <a:r>
              <a:rPr lang="es-ES" dirty="0" err="1" smtClean="0"/>
              <a:t>Anas</a:t>
            </a:r>
            <a:r>
              <a:rPr lang="es-ES" dirty="0" smtClean="0"/>
              <a:t> </a:t>
            </a:r>
            <a:r>
              <a:rPr lang="es-ES" dirty="0" err="1" smtClean="0"/>
              <a:t>acuta</a:t>
            </a:r>
            <a:r>
              <a:rPr lang="es-ES" dirty="0" smtClean="0"/>
              <a:t>) </a:t>
            </a:r>
          </a:p>
          <a:p>
            <a:r>
              <a:rPr lang="es-ES" dirty="0" err="1" smtClean="0"/>
              <a:t>Pauchara</a:t>
            </a:r>
            <a:r>
              <a:rPr lang="es-ES" dirty="0" smtClean="0"/>
              <a:t> (</a:t>
            </a:r>
            <a:r>
              <a:rPr lang="es-ES" dirty="0" err="1" smtClean="0"/>
              <a:t>Anas</a:t>
            </a:r>
            <a:r>
              <a:rPr lang="es-ES" dirty="0" smtClean="0"/>
              <a:t> </a:t>
            </a:r>
            <a:r>
              <a:rPr lang="es-ES" dirty="0" err="1" smtClean="0"/>
              <a:t>clypeata</a:t>
            </a:r>
            <a:r>
              <a:rPr lang="es-ES" dirty="0" smtClean="0"/>
              <a:t>)</a:t>
            </a:r>
          </a:p>
          <a:p>
            <a:r>
              <a:rPr lang="es-ES" dirty="0" smtClean="0"/>
              <a:t>Porrón común (</a:t>
            </a:r>
            <a:r>
              <a:rPr lang="es-ES" dirty="0" err="1" smtClean="0"/>
              <a:t>Aythya</a:t>
            </a:r>
            <a:r>
              <a:rPr lang="es-ES" dirty="0" smtClean="0"/>
              <a:t> ferina)</a:t>
            </a:r>
          </a:p>
          <a:p>
            <a:r>
              <a:rPr lang="es-ES" dirty="0" smtClean="0"/>
              <a:t>Porrón moñudo (</a:t>
            </a:r>
            <a:r>
              <a:rPr lang="es-ES" dirty="0" err="1" smtClean="0"/>
              <a:t>Aythya</a:t>
            </a:r>
            <a:r>
              <a:rPr lang="es-ES" dirty="0" smtClean="0"/>
              <a:t> </a:t>
            </a:r>
            <a:r>
              <a:rPr lang="es-ES" dirty="0" err="1" smtClean="0"/>
              <a:t>fuligula</a:t>
            </a:r>
            <a:r>
              <a:rPr lang="es-ES" dirty="0" smtClean="0"/>
              <a:t>)</a:t>
            </a:r>
          </a:p>
          <a:p>
            <a:pPr>
              <a:buNone/>
            </a:pPr>
            <a:endParaRPr lang="es-ES" dirty="0" smtClean="0"/>
          </a:p>
        </p:txBody>
      </p:sp>
      <p:sp>
        <p:nvSpPr>
          <p:cNvPr id="4" name="3 Marcador de contenido"/>
          <p:cNvSpPr>
            <a:spLocks noGrp="1"/>
          </p:cNvSpPr>
          <p:nvPr>
            <p:ph sz="half" idx="2"/>
          </p:nvPr>
        </p:nvSpPr>
        <p:spPr>
          <a:xfrm>
            <a:off x="4648200" y="1600201"/>
            <a:ext cx="4038600" cy="4043377"/>
          </a:xfrm>
        </p:spPr>
        <p:txBody>
          <a:bodyPr>
            <a:normAutofit fontScale="47500" lnSpcReduction="20000"/>
          </a:bodyPr>
          <a:lstStyle/>
          <a:p>
            <a:r>
              <a:rPr lang="es-ES" dirty="0" smtClean="0"/>
              <a:t>Rascón (</a:t>
            </a:r>
            <a:r>
              <a:rPr lang="es-ES" dirty="0" err="1" smtClean="0"/>
              <a:t>Rallus</a:t>
            </a:r>
            <a:r>
              <a:rPr lang="es-ES" dirty="0" smtClean="0"/>
              <a:t> </a:t>
            </a:r>
            <a:r>
              <a:rPr lang="es-ES" dirty="0" err="1" smtClean="0"/>
              <a:t>aquaticus</a:t>
            </a:r>
            <a:r>
              <a:rPr lang="es-ES" dirty="0" smtClean="0"/>
              <a:t>)</a:t>
            </a:r>
          </a:p>
          <a:p>
            <a:r>
              <a:rPr lang="es-ES" dirty="0" smtClean="0"/>
              <a:t>Polla de agua (</a:t>
            </a:r>
            <a:r>
              <a:rPr lang="es-ES" dirty="0" err="1" smtClean="0"/>
              <a:t>Gallinula</a:t>
            </a:r>
            <a:r>
              <a:rPr lang="es-ES" dirty="0" smtClean="0"/>
              <a:t> </a:t>
            </a:r>
            <a:r>
              <a:rPr lang="es-ES" dirty="0" err="1" smtClean="0"/>
              <a:t>chloropus</a:t>
            </a:r>
            <a:r>
              <a:rPr lang="es-ES" dirty="0" smtClean="0"/>
              <a:t>)</a:t>
            </a:r>
          </a:p>
          <a:p>
            <a:r>
              <a:rPr lang="es-ES" dirty="0" smtClean="0"/>
              <a:t>Focha (</a:t>
            </a:r>
            <a:r>
              <a:rPr lang="es-ES" dirty="0" err="1" smtClean="0"/>
              <a:t>Fulica</a:t>
            </a:r>
            <a:r>
              <a:rPr lang="es-ES" dirty="0" smtClean="0"/>
              <a:t> </a:t>
            </a:r>
            <a:r>
              <a:rPr lang="es-ES" dirty="0" err="1" smtClean="0"/>
              <a:t>atra</a:t>
            </a:r>
            <a:r>
              <a:rPr lang="es-ES" dirty="0" smtClean="0"/>
              <a:t>)</a:t>
            </a:r>
          </a:p>
          <a:p>
            <a:r>
              <a:rPr lang="es-ES" dirty="0" smtClean="0"/>
              <a:t>Grulla (</a:t>
            </a:r>
            <a:r>
              <a:rPr lang="es-ES" dirty="0" err="1" smtClean="0"/>
              <a:t>Grus</a:t>
            </a:r>
            <a:r>
              <a:rPr lang="es-ES" dirty="0" smtClean="0"/>
              <a:t> </a:t>
            </a:r>
            <a:r>
              <a:rPr lang="es-ES" dirty="0" err="1" smtClean="0"/>
              <a:t>grus</a:t>
            </a:r>
            <a:r>
              <a:rPr lang="es-ES" dirty="0" smtClean="0"/>
              <a:t>)</a:t>
            </a:r>
          </a:p>
          <a:p>
            <a:r>
              <a:rPr lang="es-ES" dirty="0" smtClean="0"/>
              <a:t>Cigüeñuela (</a:t>
            </a:r>
            <a:r>
              <a:rPr lang="es-ES" dirty="0" err="1" smtClean="0"/>
              <a:t>Himantopus</a:t>
            </a:r>
            <a:r>
              <a:rPr lang="es-ES" dirty="0" smtClean="0"/>
              <a:t> </a:t>
            </a:r>
            <a:r>
              <a:rPr lang="es-ES" dirty="0" err="1" smtClean="0"/>
              <a:t>himantopus</a:t>
            </a:r>
            <a:r>
              <a:rPr lang="es-ES" dirty="0" smtClean="0"/>
              <a:t>)</a:t>
            </a:r>
          </a:p>
          <a:p>
            <a:r>
              <a:rPr lang="es-ES" dirty="0" smtClean="0"/>
              <a:t>Avoceta (</a:t>
            </a:r>
            <a:r>
              <a:rPr lang="es-ES" dirty="0" err="1" smtClean="0"/>
              <a:t>Recurvirostra</a:t>
            </a:r>
            <a:r>
              <a:rPr lang="es-ES" dirty="0" smtClean="0"/>
              <a:t> </a:t>
            </a:r>
            <a:r>
              <a:rPr lang="es-ES" dirty="0" err="1" smtClean="0"/>
              <a:t>avosetta</a:t>
            </a:r>
            <a:r>
              <a:rPr lang="es-ES" dirty="0" smtClean="0"/>
              <a:t>)  </a:t>
            </a:r>
          </a:p>
          <a:p>
            <a:r>
              <a:rPr lang="es-ES" dirty="0" smtClean="0"/>
              <a:t>Chorlitejo chico (</a:t>
            </a:r>
            <a:r>
              <a:rPr lang="es-ES" dirty="0" err="1" smtClean="0"/>
              <a:t>Charadrius</a:t>
            </a:r>
            <a:r>
              <a:rPr lang="es-ES" dirty="0" smtClean="0"/>
              <a:t> </a:t>
            </a:r>
            <a:r>
              <a:rPr lang="es-ES" dirty="0" err="1" smtClean="0"/>
              <a:t>dubius</a:t>
            </a:r>
            <a:r>
              <a:rPr lang="es-ES" dirty="0" smtClean="0"/>
              <a:t>)</a:t>
            </a:r>
          </a:p>
          <a:p>
            <a:r>
              <a:rPr lang="es-ES" dirty="0" smtClean="0"/>
              <a:t>Chorlitejo grande (</a:t>
            </a:r>
            <a:r>
              <a:rPr lang="es-ES" dirty="0" err="1" smtClean="0"/>
              <a:t>Charadrius</a:t>
            </a:r>
            <a:r>
              <a:rPr lang="es-ES" dirty="0" smtClean="0"/>
              <a:t> </a:t>
            </a:r>
            <a:r>
              <a:rPr lang="es-ES" dirty="0" err="1" smtClean="0"/>
              <a:t>hiaticula</a:t>
            </a:r>
            <a:r>
              <a:rPr lang="es-ES" dirty="0" smtClean="0"/>
              <a:t>)</a:t>
            </a:r>
          </a:p>
          <a:p>
            <a:r>
              <a:rPr lang="es-ES" dirty="0" smtClean="0"/>
              <a:t>Chorlito gris (</a:t>
            </a:r>
            <a:r>
              <a:rPr lang="es-ES" dirty="0" err="1" smtClean="0"/>
              <a:t>Pluvialis</a:t>
            </a:r>
            <a:r>
              <a:rPr lang="es-ES" dirty="0" smtClean="0"/>
              <a:t> </a:t>
            </a:r>
            <a:r>
              <a:rPr lang="es-ES" dirty="0" err="1" smtClean="0"/>
              <a:t>squatarola</a:t>
            </a:r>
            <a:r>
              <a:rPr lang="es-ES" dirty="0" smtClean="0"/>
              <a:t>)</a:t>
            </a:r>
          </a:p>
          <a:p>
            <a:r>
              <a:rPr lang="es-ES" dirty="0" smtClean="0"/>
              <a:t>Avefría (</a:t>
            </a:r>
            <a:r>
              <a:rPr lang="es-ES" dirty="0" err="1" smtClean="0"/>
              <a:t>Vanellus</a:t>
            </a:r>
            <a:r>
              <a:rPr lang="es-ES" dirty="0" smtClean="0"/>
              <a:t> </a:t>
            </a:r>
            <a:r>
              <a:rPr lang="es-ES" dirty="0" err="1" smtClean="0"/>
              <a:t>vanellus</a:t>
            </a:r>
            <a:r>
              <a:rPr lang="es-ES" dirty="0" smtClean="0"/>
              <a:t>)</a:t>
            </a:r>
          </a:p>
          <a:p>
            <a:r>
              <a:rPr lang="es-ES" dirty="0" err="1" smtClean="0"/>
              <a:t>Correlimos</a:t>
            </a:r>
            <a:r>
              <a:rPr lang="es-ES" dirty="0" smtClean="0"/>
              <a:t> común (</a:t>
            </a:r>
            <a:r>
              <a:rPr lang="es-ES" dirty="0" err="1" smtClean="0"/>
              <a:t>Calidris</a:t>
            </a:r>
            <a:r>
              <a:rPr lang="es-ES" dirty="0" smtClean="0"/>
              <a:t> alpina)</a:t>
            </a:r>
          </a:p>
          <a:p>
            <a:r>
              <a:rPr lang="es-ES" dirty="0" smtClean="0"/>
              <a:t>Combatiente (</a:t>
            </a:r>
            <a:r>
              <a:rPr lang="es-ES" dirty="0" err="1" smtClean="0"/>
              <a:t>Philomachus</a:t>
            </a:r>
            <a:r>
              <a:rPr lang="es-ES" dirty="0" smtClean="0"/>
              <a:t> </a:t>
            </a:r>
            <a:r>
              <a:rPr lang="es-ES" dirty="0" err="1" smtClean="0"/>
              <a:t>pugnax</a:t>
            </a:r>
            <a:r>
              <a:rPr lang="es-ES" dirty="0" smtClean="0"/>
              <a:t>)</a:t>
            </a:r>
          </a:p>
          <a:p>
            <a:r>
              <a:rPr lang="es-ES" dirty="0" smtClean="0"/>
              <a:t>Agachadiza común  (</a:t>
            </a:r>
            <a:r>
              <a:rPr lang="es-ES" dirty="0" err="1" smtClean="0"/>
              <a:t>Gallinago</a:t>
            </a:r>
            <a:r>
              <a:rPr lang="es-ES" dirty="0" smtClean="0"/>
              <a:t> </a:t>
            </a:r>
            <a:r>
              <a:rPr lang="es-ES" dirty="0" err="1" smtClean="0"/>
              <a:t>gallinago</a:t>
            </a:r>
            <a:r>
              <a:rPr lang="es-ES" dirty="0" smtClean="0"/>
              <a:t>)</a:t>
            </a:r>
          </a:p>
          <a:p>
            <a:r>
              <a:rPr lang="es-ES" dirty="0" smtClean="0"/>
              <a:t>Aguja </a:t>
            </a:r>
            <a:r>
              <a:rPr lang="es-ES" dirty="0" err="1" smtClean="0"/>
              <a:t>colinegra</a:t>
            </a:r>
            <a:r>
              <a:rPr lang="es-ES" dirty="0" smtClean="0"/>
              <a:t> (Limosa </a:t>
            </a:r>
            <a:r>
              <a:rPr lang="es-ES" dirty="0" err="1" smtClean="0"/>
              <a:t>limosa</a:t>
            </a:r>
            <a:r>
              <a:rPr lang="es-ES" dirty="0" smtClean="0"/>
              <a:t>)</a:t>
            </a:r>
          </a:p>
          <a:p>
            <a:r>
              <a:rPr lang="es-ES" dirty="0" smtClean="0"/>
              <a:t>Zarapito real (</a:t>
            </a:r>
            <a:r>
              <a:rPr lang="es-ES" dirty="0" err="1" smtClean="0"/>
              <a:t>Numenius</a:t>
            </a:r>
            <a:r>
              <a:rPr lang="es-ES" dirty="0" smtClean="0"/>
              <a:t> </a:t>
            </a:r>
            <a:r>
              <a:rPr lang="es-ES" dirty="0" err="1" smtClean="0"/>
              <a:t>arquata</a:t>
            </a:r>
            <a:r>
              <a:rPr lang="es-ES" dirty="0" smtClean="0"/>
              <a:t>)</a:t>
            </a:r>
          </a:p>
          <a:p>
            <a:r>
              <a:rPr lang="es-ES" dirty="0" smtClean="0"/>
              <a:t>Archibebe común (</a:t>
            </a:r>
            <a:r>
              <a:rPr lang="es-ES" dirty="0" err="1" smtClean="0"/>
              <a:t>Tringa</a:t>
            </a:r>
            <a:r>
              <a:rPr lang="es-ES" dirty="0" smtClean="0"/>
              <a:t> </a:t>
            </a:r>
            <a:r>
              <a:rPr lang="es-ES" dirty="0" err="1" smtClean="0"/>
              <a:t>totanus</a:t>
            </a:r>
            <a:r>
              <a:rPr lang="es-ES" dirty="0" smtClean="0"/>
              <a:t>)</a:t>
            </a:r>
          </a:p>
          <a:p>
            <a:r>
              <a:rPr lang="es-ES" dirty="0" smtClean="0"/>
              <a:t>Andarríos chico (</a:t>
            </a:r>
            <a:r>
              <a:rPr lang="es-ES" dirty="0" err="1" smtClean="0"/>
              <a:t>Actitis</a:t>
            </a:r>
            <a:r>
              <a:rPr lang="es-ES" dirty="0" smtClean="0"/>
              <a:t> </a:t>
            </a:r>
            <a:r>
              <a:rPr lang="es-ES" dirty="0" err="1" smtClean="0"/>
              <a:t>hypoleucos</a:t>
            </a:r>
            <a:r>
              <a:rPr lang="es-ES" dirty="0" smtClean="0"/>
              <a:t>)</a:t>
            </a:r>
          </a:p>
          <a:p>
            <a:endParaRPr lang="es-ES" dirty="0" smtClean="0"/>
          </a:p>
          <a:p>
            <a:endParaRPr lang="es-ES" dirty="0"/>
          </a:p>
        </p:txBody>
      </p:sp>
      <p:sp>
        <p:nvSpPr>
          <p:cNvPr id="2" name="1 Título"/>
          <p:cNvSpPr>
            <a:spLocks noGrp="1"/>
          </p:cNvSpPr>
          <p:nvPr>
            <p:ph type="title"/>
          </p:nvPr>
        </p:nvSpPr>
        <p:spPr/>
        <p:txBody>
          <a:bodyPr>
            <a:normAutofit fontScale="90000"/>
          </a:bodyPr>
          <a:lstStyle/>
          <a:p>
            <a:pPr algn="ctr"/>
            <a:r>
              <a:rPr lang="es-ES" dirty="0" smtClean="0"/>
              <a:t>Aves lagunares más representativas</a:t>
            </a:r>
            <a:endParaRPr lang="es-ES" dirty="0"/>
          </a:p>
        </p:txBody>
      </p:sp>
      <p:sp>
        <p:nvSpPr>
          <p:cNvPr id="5" name="4 CuadroTexto"/>
          <p:cNvSpPr txBox="1"/>
          <p:nvPr/>
        </p:nvSpPr>
        <p:spPr>
          <a:xfrm>
            <a:off x="1214414" y="5786454"/>
            <a:ext cx="6786610" cy="369332"/>
          </a:xfrm>
          <a:prstGeom prst="rect">
            <a:avLst/>
          </a:prstGeom>
          <a:noFill/>
        </p:spPr>
        <p:txBody>
          <a:bodyPr wrap="square" rtlCol="0">
            <a:spAutoFit/>
          </a:bodyPr>
          <a:lstStyle/>
          <a:p>
            <a:r>
              <a:rPr lang="es-ES" dirty="0" smtClean="0"/>
              <a:t>De todas ellas puede obtenerse información en </a:t>
            </a:r>
            <a:r>
              <a:rPr lang="es-ES" dirty="0" err="1" smtClean="0"/>
              <a:t>www</a:t>
            </a:r>
            <a:r>
              <a:rPr lang="es-ES" dirty="0" smtClean="0"/>
              <a:t> seo </a:t>
            </a:r>
            <a:r>
              <a:rPr lang="es-ES" dirty="0" err="1" smtClean="0"/>
              <a:t>bird</a:t>
            </a:r>
            <a:r>
              <a:rPr lang="es-ES" dirty="0" smtClean="0"/>
              <a:t>/</a:t>
            </a:r>
            <a:r>
              <a:rPr lang="es-ES" dirty="0" err="1" smtClean="0"/>
              <a:t>life</a:t>
            </a:r>
            <a:r>
              <a:rPr lang="es-ES" dirty="0" smtClean="0"/>
              <a:t>  </a:t>
            </a:r>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4400" dirty="0" smtClean="0"/>
              <a:t>DESCRIPCIÓN</a:t>
            </a:r>
            <a:endParaRPr lang="es-ES" dirty="0"/>
          </a:p>
        </p:txBody>
      </p:sp>
      <p:sp>
        <p:nvSpPr>
          <p:cNvPr id="4" name="3 CuadroTexto"/>
          <p:cNvSpPr txBox="1"/>
          <p:nvPr/>
        </p:nvSpPr>
        <p:spPr>
          <a:xfrm>
            <a:off x="500034" y="1285860"/>
            <a:ext cx="3214710" cy="5262979"/>
          </a:xfrm>
          <a:prstGeom prst="rect">
            <a:avLst/>
          </a:prstGeom>
          <a:noFill/>
        </p:spPr>
        <p:txBody>
          <a:bodyPr wrap="square" rtlCol="0">
            <a:spAutoFit/>
          </a:bodyPr>
          <a:lstStyle/>
          <a:p>
            <a:pPr>
              <a:buFont typeface="Arial" pitchFamily="34" charset="0"/>
              <a:buChar char="•"/>
            </a:pPr>
            <a:r>
              <a:rPr lang="es-ES" sz="1400" dirty="0" smtClean="0"/>
              <a:t>Enclavadas en la comarca de Tierra de Campos, de horizontes lineales, casi infinitos, de tierras pardas, muchas veces resecas y verdes en primavera, la Reserva de las Lagunas de </a:t>
            </a:r>
            <a:r>
              <a:rPr lang="es-ES" sz="1400" dirty="0" err="1" smtClean="0"/>
              <a:t>Villafáfila</a:t>
            </a:r>
            <a:r>
              <a:rPr lang="es-ES" sz="1400" dirty="0" smtClean="0"/>
              <a:t> aparecen como una serie de lagunas saladas endorreicas, de escasa profundidad, con gran biodiversidad y enormes cambios estacionales.</a:t>
            </a:r>
          </a:p>
          <a:p>
            <a:pPr algn="just">
              <a:buFont typeface="Arial" pitchFamily="34" charset="0"/>
              <a:buChar char="•"/>
            </a:pPr>
            <a:endParaRPr lang="es-ES" sz="1400" dirty="0" smtClean="0"/>
          </a:p>
          <a:p>
            <a:pPr>
              <a:buFont typeface="Arial" pitchFamily="34" charset="0"/>
              <a:buChar char="•"/>
            </a:pPr>
            <a:r>
              <a:rPr lang="es-ES" sz="1400" dirty="0" smtClean="0"/>
              <a:t>La Reserva se extiende por una superficie de 32.682 Has., con 11 pueblos de unos 4.500 habitantes sometidos a despoblación continua. </a:t>
            </a:r>
          </a:p>
          <a:p>
            <a:pPr algn="just">
              <a:buFont typeface="Arial" pitchFamily="34" charset="0"/>
              <a:buChar char="•"/>
            </a:pPr>
            <a:endParaRPr lang="es-ES" sz="1400" dirty="0" smtClean="0"/>
          </a:p>
          <a:p>
            <a:pPr>
              <a:buFont typeface="Arial" pitchFamily="34" charset="0"/>
              <a:buChar char="•"/>
            </a:pPr>
            <a:r>
              <a:rPr lang="es-ES" sz="1400" dirty="0" smtClean="0"/>
              <a:t>Es un medio transformado a lo largo de numerosas generaciones de agricultores y ganaderos que se ha convertido en un lugar excepcional para la conservación de algunas especies esteparias.</a:t>
            </a:r>
            <a:endParaRPr lang="es-ES" sz="1400" dirty="0"/>
          </a:p>
        </p:txBody>
      </p:sp>
      <p:sp>
        <p:nvSpPr>
          <p:cNvPr id="6" name="5 CuadroTexto"/>
          <p:cNvSpPr txBox="1"/>
          <p:nvPr/>
        </p:nvSpPr>
        <p:spPr>
          <a:xfrm>
            <a:off x="5214942" y="5857892"/>
            <a:ext cx="3714776" cy="230832"/>
          </a:xfrm>
          <a:prstGeom prst="rect">
            <a:avLst/>
          </a:prstGeom>
          <a:noFill/>
        </p:spPr>
        <p:txBody>
          <a:bodyPr wrap="square" rtlCol="0">
            <a:spAutoFit/>
          </a:bodyPr>
          <a:lstStyle/>
          <a:p>
            <a:r>
              <a:rPr lang="es-ES" sz="900" dirty="0" smtClean="0"/>
              <a:t>Fotografía: http://www.seo.org/zona/lagunas-de-villafafila /</a:t>
            </a:r>
            <a:endParaRPr lang="es-ES" sz="900" dirty="0"/>
          </a:p>
        </p:txBody>
      </p:sp>
      <p:pic>
        <p:nvPicPr>
          <p:cNvPr id="7" name="4 Marcador de contenido" descr="Villafafila09.jpg"/>
          <p:cNvPicPr>
            <a:picLocks noChangeAspect="1"/>
          </p:cNvPicPr>
          <p:nvPr/>
        </p:nvPicPr>
        <p:blipFill>
          <a:blip r:embed="rId2" cstate="print"/>
          <a:stretch>
            <a:fillRect/>
          </a:stretch>
        </p:blipFill>
        <p:spPr>
          <a:xfrm>
            <a:off x="3929058" y="1643050"/>
            <a:ext cx="4952992" cy="414337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p:txBody>
          <a:bodyPr>
            <a:normAutofit fontScale="62500" lnSpcReduction="20000"/>
          </a:bodyPr>
          <a:lstStyle/>
          <a:p>
            <a:r>
              <a:rPr lang="es-ES" dirty="0" smtClean="0"/>
              <a:t>Las poblaciones de mamíferos no son muy densas, pero algunas especies han encontrado en las llanuras cerealistas el ecosistema ideal.</a:t>
            </a:r>
          </a:p>
          <a:p>
            <a:r>
              <a:rPr lang="es-ES" dirty="0" smtClean="0"/>
              <a:t>Podemos citar entre las más representativas las siguientes:</a:t>
            </a:r>
          </a:p>
          <a:p>
            <a:r>
              <a:rPr lang="es-ES" dirty="0" smtClean="0"/>
              <a:t>Liebre  ibérica (</a:t>
            </a:r>
            <a:r>
              <a:rPr lang="es-ES" dirty="0" err="1" smtClean="0"/>
              <a:t>Lepus</a:t>
            </a:r>
            <a:r>
              <a:rPr lang="es-ES" dirty="0" smtClean="0"/>
              <a:t> </a:t>
            </a:r>
            <a:r>
              <a:rPr lang="es-ES" dirty="0" err="1" smtClean="0"/>
              <a:t>granatensis</a:t>
            </a:r>
            <a:r>
              <a:rPr lang="es-ES" dirty="0" smtClean="0"/>
              <a:t>)</a:t>
            </a:r>
          </a:p>
          <a:p>
            <a:r>
              <a:rPr lang="es-ES" dirty="0" smtClean="0"/>
              <a:t>Topillo campesino (</a:t>
            </a:r>
            <a:r>
              <a:rPr lang="es-ES" dirty="0" err="1" smtClean="0"/>
              <a:t>Microtus</a:t>
            </a:r>
            <a:r>
              <a:rPr lang="es-ES" dirty="0" smtClean="0"/>
              <a:t> </a:t>
            </a:r>
            <a:r>
              <a:rPr lang="es-ES" dirty="0" err="1" smtClean="0"/>
              <a:t>arvalis</a:t>
            </a:r>
            <a:r>
              <a:rPr lang="es-ES" dirty="0" smtClean="0"/>
              <a:t>)</a:t>
            </a:r>
          </a:p>
          <a:p>
            <a:r>
              <a:rPr lang="es-ES" dirty="0" smtClean="0"/>
              <a:t>Ratón de campo (</a:t>
            </a:r>
            <a:r>
              <a:rPr lang="es-ES" dirty="0" err="1" smtClean="0"/>
              <a:t>Apodemus</a:t>
            </a:r>
            <a:r>
              <a:rPr lang="es-ES" dirty="0" smtClean="0"/>
              <a:t> </a:t>
            </a:r>
            <a:r>
              <a:rPr lang="es-ES" dirty="0" err="1" smtClean="0"/>
              <a:t>sylvaticus</a:t>
            </a:r>
            <a:r>
              <a:rPr lang="es-ES" dirty="0" smtClean="0"/>
              <a:t>)</a:t>
            </a:r>
          </a:p>
          <a:p>
            <a:r>
              <a:rPr lang="es-ES" dirty="0" smtClean="0"/>
              <a:t>Erizo común (</a:t>
            </a:r>
            <a:r>
              <a:rPr lang="es-ES" dirty="0" err="1" smtClean="0"/>
              <a:t>Erinaceus</a:t>
            </a:r>
            <a:r>
              <a:rPr lang="es-ES" dirty="0" smtClean="0"/>
              <a:t> </a:t>
            </a:r>
            <a:r>
              <a:rPr lang="es-ES" dirty="0" err="1" smtClean="0"/>
              <a:t>europaeeus</a:t>
            </a:r>
            <a:r>
              <a:rPr lang="es-ES" dirty="0" smtClean="0"/>
              <a:t>)</a:t>
            </a:r>
          </a:p>
          <a:p>
            <a:r>
              <a:rPr lang="es-ES" dirty="0" smtClean="0"/>
              <a:t>Rata  de agua (</a:t>
            </a:r>
            <a:r>
              <a:rPr lang="es-ES" dirty="0" err="1" smtClean="0"/>
              <a:t>Arvicola</a:t>
            </a:r>
            <a:r>
              <a:rPr lang="es-ES" dirty="0" smtClean="0"/>
              <a:t> </a:t>
            </a:r>
            <a:r>
              <a:rPr lang="es-ES" dirty="0" err="1" smtClean="0"/>
              <a:t>sapidus</a:t>
            </a:r>
            <a:r>
              <a:rPr lang="es-ES" dirty="0" smtClean="0"/>
              <a:t>)</a:t>
            </a:r>
          </a:p>
          <a:p>
            <a:r>
              <a:rPr lang="es-ES" dirty="0" smtClean="0"/>
              <a:t>Zorro (</a:t>
            </a:r>
            <a:r>
              <a:rPr lang="es-ES" dirty="0" err="1" smtClean="0"/>
              <a:t>Vulpes</a:t>
            </a:r>
            <a:r>
              <a:rPr lang="es-ES" dirty="0" smtClean="0"/>
              <a:t> </a:t>
            </a:r>
            <a:r>
              <a:rPr lang="es-ES" dirty="0" err="1" smtClean="0"/>
              <a:t>vulpes</a:t>
            </a:r>
            <a:r>
              <a:rPr lang="es-ES" dirty="0" smtClean="0"/>
              <a:t>) </a:t>
            </a:r>
            <a:endParaRPr lang="es-ES" dirty="0"/>
          </a:p>
        </p:txBody>
      </p:sp>
      <p:pic>
        <p:nvPicPr>
          <p:cNvPr id="5" name="4 Marcador de contenido" descr="LIEBRE.jpg"/>
          <p:cNvPicPr>
            <a:picLocks noGrp="1" noChangeAspect="1"/>
          </p:cNvPicPr>
          <p:nvPr>
            <p:ph sz="half" idx="2"/>
          </p:nvPr>
        </p:nvPicPr>
        <p:blipFill>
          <a:blip r:embed="rId2" cstate="print"/>
          <a:stretch>
            <a:fillRect/>
          </a:stretch>
        </p:blipFill>
        <p:spPr>
          <a:xfrm>
            <a:off x="4572000" y="3929066"/>
            <a:ext cx="4038600" cy="1895035"/>
          </a:xfrm>
        </p:spPr>
      </p:pic>
      <p:sp>
        <p:nvSpPr>
          <p:cNvPr id="2" name="1 Título"/>
          <p:cNvSpPr>
            <a:spLocks noGrp="1"/>
          </p:cNvSpPr>
          <p:nvPr>
            <p:ph type="title"/>
          </p:nvPr>
        </p:nvSpPr>
        <p:spPr/>
        <p:txBody>
          <a:bodyPr/>
          <a:lstStyle/>
          <a:p>
            <a:r>
              <a:rPr lang="es-ES" dirty="0" smtClean="0"/>
              <a:t>Mamíferos de la estepa</a:t>
            </a:r>
            <a:endParaRPr lang="es-E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28596" y="1071546"/>
            <a:ext cx="8258204" cy="2400303"/>
          </a:xfrm>
        </p:spPr>
        <p:txBody>
          <a:bodyPr>
            <a:normAutofit fontScale="62500" lnSpcReduction="20000"/>
          </a:bodyPr>
          <a:lstStyle/>
          <a:p>
            <a:r>
              <a:rPr lang="es-ES" dirty="0" smtClean="0"/>
              <a:t>Las lagunas temporeras son una trampa para los peces que quedan atrapados al remontar el ría Salado y sirven después para alimentos de garzas y cigüeñas. </a:t>
            </a:r>
          </a:p>
          <a:p>
            <a:r>
              <a:rPr lang="es-ES" dirty="0" smtClean="0"/>
              <a:t>Los ríos y arroyos están muy contaminados y dragados en su totalidad.</a:t>
            </a:r>
          </a:p>
          <a:p>
            <a:r>
              <a:rPr lang="es-ES" dirty="0" smtClean="0"/>
              <a:t>Algunas especies de peces son introducidas y han sustituido a las autóctonas.</a:t>
            </a:r>
          </a:p>
          <a:p>
            <a:r>
              <a:rPr lang="es-ES" dirty="0" smtClean="0"/>
              <a:t>De las 11 encontradas  solo 5, las menos abundantes, son originarias de la zona.	</a:t>
            </a:r>
            <a:r>
              <a:rPr lang="es-ES" sz="1400" dirty="0" smtClean="0"/>
              <a:t>Imagen: </a:t>
            </a:r>
            <a:r>
              <a:rPr lang="es-ES" sz="1600" dirty="0" smtClean="0"/>
              <a:t>http://www.minube.com/fotos/rincon/98547/4182441</a:t>
            </a:r>
            <a:endParaRPr lang="es-ES" sz="1600" dirty="0"/>
          </a:p>
        </p:txBody>
      </p:sp>
      <p:sp>
        <p:nvSpPr>
          <p:cNvPr id="2" name="1 Título"/>
          <p:cNvSpPr>
            <a:spLocks noGrp="1"/>
          </p:cNvSpPr>
          <p:nvPr>
            <p:ph type="title"/>
          </p:nvPr>
        </p:nvSpPr>
        <p:spPr>
          <a:xfrm>
            <a:off x="500034" y="0"/>
            <a:ext cx="8229600" cy="1143000"/>
          </a:xfrm>
        </p:spPr>
        <p:txBody>
          <a:bodyPr/>
          <a:lstStyle/>
          <a:p>
            <a:r>
              <a:rPr lang="es-ES" dirty="0" smtClean="0"/>
              <a:t>Peces de la reserva</a:t>
            </a:r>
            <a:endParaRPr lang="es-ES" dirty="0"/>
          </a:p>
        </p:txBody>
      </p:sp>
      <p:pic>
        <p:nvPicPr>
          <p:cNvPr id="4" name="3 Imagen" descr="lagunas-de-villafafila_4182441.jpg"/>
          <p:cNvPicPr>
            <a:picLocks noChangeAspect="1"/>
          </p:cNvPicPr>
          <p:nvPr/>
        </p:nvPicPr>
        <p:blipFill>
          <a:blip r:embed="rId2" cstate="print"/>
          <a:stretch>
            <a:fillRect/>
          </a:stretch>
        </p:blipFill>
        <p:spPr>
          <a:xfrm>
            <a:off x="571472" y="3500438"/>
            <a:ext cx="8072462" cy="3192672"/>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600201"/>
            <a:ext cx="4038600" cy="2185989"/>
          </a:xfrm>
        </p:spPr>
        <p:txBody>
          <a:bodyPr>
            <a:normAutofit fontScale="55000" lnSpcReduction="20000"/>
          </a:bodyPr>
          <a:lstStyle/>
          <a:p>
            <a:r>
              <a:rPr lang="es-ES" dirty="0" smtClean="0"/>
              <a:t>Cuerpo alargado, puede alcanzar los 50 o 60 cm de longitud. </a:t>
            </a:r>
          </a:p>
          <a:p>
            <a:r>
              <a:rPr lang="es-ES" dirty="0" smtClean="0"/>
              <a:t>Presenta una boca protráctil y dos pares de barbillas sensoriales un la mandíbula superior.</a:t>
            </a:r>
          </a:p>
          <a:p>
            <a:r>
              <a:rPr lang="es-ES" dirty="0" smtClean="0"/>
              <a:t>Especie autóctona que se localiza solo en río Valderaduey.</a:t>
            </a:r>
            <a:endParaRPr lang="es-ES" dirty="0"/>
          </a:p>
        </p:txBody>
      </p:sp>
      <p:sp>
        <p:nvSpPr>
          <p:cNvPr id="4" name="3 Marcador de contenido"/>
          <p:cNvSpPr>
            <a:spLocks noGrp="1"/>
          </p:cNvSpPr>
          <p:nvPr>
            <p:ph sz="half" idx="2"/>
          </p:nvPr>
        </p:nvSpPr>
        <p:spPr>
          <a:xfrm>
            <a:off x="4648200" y="1600201"/>
            <a:ext cx="4038600" cy="1971676"/>
          </a:xfrm>
        </p:spPr>
        <p:txBody>
          <a:bodyPr>
            <a:normAutofit fontScale="55000" lnSpcReduction="20000"/>
          </a:bodyPr>
          <a:lstStyle/>
          <a:p>
            <a:r>
              <a:rPr lang="es-ES" dirty="0" smtClean="0"/>
              <a:t>Cuerpo alargado que no sobrepasa los 15 cm.</a:t>
            </a:r>
          </a:p>
          <a:p>
            <a:r>
              <a:rPr lang="es-ES" dirty="0" smtClean="0"/>
              <a:t>Debió ser muy abundante en el pasado. Ha desaparecido en la actualidad de la reserva. El último ejemplar del que se tiene notica fue en 1986.</a:t>
            </a:r>
          </a:p>
          <a:p>
            <a:pPr>
              <a:buNone/>
            </a:pPr>
            <a:endParaRPr lang="es-ES" dirty="0"/>
          </a:p>
        </p:txBody>
      </p:sp>
      <p:sp>
        <p:nvSpPr>
          <p:cNvPr id="2" name="1 Título"/>
          <p:cNvSpPr>
            <a:spLocks noGrp="1"/>
          </p:cNvSpPr>
          <p:nvPr>
            <p:ph type="title"/>
          </p:nvPr>
        </p:nvSpPr>
        <p:spPr/>
        <p:txBody>
          <a:bodyPr>
            <a:normAutofit fontScale="90000"/>
          </a:bodyPr>
          <a:lstStyle/>
          <a:p>
            <a:pPr algn="l"/>
            <a:r>
              <a:rPr lang="es-ES" sz="3600" dirty="0" smtClean="0"/>
              <a:t>	Barbo común  		Cacho</a:t>
            </a:r>
            <a:br>
              <a:rPr lang="es-ES" sz="3600" dirty="0" smtClean="0"/>
            </a:br>
            <a:r>
              <a:rPr lang="es-ES" sz="3600" dirty="0" smtClean="0"/>
              <a:t>	</a:t>
            </a:r>
            <a:r>
              <a:rPr lang="es-ES" sz="2800" dirty="0" smtClean="0"/>
              <a:t>(</a:t>
            </a:r>
            <a:r>
              <a:rPr lang="es-ES" sz="2800" dirty="0" err="1" smtClean="0"/>
              <a:t>Barbus</a:t>
            </a:r>
            <a:r>
              <a:rPr lang="es-ES" sz="2800" dirty="0" smtClean="0"/>
              <a:t> </a:t>
            </a:r>
            <a:r>
              <a:rPr lang="es-ES" sz="2800" dirty="0" err="1" smtClean="0"/>
              <a:t>bocagei</a:t>
            </a:r>
            <a:r>
              <a:rPr lang="es-ES" sz="2800" dirty="0" smtClean="0"/>
              <a:t>)		(</a:t>
            </a:r>
            <a:r>
              <a:rPr lang="es-ES" sz="2800" dirty="0" err="1" smtClean="0"/>
              <a:t>Leuciscus</a:t>
            </a:r>
            <a:r>
              <a:rPr lang="es-ES" sz="2800" dirty="0" smtClean="0"/>
              <a:t> </a:t>
            </a:r>
            <a:r>
              <a:rPr lang="es-ES" sz="2800" dirty="0" err="1" smtClean="0"/>
              <a:t>cephalus</a:t>
            </a:r>
            <a:r>
              <a:rPr lang="es-ES" sz="2800" dirty="0" smtClean="0"/>
              <a:t>)</a:t>
            </a:r>
            <a:endParaRPr lang="es-ES" sz="2800" dirty="0"/>
          </a:p>
        </p:txBody>
      </p:sp>
      <p:pic>
        <p:nvPicPr>
          <p:cNvPr id="5" name="4 Imagen" descr="barbo.jpg"/>
          <p:cNvPicPr>
            <a:picLocks noChangeAspect="1"/>
          </p:cNvPicPr>
          <p:nvPr/>
        </p:nvPicPr>
        <p:blipFill>
          <a:blip r:embed="rId2" cstate="print"/>
          <a:stretch>
            <a:fillRect/>
          </a:stretch>
        </p:blipFill>
        <p:spPr>
          <a:xfrm>
            <a:off x="500034" y="3636382"/>
            <a:ext cx="3886171" cy="2507262"/>
          </a:xfrm>
          <a:prstGeom prst="rect">
            <a:avLst/>
          </a:prstGeom>
        </p:spPr>
      </p:pic>
      <p:pic>
        <p:nvPicPr>
          <p:cNvPr id="6" name="5 Imagen" descr="cacho.png"/>
          <p:cNvPicPr>
            <a:picLocks noChangeAspect="1"/>
          </p:cNvPicPr>
          <p:nvPr/>
        </p:nvPicPr>
        <p:blipFill>
          <a:blip r:embed="rId3" cstate="print"/>
          <a:stretch>
            <a:fillRect/>
          </a:stretch>
        </p:blipFill>
        <p:spPr>
          <a:xfrm>
            <a:off x="4889502" y="3643314"/>
            <a:ext cx="3889402" cy="2500330"/>
          </a:xfrm>
          <a:prstGeom prst="rect">
            <a:avLst/>
          </a:prstGeom>
        </p:spPr>
      </p:pic>
      <p:sp>
        <p:nvSpPr>
          <p:cNvPr id="7" name="6 CuadroTexto"/>
          <p:cNvSpPr txBox="1"/>
          <p:nvPr/>
        </p:nvSpPr>
        <p:spPr>
          <a:xfrm>
            <a:off x="642910" y="6286520"/>
            <a:ext cx="3500462" cy="230832"/>
          </a:xfrm>
          <a:prstGeom prst="rect">
            <a:avLst/>
          </a:prstGeom>
          <a:noFill/>
        </p:spPr>
        <p:txBody>
          <a:bodyPr wrap="square" rtlCol="0">
            <a:spAutoFit/>
          </a:bodyPr>
          <a:lstStyle/>
          <a:p>
            <a:r>
              <a:rPr lang="es-ES" sz="900" dirty="0" smtClean="0"/>
              <a:t>http://www.lagunasderuidera.es/</a:t>
            </a:r>
            <a:endParaRPr lang="es-ES" sz="9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600201"/>
            <a:ext cx="4038600" cy="2185989"/>
          </a:xfrm>
        </p:spPr>
        <p:txBody>
          <a:bodyPr>
            <a:normAutofit fontScale="55000" lnSpcReduction="20000"/>
          </a:bodyPr>
          <a:lstStyle/>
          <a:p>
            <a:r>
              <a:rPr lang="es-ES" dirty="0" smtClean="0"/>
              <a:t>Pez pequeño, menos de 13 cm, con banda oscura lateral de la cabeza a la cola y unas tonalidades rojas en las aletas.</a:t>
            </a:r>
          </a:p>
          <a:p>
            <a:r>
              <a:rPr lang="es-ES" dirty="0" smtClean="0"/>
              <a:t>Especie autóctona que ha sufrido una fuerte regresión a consecuencia de la contaminación y canalización de los ríos. </a:t>
            </a:r>
            <a:endParaRPr lang="es-ES" dirty="0"/>
          </a:p>
        </p:txBody>
      </p:sp>
      <p:sp>
        <p:nvSpPr>
          <p:cNvPr id="4" name="3 Marcador de contenido"/>
          <p:cNvSpPr>
            <a:spLocks noGrp="1"/>
          </p:cNvSpPr>
          <p:nvPr>
            <p:ph sz="half" idx="2"/>
          </p:nvPr>
        </p:nvSpPr>
        <p:spPr>
          <a:xfrm>
            <a:off x="4648200" y="1600201"/>
            <a:ext cx="4038600" cy="2257428"/>
          </a:xfrm>
        </p:spPr>
        <p:txBody>
          <a:bodyPr>
            <a:normAutofit fontScale="55000" lnSpcReduction="20000"/>
          </a:bodyPr>
          <a:lstStyle/>
          <a:p>
            <a:r>
              <a:rPr lang="es-ES" dirty="0" smtClean="0"/>
              <a:t>Alcanza los 35 cm de longitud, color desde amarillento a verde oscuro, dependiendo del medio.</a:t>
            </a:r>
          </a:p>
          <a:p>
            <a:r>
              <a:rPr lang="es-ES" dirty="0" smtClean="0"/>
              <a:t>Especie autóctona española. En la Reserva no se sabe si ha sido introducida. En los últimos años se han reforzado sus poblaciones con repoblaciones.</a:t>
            </a:r>
            <a:endParaRPr lang="es-ES" dirty="0"/>
          </a:p>
        </p:txBody>
      </p:sp>
      <p:sp>
        <p:nvSpPr>
          <p:cNvPr id="2" name="1 Título"/>
          <p:cNvSpPr>
            <a:spLocks noGrp="1"/>
          </p:cNvSpPr>
          <p:nvPr>
            <p:ph type="title"/>
          </p:nvPr>
        </p:nvSpPr>
        <p:spPr/>
        <p:txBody>
          <a:bodyPr>
            <a:normAutofit fontScale="90000"/>
          </a:bodyPr>
          <a:lstStyle/>
          <a:p>
            <a:pPr algn="l"/>
            <a:r>
              <a:rPr lang="es-ES" dirty="0" smtClean="0"/>
              <a:t>	</a:t>
            </a:r>
            <a:r>
              <a:rPr lang="es-ES" sz="4000" dirty="0" smtClean="0"/>
              <a:t>Bermejuela 		        Tenca</a:t>
            </a:r>
            <a:r>
              <a:rPr lang="es-ES" dirty="0" smtClean="0"/>
              <a:t/>
            </a:r>
            <a:br>
              <a:rPr lang="es-ES" dirty="0" smtClean="0"/>
            </a:br>
            <a:r>
              <a:rPr lang="es-ES" dirty="0" smtClean="0"/>
              <a:t>	</a:t>
            </a:r>
            <a:r>
              <a:rPr lang="es-ES" sz="3100" dirty="0" smtClean="0"/>
              <a:t>(</a:t>
            </a:r>
            <a:r>
              <a:rPr lang="es-ES" sz="3100" dirty="0" err="1" smtClean="0"/>
              <a:t>Rutilus</a:t>
            </a:r>
            <a:r>
              <a:rPr lang="es-ES" sz="3100" dirty="0" smtClean="0"/>
              <a:t> </a:t>
            </a:r>
            <a:r>
              <a:rPr lang="es-ES" sz="3100" dirty="0" err="1" smtClean="0"/>
              <a:t>arcasii</a:t>
            </a:r>
            <a:r>
              <a:rPr lang="es-ES" sz="3100" dirty="0" smtClean="0"/>
              <a:t>)		      (Tinca </a:t>
            </a:r>
            <a:r>
              <a:rPr lang="es-ES" sz="3100" dirty="0" err="1" smtClean="0"/>
              <a:t>tinca</a:t>
            </a:r>
            <a:r>
              <a:rPr lang="es-ES" sz="3100" dirty="0" smtClean="0"/>
              <a:t>)</a:t>
            </a:r>
            <a:endParaRPr lang="es-ES" sz="3100" dirty="0"/>
          </a:p>
        </p:txBody>
      </p:sp>
      <p:pic>
        <p:nvPicPr>
          <p:cNvPr id="5" name="4 Imagen" descr="bermejuela.png"/>
          <p:cNvPicPr>
            <a:picLocks noChangeAspect="1"/>
          </p:cNvPicPr>
          <p:nvPr/>
        </p:nvPicPr>
        <p:blipFill>
          <a:blip r:embed="rId2" cstate="print"/>
          <a:stretch>
            <a:fillRect/>
          </a:stretch>
        </p:blipFill>
        <p:spPr>
          <a:xfrm>
            <a:off x="785786" y="3676088"/>
            <a:ext cx="3803580" cy="2467556"/>
          </a:xfrm>
          <a:prstGeom prst="rect">
            <a:avLst/>
          </a:prstGeom>
        </p:spPr>
      </p:pic>
      <p:pic>
        <p:nvPicPr>
          <p:cNvPr id="6" name="5 Imagen" descr="Tinca_tinca.jpg"/>
          <p:cNvPicPr>
            <a:picLocks noChangeAspect="1"/>
          </p:cNvPicPr>
          <p:nvPr/>
        </p:nvPicPr>
        <p:blipFill>
          <a:blip r:embed="rId3" cstate="print"/>
          <a:stretch>
            <a:fillRect/>
          </a:stretch>
        </p:blipFill>
        <p:spPr>
          <a:xfrm>
            <a:off x="4929190" y="3643314"/>
            <a:ext cx="3810000" cy="2565400"/>
          </a:xfrm>
          <a:prstGeom prst="rect">
            <a:avLst/>
          </a:prstGeom>
        </p:spPr>
      </p:pic>
      <p:sp>
        <p:nvSpPr>
          <p:cNvPr id="7" name="6 CuadroTexto"/>
          <p:cNvSpPr txBox="1"/>
          <p:nvPr/>
        </p:nvSpPr>
        <p:spPr>
          <a:xfrm>
            <a:off x="1000100" y="6286520"/>
            <a:ext cx="3214710" cy="369332"/>
          </a:xfrm>
          <a:prstGeom prst="rect">
            <a:avLst/>
          </a:prstGeom>
          <a:noFill/>
        </p:spPr>
        <p:txBody>
          <a:bodyPr wrap="square" rtlCol="0">
            <a:spAutoFit/>
          </a:bodyPr>
          <a:lstStyle/>
          <a:p>
            <a:r>
              <a:rPr lang="es-ES" sz="900" dirty="0" smtClean="0"/>
              <a:t>http://www.mediterranea.org</a:t>
            </a:r>
            <a:r>
              <a:rPr lang="es-ES" dirty="0" smtClean="0"/>
              <a:t>/</a:t>
            </a:r>
            <a:endParaRPr lang="es-ES" dirty="0"/>
          </a:p>
        </p:txBody>
      </p:sp>
      <p:sp>
        <p:nvSpPr>
          <p:cNvPr id="8" name="7 CuadroTexto"/>
          <p:cNvSpPr txBox="1"/>
          <p:nvPr/>
        </p:nvSpPr>
        <p:spPr>
          <a:xfrm>
            <a:off x="5072066" y="6357958"/>
            <a:ext cx="3071834" cy="230832"/>
          </a:xfrm>
          <a:prstGeom prst="rect">
            <a:avLst/>
          </a:prstGeom>
          <a:noFill/>
        </p:spPr>
        <p:txBody>
          <a:bodyPr wrap="square" rtlCol="0">
            <a:spAutoFit/>
          </a:bodyPr>
          <a:lstStyle/>
          <a:p>
            <a:r>
              <a:rPr lang="es-ES" sz="900" dirty="0" smtClean="0"/>
              <a:t>http://www.abc.es/viajar/guia-repsol</a:t>
            </a:r>
            <a:endParaRPr lang="es-ES" sz="9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dirty="0" smtClean="0"/>
              <a:t>BIBLIOGRAFÍA</a:t>
            </a:r>
            <a:endParaRPr lang="es-ES" dirty="0"/>
          </a:p>
        </p:txBody>
      </p:sp>
      <p:sp>
        <p:nvSpPr>
          <p:cNvPr id="6" name="5 Marcador de contenido"/>
          <p:cNvSpPr>
            <a:spLocks noGrp="1"/>
          </p:cNvSpPr>
          <p:nvPr>
            <p:ph idx="4294967295"/>
          </p:nvPr>
        </p:nvSpPr>
        <p:spPr>
          <a:xfrm>
            <a:off x="0" y="1481138"/>
            <a:ext cx="8229600" cy="4525962"/>
          </a:xfrm>
        </p:spPr>
        <p:txBody>
          <a:bodyPr>
            <a:normAutofit fontScale="92500" lnSpcReduction="10000"/>
          </a:bodyPr>
          <a:lstStyle/>
          <a:p>
            <a:r>
              <a:rPr lang="es-ES" dirty="0" smtClean="0"/>
              <a:t>“Reserva Natural Las Lagunas de </a:t>
            </a:r>
            <a:r>
              <a:rPr lang="es-ES" dirty="0" err="1" smtClean="0"/>
              <a:t>Villafáfila</a:t>
            </a:r>
            <a:r>
              <a:rPr lang="es-ES" dirty="0" smtClean="0"/>
              <a:t>” </a:t>
            </a:r>
            <a:r>
              <a:rPr lang="es-ES" sz="1600" dirty="0" smtClean="0"/>
              <a:t>Rodríguez Alonso, Mariano;  Palacios Alberti, Jesús; Martínez Fernández, </a:t>
            </a:r>
            <a:r>
              <a:rPr lang="es-ES" sz="1600" dirty="0" err="1" smtClean="0"/>
              <a:t>Ana;Arranz</a:t>
            </a:r>
            <a:r>
              <a:rPr lang="es-ES" sz="1600" dirty="0" smtClean="0"/>
              <a:t> Sanz; José Ángel; Fotografía: Diez </a:t>
            </a:r>
            <a:r>
              <a:rPr lang="es-ES" sz="1600" dirty="0" err="1" smtClean="0"/>
              <a:t>Laplaza</a:t>
            </a:r>
            <a:r>
              <a:rPr lang="es-ES" sz="1600" dirty="0" smtClean="0"/>
              <a:t>, José Mª. (</a:t>
            </a:r>
            <a:r>
              <a:rPr lang="es-ES" sz="1600" dirty="0" err="1" smtClean="0"/>
              <a:t>Artec</a:t>
            </a:r>
            <a:r>
              <a:rPr lang="es-ES" sz="1600" dirty="0" smtClean="0"/>
              <a:t> Impresiones) ISBN: 84-89183-21-X</a:t>
            </a:r>
          </a:p>
          <a:p>
            <a:r>
              <a:rPr lang="es-ES" sz="2400" dirty="0" smtClean="0"/>
              <a:t>“Guía De Fauna De La Reserva Las Lagunas De </a:t>
            </a:r>
            <a:r>
              <a:rPr lang="es-ES" sz="2400" dirty="0" err="1" smtClean="0"/>
              <a:t>Villafáfila</a:t>
            </a:r>
            <a:r>
              <a:rPr lang="es-ES" sz="2400" dirty="0" smtClean="0"/>
              <a:t>”. </a:t>
            </a:r>
            <a:r>
              <a:rPr lang="es-ES" sz="2000" dirty="0" smtClean="0"/>
              <a:t>Monografías de la Red de Espacios Naturales de Castilla y León. </a:t>
            </a:r>
            <a:r>
              <a:rPr lang="es-ES" sz="1600" dirty="0" smtClean="0"/>
              <a:t>Palacios Alberti, Jesús; Rodríguez Alonso, Mariano;  (</a:t>
            </a:r>
            <a:r>
              <a:rPr lang="es-ES" sz="1600" dirty="0" err="1" smtClean="0"/>
              <a:t>Edit</a:t>
            </a:r>
            <a:r>
              <a:rPr lang="es-ES" sz="1600" dirty="0" smtClean="0"/>
              <a:t>: Junta Castilla y León) ISBN: 84-7846-845-5.</a:t>
            </a:r>
          </a:p>
          <a:p>
            <a:r>
              <a:rPr lang="es-ES" sz="2400" dirty="0" smtClean="0">
                <a:hlinkClick r:id="rId2"/>
              </a:rPr>
              <a:t>http://www.seo.org/</a:t>
            </a:r>
            <a:r>
              <a:rPr lang="es-ES" sz="2400" dirty="0" smtClean="0"/>
              <a:t> </a:t>
            </a:r>
            <a:r>
              <a:rPr lang="es-ES" sz="2000" dirty="0" smtClean="0"/>
              <a:t>Sociedad española de ornitología.</a:t>
            </a:r>
          </a:p>
          <a:p>
            <a:r>
              <a:rPr lang="es-ES" sz="2400" dirty="0" smtClean="0">
                <a:hlinkClick r:id="rId3"/>
              </a:rPr>
              <a:t>Casa del parque de las lagunas de </a:t>
            </a:r>
            <a:r>
              <a:rPr lang="es-ES" sz="2400" dirty="0" err="1" smtClean="0">
                <a:hlinkClick r:id="rId3"/>
              </a:rPr>
              <a:t>Villafáfila</a:t>
            </a:r>
            <a:r>
              <a:rPr lang="es-ES" sz="2400" dirty="0" smtClean="0">
                <a:hlinkClick r:id="rId3"/>
              </a:rPr>
              <a:t>.</a:t>
            </a:r>
            <a:endParaRPr lang="es-ES" sz="2400" dirty="0" smtClean="0"/>
          </a:p>
          <a:p>
            <a:r>
              <a:rPr lang="es-ES" sz="2400" dirty="0" smtClean="0">
                <a:hlinkClick r:id="rId4"/>
              </a:rPr>
              <a:t>RESERVA NATURAL de Las Lagunas de </a:t>
            </a:r>
            <a:r>
              <a:rPr lang="es-ES" sz="2400" dirty="0" err="1" smtClean="0">
                <a:hlinkClick r:id="rId4"/>
              </a:rPr>
              <a:t>Villafáfila</a:t>
            </a:r>
            <a:r>
              <a:rPr lang="es-ES" sz="2400" dirty="0" smtClean="0">
                <a:hlinkClick r:id="rId4"/>
              </a:rPr>
              <a:t>.</a:t>
            </a:r>
            <a:endParaRPr lang="es-ES" sz="2400" dirty="0" smtClean="0"/>
          </a:p>
          <a:p>
            <a:r>
              <a:rPr lang="es-ES" sz="2400" dirty="0" err="1" smtClean="0">
                <a:hlinkClick r:id="rId5"/>
              </a:rPr>
              <a:t>Villafáfila</a:t>
            </a:r>
            <a:r>
              <a:rPr lang="es-ES" sz="2400" dirty="0" smtClean="0">
                <a:hlinkClick r:id="rId5"/>
              </a:rPr>
              <a:t>. Net</a:t>
            </a:r>
            <a:r>
              <a:rPr lang="es-ES" sz="2400" dirty="0" smtClean="0"/>
              <a:t>.</a:t>
            </a:r>
          </a:p>
          <a:p>
            <a:r>
              <a:rPr lang="es-ES" sz="2400" dirty="0" smtClean="0">
                <a:hlinkClick r:id="rId6"/>
              </a:rPr>
              <a:t>Observatorios aves lagunas </a:t>
            </a:r>
            <a:r>
              <a:rPr lang="es-ES" sz="2400" dirty="0" err="1" smtClean="0">
                <a:hlinkClick r:id="rId6"/>
              </a:rPr>
              <a:t>Villafáfila</a:t>
            </a:r>
            <a:r>
              <a:rPr lang="es-ES" sz="2400" dirty="0" smtClean="0">
                <a:hlinkClick r:id="rId6"/>
              </a:rPr>
              <a:t>.</a:t>
            </a:r>
            <a:endParaRPr lang="es-ES" sz="2400" dirty="0" smtClean="0"/>
          </a:p>
          <a:p>
            <a:r>
              <a:rPr lang="es-ES" sz="2400" dirty="0" smtClean="0">
                <a:hlinkClick r:id="rId7"/>
              </a:rPr>
              <a:t>Estudio sedimentos lagunas de </a:t>
            </a:r>
            <a:r>
              <a:rPr lang="es-ES" sz="2400" dirty="0" err="1" smtClean="0">
                <a:hlinkClick r:id="rId7"/>
              </a:rPr>
              <a:t>Villafáfila</a:t>
            </a:r>
            <a:r>
              <a:rPr lang="es-ES" sz="2400" dirty="0" smtClean="0">
                <a:hlinkClick r:id="rId7"/>
              </a:rPr>
              <a:t>.</a:t>
            </a:r>
            <a:endParaRPr lang="es-ES" sz="24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571744"/>
            <a:ext cx="8229600" cy="1143000"/>
          </a:xfrm>
        </p:spPr>
        <p:txBody>
          <a:bodyPr>
            <a:noAutofit/>
          </a:bodyPr>
          <a:lstStyle/>
          <a:p>
            <a:pPr algn="ctr"/>
            <a:r>
              <a:rPr lang="es-ES" sz="9600" dirty="0" smtClean="0"/>
              <a:t>FIN</a:t>
            </a:r>
            <a:endParaRPr lang="es-ES" sz="96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sz="4000" dirty="0" smtClean="0"/>
              <a:t/>
            </a:r>
            <a:br>
              <a:rPr lang="es-ES" sz="4000" dirty="0" smtClean="0"/>
            </a:br>
            <a:r>
              <a:rPr lang="es-ES" sz="3800" dirty="0" smtClean="0"/>
              <a:t>ACTIVIDADES PREVIAS A LA VISITA I</a:t>
            </a:r>
            <a:r>
              <a:rPr lang="es-ES" dirty="0" smtClean="0"/>
              <a:t/>
            </a:r>
            <a:br>
              <a:rPr lang="es-ES" dirty="0" smtClean="0"/>
            </a:br>
            <a:endParaRPr lang="es-ES" dirty="0"/>
          </a:p>
        </p:txBody>
      </p:sp>
      <p:sp>
        <p:nvSpPr>
          <p:cNvPr id="5" name="4 Marcador de contenido"/>
          <p:cNvSpPr>
            <a:spLocks noGrp="1"/>
          </p:cNvSpPr>
          <p:nvPr>
            <p:ph idx="4294967295"/>
          </p:nvPr>
        </p:nvSpPr>
        <p:spPr>
          <a:xfrm>
            <a:off x="0" y="1481138"/>
            <a:ext cx="8229600" cy="3590936"/>
          </a:xfrm>
        </p:spPr>
        <p:txBody>
          <a:bodyPr/>
          <a:lstStyle/>
          <a:p>
            <a:pPr lvl="1"/>
            <a:r>
              <a:rPr lang="es-ES" u="sng" dirty="0" smtClean="0">
                <a:solidFill>
                  <a:schemeClr val="bg1"/>
                </a:solidFill>
              </a:rPr>
              <a:t>Trabajo descriptivo de la ecología de las estepas.</a:t>
            </a:r>
          </a:p>
          <a:p>
            <a:pPr lvl="2"/>
            <a:r>
              <a:rPr lang="es-ES" sz="1800" dirty="0" smtClean="0">
                <a:solidFill>
                  <a:schemeClr val="bg1"/>
                </a:solidFill>
              </a:rPr>
              <a:t>Localización geográfica del biotopo en mapamundi.</a:t>
            </a:r>
          </a:p>
          <a:p>
            <a:pPr lvl="2"/>
            <a:r>
              <a:rPr lang="es-ES" sz="1800" dirty="0" smtClean="0">
                <a:solidFill>
                  <a:schemeClr val="bg1"/>
                </a:solidFill>
              </a:rPr>
              <a:t>Clima: temperaturas, pluviometría.</a:t>
            </a:r>
          </a:p>
          <a:p>
            <a:pPr lvl="2"/>
            <a:r>
              <a:rPr lang="es-ES" sz="1800" dirty="0" smtClean="0">
                <a:solidFill>
                  <a:schemeClr val="bg1"/>
                </a:solidFill>
              </a:rPr>
              <a:t>Tipo de suelo.</a:t>
            </a:r>
          </a:p>
          <a:p>
            <a:pPr lvl="2"/>
            <a:r>
              <a:rPr lang="es-ES" sz="1800" dirty="0" smtClean="0">
                <a:solidFill>
                  <a:schemeClr val="bg1"/>
                </a:solidFill>
              </a:rPr>
              <a:t>Flora de la estepa.</a:t>
            </a:r>
          </a:p>
          <a:p>
            <a:pPr lvl="2"/>
            <a:r>
              <a:rPr lang="es-ES" sz="1800" dirty="0" smtClean="0">
                <a:solidFill>
                  <a:schemeClr val="bg1"/>
                </a:solidFill>
              </a:rPr>
              <a:t>Fauna de la estepa</a:t>
            </a:r>
          </a:p>
          <a:p>
            <a:pPr lvl="2"/>
            <a:r>
              <a:rPr lang="es-ES" sz="1800" dirty="0" smtClean="0">
                <a:solidFill>
                  <a:schemeClr val="bg1"/>
                </a:solidFill>
              </a:rPr>
              <a:t>Condiciones de vida humana: actividades principales.</a:t>
            </a:r>
          </a:p>
          <a:p>
            <a:pPr lvl="2"/>
            <a:endParaRPr lang="es-ES" dirty="0" smtClean="0"/>
          </a:p>
          <a:p>
            <a:pPr lvl="2">
              <a:buNone/>
            </a:pPr>
            <a:endParaRPr lang="es-ES" dirty="0" smtClean="0"/>
          </a:p>
        </p:txBody>
      </p:sp>
      <p:sp>
        <p:nvSpPr>
          <p:cNvPr id="4" name="3 CuadroTexto"/>
          <p:cNvSpPr txBox="1"/>
          <p:nvPr/>
        </p:nvSpPr>
        <p:spPr>
          <a:xfrm>
            <a:off x="642910" y="3857628"/>
            <a:ext cx="8286808" cy="2585323"/>
          </a:xfrm>
          <a:prstGeom prst="rect">
            <a:avLst/>
          </a:prstGeom>
          <a:noFill/>
        </p:spPr>
        <p:txBody>
          <a:bodyPr wrap="square" rtlCol="0">
            <a:spAutoFit/>
          </a:bodyPr>
          <a:lstStyle/>
          <a:p>
            <a:r>
              <a:rPr lang="es-ES" dirty="0" smtClean="0">
                <a:solidFill>
                  <a:schemeClr val="bg1"/>
                </a:solidFill>
              </a:rPr>
              <a:t>Nivel 4º ESO. Biología-Geología</a:t>
            </a:r>
          </a:p>
          <a:p>
            <a:r>
              <a:rPr lang="es-ES" dirty="0" smtClean="0">
                <a:solidFill>
                  <a:schemeClr val="bg1"/>
                </a:solidFill>
              </a:rPr>
              <a:t>En grupos (4 ó 5 personas) buscar información sobre las estepas según el esquema indicado. Puesta en común en clase.</a:t>
            </a:r>
          </a:p>
          <a:p>
            <a:r>
              <a:rPr lang="es-ES" dirty="0" smtClean="0">
                <a:solidFill>
                  <a:schemeClr val="bg1"/>
                </a:solidFill>
              </a:rPr>
              <a:t>Páginas recomendadas:</a:t>
            </a:r>
          </a:p>
          <a:p>
            <a:r>
              <a:rPr lang="es-ES" dirty="0" smtClean="0">
                <a:solidFill>
                  <a:schemeClr val="bg2">
                    <a:lumMod val="50000"/>
                  </a:schemeClr>
                </a:solidFill>
                <a:hlinkClick r:id="rId2"/>
              </a:rPr>
              <a:t>http://www4.tecnun.es/asignaturas/Ecologia/Hipertexto/05PrinEcos/140Prad.htm</a:t>
            </a:r>
            <a:endParaRPr lang="es-ES" dirty="0" smtClean="0">
              <a:solidFill>
                <a:schemeClr val="bg2">
                  <a:lumMod val="50000"/>
                </a:schemeClr>
              </a:solidFill>
            </a:endParaRPr>
          </a:p>
          <a:p>
            <a:r>
              <a:rPr lang="es-ES" dirty="0" smtClean="0">
                <a:solidFill>
                  <a:schemeClr val="bg2">
                    <a:lumMod val="50000"/>
                  </a:schemeClr>
                </a:solidFill>
                <a:hlinkClick r:id="rId3"/>
              </a:rPr>
              <a:t>https://es.wikipedia.org/wiki/Estepa</a:t>
            </a:r>
            <a:endParaRPr lang="es-ES" dirty="0" smtClean="0">
              <a:solidFill>
                <a:schemeClr val="bg2">
                  <a:lumMod val="50000"/>
                </a:schemeClr>
              </a:solidFill>
            </a:endParaRPr>
          </a:p>
          <a:p>
            <a:r>
              <a:rPr lang="es-ES" dirty="0" smtClean="0">
                <a:solidFill>
                  <a:schemeClr val="bg2">
                    <a:lumMod val="50000"/>
                  </a:schemeClr>
                </a:solidFill>
                <a:hlinkClick r:id="rId4"/>
              </a:rPr>
              <a:t>https://es.wikipedia.org/wiki/Estepas_ib%C3%A9ricas</a:t>
            </a:r>
            <a:endParaRPr lang="es-ES" dirty="0" smtClean="0">
              <a:solidFill>
                <a:schemeClr val="bg2">
                  <a:lumMod val="50000"/>
                </a:schemeClr>
              </a:solidFill>
            </a:endParaRPr>
          </a:p>
          <a:p>
            <a:r>
              <a:rPr lang="es-ES" dirty="0" smtClean="0">
                <a:solidFill>
                  <a:schemeClr val="bg2">
                    <a:lumMod val="50000"/>
                  </a:schemeClr>
                </a:solidFill>
                <a:hlinkClick r:id="rId5"/>
              </a:rPr>
              <a:t>https://es.wikipedia.org/wiki/Tierra_de_Campos</a:t>
            </a:r>
            <a:endParaRPr lang="es-ES"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sz="4000" dirty="0" smtClean="0"/>
              <a:t/>
            </a:r>
            <a:br>
              <a:rPr lang="es-ES" sz="4000" dirty="0" smtClean="0"/>
            </a:br>
            <a:r>
              <a:rPr lang="es-ES" sz="3800" dirty="0" smtClean="0"/>
              <a:t>ACTIVIDADES PREVIAS A LA VISITA II</a:t>
            </a:r>
            <a:r>
              <a:rPr lang="es-ES" dirty="0" smtClean="0"/>
              <a:t/>
            </a:r>
            <a:br>
              <a:rPr lang="es-ES" dirty="0" smtClean="0"/>
            </a:br>
            <a:endParaRPr lang="es-ES" dirty="0"/>
          </a:p>
        </p:txBody>
      </p:sp>
      <p:sp>
        <p:nvSpPr>
          <p:cNvPr id="5" name="4 Marcador de contenido"/>
          <p:cNvSpPr>
            <a:spLocks noGrp="1"/>
          </p:cNvSpPr>
          <p:nvPr>
            <p:ph idx="4294967295"/>
          </p:nvPr>
        </p:nvSpPr>
        <p:spPr>
          <a:xfrm>
            <a:off x="0" y="1481138"/>
            <a:ext cx="8229600" cy="1876425"/>
          </a:xfrm>
        </p:spPr>
        <p:txBody>
          <a:bodyPr/>
          <a:lstStyle/>
          <a:p>
            <a:pPr lvl="1"/>
            <a:r>
              <a:rPr lang="es-ES" dirty="0" smtClean="0">
                <a:solidFill>
                  <a:schemeClr val="bg1"/>
                </a:solidFill>
              </a:rPr>
              <a:t>Visión retrospectiva.</a:t>
            </a:r>
          </a:p>
          <a:p>
            <a:pPr lvl="2"/>
            <a:r>
              <a:rPr lang="es-ES" dirty="0" smtClean="0">
                <a:solidFill>
                  <a:schemeClr val="bg1"/>
                </a:solidFill>
              </a:rPr>
              <a:t>Partiendo del ecosistema mediterráneo tipo, propón como pudo ser la zona ahora ocupada por la Reserva de las Lagunas de </a:t>
            </a:r>
            <a:r>
              <a:rPr lang="es-ES" dirty="0" err="1" smtClean="0">
                <a:solidFill>
                  <a:schemeClr val="bg1"/>
                </a:solidFill>
              </a:rPr>
              <a:t>Villafáfila</a:t>
            </a:r>
            <a:r>
              <a:rPr lang="es-ES" dirty="0" smtClean="0">
                <a:solidFill>
                  <a:schemeClr val="bg1"/>
                </a:solidFill>
              </a:rPr>
              <a:t> hace cinco mil años. </a:t>
            </a:r>
          </a:p>
          <a:p>
            <a:pPr lvl="2">
              <a:buNone/>
            </a:pPr>
            <a:endParaRPr lang="es-ES" dirty="0" smtClean="0"/>
          </a:p>
          <a:p>
            <a:pPr lvl="2"/>
            <a:endParaRPr lang="es-ES" dirty="0"/>
          </a:p>
        </p:txBody>
      </p:sp>
      <p:sp>
        <p:nvSpPr>
          <p:cNvPr id="4" name="3 CuadroTexto"/>
          <p:cNvSpPr txBox="1"/>
          <p:nvPr/>
        </p:nvSpPr>
        <p:spPr>
          <a:xfrm>
            <a:off x="1000100" y="3500438"/>
            <a:ext cx="7715304" cy="2308324"/>
          </a:xfrm>
          <a:prstGeom prst="rect">
            <a:avLst/>
          </a:prstGeom>
          <a:noFill/>
        </p:spPr>
        <p:txBody>
          <a:bodyPr wrap="square" rtlCol="0">
            <a:spAutoFit/>
          </a:bodyPr>
          <a:lstStyle/>
          <a:p>
            <a:r>
              <a:rPr lang="es-ES" dirty="0" smtClean="0">
                <a:solidFill>
                  <a:schemeClr val="bg1"/>
                </a:solidFill>
              </a:rPr>
              <a:t>Con esta actividad se pretende conocer las modificaciones introducidas en el paisaje por la especie humana a lo largo de los miles de años de ocupación de estas tierras. </a:t>
            </a:r>
          </a:p>
          <a:p>
            <a:r>
              <a:rPr lang="es-ES" dirty="0" smtClean="0">
                <a:solidFill>
                  <a:schemeClr val="bg1"/>
                </a:solidFill>
              </a:rPr>
              <a:t>La adaptación de las especies a estas condiciones constituye un delicado equilibrio que debemos preservar.   </a:t>
            </a:r>
          </a:p>
          <a:p>
            <a:endParaRPr lang="es-ES" dirty="0" smtClean="0">
              <a:solidFill>
                <a:schemeClr val="bg1"/>
              </a:solidFill>
            </a:endParaRPr>
          </a:p>
          <a:p>
            <a:r>
              <a:rPr lang="es-ES" dirty="0" smtClean="0">
                <a:solidFill>
                  <a:schemeClr val="bg1"/>
                </a:solidFill>
              </a:rPr>
              <a:t>Actividad individual con puesta en común para reflexión de los alumnos de la actividad humana y sus consecuencias.</a:t>
            </a:r>
            <a:endParaRPr lang="es-ES"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4000" dirty="0" smtClean="0"/>
              <a:t/>
            </a:r>
            <a:br>
              <a:rPr lang="es-ES" sz="4000" dirty="0" smtClean="0"/>
            </a:br>
            <a:r>
              <a:rPr lang="es-ES" sz="3800" dirty="0" smtClean="0"/>
              <a:t>ACTIVIDADES DURANTE LA VISTA.</a:t>
            </a:r>
            <a:r>
              <a:rPr lang="es-ES" dirty="0" smtClean="0"/>
              <a:t/>
            </a:r>
            <a:br>
              <a:rPr lang="es-ES" dirty="0" smtClean="0"/>
            </a:br>
            <a:endParaRPr lang="es-ES" dirty="0"/>
          </a:p>
        </p:txBody>
      </p:sp>
      <p:sp>
        <p:nvSpPr>
          <p:cNvPr id="3" name="2 Marcador de contenido"/>
          <p:cNvSpPr>
            <a:spLocks noGrp="1"/>
          </p:cNvSpPr>
          <p:nvPr>
            <p:ph idx="4294967295"/>
          </p:nvPr>
        </p:nvSpPr>
        <p:spPr>
          <a:xfrm>
            <a:off x="0" y="1481138"/>
            <a:ext cx="8229600" cy="4525962"/>
          </a:xfrm>
        </p:spPr>
        <p:txBody>
          <a:bodyPr>
            <a:normAutofit lnSpcReduction="10000"/>
          </a:bodyPr>
          <a:lstStyle/>
          <a:p>
            <a:pPr lvl="1"/>
            <a:r>
              <a:rPr lang="es-ES" dirty="0" smtClean="0">
                <a:solidFill>
                  <a:schemeClr val="bg1"/>
                </a:solidFill>
              </a:rPr>
              <a:t>1. Realización de fotografías  y dibujos de la fauna y vegetación de las lagunas.</a:t>
            </a:r>
          </a:p>
          <a:p>
            <a:pPr lvl="2"/>
            <a:r>
              <a:rPr lang="es-ES" sz="1800" dirty="0" smtClean="0">
                <a:solidFill>
                  <a:schemeClr val="bg1"/>
                </a:solidFill>
              </a:rPr>
              <a:t>En función de la disponibilidad de obtener fotografías, por grupos, realizar fotos de animales y plantas de la Reserva.</a:t>
            </a:r>
          </a:p>
          <a:p>
            <a:pPr lvl="2"/>
            <a:r>
              <a:rPr lang="es-ES" sz="1800" dirty="0" smtClean="0">
                <a:solidFill>
                  <a:schemeClr val="bg1"/>
                </a:solidFill>
              </a:rPr>
              <a:t>Describir, con ayuda de dibujos </a:t>
            </a:r>
            <a:r>
              <a:rPr lang="es-ES" sz="1800" b="1" dirty="0" smtClean="0">
                <a:solidFill>
                  <a:schemeClr val="bg1"/>
                </a:solidFill>
              </a:rPr>
              <a:t>dos</a:t>
            </a:r>
            <a:r>
              <a:rPr lang="es-ES" sz="1800" dirty="0" smtClean="0">
                <a:solidFill>
                  <a:schemeClr val="bg1"/>
                </a:solidFill>
              </a:rPr>
              <a:t> aves y </a:t>
            </a:r>
            <a:r>
              <a:rPr lang="es-ES" sz="1800" b="1" dirty="0" smtClean="0">
                <a:solidFill>
                  <a:schemeClr val="bg1"/>
                </a:solidFill>
              </a:rPr>
              <a:t>dos</a:t>
            </a:r>
            <a:r>
              <a:rPr lang="es-ES" sz="1800" dirty="0" smtClean="0">
                <a:solidFill>
                  <a:schemeClr val="bg1"/>
                </a:solidFill>
              </a:rPr>
              <a:t> plantas de la Reserva.</a:t>
            </a:r>
          </a:p>
          <a:p>
            <a:pPr lvl="2">
              <a:buNone/>
            </a:pPr>
            <a:endParaRPr lang="es-ES" sz="1800" dirty="0" smtClean="0">
              <a:solidFill>
                <a:schemeClr val="bg1"/>
              </a:solidFill>
            </a:endParaRPr>
          </a:p>
          <a:p>
            <a:pPr lvl="1"/>
            <a:r>
              <a:rPr lang="es-ES" dirty="0" smtClean="0">
                <a:solidFill>
                  <a:schemeClr val="bg1"/>
                </a:solidFill>
              </a:rPr>
              <a:t>2. Anotación de datos de los paneles de la Casa del Parque sobre migraciones de alguna de las especies de aves.</a:t>
            </a:r>
          </a:p>
          <a:p>
            <a:pPr lvl="1">
              <a:buNone/>
            </a:pPr>
            <a:endParaRPr lang="es-ES" dirty="0" smtClean="0">
              <a:solidFill>
                <a:schemeClr val="bg1"/>
              </a:solidFill>
            </a:endParaRPr>
          </a:p>
          <a:p>
            <a:pPr lvl="1"/>
            <a:r>
              <a:rPr lang="es-ES" dirty="0" smtClean="0">
                <a:solidFill>
                  <a:schemeClr val="bg1"/>
                </a:solidFill>
              </a:rPr>
              <a:t>3. Anotar explicaciones sobre el mantenimiento y utilidad de los palomares en épocas anteriores. (Preguntar a los monitores de la Casa del Parque).</a:t>
            </a:r>
            <a:endParaRPr lang="es-ES"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4000" dirty="0" smtClean="0"/>
              <a:t/>
            </a:r>
            <a:br>
              <a:rPr lang="es-ES" sz="4000" dirty="0" smtClean="0"/>
            </a:br>
            <a:r>
              <a:rPr lang="es-ES" sz="3600" dirty="0" smtClean="0"/>
              <a:t>ACTIVIDADES POSTERIORES</a:t>
            </a:r>
            <a:r>
              <a:rPr lang="es-ES" dirty="0" smtClean="0"/>
              <a:t/>
            </a:r>
            <a:br>
              <a:rPr lang="es-ES" dirty="0" smtClean="0"/>
            </a:br>
            <a:endParaRPr lang="es-ES" dirty="0"/>
          </a:p>
        </p:txBody>
      </p:sp>
      <p:sp>
        <p:nvSpPr>
          <p:cNvPr id="3" name="2 Marcador de contenido"/>
          <p:cNvSpPr>
            <a:spLocks noGrp="1"/>
          </p:cNvSpPr>
          <p:nvPr>
            <p:ph idx="4294967295"/>
          </p:nvPr>
        </p:nvSpPr>
        <p:spPr>
          <a:xfrm>
            <a:off x="285720" y="1643050"/>
            <a:ext cx="8229600" cy="4525962"/>
          </a:xfrm>
        </p:spPr>
        <p:txBody>
          <a:bodyPr>
            <a:normAutofit fontScale="92500" lnSpcReduction="20000"/>
          </a:bodyPr>
          <a:lstStyle/>
          <a:p>
            <a:pPr marL="365760" lvl="1" indent="-256032">
              <a:spcBef>
                <a:spcPts val="400"/>
              </a:spcBef>
              <a:buSzPct val="68000"/>
              <a:buFont typeface="Wingdings 3"/>
              <a:buChar char=""/>
            </a:pPr>
            <a:r>
              <a:rPr lang="es-ES" sz="2800" dirty="0" smtClean="0">
                <a:solidFill>
                  <a:schemeClr val="bg1"/>
                </a:solidFill>
              </a:rPr>
              <a:t>1. Realización de fichas de las especies observadas. Según el modelo </a:t>
            </a:r>
            <a:r>
              <a:rPr lang="es-ES" sz="2000" dirty="0" smtClean="0">
                <a:solidFill>
                  <a:schemeClr val="bg1"/>
                </a:solidFill>
              </a:rPr>
              <a:t>(ver siguiente diapositiva)</a:t>
            </a:r>
            <a:r>
              <a:rPr lang="es-ES" sz="2800" dirty="0" smtClean="0">
                <a:solidFill>
                  <a:schemeClr val="bg1"/>
                </a:solidFill>
              </a:rPr>
              <a:t>.</a:t>
            </a:r>
          </a:p>
          <a:p>
            <a:pPr marL="365760" lvl="1" indent="-256032">
              <a:spcBef>
                <a:spcPts val="400"/>
              </a:spcBef>
              <a:buSzPct val="68000"/>
              <a:buFont typeface="Wingdings 3"/>
              <a:buChar char=""/>
            </a:pPr>
            <a:endParaRPr lang="es-ES" sz="2800" dirty="0" smtClean="0">
              <a:solidFill>
                <a:schemeClr val="bg1"/>
              </a:solidFill>
            </a:endParaRPr>
          </a:p>
          <a:p>
            <a:pPr marL="365760" lvl="1" indent="-256032">
              <a:spcBef>
                <a:spcPts val="400"/>
              </a:spcBef>
              <a:buSzPct val="68000"/>
              <a:buFont typeface="Wingdings 3"/>
              <a:buChar char=""/>
            </a:pPr>
            <a:r>
              <a:rPr lang="es-ES" sz="2800" dirty="0" smtClean="0">
                <a:solidFill>
                  <a:schemeClr val="bg1"/>
                </a:solidFill>
              </a:rPr>
              <a:t>2. Dibujo en un mapa de la migración de una de las especies de aves con la información recogida en el visita a la Casa del Palomar.</a:t>
            </a:r>
          </a:p>
          <a:p>
            <a:pPr>
              <a:buNone/>
            </a:pPr>
            <a:endParaRPr lang="es-ES" dirty="0" smtClean="0">
              <a:solidFill>
                <a:schemeClr val="bg1"/>
              </a:solidFill>
            </a:endParaRPr>
          </a:p>
          <a:p>
            <a:r>
              <a:rPr lang="es-ES" dirty="0" smtClean="0">
                <a:solidFill>
                  <a:schemeClr val="bg1"/>
                </a:solidFill>
              </a:rPr>
              <a:t>3. Recopilación de toda la información del grupo en un </a:t>
            </a:r>
            <a:r>
              <a:rPr lang="es-ES" dirty="0" err="1" smtClean="0">
                <a:solidFill>
                  <a:schemeClr val="bg1"/>
                </a:solidFill>
              </a:rPr>
              <a:t>Power</a:t>
            </a:r>
            <a:r>
              <a:rPr lang="es-ES" dirty="0" smtClean="0">
                <a:solidFill>
                  <a:schemeClr val="bg1"/>
                </a:solidFill>
              </a:rPr>
              <a:t> </a:t>
            </a:r>
            <a:r>
              <a:rPr lang="es-ES" dirty="0" err="1" smtClean="0">
                <a:solidFill>
                  <a:schemeClr val="bg1"/>
                </a:solidFill>
              </a:rPr>
              <a:t>point</a:t>
            </a:r>
            <a:r>
              <a:rPr lang="es-ES" dirty="0" smtClean="0">
                <a:solidFill>
                  <a:schemeClr val="bg1"/>
                </a:solidFill>
              </a:rPr>
              <a:t>. </a:t>
            </a:r>
          </a:p>
          <a:p>
            <a:pPr lvl="1"/>
            <a:r>
              <a:rPr lang="es-ES" dirty="0" smtClean="0">
                <a:solidFill>
                  <a:schemeClr val="bg1"/>
                </a:solidFill>
              </a:rPr>
              <a:t>Todas las fichas de los alumnos/as se recogerán en un fichero común que se proyectará y comentará por cada autor en una sesión de clase.</a:t>
            </a:r>
            <a:endParaRPr lang="es-ES"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sz="half" idx="1"/>
          </p:nvPr>
        </p:nvSpPr>
        <p:spPr>
          <a:xfrm>
            <a:off x="457200" y="1600200"/>
            <a:ext cx="3686172" cy="4525963"/>
          </a:xfrm>
        </p:spPr>
        <p:txBody>
          <a:bodyPr>
            <a:normAutofit fontScale="92500" lnSpcReduction="20000"/>
          </a:bodyPr>
          <a:lstStyle/>
          <a:p>
            <a:r>
              <a:rPr lang="es-ES" sz="1600" dirty="0" smtClean="0"/>
              <a:t>El clima de la reserva se puede definir como mediterráneo semiárido continental. Se caracteriza por inviernos muy fríos y lluviosos y veranos cálidos y secos.  La media de lluvia recogida a los largo del año es escasa  oscila entre los 400 y 500 mm, repartidos entre otoño, invierno y primavera.</a:t>
            </a:r>
          </a:p>
          <a:p>
            <a:pPr algn="just">
              <a:buNone/>
            </a:pPr>
            <a:endParaRPr lang="es-ES" sz="1600" dirty="0" smtClean="0"/>
          </a:p>
          <a:p>
            <a:r>
              <a:rPr lang="es-ES" sz="1600" dirty="0" smtClean="0"/>
              <a:t>Las temperaturas se caracterizan por una gran amplitud térmica,  verano muy caluroso con media de 31 º c y días que superan los 40ºc. En invierno el fío es intenso, con heladas  frecuentes y mínimas de hasta 16 bajo cero. El frío se intensifica por la presencia de viento, que sopla sin encontrar obstáculo a su paso.</a:t>
            </a:r>
            <a:endParaRPr lang="es-ES" sz="1600" dirty="0"/>
          </a:p>
        </p:txBody>
      </p:sp>
      <p:pic>
        <p:nvPicPr>
          <p:cNvPr id="8" name="7 Marcador de contenido" descr="nevadalagunas.jpg"/>
          <p:cNvPicPr>
            <a:picLocks noGrp="1" noChangeAspect="1"/>
          </p:cNvPicPr>
          <p:nvPr>
            <p:ph sz="half" idx="2"/>
          </p:nvPr>
        </p:nvPicPr>
        <p:blipFill>
          <a:blip r:embed="rId2" cstate="print"/>
          <a:stretch>
            <a:fillRect/>
          </a:stretch>
        </p:blipFill>
        <p:spPr>
          <a:xfrm>
            <a:off x="4267197" y="1928802"/>
            <a:ext cx="4598472" cy="3448854"/>
          </a:xfrm>
        </p:spPr>
      </p:pic>
      <p:sp>
        <p:nvSpPr>
          <p:cNvPr id="5" name="4 Título"/>
          <p:cNvSpPr>
            <a:spLocks noGrp="1"/>
          </p:cNvSpPr>
          <p:nvPr>
            <p:ph type="title"/>
          </p:nvPr>
        </p:nvSpPr>
        <p:spPr/>
        <p:txBody>
          <a:bodyPr>
            <a:normAutofit fontScale="90000"/>
          </a:bodyPr>
          <a:lstStyle/>
          <a:p>
            <a:r>
              <a:rPr lang="es-ES" dirty="0" smtClean="0"/>
              <a:t>DURAS CONDICIONES CLIMÁTICAS</a:t>
            </a:r>
            <a:endParaRPr lang="es-ES" dirty="0"/>
          </a:p>
        </p:txBody>
      </p:sp>
      <p:sp>
        <p:nvSpPr>
          <p:cNvPr id="7" name="6 CuadroTexto"/>
          <p:cNvSpPr txBox="1"/>
          <p:nvPr/>
        </p:nvSpPr>
        <p:spPr>
          <a:xfrm>
            <a:off x="5286380" y="5357826"/>
            <a:ext cx="3214710" cy="369332"/>
          </a:xfrm>
          <a:prstGeom prst="rect">
            <a:avLst/>
          </a:prstGeom>
          <a:noFill/>
        </p:spPr>
        <p:txBody>
          <a:bodyPr wrap="square" rtlCol="0">
            <a:spAutoFit/>
          </a:bodyPr>
          <a:lstStyle/>
          <a:p>
            <a:r>
              <a:rPr lang="es-ES" dirty="0" smtClean="0">
                <a:hlinkClick r:id="rId3"/>
              </a:rPr>
              <a:t> </a:t>
            </a:r>
            <a:r>
              <a:rPr lang="es-ES" sz="900" dirty="0" smtClean="0">
                <a:hlinkClick r:id="rId3"/>
              </a:rPr>
              <a:t>Fotografía: </a:t>
            </a:r>
            <a:r>
              <a:rPr lang="es-ES" sz="900" dirty="0" err="1" smtClean="0">
                <a:hlinkClick r:id="rId3"/>
              </a:rPr>
              <a:t>Villafáfila</a:t>
            </a:r>
            <a:r>
              <a:rPr lang="es-ES" sz="900" dirty="0" smtClean="0">
                <a:hlinkClick r:id="rId3"/>
              </a:rPr>
              <a:t>. Net</a:t>
            </a:r>
            <a:r>
              <a:rPr lang="es-ES" dirty="0" smtClean="0"/>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arcador de contenido"/>
          <p:cNvSpPr>
            <a:spLocks noGrp="1"/>
          </p:cNvSpPr>
          <p:nvPr>
            <p:ph sz="half" idx="1"/>
          </p:nvPr>
        </p:nvSpPr>
        <p:spPr>
          <a:xfrm>
            <a:off x="457200" y="1481329"/>
            <a:ext cx="2828916" cy="3090679"/>
          </a:xfrm>
          <a:ln>
            <a:solidFill>
              <a:schemeClr val="accent1"/>
            </a:solidFill>
          </a:ln>
        </p:spPr>
        <p:txBody>
          <a:bodyPr/>
          <a:lstStyle/>
          <a:p>
            <a:r>
              <a:rPr lang="es-ES" dirty="0" smtClean="0"/>
              <a:t>FOTOGRAFÍA </a:t>
            </a:r>
          </a:p>
          <a:p>
            <a:pPr lvl="1"/>
            <a:r>
              <a:rPr lang="es-ES" sz="1600" dirty="0" smtClean="0"/>
              <a:t>Con nombre del autor y página web de donde se ha obtenido.</a:t>
            </a:r>
            <a:endParaRPr lang="es-ES" sz="1600" dirty="0"/>
          </a:p>
        </p:txBody>
      </p:sp>
      <p:sp>
        <p:nvSpPr>
          <p:cNvPr id="11" name="10 Marcador de contenido"/>
          <p:cNvSpPr>
            <a:spLocks noGrp="1"/>
          </p:cNvSpPr>
          <p:nvPr>
            <p:ph sz="half" idx="2"/>
          </p:nvPr>
        </p:nvSpPr>
        <p:spPr>
          <a:xfrm>
            <a:off x="3286116" y="1481328"/>
            <a:ext cx="5400684" cy="4525963"/>
          </a:xfrm>
        </p:spPr>
        <p:txBody>
          <a:bodyPr/>
          <a:lstStyle/>
          <a:p>
            <a:r>
              <a:rPr lang="es-ES" dirty="0" smtClean="0"/>
              <a:t>Descripción.</a:t>
            </a:r>
          </a:p>
          <a:p>
            <a:r>
              <a:rPr lang="es-ES" dirty="0" smtClean="0"/>
              <a:t>Hábitat</a:t>
            </a:r>
          </a:p>
          <a:p>
            <a:r>
              <a:rPr lang="es-ES" dirty="0" smtClean="0"/>
              <a:t>Alimentación.</a:t>
            </a:r>
          </a:p>
          <a:p>
            <a:r>
              <a:rPr lang="es-ES" dirty="0" smtClean="0"/>
              <a:t>Desplazamientos y migraciones.</a:t>
            </a:r>
          </a:p>
          <a:p>
            <a:r>
              <a:rPr lang="es-ES" dirty="0" smtClean="0"/>
              <a:t>Reproducción</a:t>
            </a:r>
            <a:endParaRPr lang="es-ES" dirty="0"/>
          </a:p>
        </p:txBody>
      </p:sp>
      <p:sp>
        <p:nvSpPr>
          <p:cNvPr id="9" name="8 Título"/>
          <p:cNvSpPr>
            <a:spLocks noGrp="1"/>
          </p:cNvSpPr>
          <p:nvPr>
            <p:ph type="title"/>
          </p:nvPr>
        </p:nvSpPr>
        <p:spPr/>
        <p:txBody>
          <a:bodyPr/>
          <a:lstStyle/>
          <a:p>
            <a:r>
              <a:rPr lang="es-ES" dirty="0" smtClean="0"/>
              <a:t>Nombre común y científico</a:t>
            </a:r>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28596" y="1214422"/>
            <a:ext cx="8186766" cy="2471742"/>
          </a:xfrm>
        </p:spPr>
        <p:txBody>
          <a:bodyPr>
            <a:normAutofit fontScale="92500" lnSpcReduction="10000"/>
          </a:bodyPr>
          <a:lstStyle/>
          <a:p>
            <a:r>
              <a:rPr lang="es-ES" sz="1400" dirty="0" smtClean="0"/>
              <a:t>Los materiales más representados pertenecen al Terciario y Cuaternario, cubriendo de forma discordante a otros materiales paleozoicos que forman el basamento de la cuenca.</a:t>
            </a:r>
          </a:p>
          <a:p>
            <a:r>
              <a:rPr lang="es-ES" sz="1400" dirty="0" smtClean="0"/>
              <a:t>Geológicamente estas lagunas se atribuyen al Holoceno. </a:t>
            </a:r>
          </a:p>
          <a:p>
            <a:r>
              <a:rPr lang="es-ES" sz="1400" dirty="0" smtClean="0"/>
              <a:t>Se disponen sobre un fondo de valle, a una cota de 685 m,  de pendiente prácticamente nula, encajado en terrazas fluviales compuestas por gravas y arenas que indican un sistema de drenaje previo incompatible con su existencia.</a:t>
            </a:r>
          </a:p>
          <a:p>
            <a:r>
              <a:rPr lang="es-ES" sz="1400" dirty="0" smtClean="0"/>
              <a:t>En la cuenca del arroyo Salado, que vertebra las tres lagunas principales, se produce un cambio gradual en las facies terciarias a facies “Tierra de Campos”, constituidas por capas arcillosas y areno-arcillosas y otras de predominio detrítico formadas por arcillas arenosas y limos, de colores ocres o rojizos.</a:t>
            </a:r>
          </a:p>
          <a:p>
            <a:r>
              <a:rPr lang="es-ES" sz="1400" dirty="0" smtClean="0"/>
              <a:t>Este cambio de sustrato puede ser un factor fundamental en la génesis y funcionamiento del sistema lagunar, ya que implica cambios en la permeabilidad.</a:t>
            </a:r>
            <a:endParaRPr lang="es-ES" sz="1400"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1928794" y="3643314"/>
            <a:ext cx="4429156" cy="3003779"/>
          </a:xfrm>
          <a:prstGeom prst="rect">
            <a:avLst/>
          </a:prstGeom>
          <a:noFill/>
          <a:ln w="9525">
            <a:noFill/>
            <a:miter lim="800000"/>
            <a:headEnd/>
            <a:tailEnd/>
          </a:ln>
          <a:effectLst/>
        </p:spPr>
      </p:pic>
      <p:sp>
        <p:nvSpPr>
          <p:cNvPr id="2" name="1 Título"/>
          <p:cNvSpPr>
            <a:spLocks noGrp="1"/>
          </p:cNvSpPr>
          <p:nvPr>
            <p:ph type="title"/>
          </p:nvPr>
        </p:nvSpPr>
        <p:spPr>
          <a:xfrm>
            <a:off x="500034" y="214290"/>
            <a:ext cx="8229600" cy="1143000"/>
          </a:xfrm>
        </p:spPr>
        <p:txBody>
          <a:bodyPr>
            <a:normAutofit fontScale="90000"/>
          </a:bodyPr>
          <a:lstStyle/>
          <a:p>
            <a:r>
              <a:rPr lang="es-ES" dirty="0" smtClean="0"/>
              <a:t>CARACTERÍSTICAS GEOLÓGICAS</a:t>
            </a:r>
            <a:endParaRPr lang="es-ES" dirty="0"/>
          </a:p>
        </p:txBody>
      </p:sp>
      <p:sp>
        <p:nvSpPr>
          <p:cNvPr id="6" name="5 CuadroTexto"/>
          <p:cNvSpPr txBox="1"/>
          <p:nvPr/>
        </p:nvSpPr>
        <p:spPr>
          <a:xfrm>
            <a:off x="6500826" y="4214818"/>
            <a:ext cx="2143140" cy="1338828"/>
          </a:xfrm>
          <a:prstGeom prst="rect">
            <a:avLst/>
          </a:prstGeom>
          <a:noFill/>
        </p:spPr>
        <p:txBody>
          <a:bodyPr wrap="square" rtlCol="0">
            <a:spAutoFit/>
          </a:bodyPr>
          <a:lstStyle/>
          <a:p>
            <a:r>
              <a:rPr lang="es-ES" sz="900" dirty="0" smtClean="0"/>
              <a:t>GEOGACETA 33, 2003.</a:t>
            </a:r>
          </a:p>
          <a:p>
            <a:r>
              <a:rPr lang="es-ES" sz="900" dirty="0" smtClean="0"/>
              <a:t>Estudio preliminar de los sedimentos recientes  de las lagunas de </a:t>
            </a:r>
            <a:r>
              <a:rPr lang="es-ES" sz="900" dirty="0" err="1" smtClean="0"/>
              <a:t>Villafáfila</a:t>
            </a:r>
            <a:r>
              <a:rPr lang="es-ES" sz="900" dirty="0" smtClean="0"/>
              <a:t> (</a:t>
            </a:r>
            <a:r>
              <a:rPr lang="es-ES" sz="900" dirty="0" err="1" smtClean="0"/>
              <a:t>Zanora</a:t>
            </a:r>
            <a:r>
              <a:rPr lang="es-ES" sz="900" dirty="0" smtClean="0"/>
              <a:t>).</a:t>
            </a:r>
          </a:p>
          <a:p>
            <a:r>
              <a:rPr lang="es-ES" sz="900" dirty="0" smtClean="0"/>
              <a:t>J.I. </a:t>
            </a:r>
            <a:r>
              <a:rPr lang="es-ES" sz="900" dirty="0" err="1" smtClean="0"/>
              <a:t>Satisteban</a:t>
            </a:r>
            <a:r>
              <a:rPr lang="es-ES" sz="900" dirty="0" smtClean="0"/>
              <a:t>, M.A. García del Cura, R. </a:t>
            </a:r>
            <a:r>
              <a:rPr lang="es-ES" sz="900" dirty="0" err="1" smtClean="0"/>
              <a:t>Midiavilla</a:t>
            </a:r>
            <a:r>
              <a:rPr lang="es-ES" sz="900" dirty="0" smtClean="0"/>
              <a:t> y C. J.  </a:t>
            </a:r>
            <a:r>
              <a:rPr lang="es-ES" sz="900" dirty="0" err="1" smtClean="0"/>
              <a:t>Dabrio</a:t>
            </a:r>
            <a:r>
              <a:rPr lang="es-ES" sz="900" dirty="0" smtClean="0"/>
              <a:t>.</a:t>
            </a:r>
          </a:p>
          <a:p>
            <a:r>
              <a:rPr lang="es-ES" sz="900" dirty="0" smtClean="0">
                <a:hlinkClick r:id="rId3"/>
              </a:rPr>
              <a:t>http://rabida.uhu.es/dspace/bitstream/handle/10272/9108/Estudio.pdf?sequence=2</a:t>
            </a:r>
            <a:endParaRPr lang="es-ES" sz="9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suelo cuarteado.jpg"/>
          <p:cNvPicPr>
            <a:picLocks noGrp="1" noChangeAspect="1"/>
          </p:cNvPicPr>
          <p:nvPr>
            <p:ph sz="half" idx="1"/>
          </p:nvPr>
        </p:nvPicPr>
        <p:blipFill>
          <a:blip r:embed="rId2" cstate="print"/>
          <a:stretch>
            <a:fillRect/>
          </a:stretch>
        </p:blipFill>
        <p:spPr>
          <a:xfrm>
            <a:off x="714348" y="1643050"/>
            <a:ext cx="3333750" cy="2209800"/>
          </a:xfrm>
        </p:spPr>
      </p:pic>
      <p:sp>
        <p:nvSpPr>
          <p:cNvPr id="4" name="3 Marcador de contenido"/>
          <p:cNvSpPr>
            <a:spLocks noGrp="1"/>
          </p:cNvSpPr>
          <p:nvPr>
            <p:ph sz="half" idx="2"/>
          </p:nvPr>
        </p:nvSpPr>
        <p:spPr>
          <a:xfrm>
            <a:off x="4214810" y="1600200"/>
            <a:ext cx="4471990" cy="4525963"/>
          </a:xfrm>
        </p:spPr>
        <p:txBody>
          <a:bodyPr>
            <a:normAutofit fontScale="92500" lnSpcReduction="20000"/>
          </a:bodyPr>
          <a:lstStyle/>
          <a:p>
            <a:pPr algn="just"/>
            <a:r>
              <a:rPr lang="es-ES" sz="1600" dirty="0" smtClean="0"/>
              <a:t>Los suelos de la zona son </a:t>
            </a:r>
            <a:r>
              <a:rPr lang="es-ES" sz="1600" b="1" dirty="0" smtClean="0"/>
              <a:t>Pardo Calizos</a:t>
            </a:r>
            <a:r>
              <a:rPr lang="es-ES" sz="1600" dirty="0" smtClean="0"/>
              <a:t>, con un horizonte A1 con contenido en humus, un horizonte A2 con </a:t>
            </a:r>
            <a:r>
              <a:rPr lang="es-ES" sz="1600" dirty="0" err="1" smtClean="0"/>
              <a:t>eluviación</a:t>
            </a:r>
            <a:r>
              <a:rPr lang="es-ES" sz="1600" dirty="0" smtClean="0"/>
              <a:t> de arcillas y hierro hacia el horizonte B y la roca madre (C) caliza. Se establecen sobre materiales consolidados y constituyen los suelos agrícolas de la reserva.</a:t>
            </a:r>
          </a:p>
          <a:p>
            <a:pPr algn="just"/>
            <a:endParaRPr lang="es-ES" sz="1600" dirty="0" smtClean="0"/>
          </a:p>
          <a:p>
            <a:pPr algn="just"/>
            <a:r>
              <a:rPr lang="es-ES" sz="1600" dirty="0" smtClean="0"/>
              <a:t>En las proximidades del vaso lagunar existen suelos de tipo </a:t>
            </a:r>
            <a:r>
              <a:rPr lang="es-ES" sz="1600" b="1" dirty="0" smtClean="0"/>
              <a:t>Gley</a:t>
            </a:r>
            <a:r>
              <a:rPr lang="es-ES" sz="1600" dirty="0" smtClean="0"/>
              <a:t>, que se forman por acumulación de materiales en un suelo permanentemente empapado, y que dan origen al aprovechamiento de pastos, aunque permanecen inundados durante buena parte del año.</a:t>
            </a:r>
          </a:p>
          <a:p>
            <a:pPr algn="just">
              <a:buNone/>
            </a:pPr>
            <a:endParaRPr lang="es-ES" sz="1600" dirty="0" smtClean="0"/>
          </a:p>
          <a:p>
            <a:pPr algn="just"/>
            <a:r>
              <a:rPr lang="es-ES" sz="1600" dirty="0" smtClean="0"/>
              <a:t>Los </a:t>
            </a:r>
            <a:r>
              <a:rPr lang="es-ES" sz="1600" b="1" dirty="0" smtClean="0"/>
              <a:t>suelos salinos </a:t>
            </a:r>
            <a:r>
              <a:rPr lang="es-ES" sz="1600" dirty="0" smtClean="0"/>
              <a:t>se encuentran en el baso lagunar y una vez evaporada el agua de los humedales en el verano, aparecen cuarteados y cubiertos de una costra de sal.</a:t>
            </a:r>
            <a:endParaRPr lang="es-ES" sz="1600" dirty="0"/>
          </a:p>
        </p:txBody>
      </p:sp>
      <p:sp>
        <p:nvSpPr>
          <p:cNvPr id="2" name="1 Título"/>
          <p:cNvSpPr>
            <a:spLocks noGrp="1"/>
          </p:cNvSpPr>
          <p:nvPr>
            <p:ph type="title"/>
          </p:nvPr>
        </p:nvSpPr>
        <p:spPr/>
        <p:txBody>
          <a:bodyPr/>
          <a:lstStyle/>
          <a:p>
            <a:r>
              <a:rPr lang="es-ES" dirty="0" smtClean="0"/>
              <a:t>LOS SUELOS</a:t>
            </a:r>
            <a:endParaRPr lang="es-ES" dirty="0"/>
          </a:p>
        </p:txBody>
      </p:sp>
      <p:sp>
        <p:nvSpPr>
          <p:cNvPr id="6" name="5 Rectángulo"/>
          <p:cNvSpPr/>
          <p:nvPr/>
        </p:nvSpPr>
        <p:spPr>
          <a:xfrm>
            <a:off x="785786" y="6143644"/>
            <a:ext cx="2388795" cy="215444"/>
          </a:xfrm>
          <a:prstGeom prst="rect">
            <a:avLst/>
          </a:prstGeom>
        </p:spPr>
        <p:txBody>
          <a:bodyPr wrap="none">
            <a:spAutoFit/>
          </a:bodyPr>
          <a:lstStyle/>
          <a:p>
            <a:r>
              <a:rPr lang="es-ES" sz="800" dirty="0" smtClean="0"/>
              <a:t>Fotografía: http://www.posadaloscondestables.com/</a:t>
            </a:r>
            <a:endParaRPr lang="es-ES" sz="800" dirty="0"/>
          </a:p>
        </p:txBody>
      </p:sp>
      <p:pic>
        <p:nvPicPr>
          <p:cNvPr id="7" name="6 Imagen" descr="suelos inundados.jpg"/>
          <p:cNvPicPr>
            <a:picLocks noChangeAspect="1"/>
          </p:cNvPicPr>
          <p:nvPr/>
        </p:nvPicPr>
        <p:blipFill>
          <a:blip r:embed="rId3" cstate="print"/>
          <a:stretch>
            <a:fillRect/>
          </a:stretch>
        </p:blipFill>
        <p:spPr>
          <a:xfrm>
            <a:off x="714348" y="3857628"/>
            <a:ext cx="3357586" cy="214314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600200"/>
            <a:ext cx="4038600" cy="4614882"/>
          </a:xfrm>
        </p:spPr>
        <p:txBody>
          <a:bodyPr>
            <a:normAutofit lnSpcReduction="10000"/>
          </a:bodyPr>
          <a:lstStyle/>
          <a:p>
            <a:pPr algn="just"/>
            <a:r>
              <a:rPr lang="es-ES" sz="1400" dirty="0" smtClean="0"/>
              <a:t>La pluviometría de la zona no favorece el desarrollo de  cursos de agua. Tan solo un río pasa por la Reserva: el </a:t>
            </a:r>
            <a:r>
              <a:rPr lang="es-ES" sz="1600" b="1" dirty="0" smtClean="0"/>
              <a:t>Valderaduey</a:t>
            </a:r>
            <a:r>
              <a:rPr lang="es-ES" sz="1400" dirty="0" smtClean="0"/>
              <a:t>, que se alimenta de muchos arroyos, algunos estacionales. Discurre por la zona oriental de la reserva en dirección norte-sur.</a:t>
            </a:r>
          </a:p>
          <a:p>
            <a:pPr algn="just"/>
            <a:r>
              <a:rPr lang="es-ES" sz="1400" dirty="0" smtClean="0"/>
              <a:t>Recibe desde el interior aguas de los arroyos de la Vega, de </a:t>
            </a:r>
            <a:r>
              <a:rPr lang="es-ES" sz="1400" dirty="0" err="1" smtClean="0"/>
              <a:t>Forradales</a:t>
            </a:r>
            <a:r>
              <a:rPr lang="es-ES" sz="1400" dirty="0" smtClean="0"/>
              <a:t> y de Caballeros. Aguas abajo de la Reserva recibe </a:t>
            </a:r>
            <a:r>
              <a:rPr lang="es-ES" sz="1400" dirty="0" err="1" smtClean="0"/>
              <a:t>aportciones</a:t>
            </a:r>
            <a:r>
              <a:rPr lang="es-ES" sz="1400" dirty="0" smtClean="0"/>
              <a:t> del río Sequillo.</a:t>
            </a:r>
          </a:p>
          <a:p>
            <a:pPr algn="just"/>
            <a:r>
              <a:rPr lang="es-ES" sz="1400" dirty="0" smtClean="0"/>
              <a:t>El Valderaduey desemboca en el Duero cercano ya a la ciudad de Zamora.</a:t>
            </a:r>
          </a:p>
          <a:p>
            <a:pPr algn="just"/>
            <a:r>
              <a:rPr lang="es-ES" sz="1400" dirty="0" smtClean="0"/>
              <a:t>Río muy maltratado, ha recibido numerosas transformaciones, sobre todo a mediados del siglo XX, como consecuencia de su canalización lineal y de los continuados dragados para evitar desbordamientos en la cabecera.</a:t>
            </a:r>
          </a:p>
          <a:p>
            <a:pPr algn="just"/>
            <a:r>
              <a:rPr lang="es-ES" sz="1400" dirty="0" smtClean="0"/>
              <a:t>El arroyo </a:t>
            </a:r>
            <a:r>
              <a:rPr lang="es-ES" sz="1600" b="1" dirty="0" smtClean="0"/>
              <a:t>Salado</a:t>
            </a:r>
            <a:r>
              <a:rPr lang="es-ES" sz="1400" dirty="0" smtClean="0"/>
              <a:t>, afluente del Valderaduey, es el nexo de unión entre las principales lagunas del complejo.</a:t>
            </a:r>
            <a:endParaRPr lang="es-ES" sz="1400" dirty="0"/>
          </a:p>
        </p:txBody>
      </p:sp>
      <p:sp>
        <p:nvSpPr>
          <p:cNvPr id="4" name="3 Marcador de contenido"/>
          <p:cNvSpPr>
            <a:spLocks noGrp="1"/>
          </p:cNvSpPr>
          <p:nvPr>
            <p:ph sz="half" idx="2"/>
          </p:nvPr>
        </p:nvSpPr>
        <p:spPr/>
        <p:txBody>
          <a:bodyPr>
            <a:normAutofit lnSpcReduction="10000"/>
          </a:bodyPr>
          <a:lstStyle/>
          <a:p>
            <a:pPr algn="just"/>
            <a:r>
              <a:rPr lang="es-ES" sz="1400" dirty="0" smtClean="0"/>
              <a:t>En el año 1972 se dragó el arroyo Salado atravesando la laguna de las Salinas, la cual desapareció. El proyecto se paralizó antes de llegar a la Salina Grande, hecho que hubiera sido catastrófico para el complejo lagunar.</a:t>
            </a:r>
          </a:p>
          <a:p>
            <a:pPr algn="just"/>
            <a:r>
              <a:rPr lang="es-ES" sz="1400" dirty="0" smtClean="0"/>
              <a:t>Estas modificaciones de los ríos y arroyos hicieron desaparecer la vegetación de sus riberas.</a:t>
            </a:r>
          </a:p>
          <a:p>
            <a:pPr algn="just">
              <a:buNone/>
            </a:pPr>
            <a:endParaRPr lang="es-ES" sz="1400" dirty="0" smtClean="0"/>
          </a:p>
        </p:txBody>
      </p:sp>
      <p:sp>
        <p:nvSpPr>
          <p:cNvPr id="2" name="1 Título"/>
          <p:cNvSpPr>
            <a:spLocks noGrp="1"/>
          </p:cNvSpPr>
          <p:nvPr>
            <p:ph type="title"/>
          </p:nvPr>
        </p:nvSpPr>
        <p:spPr/>
        <p:txBody>
          <a:bodyPr/>
          <a:lstStyle/>
          <a:p>
            <a:r>
              <a:rPr lang="es-ES" dirty="0" smtClean="0"/>
              <a:t>RÍOS Y ARROYOS</a:t>
            </a:r>
            <a:endParaRPr lang="es-ES" dirty="0"/>
          </a:p>
        </p:txBody>
      </p:sp>
      <p:pic>
        <p:nvPicPr>
          <p:cNvPr id="5" name="4 Imagen" descr="198048-vega-de-ruiponce-rio-valderaduey.jpg"/>
          <p:cNvPicPr>
            <a:picLocks noChangeAspect="1"/>
          </p:cNvPicPr>
          <p:nvPr/>
        </p:nvPicPr>
        <p:blipFill>
          <a:blip r:embed="rId2" cstate="print"/>
          <a:stretch>
            <a:fillRect/>
          </a:stretch>
        </p:blipFill>
        <p:spPr>
          <a:xfrm>
            <a:off x="5072066" y="3429000"/>
            <a:ext cx="3571900" cy="2446736"/>
          </a:xfrm>
          <a:prstGeom prst="rect">
            <a:avLst/>
          </a:prstGeom>
        </p:spPr>
      </p:pic>
      <p:sp>
        <p:nvSpPr>
          <p:cNvPr id="6" name="5 CuadroTexto"/>
          <p:cNvSpPr txBox="1"/>
          <p:nvPr/>
        </p:nvSpPr>
        <p:spPr>
          <a:xfrm>
            <a:off x="4786314" y="5929330"/>
            <a:ext cx="4143404" cy="215444"/>
          </a:xfrm>
          <a:prstGeom prst="rect">
            <a:avLst/>
          </a:prstGeom>
          <a:noFill/>
        </p:spPr>
        <p:txBody>
          <a:bodyPr wrap="square" rtlCol="0">
            <a:spAutoFit/>
          </a:bodyPr>
          <a:lstStyle/>
          <a:p>
            <a:r>
              <a:rPr lang="es-ES" sz="800" dirty="0" smtClean="0"/>
              <a:t>http://www.foro-ciudad.com/valladolid/vega-de-ruiponce/fotos/198048-rio-valderaduey.html</a:t>
            </a:r>
            <a:endParaRPr lang="es-ES" sz="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285860"/>
            <a:ext cx="4038600" cy="5143536"/>
          </a:xfrm>
        </p:spPr>
        <p:txBody>
          <a:bodyPr>
            <a:normAutofit lnSpcReduction="10000"/>
          </a:bodyPr>
          <a:lstStyle/>
          <a:p>
            <a:pPr algn="just"/>
            <a:r>
              <a:rPr lang="es-ES" sz="1400" dirty="0" smtClean="0"/>
              <a:t>Las condiciones edáficas y climáticas han propiciado en este territorio la existencia de uno de los humedales más importantes de la Península Ibérica.</a:t>
            </a:r>
          </a:p>
          <a:p>
            <a:pPr algn="just"/>
            <a:r>
              <a:rPr lang="es-ES" sz="1400" dirty="0" smtClean="0"/>
              <a:t>El complejo lagunar que da nombre a la Reserva,  está situado en la cuenca del Duero, dentro de la unidad hidrogeológica “Esla-Valderaduey”, ocupa unas 500 hectáreas en época de máxima inundación.</a:t>
            </a:r>
          </a:p>
          <a:p>
            <a:pPr algn="just"/>
            <a:r>
              <a:rPr lang="es-ES" sz="1400" dirty="0" smtClean="0"/>
              <a:t>La cuenca receptora ocupa una extensión de unas 16.800 Has, y está vertebrada por el arroyo Salado.</a:t>
            </a:r>
          </a:p>
          <a:p>
            <a:pPr algn="just"/>
            <a:r>
              <a:rPr lang="es-ES" sz="1400" dirty="0" smtClean="0"/>
              <a:t>Las lagunas acumulan agua en época de lluvias y se secan, casi todas, al principio del verano. La profundidad media en máxima inundación no alcanza el metro.  Son por tanto superficies encharcadas en las que se alternan periodos de sequía e inundación.</a:t>
            </a:r>
          </a:p>
          <a:p>
            <a:pPr algn="just"/>
            <a:r>
              <a:rPr lang="es-ES" sz="1400" dirty="0" smtClean="0"/>
              <a:t>El agua de las principales lagunas es salada, con altas concentraciones de cloruro sódico y sulfatos y carbonatos en proporciones minoritarias.</a:t>
            </a:r>
          </a:p>
          <a:p>
            <a:endParaRPr lang="es-ES" sz="1400" dirty="0"/>
          </a:p>
        </p:txBody>
      </p:sp>
      <p:sp>
        <p:nvSpPr>
          <p:cNvPr id="4" name="3 Marcador de contenido"/>
          <p:cNvSpPr>
            <a:spLocks noGrp="1"/>
          </p:cNvSpPr>
          <p:nvPr>
            <p:ph sz="half" idx="2"/>
          </p:nvPr>
        </p:nvSpPr>
        <p:spPr>
          <a:xfrm>
            <a:off x="4648200" y="1214422"/>
            <a:ext cx="4038600" cy="5072098"/>
          </a:xfrm>
        </p:spPr>
        <p:txBody>
          <a:bodyPr>
            <a:normAutofit lnSpcReduction="10000"/>
          </a:bodyPr>
          <a:lstStyle/>
          <a:p>
            <a:pPr marL="342900" lvl="2" indent="-342900" algn="just">
              <a:buFont typeface="Wingdings" pitchFamily="2" charset="2"/>
              <a:buChar char="Ø"/>
            </a:pPr>
            <a:r>
              <a:rPr lang="es-ES" sz="1400" dirty="0" smtClean="0"/>
              <a:t>Las comunidades acuáticas de las lagunas, al tratarse de aguas salobres, son únicas en la Península Ibérica.  El fitoplancton es muy pobre por la alta turbidez de las aguas, pero el zooplancton es muy diverso.</a:t>
            </a:r>
          </a:p>
          <a:p>
            <a:pPr marL="342900" lvl="2" indent="-342900" algn="just">
              <a:buFont typeface="Wingdings" pitchFamily="2" charset="2"/>
              <a:buChar char="Ø"/>
            </a:pPr>
            <a:r>
              <a:rPr lang="es-ES" sz="1400" dirty="0" smtClean="0"/>
              <a:t>Estas comunidades son muy productivas, concentrando su producción en los cortos periodos de tiempo que dura la inundación, siendo de gran interés como recurso alimenticio para las aves acuáticas migratorias que se concentran en las lagunas.</a:t>
            </a:r>
          </a:p>
          <a:p>
            <a:pPr marL="342900" lvl="2" indent="-342900">
              <a:buNone/>
            </a:pPr>
            <a:endParaRPr lang="es-ES" sz="1400" dirty="0" smtClean="0"/>
          </a:p>
        </p:txBody>
      </p:sp>
      <p:sp>
        <p:nvSpPr>
          <p:cNvPr id="2" name="1 Título"/>
          <p:cNvSpPr>
            <a:spLocks noGrp="1"/>
          </p:cNvSpPr>
          <p:nvPr>
            <p:ph type="title"/>
          </p:nvPr>
        </p:nvSpPr>
        <p:spPr/>
        <p:txBody>
          <a:bodyPr/>
          <a:lstStyle/>
          <a:p>
            <a:r>
              <a:rPr lang="es-ES" dirty="0" smtClean="0"/>
              <a:t>LAS LAGUNAS</a:t>
            </a:r>
            <a:endParaRPr lang="es-ES" dirty="0"/>
          </a:p>
        </p:txBody>
      </p:sp>
      <p:pic>
        <p:nvPicPr>
          <p:cNvPr id="5" name="4 Imagen" descr="Aves Lagunas Villafáfila.JPG"/>
          <p:cNvPicPr>
            <a:picLocks noChangeAspect="1"/>
          </p:cNvPicPr>
          <p:nvPr/>
        </p:nvPicPr>
        <p:blipFill>
          <a:blip r:embed="rId2" cstate="print"/>
          <a:stretch>
            <a:fillRect/>
          </a:stretch>
        </p:blipFill>
        <p:spPr>
          <a:xfrm>
            <a:off x="5143504" y="4061338"/>
            <a:ext cx="3214710" cy="2118025"/>
          </a:xfrm>
          <a:prstGeom prst="rect">
            <a:avLst/>
          </a:prstGeom>
        </p:spPr>
      </p:pic>
      <p:sp>
        <p:nvSpPr>
          <p:cNvPr id="6" name="5 CuadroTexto"/>
          <p:cNvSpPr txBox="1"/>
          <p:nvPr/>
        </p:nvSpPr>
        <p:spPr>
          <a:xfrm>
            <a:off x="5214942" y="6215082"/>
            <a:ext cx="1428760" cy="230832"/>
          </a:xfrm>
          <a:prstGeom prst="rect">
            <a:avLst/>
          </a:prstGeom>
          <a:noFill/>
        </p:spPr>
        <p:txBody>
          <a:bodyPr wrap="square" rtlCol="0">
            <a:spAutoFit/>
          </a:bodyPr>
          <a:lstStyle/>
          <a:p>
            <a:r>
              <a:rPr lang="es-ES" sz="900" dirty="0" smtClean="0"/>
              <a:t>http://www.dicyt.com</a:t>
            </a:r>
            <a:endParaRPr lang="es-ES" sz="9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600200"/>
            <a:ext cx="2900354" cy="4525963"/>
          </a:xfrm>
        </p:spPr>
        <p:txBody>
          <a:bodyPr>
            <a:normAutofit lnSpcReduction="10000"/>
          </a:bodyPr>
          <a:lstStyle/>
          <a:p>
            <a:r>
              <a:rPr lang="es-ES" sz="1600" dirty="0" smtClean="0"/>
              <a:t>Destacan por su tamaño las siguientes lagunas:</a:t>
            </a:r>
          </a:p>
          <a:p>
            <a:pPr lvl="1"/>
            <a:r>
              <a:rPr lang="es-ES" sz="1500" b="1" dirty="0" smtClean="0"/>
              <a:t>Salina Grande</a:t>
            </a:r>
            <a:r>
              <a:rPr lang="es-ES" sz="1500" dirty="0" smtClean="0"/>
              <a:t>, </a:t>
            </a:r>
            <a:r>
              <a:rPr lang="es-ES" sz="1500" dirty="0" err="1" smtClean="0"/>
              <a:t>Villafáfafila</a:t>
            </a:r>
            <a:r>
              <a:rPr lang="es-ES" sz="1500" dirty="0" smtClean="0"/>
              <a:t> (192 Ha).</a:t>
            </a:r>
          </a:p>
          <a:p>
            <a:pPr lvl="1"/>
            <a:r>
              <a:rPr lang="es-ES" sz="1500" b="1" dirty="0" smtClean="0"/>
              <a:t>Laguna de </a:t>
            </a:r>
            <a:r>
              <a:rPr lang="es-ES" sz="1500" b="1" dirty="0" err="1" smtClean="0"/>
              <a:t>Barillos</a:t>
            </a:r>
            <a:r>
              <a:rPr lang="es-ES" sz="1500" dirty="0" smtClean="0"/>
              <a:t>, </a:t>
            </a:r>
            <a:r>
              <a:rPr lang="es-ES" sz="1500" dirty="0" err="1" smtClean="0"/>
              <a:t>Revelinos</a:t>
            </a:r>
            <a:r>
              <a:rPr lang="es-ES" sz="1500" dirty="0" smtClean="0"/>
              <a:t> y </a:t>
            </a:r>
            <a:r>
              <a:rPr lang="es-ES" sz="1500" dirty="0" err="1" smtClean="0"/>
              <a:t>Villafáfila</a:t>
            </a:r>
            <a:r>
              <a:rPr lang="es-ES" sz="1500" dirty="0" smtClean="0"/>
              <a:t> </a:t>
            </a:r>
          </a:p>
          <a:p>
            <a:pPr lvl="1">
              <a:buNone/>
            </a:pPr>
            <a:r>
              <a:rPr lang="es-ES" sz="1500" dirty="0" smtClean="0"/>
              <a:t>	(112 Ha).</a:t>
            </a:r>
          </a:p>
          <a:p>
            <a:pPr lvl="1"/>
            <a:r>
              <a:rPr lang="es-ES" sz="1500" b="1" dirty="0" smtClean="0"/>
              <a:t>Laguna de las Salinas</a:t>
            </a:r>
            <a:r>
              <a:rPr lang="es-ES" sz="1500" dirty="0" smtClean="0"/>
              <a:t>, </a:t>
            </a:r>
            <a:r>
              <a:rPr lang="es-ES" sz="1500" dirty="0" err="1" smtClean="0"/>
              <a:t>Villarín</a:t>
            </a:r>
            <a:r>
              <a:rPr lang="es-ES" sz="1500" dirty="0" smtClean="0"/>
              <a:t> de Campos y </a:t>
            </a:r>
            <a:r>
              <a:rPr lang="es-ES" sz="1500" dirty="0" err="1" smtClean="0"/>
              <a:t>Villafáfila</a:t>
            </a:r>
            <a:r>
              <a:rPr lang="es-ES" sz="1500" dirty="0" smtClean="0"/>
              <a:t> (70 Ha).</a:t>
            </a:r>
          </a:p>
          <a:p>
            <a:pPr lvl="1">
              <a:buNone/>
            </a:pPr>
            <a:endParaRPr lang="es-ES" sz="1400" dirty="0" smtClean="0"/>
          </a:p>
          <a:p>
            <a:pPr marL="342900" lvl="1" indent="-342900">
              <a:buFont typeface="Arial" pitchFamily="34" charset="0"/>
              <a:buChar char="•"/>
            </a:pPr>
            <a:r>
              <a:rPr lang="es-ES" sz="1600" dirty="0" smtClean="0"/>
              <a:t>En otro grupo de menor tamaño estarían entre otras:</a:t>
            </a:r>
          </a:p>
          <a:p>
            <a:pPr lvl="1"/>
            <a:r>
              <a:rPr lang="es-ES" sz="1500" dirty="0" smtClean="0"/>
              <a:t>Laguna de San Pedro.</a:t>
            </a:r>
          </a:p>
          <a:p>
            <a:pPr lvl="1"/>
            <a:r>
              <a:rPr lang="es-ES" sz="1500" dirty="0" smtClean="0"/>
              <a:t>Laguna de la </a:t>
            </a:r>
            <a:r>
              <a:rPr lang="es-ES" sz="1500" dirty="0" err="1" smtClean="0"/>
              <a:t>Paviosa</a:t>
            </a:r>
            <a:endParaRPr lang="es-ES" sz="1500" dirty="0" smtClean="0"/>
          </a:p>
          <a:p>
            <a:pPr lvl="1"/>
            <a:r>
              <a:rPr lang="es-ES" sz="1500" dirty="0" smtClean="0"/>
              <a:t>Laguna de </a:t>
            </a:r>
            <a:r>
              <a:rPr lang="es-ES" sz="1500" dirty="0" err="1" smtClean="0"/>
              <a:t>Villardón</a:t>
            </a:r>
            <a:endParaRPr lang="es-ES" sz="1500" dirty="0" smtClean="0"/>
          </a:p>
          <a:p>
            <a:pPr lvl="1"/>
            <a:r>
              <a:rPr lang="es-ES" sz="1500" dirty="0" smtClean="0"/>
              <a:t>La Salina Pequeña</a:t>
            </a:r>
          </a:p>
        </p:txBody>
      </p:sp>
      <p:pic>
        <p:nvPicPr>
          <p:cNvPr id="7" name="6 Marcador de contenido" descr="mapadelagunas.gif"/>
          <p:cNvPicPr>
            <a:picLocks noGrp="1" noChangeAspect="1"/>
          </p:cNvPicPr>
          <p:nvPr>
            <p:ph sz="half" idx="2"/>
          </p:nvPr>
        </p:nvPicPr>
        <p:blipFill>
          <a:blip r:embed="rId2" cstate="print"/>
          <a:stretch>
            <a:fillRect/>
          </a:stretch>
        </p:blipFill>
        <p:spPr>
          <a:xfrm>
            <a:off x="3428992" y="1357298"/>
            <a:ext cx="5429288" cy="4886180"/>
          </a:xfrm>
        </p:spPr>
      </p:pic>
      <p:sp>
        <p:nvSpPr>
          <p:cNvPr id="2" name="1 Título"/>
          <p:cNvSpPr>
            <a:spLocks noGrp="1"/>
          </p:cNvSpPr>
          <p:nvPr>
            <p:ph type="title"/>
          </p:nvPr>
        </p:nvSpPr>
        <p:spPr/>
        <p:txBody>
          <a:bodyPr/>
          <a:lstStyle/>
          <a:p>
            <a:r>
              <a:rPr lang="es-ES" dirty="0" smtClean="0"/>
              <a:t>LAS LAGUNAS II</a:t>
            </a:r>
            <a:endParaRPr lang="es-E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1937</TotalTime>
  <Words>4244</Words>
  <Application>Microsoft Office PowerPoint</Application>
  <PresentationFormat>Presentación en pantalla (4:3)</PresentationFormat>
  <Paragraphs>323</Paragraphs>
  <Slides>40</Slides>
  <Notes>0</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Concurrencia</vt:lpstr>
      <vt:lpstr>LAS LAGUNAS DE VILLAFÁFILA</vt:lpstr>
      <vt:lpstr>LOCALIZACIÓN</vt:lpstr>
      <vt:lpstr>DESCRIPCIÓN</vt:lpstr>
      <vt:lpstr>DURAS CONDICIONES CLIMÁTICAS</vt:lpstr>
      <vt:lpstr>CARACTERÍSTICAS GEOLÓGICAS</vt:lpstr>
      <vt:lpstr>LOS SUELOS</vt:lpstr>
      <vt:lpstr>RÍOS Y ARROYOS</vt:lpstr>
      <vt:lpstr>LAS LAGUNAS</vt:lpstr>
      <vt:lpstr>LAS LAGUNAS II</vt:lpstr>
      <vt:lpstr>LAS LAGUNAS III</vt:lpstr>
      <vt:lpstr>FLORA: HERBÁCEAS</vt:lpstr>
      <vt:lpstr> Correhuela    Arenaria   (Convolvulus arvensis)  (Spergularia rubra) </vt:lpstr>
      <vt:lpstr> Artemisia     Achicoria  (Artemisia camprestris)   (Cichorium intibus)</vt:lpstr>
      <vt:lpstr>Cardillo    Senecio  (Scolymus hispanicus)  (Senecio vulgaris)</vt:lpstr>
      <vt:lpstr>Diente de león   Lengua de buey (Taraxacum officinale)   (Anchusa azurea)</vt:lpstr>
      <vt:lpstr>FLORA DE LOS HUMEDALES</vt:lpstr>
      <vt:lpstr>Juncia o castañuela (Scirpus litoralis y otras.)</vt:lpstr>
      <vt:lpstr>Enea (Tyfha domingensis)</vt:lpstr>
      <vt:lpstr>Tolypella glomerata y Chara vulgaris</vt:lpstr>
      <vt:lpstr>Plantas lagunares</vt:lpstr>
      <vt:lpstr>FLORA: ÁRBOLES</vt:lpstr>
      <vt:lpstr>Fauna de la Reserva</vt:lpstr>
      <vt:lpstr>Aves esteparias</vt:lpstr>
      <vt:lpstr> Avutarda    Sisón   (Otis tarda)   (Tetrax tetrax)</vt:lpstr>
      <vt:lpstr> Alcaraván     Aguilucho cenizo  (Burhinus oedicnemus)  (Circus pygargus)</vt:lpstr>
      <vt:lpstr>Aves de las lagunas</vt:lpstr>
      <vt:lpstr>Ánsar común (Anser anser)</vt:lpstr>
      <vt:lpstr>Azulón (Anas platythynchos)</vt:lpstr>
      <vt:lpstr>Aves lagunares más representativas</vt:lpstr>
      <vt:lpstr>Mamíferos de la estepa</vt:lpstr>
      <vt:lpstr>Peces de la reserva</vt:lpstr>
      <vt:lpstr> Barbo común    Cacho  (Barbus bocagei)  (Leuciscus cephalus)</vt:lpstr>
      <vt:lpstr> Bermejuela           Tenca  (Rutilus arcasii)        (Tinca tinca)</vt:lpstr>
      <vt:lpstr>BIBLIOGRAFÍA</vt:lpstr>
      <vt:lpstr>FIN</vt:lpstr>
      <vt:lpstr> ACTIVIDADES PREVIAS A LA VISITA I </vt:lpstr>
      <vt:lpstr> ACTIVIDADES PREVIAS A LA VISITA II </vt:lpstr>
      <vt:lpstr> ACTIVIDADES DURANTE LA VISTA. </vt:lpstr>
      <vt:lpstr> ACTIVIDADES POSTERIORES </vt:lpstr>
      <vt:lpstr>Nombre común y científico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LAGUNAS DE VILLAFÁFILA</dc:title>
  <dc:creator>equipo</dc:creator>
  <cp:lastModifiedBy>pilar</cp:lastModifiedBy>
  <cp:revision>175</cp:revision>
  <dcterms:created xsi:type="dcterms:W3CDTF">2015-11-20T17:29:49Z</dcterms:created>
  <dcterms:modified xsi:type="dcterms:W3CDTF">2015-12-12T15:28:23Z</dcterms:modified>
</cp:coreProperties>
</file>