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58" r:id="rId3"/>
    <p:sldId id="263" r:id="rId4"/>
    <p:sldId id="261" r:id="rId5"/>
    <p:sldId id="264" r:id="rId6"/>
    <p:sldId id="260" r:id="rId7"/>
    <p:sldId id="265" r:id="rId8"/>
    <p:sldId id="267" r:id="rId9"/>
    <p:sldId id="266" r:id="rId10"/>
    <p:sldId id="268" r:id="rId11"/>
    <p:sldId id="269" r:id="rId12"/>
    <p:sldId id="270" r:id="rId13"/>
    <p:sldId id="273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2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686"/>
  </p:normalViewPr>
  <p:slideViewPr>
    <p:cSldViewPr snapToGrid="0" snapToObjects="1">
      <p:cViewPr varScale="1">
        <p:scale>
          <a:sx n="72" d="100"/>
          <a:sy n="72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9522-8DB3-774F-8086-D9FB811CAE40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99AD-4AB9-5C48-889E-C80E40331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47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9522-8DB3-774F-8086-D9FB811CAE40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99AD-4AB9-5C48-889E-C80E40331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04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9522-8DB3-774F-8086-D9FB811CAE40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99AD-4AB9-5C48-889E-C80E40331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58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9522-8DB3-774F-8086-D9FB811CAE40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99AD-4AB9-5C48-889E-C80E40331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43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9522-8DB3-774F-8086-D9FB811CAE40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99AD-4AB9-5C48-889E-C80E40331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87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9522-8DB3-774F-8086-D9FB811CAE40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99AD-4AB9-5C48-889E-C80E40331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14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9522-8DB3-774F-8086-D9FB811CAE40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99AD-4AB9-5C48-889E-C80E40331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41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9522-8DB3-774F-8086-D9FB811CAE40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99AD-4AB9-5C48-889E-C80E40331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07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9522-8DB3-774F-8086-D9FB811CAE40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99AD-4AB9-5C48-889E-C80E40331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53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9522-8DB3-774F-8086-D9FB811CAE40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99AD-4AB9-5C48-889E-C80E40331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68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9522-8DB3-774F-8086-D9FB811CAE40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99AD-4AB9-5C48-889E-C80E40331D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54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9522-8DB3-774F-8086-D9FB811CAE40}" type="datetimeFigureOut">
              <a:rPr lang="es-ES" smtClean="0"/>
              <a:t>27/02/2019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C99AD-4AB9-5C48-889E-C80E40331D99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931CE91-FB9D-E947-AAEF-023646C741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43721" y="6176963"/>
            <a:ext cx="669560" cy="6810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A54926-54EF-2640-A8D9-61217F000C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174161" y="6176963"/>
            <a:ext cx="669560" cy="6810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1B35B97-02B9-E540-B021-8AEEA5F7A2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10963" y="6176963"/>
            <a:ext cx="681037" cy="68103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26761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pq/06h97q9d2wv8yx1hs31hykf40000gp/T/com.microsoft.Word/WebArchiveCopyPasteTempFiles/page16image1232804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736E1-9B31-FD43-839F-704145AC2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9354" y="1040331"/>
            <a:ext cx="5922646" cy="4702175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4000" b="1" dirty="0">
                <a:latin typeface="Avenir Heavy" panose="02000503020000020003" pitchFamily="2" charset="0"/>
              </a:rPr>
              <a:t>Presentación de </a:t>
            </a:r>
            <a:br>
              <a:rPr lang="es-ES" sz="4000" b="1" dirty="0">
                <a:latin typeface="Avenir Heavy" panose="02000503020000020003" pitchFamily="2" charset="0"/>
              </a:rPr>
            </a:br>
            <a:r>
              <a:rPr lang="es-ES" sz="4000" b="1" dirty="0">
                <a:latin typeface="Avenir Heavy" panose="02000503020000020003" pitchFamily="2" charset="0"/>
              </a:rPr>
              <a:t>los resultados de </a:t>
            </a:r>
            <a:br>
              <a:rPr lang="es-ES" sz="4000" b="1" dirty="0">
                <a:latin typeface="Avenir Heavy" panose="02000503020000020003" pitchFamily="2" charset="0"/>
              </a:rPr>
            </a:br>
            <a:r>
              <a:rPr lang="es-ES" sz="4000" b="1" dirty="0">
                <a:latin typeface="Avenir Heavy" panose="02000503020000020003" pitchFamily="2" charset="0"/>
              </a:rPr>
              <a:t>la Sistematización y </a:t>
            </a:r>
            <a:br>
              <a:rPr lang="es-ES" sz="4000" b="1" dirty="0">
                <a:latin typeface="Avenir Heavy" panose="02000503020000020003" pitchFamily="2" charset="0"/>
              </a:rPr>
            </a:br>
            <a:r>
              <a:rPr lang="es-ES" sz="4000" b="1" dirty="0">
                <a:latin typeface="Avenir Heavy" panose="02000503020000020003" pitchFamily="2" charset="0"/>
              </a:rPr>
              <a:t>la Evaluación del proyecto FID 1.0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BB6E6C-5074-114E-9075-37D38AA3E8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0" y="1040331"/>
            <a:ext cx="6269355" cy="47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5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FCA8AC8-8D1E-C04C-AC3C-DEB190245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147697"/>
              </p:ext>
            </p:extLst>
          </p:nvPr>
        </p:nvGraphicFramePr>
        <p:xfrm>
          <a:off x="209863" y="346276"/>
          <a:ext cx="11812248" cy="576221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39414">
                  <a:extLst>
                    <a:ext uri="{9D8B030D-6E8A-4147-A177-3AD203B41FA5}">
                      <a16:colId xmlns:a16="http://schemas.microsoft.com/office/drawing/2014/main" val="2758857675"/>
                    </a:ext>
                  </a:extLst>
                </a:gridCol>
                <a:gridCol w="1050748">
                  <a:extLst>
                    <a:ext uri="{9D8B030D-6E8A-4147-A177-3AD203B41FA5}">
                      <a16:colId xmlns:a16="http://schemas.microsoft.com/office/drawing/2014/main" val="1927642590"/>
                    </a:ext>
                  </a:extLst>
                </a:gridCol>
                <a:gridCol w="9422086">
                  <a:extLst>
                    <a:ext uri="{9D8B030D-6E8A-4147-A177-3AD203B41FA5}">
                      <a16:colId xmlns:a16="http://schemas.microsoft.com/office/drawing/2014/main" val="1978693943"/>
                    </a:ext>
                  </a:extLst>
                </a:gridCol>
              </a:tblGrid>
              <a:tr h="427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Objetivo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Prevenir la violencia en sus diferentes contextos (escolar, familiar y social)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014966"/>
                  </a:ext>
                </a:extLst>
              </a:tr>
              <a:tr h="397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Eje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Actores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Elementos Negativos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544702333"/>
                  </a:ext>
                </a:extLst>
              </a:tr>
              <a:tr h="4779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Formación 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Familias</a:t>
                      </a: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Hacerlas menos expositivas y más prácticas (como se han iniciado este año)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trabajar con casos reales: a veces a las familias les da corte contar problemas concretos que tienen, habría que ver de que forma se hace llegar a Ángel de forma anónima esos casos y que después se tomen como ejemplo práctico y se den herramientas o pistas de cómo solucionarlos.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Tres al año no son suficientes: se pierde un poco la continuidad, uno no se acuerda de lo que se habló en la última.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Hacerlas de forma mensual o al menos dos por trimestre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Aunque hay buena participación no se llega a todas las familias y suelen participar pocos padres: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las charlas a través de las agendas del alumnado, sobretodo en los casos conflictivos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Seguir utilizando redes sociales e insistir más con más recordatorios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Programar las charlas desde inicio de curso, con fechas ya establecidas para que las familias dispongan de esta información desde el inicio del curso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Incluir la idea de “compartir experiencias alrededor de un café/té”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Hacer un llamado específico a que participen más padres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Sondear cuáles son los mejores horarios para la realización de este tipo de charlas (cuestionario a inicio de curso)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3155282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51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252CDA4-D497-B543-964E-DB5A2B207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86556"/>
              </p:ext>
            </p:extLst>
          </p:nvPr>
        </p:nvGraphicFramePr>
        <p:xfrm>
          <a:off x="723682" y="1119021"/>
          <a:ext cx="10708395" cy="48448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09231">
                  <a:extLst>
                    <a:ext uri="{9D8B030D-6E8A-4147-A177-3AD203B41FA5}">
                      <a16:colId xmlns:a16="http://schemas.microsoft.com/office/drawing/2014/main" val="2758857675"/>
                    </a:ext>
                  </a:extLst>
                </a:gridCol>
                <a:gridCol w="2361615">
                  <a:extLst>
                    <a:ext uri="{9D8B030D-6E8A-4147-A177-3AD203B41FA5}">
                      <a16:colId xmlns:a16="http://schemas.microsoft.com/office/drawing/2014/main" val="1927642590"/>
                    </a:ext>
                  </a:extLst>
                </a:gridCol>
                <a:gridCol w="6237549">
                  <a:extLst>
                    <a:ext uri="{9D8B030D-6E8A-4147-A177-3AD203B41FA5}">
                      <a16:colId xmlns:a16="http://schemas.microsoft.com/office/drawing/2014/main" val="1978693943"/>
                    </a:ext>
                  </a:extLst>
                </a:gridCol>
              </a:tblGrid>
              <a:tr h="440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Objetivo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Prevenir la violencia en sus diferentes contextos (escolar, familiar y social)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014966"/>
                  </a:ext>
                </a:extLst>
              </a:tr>
              <a:tr h="599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Eje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Actores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Elementos Positivos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544702333"/>
                  </a:ext>
                </a:extLst>
              </a:tr>
              <a:tr h="3805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Formación 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Profesorado</a:t>
                      </a: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 la comunidad educativa está trabajando con el mismo tipo de enfoque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 un grupo de profesores muy implicado en los temas de convivencia desde hace años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cuenta con protocolos claros sobre cómo actuar y con herramientas sobre cómo identificar los casos de acoso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3155282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6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F1ED015-DE46-2C4F-8CE1-997A63CD7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532938"/>
              </p:ext>
            </p:extLst>
          </p:nvPr>
        </p:nvGraphicFramePr>
        <p:xfrm>
          <a:off x="198305" y="578659"/>
          <a:ext cx="11823805" cy="55223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57042">
                  <a:extLst>
                    <a:ext uri="{9D8B030D-6E8A-4147-A177-3AD203B41FA5}">
                      <a16:colId xmlns:a16="http://schemas.microsoft.com/office/drawing/2014/main" val="2758857675"/>
                    </a:ext>
                  </a:extLst>
                </a:gridCol>
                <a:gridCol w="1273173">
                  <a:extLst>
                    <a:ext uri="{9D8B030D-6E8A-4147-A177-3AD203B41FA5}">
                      <a16:colId xmlns:a16="http://schemas.microsoft.com/office/drawing/2014/main" val="1927642590"/>
                    </a:ext>
                  </a:extLst>
                </a:gridCol>
                <a:gridCol w="8993590">
                  <a:extLst>
                    <a:ext uri="{9D8B030D-6E8A-4147-A177-3AD203B41FA5}">
                      <a16:colId xmlns:a16="http://schemas.microsoft.com/office/drawing/2014/main" val="1978693943"/>
                    </a:ext>
                  </a:extLst>
                </a:gridCol>
              </a:tblGrid>
              <a:tr h="515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Objetivo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Prevenir la violencia en sus diferentes contextos (escolar, familiar y social)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014966"/>
                  </a:ext>
                </a:extLst>
              </a:tr>
              <a:tr h="493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Eje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Actores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Elementos Negativos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544702333"/>
                  </a:ext>
                </a:extLst>
              </a:tr>
              <a:tr h="4513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Formación 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Profesorado</a:t>
                      </a: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formación fue escasa: solo se hizo una en todo el año escolar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necesario planificar la formación a inicios del año escolar y dar una continuidad y un ritmo de progresión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Planificar acciones de formación en convivencia en el horario lectivo como horas complementarias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Utilizar formadores externos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profesorado cambia mucho de un año para otro en el centro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todo el profesorado está implicado: 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 que difundir más las acciones que se están realizando (“por activa y por pasiva”)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Cuesta mucho cambiar el chip y ver que el camino es la inclusión y no la exclusión del alumnado conflictivo en el aula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necesario tener mucha constancia y ponerlo aún más como bandera del centro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Reflexionar con el profesorado sobre la importancia de cambiar el chip y pensar qué tipo de educación queremos para qué tipo de sociedad: importancia de aprender a vivir juntos / resultados académicos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Defender esta posición política frente a las instancias que corresponda</a:t>
                      </a:r>
                      <a:r>
                        <a:rPr lang="es-ES" dirty="0">
                          <a:effectLst/>
                        </a:rPr>
                        <a:t> </a:t>
                      </a:r>
                      <a:endParaRPr lang="es-E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3155282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0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83AA93D-01E9-6244-90D4-7BA28C4E1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112721"/>
              </p:ext>
            </p:extLst>
          </p:nvPr>
        </p:nvGraphicFramePr>
        <p:xfrm>
          <a:off x="373503" y="1139252"/>
          <a:ext cx="11483714" cy="500671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30248">
                  <a:extLst>
                    <a:ext uri="{9D8B030D-6E8A-4147-A177-3AD203B41FA5}">
                      <a16:colId xmlns:a16="http://schemas.microsoft.com/office/drawing/2014/main" val="1702826049"/>
                    </a:ext>
                  </a:extLst>
                </a:gridCol>
                <a:gridCol w="1154242">
                  <a:extLst>
                    <a:ext uri="{9D8B030D-6E8A-4147-A177-3AD203B41FA5}">
                      <a16:colId xmlns:a16="http://schemas.microsoft.com/office/drawing/2014/main" val="3093644288"/>
                    </a:ext>
                  </a:extLst>
                </a:gridCol>
                <a:gridCol w="3477718">
                  <a:extLst>
                    <a:ext uri="{9D8B030D-6E8A-4147-A177-3AD203B41FA5}">
                      <a16:colId xmlns:a16="http://schemas.microsoft.com/office/drawing/2014/main" val="3388023498"/>
                    </a:ext>
                  </a:extLst>
                </a:gridCol>
                <a:gridCol w="5321506">
                  <a:extLst>
                    <a:ext uri="{9D8B030D-6E8A-4147-A177-3AD203B41FA5}">
                      <a16:colId xmlns:a16="http://schemas.microsoft.com/office/drawing/2014/main" val="1929743005"/>
                    </a:ext>
                  </a:extLst>
                </a:gridCol>
              </a:tblGrid>
              <a:tr h="529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Objetivo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Intervenir cuando aparezca, especialmente en víctimas y en el resto del alumnado.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91567"/>
                  </a:ext>
                </a:extLst>
              </a:tr>
              <a:tr h="524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Eje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Actores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Elementos Positivos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Elementos para mejorar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3643543"/>
                  </a:ext>
                </a:extLst>
              </a:tr>
              <a:tr h="3952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Intervención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Alumnado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Se cuentan con protocolos claros de identificación de casos y con herramientas que funcionan: socio-escuela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El grupo de mediadores forma parte del observatorio de convivencia e identifican casos que suceden a su alrededor de forma más directa y sencilla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La intervención entre pares es más efectiva: “hablan el mismo idioma y se entienden mejor entre ellos”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La intervención individualizada con los casos detectados no funcionó: se trabajó de una forma demasiado clínica y tal vez los casos identificados no necesitaban ese tipo de intervención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Es mejor trabajar los problemas en el propio contexto donde se dan: el grupo de aula/centro (es algo que ya se está trabajando este año)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No se debe enfocar el trabajo al acosador o al acosado, sino también incluir al resto del grupo que observa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Aunque se trata de dar inmediatez a las intervenciones, la mayoría de las veces se hace difícil por la falta de tiempo de todas las partes implicadas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3749064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6456D8DE-4E86-B142-86FD-0B7B124B00A3}"/>
              </a:ext>
            </a:extLst>
          </p:cNvPr>
          <p:cNvSpPr/>
          <p:nvPr/>
        </p:nvSpPr>
        <p:spPr>
          <a:xfrm>
            <a:off x="373503" y="261292"/>
            <a:ext cx="11023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latin typeface="Avenir Heavy" panose="02000503020000020003" pitchFamily="2" charset="0"/>
              </a:rPr>
              <a:t>Análisis → Evaluación → INTERVENCIÓN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6035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2AA7310-2929-4043-ACE6-8330C2C97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1111"/>
              </p:ext>
            </p:extLst>
          </p:nvPr>
        </p:nvGraphicFramePr>
        <p:xfrm>
          <a:off x="373503" y="699207"/>
          <a:ext cx="11483714" cy="540178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20189">
                  <a:extLst>
                    <a:ext uri="{9D8B030D-6E8A-4147-A177-3AD203B41FA5}">
                      <a16:colId xmlns:a16="http://schemas.microsoft.com/office/drawing/2014/main" val="1702826049"/>
                    </a:ext>
                  </a:extLst>
                </a:gridCol>
                <a:gridCol w="1469036">
                  <a:extLst>
                    <a:ext uri="{9D8B030D-6E8A-4147-A177-3AD203B41FA5}">
                      <a16:colId xmlns:a16="http://schemas.microsoft.com/office/drawing/2014/main" val="3093644288"/>
                    </a:ext>
                  </a:extLst>
                </a:gridCol>
                <a:gridCol w="3072983">
                  <a:extLst>
                    <a:ext uri="{9D8B030D-6E8A-4147-A177-3AD203B41FA5}">
                      <a16:colId xmlns:a16="http://schemas.microsoft.com/office/drawing/2014/main" val="3388023498"/>
                    </a:ext>
                  </a:extLst>
                </a:gridCol>
                <a:gridCol w="5321506">
                  <a:extLst>
                    <a:ext uri="{9D8B030D-6E8A-4147-A177-3AD203B41FA5}">
                      <a16:colId xmlns:a16="http://schemas.microsoft.com/office/drawing/2014/main" val="1929743005"/>
                    </a:ext>
                  </a:extLst>
                </a:gridCol>
              </a:tblGrid>
              <a:tr h="1031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</a:rPr>
                        <a:t>Objetivo</a:t>
                      </a:r>
                      <a:endParaRPr lang="es-E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</a:rPr>
                        <a:t>Intervenir cuando aparezca, especialmente en víctimas y en el resto del alumnado.</a:t>
                      </a:r>
                      <a:endParaRPr lang="es-E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91567"/>
                  </a:ext>
                </a:extLst>
              </a:tr>
              <a:tr h="746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200">
                          <a:effectLst/>
                        </a:rPr>
                        <a:t>Eje</a:t>
                      </a:r>
                      <a:endParaRPr lang="es-ES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</a:rPr>
                        <a:t>Actores</a:t>
                      </a:r>
                      <a:endParaRPr lang="es-E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</a:rPr>
                        <a:t>Elementos Positivos</a:t>
                      </a:r>
                      <a:endParaRPr lang="es-E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</a:rPr>
                        <a:t>Elementos para mejorar</a:t>
                      </a:r>
                      <a:endParaRPr lang="es-E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3643543"/>
                  </a:ext>
                </a:extLst>
              </a:tr>
              <a:tr h="167283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200" dirty="0">
                          <a:effectLst/>
                        </a:rPr>
                        <a:t>Intervención </a:t>
                      </a:r>
                      <a:endParaRPr lang="es-E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Familias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veces las familias implicadas no participan y no están en la misma sintonía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Mejorar la comunicación con estas familias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3749064"/>
                  </a:ext>
                </a:extLst>
              </a:tr>
              <a:tr h="195132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Profesorado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cuenta con herramientas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todos los tutores/profesores están sensibilizados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veces los protocolos no se han llevado a cabo de la forma correcta y se ha expuesto a la víctima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6326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1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169A576-47A2-C842-A625-6CA7F6D8F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484293"/>
              </p:ext>
            </p:extLst>
          </p:nvPr>
        </p:nvGraphicFramePr>
        <p:xfrm>
          <a:off x="418472" y="1296067"/>
          <a:ext cx="11348807" cy="47899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15455">
                  <a:extLst>
                    <a:ext uri="{9D8B030D-6E8A-4147-A177-3AD203B41FA5}">
                      <a16:colId xmlns:a16="http://schemas.microsoft.com/office/drawing/2014/main" val="9611853"/>
                    </a:ext>
                  </a:extLst>
                </a:gridCol>
                <a:gridCol w="1603948">
                  <a:extLst>
                    <a:ext uri="{9D8B030D-6E8A-4147-A177-3AD203B41FA5}">
                      <a16:colId xmlns:a16="http://schemas.microsoft.com/office/drawing/2014/main" val="3657456478"/>
                    </a:ext>
                  </a:extLst>
                </a:gridCol>
                <a:gridCol w="8529404">
                  <a:extLst>
                    <a:ext uri="{9D8B030D-6E8A-4147-A177-3AD203B41FA5}">
                      <a16:colId xmlns:a16="http://schemas.microsoft.com/office/drawing/2014/main" val="2607042655"/>
                    </a:ext>
                  </a:extLst>
                </a:gridCol>
              </a:tblGrid>
              <a:tr h="328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Objetivo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Promocionar la convivencia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657935"/>
                  </a:ext>
                </a:extLst>
              </a:tr>
              <a:tr h="328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Eje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Actores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Elementos Positivos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8245914"/>
                  </a:ext>
                </a:extLst>
              </a:tr>
              <a:tr h="41337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Difusión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MCM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Sociedad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AMPA muy activa en el tema de la difusión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Buena acogida por parte del Ayuntamiento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Información y seguimiento continuo de las acciones al Ayuntamiento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Se tomó el tiempo para promocionar cada una de las acciones, sobretodo las relacionada con las charlas a las familias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La rueda de prensa ofrecida en el Ayuntamiento proporcionó mucho impacto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Esta difusión repercute en que toda la comunidad educativa dé más importancia al proyecto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AMPA relacionada con otras AMPAS de otros centros: se les invita a las actividades dirigidas a las familias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Aumenta la conciencia social de la importancia de poner atención y actuar sobre estos temas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El FID ofrece un enfoque sistemático para que se trabaje el tema del acoso escolar involucrando a toda la comunidad educativa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8985066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F0F64E15-1B99-9443-A66B-5D457D1BBCA6}"/>
              </a:ext>
            </a:extLst>
          </p:cNvPr>
          <p:cNvSpPr/>
          <p:nvPr/>
        </p:nvSpPr>
        <p:spPr>
          <a:xfrm>
            <a:off x="373503" y="261292"/>
            <a:ext cx="94762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latin typeface="Avenir Heavy" panose="02000503020000020003" pitchFamily="2" charset="0"/>
              </a:rPr>
              <a:t>Análisis → Evaluación → DIFUSIÓN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32202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E85B23D-F79B-D743-9E87-3F925E7DF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653750"/>
              </p:ext>
            </p:extLst>
          </p:nvPr>
        </p:nvGraphicFramePr>
        <p:xfrm>
          <a:off x="418474" y="1490937"/>
          <a:ext cx="11348805" cy="419033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18765">
                  <a:extLst>
                    <a:ext uri="{9D8B030D-6E8A-4147-A177-3AD203B41FA5}">
                      <a16:colId xmlns:a16="http://schemas.microsoft.com/office/drawing/2014/main" val="9611853"/>
                    </a:ext>
                  </a:extLst>
                </a:gridCol>
                <a:gridCol w="1896736">
                  <a:extLst>
                    <a:ext uri="{9D8B030D-6E8A-4147-A177-3AD203B41FA5}">
                      <a16:colId xmlns:a16="http://schemas.microsoft.com/office/drawing/2014/main" val="3657456478"/>
                    </a:ext>
                  </a:extLst>
                </a:gridCol>
                <a:gridCol w="7933304">
                  <a:extLst>
                    <a:ext uri="{9D8B030D-6E8A-4147-A177-3AD203B41FA5}">
                      <a16:colId xmlns:a16="http://schemas.microsoft.com/office/drawing/2014/main" val="287742803"/>
                    </a:ext>
                  </a:extLst>
                </a:gridCol>
              </a:tblGrid>
              <a:tr h="616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Objetivo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Promocionar la convivencia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657935"/>
                  </a:ext>
                </a:extLst>
              </a:tr>
              <a:tr h="698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Eje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Actores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Elementos para mejorar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8245914"/>
                  </a:ext>
                </a:extLst>
              </a:tr>
              <a:tr h="2874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Difusión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MCM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Sociedad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Seguir promocionando por todos los medios las actividades relacionadas con el proyecto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Seguir manteniendo esa vía de comunicación continua con el Ayuntamiento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Invitar más formalmente a otros centros para que conozcan cómo se trabaja el tema de la convivencia en el Fray, sobretodo a los centros de primaria que proporcionan una parte importante del alumnado que viene a 1º de la ESO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8985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03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CCDBE42-A91B-DE47-AB26-0EB4E8E8F9E3}"/>
              </a:ext>
            </a:extLst>
          </p:cNvPr>
          <p:cNvSpPr/>
          <p:nvPr/>
        </p:nvSpPr>
        <p:spPr>
          <a:xfrm>
            <a:off x="373503" y="66422"/>
            <a:ext cx="71492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latin typeface="Avenir Heavy" panose="02000503020000020003" pitchFamily="2" charset="0"/>
              </a:rPr>
              <a:t>Análisis → Sistematización</a:t>
            </a:r>
            <a:endParaRPr lang="es-ES" sz="44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E83745C-19D4-B942-864D-5FC32AF6D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38729"/>
              </p:ext>
            </p:extLst>
          </p:nvPr>
        </p:nvGraphicFramePr>
        <p:xfrm>
          <a:off x="0" y="835863"/>
          <a:ext cx="12192000" cy="5996584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6444692">
                  <a:extLst>
                    <a:ext uri="{9D8B030D-6E8A-4147-A177-3AD203B41FA5}">
                      <a16:colId xmlns:a16="http://schemas.microsoft.com/office/drawing/2014/main" val="2279679857"/>
                    </a:ext>
                  </a:extLst>
                </a:gridCol>
                <a:gridCol w="5747308">
                  <a:extLst>
                    <a:ext uri="{9D8B030D-6E8A-4147-A177-3AD203B41FA5}">
                      <a16:colId xmlns:a16="http://schemas.microsoft.com/office/drawing/2014/main" val="3578512807"/>
                    </a:ext>
                  </a:extLst>
                </a:gridCol>
              </a:tblGrid>
              <a:tr h="52824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Situación Inicial</a:t>
                      </a:r>
                      <a:endParaRPr lang="es-E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27006"/>
                  </a:ext>
                </a:extLst>
              </a:tr>
              <a:tr h="599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Elementos positivos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Elementos negativos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8208055"/>
                  </a:ext>
                </a:extLst>
              </a:tr>
              <a:tr h="486856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Se parte de una situación positiva: existe un trabajo previo del centro de diez años de trabajo, con cursos, premios, equipo de mediación, grupo de convivencia…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Equipo directivo muy sensibilizado desde hace años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AMPA muy activo y motivado, con personas clave relacionadas con los mcm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Equipo técnico (Ángel y Sonia) conocen el centro y tienen buena relación con dirección y con orientación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Hay una buena coordinación entre el AMPA, el equipo directivo: buen rollo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AMPA, profesorado, alumnado receptivo a este tipo de proyecto y activo en el centro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Ayuntamiento abierto a promocionar este tipo de dinámicas en los centros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La subvención del ayuntamiento posibilita que tengamos profesionales a nuestra disposición para desarrollar la intervención (una psicóloga)</a:t>
                      </a:r>
                      <a:endParaRPr lang="es-E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Nadie interviene con las víctimas ni con los agresores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El tratamiento de los problemas de convivencia era más de tipo sancionador, no tanto de carácter preventivo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Miedo de comunicar a un adulto el problema o situación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El equipo de mediación era pasivo, no desempeñaba todas las funciones que podía desempeñar (no solo mediar)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No llegaban los problemas al profesorado, porque los problemas se dan en momentos aislados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Casos preocupantes a los que poner remedio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Se realizan actividades, pero de una forma más aislada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No hay un enfoque sistemático para prevenir, se trabaja más de forma reactiva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No se trabaja con toda la comunidad educativa</a:t>
                      </a:r>
                      <a:endParaRPr lang="es-E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7773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7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D05ECD3-377B-0642-97DF-C048F43BD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47604"/>
              </p:ext>
            </p:extLst>
          </p:nvPr>
        </p:nvGraphicFramePr>
        <p:xfrm>
          <a:off x="0" y="55884"/>
          <a:ext cx="12192000" cy="6090068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3933140">
                  <a:extLst>
                    <a:ext uri="{9D8B030D-6E8A-4147-A177-3AD203B41FA5}">
                      <a16:colId xmlns:a16="http://schemas.microsoft.com/office/drawing/2014/main" val="1331346520"/>
                    </a:ext>
                  </a:extLst>
                </a:gridCol>
                <a:gridCol w="3823411">
                  <a:extLst>
                    <a:ext uri="{9D8B030D-6E8A-4147-A177-3AD203B41FA5}">
                      <a16:colId xmlns:a16="http://schemas.microsoft.com/office/drawing/2014/main" val="2215433652"/>
                    </a:ext>
                  </a:extLst>
                </a:gridCol>
                <a:gridCol w="4435449">
                  <a:extLst>
                    <a:ext uri="{9D8B030D-6E8A-4147-A177-3AD203B41FA5}">
                      <a16:colId xmlns:a16="http://schemas.microsoft.com/office/drawing/2014/main" val="1810924344"/>
                    </a:ext>
                  </a:extLst>
                </a:gridCol>
              </a:tblGrid>
              <a:tr h="43879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Situación actual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855773"/>
                  </a:ext>
                </a:extLst>
              </a:tr>
              <a:tr h="491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Estudiantes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Familias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Enfoque de trabajo sistemático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0998071"/>
                  </a:ext>
                </a:extLst>
              </a:tr>
              <a:tr h="516024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kern="1200" dirty="0">
                          <a:effectLst/>
                        </a:rPr>
                        <a:t>Alumnado más sensibilizado y predispuesto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kern="1200" dirty="0">
                          <a:effectLst/>
                        </a:rPr>
                        <a:t>Consolidado el equipo de alumnos mediadores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kern="1200" dirty="0">
                          <a:effectLst/>
                        </a:rPr>
                        <a:t>Mayor protagonismo y formación a los equipos de mediación, más efectivos.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kern="1200" dirty="0">
                          <a:effectLst/>
                        </a:rPr>
                        <a:t>Los chavales aceptan más fácilmente que ser buena gente trae cuenta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kern="1200" dirty="0">
                          <a:effectLst/>
                        </a:rPr>
                        <a:t>Se ha perdido el miedo a ser el chivato.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kern="1200" dirty="0">
                          <a:effectLst/>
                        </a:rPr>
                        <a:t>El mediador, como persona cercana, inspira confianza y se hace más fácil contarle los problemas.</a:t>
                      </a:r>
                      <a:endParaRPr lang="es-ES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Familias más implicadas porque tienen más conocimientos gracias a las charlas.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Tienen nuevas ideas que utilizar en la educación en casa.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Se promueve el mismo enfoque preventivo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Disponemos de herramientas para entender mejor a nuestros-a hijos-as (las tres C: comunicación / control / cariño)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Entendemos que la paciencia es fundamental porque nuestros hijos están en fase de construcción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La mayor difusión en toda la comunidad educativa provocó una mayor implicación a todos los niveles.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Se ha mantenido el trabajo por la convivencia y se ha mejorado puesto que se han aunado formas de trabajar.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Elaboración de herramientas y protocolos para detectar posibles casos de acoso.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Formación más sistemática para la prevención y el manejo de casos que se presentan.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Mayor receptividad de los casos conflictivos por la diferente formar de enfrentar la situación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9971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8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33AB29-9F0A-654B-855E-55AC405CB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639152"/>
              </p:ext>
            </p:extLst>
          </p:nvPr>
        </p:nvGraphicFramePr>
        <p:xfrm>
          <a:off x="0" y="508334"/>
          <a:ext cx="12192000" cy="553270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3894125">
                  <a:extLst>
                    <a:ext uri="{9D8B030D-6E8A-4147-A177-3AD203B41FA5}">
                      <a16:colId xmlns:a16="http://schemas.microsoft.com/office/drawing/2014/main" val="1212298953"/>
                    </a:ext>
                  </a:extLst>
                </a:gridCol>
                <a:gridCol w="2328672">
                  <a:extLst>
                    <a:ext uri="{9D8B030D-6E8A-4147-A177-3AD203B41FA5}">
                      <a16:colId xmlns:a16="http://schemas.microsoft.com/office/drawing/2014/main" val="3686922903"/>
                    </a:ext>
                  </a:extLst>
                </a:gridCol>
                <a:gridCol w="3247949">
                  <a:extLst>
                    <a:ext uri="{9D8B030D-6E8A-4147-A177-3AD203B41FA5}">
                      <a16:colId xmlns:a16="http://schemas.microsoft.com/office/drawing/2014/main" val="1269126732"/>
                    </a:ext>
                  </a:extLst>
                </a:gridCol>
                <a:gridCol w="2721254">
                  <a:extLst>
                    <a:ext uri="{9D8B030D-6E8A-4147-A177-3AD203B41FA5}">
                      <a16:colId xmlns:a16="http://schemas.microsoft.com/office/drawing/2014/main" val="1267438504"/>
                    </a:ext>
                  </a:extLst>
                </a:gridCol>
              </a:tblGrid>
              <a:tr h="67159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Obstáculos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395022"/>
                  </a:ext>
                </a:extLst>
              </a:tr>
              <a:tr h="773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b="1">
                          <a:effectLst/>
                        </a:rPr>
                        <a:t>Tiempos</a:t>
                      </a:r>
                      <a:endParaRPr lang="es-E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b="1">
                          <a:effectLst/>
                        </a:rPr>
                        <a:t>Intervención</a:t>
                      </a:r>
                      <a:endParaRPr lang="es-E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b="1">
                          <a:effectLst/>
                        </a:rPr>
                        <a:t>Involucramiento</a:t>
                      </a:r>
                      <a:endParaRPr lang="es-E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b="1" dirty="0">
                          <a:effectLst/>
                        </a:rPr>
                        <a:t>Teoría y práctica</a:t>
                      </a:r>
                      <a:endParaRPr lang="es-E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6354712"/>
                  </a:ext>
                </a:extLst>
              </a:tr>
              <a:tr h="408768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Gestión del tiempo para la mediación: no se cuenta con tiempos claros para mediar, basado en la buena voluntad de las partes: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Esto repercute en la inmediatez de respuesta.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Los procesos se hacen muy lentos y pierden efectividad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Dificultad a la hora de programar actividades</a:t>
                      </a:r>
                      <a:endParaRPr lang="es-E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La intervención individualizada con casos fuera del centro no fue eficaz: no se pudo rematar la intervención 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>
                          <a:effectLst/>
                        </a:rPr>
                        <a:t>Miembros de la comunidad educativa que no se involucran: profesores, familias, pocos padres acuden a las charlas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>
                          <a:effectLst/>
                        </a:rPr>
                        <a:t>Las familias afectadas no se sienten aludidas y la respuesta al problema de su hijo fue poca o nula.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>
                          <a:effectLst/>
                        </a:rPr>
                        <a:t>Problemas en la selección de los mediadores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Mayor formación a todos los niveles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Aumento de casos conflictivos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Dificultad de llevar la teoría a la práctica: hay que saber adaptarse a cada persona y cada caso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4939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1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4D48E-50E4-364E-BF03-35DE978B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40" y="266218"/>
            <a:ext cx="5930142" cy="1540548"/>
          </a:xfrm>
        </p:spPr>
        <p:txBody>
          <a:bodyPr anchor="ctr">
            <a:normAutofit/>
          </a:bodyPr>
          <a:lstStyle/>
          <a:p>
            <a:pPr algn="ctr"/>
            <a:r>
              <a:rPr lang="es-ES" sz="3600" b="1" dirty="0">
                <a:latin typeface="Avenir Heavy" panose="02000503020000020003" pitchFamily="2" charset="0"/>
              </a:rPr>
              <a:t>¿Por qué es importante sistematizar y evaluar?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F7D675-BF8D-FA49-AE8A-7595D8CBA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4812" y="2049137"/>
            <a:ext cx="6295869" cy="4202098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latin typeface="Avenir Book" panose="02000503020000020003" pitchFamily="2" charset="0"/>
              </a:rPr>
              <a:t>Porque nos permite: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Avenir Book" panose="02000503020000020003" pitchFamily="2" charset="0"/>
              </a:rPr>
              <a:t>Reflexionar </a:t>
            </a:r>
            <a:r>
              <a:rPr lang="es-ES" sz="2200" dirty="0" err="1">
                <a:latin typeface="Avenir Book" panose="02000503020000020003" pitchFamily="2" charset="0"/>
              </a:rPr>
              <a:t>junt@s</a:t>
            </a:r>
            <a:r>
              <a:rPr lang="es-ES" sz="2200" dirty="0">
                <a:latin typeface="Avenir Book" panose="02000503020000020003" pitchFamily="2" charset="0"/>
              </a:rPr>
              <a:t> sobre nuestra práctica y aprender de ella.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Avenir Book" panose="02000503020000020003" pitchFamily="2" charset="0"/>
              </a:rPr>
              <a:t>Analizar las cosas que funcionaron bien y las cosas que se deberían mejorar.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latin typeface="Avenir Book" panose="02000503020000020003" pitchFamily="2" charset="0"/>
              </a:rPr>
              <a:t>Ser más conscientes de lo que hacemos y de por qué lo hacemos.</a:t>
            </a:r>
            <a:endParaRPr lang="es-ES" sz="2400" dirty="0">
              <a:latin typeface="Avenir Book" panose="02000503020000020003" pitchFamily="2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latin typeface="Avenir Book" panose="02000503020000020003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7F1268-6BA5-284C-92D0-C749F6CA2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552" y="644582"/>
            <a:ext cx="5703937" cy="539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2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6782FEE-02A0-1740-AC6C-282AFAB5D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558664"/>
              </p:ext>
            </p:extLst>
          </p:nvPr>
        </p:nvGraphicFramePr>
        <p:xfrm>
          <a:off x="-29980" y="220774"/>
          <a:ext cx="12192000" cy="5895034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474976">
                  <a:extLst>
                    <a:ext uri="{9D8B030D-6E8A-4147-A177-3AD203B41FA5}">
                      <a16:colId xmlns:a16="http://schemas.microsoft.com/office/drawing/2014/main" val="786470727"/>
                    </a:ext>
                  </a:extLst>
                </a:gridCol>
                <a:gridCol w="2645664">
                  <a:extLst>
                    <a:ext uri="{9D8B030D-6E8A-4147-A177-3AD203B41FA5}">
                      <a16:colId xmlns:a16="http://schemas.microsoft.com/office/drawing/2014/main" val="3308659123"/>
                    </a:ext>
                  </a:extLst>
                </a:gridCol>
                <a:gridCol w="3638093">
                  <a:extLst>
                    <a:ext uri="{9D8B030D-6E8A-4147-A177-3AD203B41FA5}">
                      <a16:colId xmlns:a16="http://schemas.microsoft.com/office/drawing/2014/main" val="4083239287"/>
                    </a:ext>
                  </a:extLst>
                </a:gridCol>
                <a:gridCol w="3433267">
                  <a:extLst>
                    <a:ext uri="{9D8B030D-6E8A-4147-A177-3AD203B41FA5}">
                      <a16:colId xmlns:a16="http://schemas.microsoft.com/office/drawing/2014/main" val="2958573796"/>
                    </a:ext>
                  </a:extLst>
                </a:gridCol>
              </a:tblGrid>
              <a:tr h="509877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Posibles Soluciones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2507"/>
                  </a:ext>
                </a:extLst>
              </a:tr>
              <a:tr h="528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</a:rPr>
                        <a:t>Tiempo</a:t>
                      </a:r>
                      <a:endParaRPr lang="es-E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Intervención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Involucramiento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Formación</a:t>
                      </a:r>
                      <a:endParaRPr lang="es-E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9440463"/>
                  </a:ext>
                </a:extLst>
              </a:tr>
              <a:tr h="485663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Dar prioridad a las actuaciones por la convivencia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Planificar mejor las acciones y definir resultados concretos (línea base)</a:t>
                      </a:r>
                      <a:endParaRPr lang="es-E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Intervenir dentro del grupo aula y con todas las personas involucradas: víctima / acosador /espectadores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Enfoque de prácticas restaurativas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Implicar al alumnado en las tareas de difusión para enganchar a las familias: por ejemplo, escribiendo en las agendas y que se devuelvan firmadas.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Enfocar las charlas como algo más relajado donde se pueda compartir un café: dar un enfoque más práctico y trabajando con casos reales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Investigar cuáles son los horarios que más convienen a las familias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Formación del grupo de convivencia del centro y en el centro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La formación de los mediadores se focalizó en el centro en horario escolar.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Incluir en el horario lectivo del profesorado un tiempo para formarse en convivencia, como horas complementarias.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dirty="0">
                          <a:effectLst/>
                        </a:rPr>
                        <a:t>Aumentar el número de charlas a las familias y tener un enfoque más práctico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0730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2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4DED13-A577-6048-9220-134BA73E8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16012"/>
              </p:ext>
            </p:extLst>
          </p:nvPr>
        </p:nvGraphicFramePr>
        <p:xfrm>
          <a:off x="0" y="184379"/>
          <a:ext cx="12192000" cy="5938108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6086007">
                  <a:extLst>
                    <a:ext uri="{9D8B030D-6E8A-4147-A177-3AD203B41FA5}">
                      <a16:colId xmlns:a16="http://schemas.microsoft.com/office/drawing/2014/main" val="4062722171"/>
                    </a:ext>
                  </a:extLst>
                </a:gridCol>
                <a:gridCol w="6105993">
                  <a:extLst>
                    <a:ext uri="{9D8B030D-6E8A-4147-A177-3AD203B41FA5}">
                      <a16:colId xmlns:a16="http://schemas.microsoft.com/office/drawing/2014/main" val="566607560"/>
                    </a:ext>
                  </a:extLst>
                </a:gridCol>
              </a:tblGrid>
              <a:tr h="670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Elementos favorables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Elementos freno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88257"/>
                  </a:ext>
                </a:extLst>
              </a:tr>
              <a:tr h="526804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El profesorado involucrado es muy profesional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Colaboración de los alumnos porque conocen al equipo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El buen rollo que hay en el centro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Implicación de profesionales de fuera del centro, pero que al mismo tiempo lo conocen por dentro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Los profesionales ajenos al centro están muy implicados y provocaron mucha fuerza y ganas de participar al AMPA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Buena disposición del personal del centro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No ser un centro con personas especialmente conflictivas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Equipos directivos que promueven la convivencia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Medios de comunicación activos que siguen el proyecto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Implicación del AMPA y otras entidades externas al centro como el ayuntamiento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Participación de las familias en las actividades del centro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Tener una idea clara y sistemática de la intervención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b="0" dirty="0">
                          <a:effectLst/>
                        </a:rPr>
                        <a:t>El tema de la convivencia es un valor seguro: nadie se opone a trabajar en ello a priori</a:t>
                      </a:r>
                      <a:endParaRPr lang="es-E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Algunos estudiantes, profesores, familias no están al corriente del FID y no le dan la importancia que merece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Problemas vinculados a la disponibilidad de tiempos y espacios para mediar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El sistema de selección de mediadores no fue eficaz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Todo el equipo de mediación necesita poner en práctica sus conocimientos y compartir sus experiencias entre ellos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Una vez que se identificaron los casos falló la intervención y no se pudo reconducir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Grado de interinidad del profesorado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No se llegó a concretar de forma práctica la planificación: muchas actividades no se lograron realizar. Todo se hizo de forma mucho más lenta de lo que se había pensado al inicio.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Era un proyecto piloto, que necesitaba ponerse a prueba: hubo elementos que al llevarlos a la práctica fallaron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Los procesos de sensibilización y de cambio de actitudes son lentos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575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A4EA0FE-8C17-B942-B31A-81864B2BC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479805"/>
              </p:ext>
            </p:extLst>
          </p:nvPr>
        </p:nvGraphicFramePr>
        <p:xfrm>
          <a:off x="0" y="134912"/>
          <a:ext cx="12192000" cy="5996065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245446361"/>
                    </a:ext>
                  </a:extLst>
                </a:gridCol>
              </a:tblGrid>
              <a:tr h="605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Lecciones aprendidas y buenas prácticas</a:t>
                      </a:r>
                      <a:endParaRPr lang="es-E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2258586"/>
                  </a:ext>
                </a:extLst>
              </a:tr>
              <a:tr h="539053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El FID proporciona un marco de actuación sistemático y cohesionado de promoción de la convivencia con toda la comunidad educativa: sin ese marco claro, vamos dando palos de ciego. Lo que se necesita es aterrizarlo de forma más efectiva en una planificación y darnos los tiempos y los espacios para llevarla cabo.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Es fundamental disponer de protocolos y actitudes claras de cara a manejar conflictos en los centros educativos.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Este tipo de dinámicas funcionan cuando está toda la comunidad educativa implicada y trabajando con el mismo enfoque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Con el FID aprendimos que hay que valorar a la persona, con sus defectos y sus virtudes: tener un enfoque propositivo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Implicar al alumnado de forma directa en la resolución de conflictos es fundamental: promueve el trabajo entre pares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Este tipo de proyectos enfocados en la comunidad educativa crean una cohesión fuerte: nos enseña a trabajar en equipo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Familias / estudiantes / profesorado necesitan tener momentos donde reflexionar juntas y compartir experiencias: hay que darse el tiempo y el lugar para poder hacerlo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El grupo de estudiantes mediadores valora enormemente esta experiencia como fuente de crecimiento personal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El enfoque propositivo y proactivo genera buen rollo en el centro y fuera de él: ¡más abrazos y menos rechazo!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2000" b="0" dirty="0">
                          <a:effectLst/>
                        </a:rPr>
                        <a:t>El FID nos ha dado herramientas para ACTUAR</a:t>
                      </a:r>
                      <a:endParaRPr lang="es-E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17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21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517AE3D-8114-D84F-A271-C5F27BD63F1E}"/>
              </a:ext>
            </a:extLst>
          </p:cNvPr>
          <p:cNvSpPr/>
          <p:nvPr/>
        </p:nvSpPr>
        <p:spPr>
          <a:xfrm>
            <a:off x="568375" y="523710"/>
            <a:ext cx="4522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dirty="0">
                <a:latin typeface="Avenir Heavy" panose="02000503020000020003" pitchFamily="2" charset="0"/>
              </a:rPr>
              <a:t>¿Y ahora qué…?</a:t>
            </a:r>
            <a:endParaRPr lang="es-ES" sz="4400" dirty="0"/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45CFD210-733D-3D44-AEF7-9C4967B7984F}"/>
              </a:ext>
            </a:extLst>
          </p:cNvPr>
          <p:cNvSpPr txBox="1">
            <a:spLocks/>
          </p:cNvSpPr>
          <p:nvPr/>
        </p:nvSpPr>
        <p:spPr>
          <a:xfrm>
            <a:off x="303527" y="1503366"/>
            <a:ext cx="11888473" cy="51342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b="1" dirty="0">
                <a:latin typeface="Avenir Heavy" panose="02000503020000020003" pitchFamily="2" charset="0"/>
              </a:rPr>
              <a:t>¿Hay algo que no se ha dicho y que se debería tener en cuenta?</a:t>
            </a:r>
            <a:endParaRPr lang="es-ES" dirty="0">
              <a:latin typeface="Avenir Book" panose="02000503020000020003" pitchFamily="2" charset="0"/>
            </a:endParaRPr>
          </a:p>
          <a:p>
            <a:pPr>
              <a:lnSpc>
                <a:spcPct val="150000"/>
              </a:lnSpc>
            </a:pPr>
            <a:r>
              <a:rPr lang="es-ES" b="1" dirty="0">
                <a:latin typeface="Avenir Heavy" panose="02000503020000020003" pitchFamily="2" charset="0"/>
              </a:rPr>
              <a:t>Próximos pasos → Taller → Vuelta a la práctica</a:t>
            </a:r>
          </a:p>
          <a:p>
            <a:pPr lvl="1">
              <a:lnSpc>
                <a:spcPct val="150000"/>
              </a:lnSpc>
            </a:pPr>
            <a:r>
              <a:rPr lang="es-ES" dirty="0">
                <a:latin typeface="Avenir Book" panose="02000503020000020003" pitchFamily="2" charset="0"/>
              </a:rPr>
              <a:t>Alumnado</a:t>
            </a:r>
          </a:p>
          <a:p>
            <a:pPr lvl="1">
              <a:lnSpc>
                <a:spcPct val="150000"/>
              </a:lnSpc>
            </a:pPr>
            <a:r>
              <a:rPr lang="es-ES" dirty="0">
                <a:latin typeface="Avenir Book" panose="02000503020000020003" pitchFamily="2" charset="0"/>
              </a:rPr>
              <a:t>Profesorado</a:t>
            </a:r>
          </a:p>
          <a:p>
            <a:pPr lvl="1">
              <a:lnSpc>
                <a:spcPct val="150000"/>
              </a:lnSpc>
            </a:pPr>
            <a:r>
              <a:rPr lang="es-ES" dirty="0">
                <a:latin typeface="Avenir Book" panose="02000503020000020003" pitchFamily="2" charset="0"/>
              </a:rPr>
              <a:t>Familias</a:t>
            </a:r>
          </a:p>
          <a:p>
            <a:pPr lvl="1">
              <a:lnSpc>
                <a:spcPct val="150000"/>
              </a:lnSpc>
            </a:pPr>
            <a:r>
              <a:rPr lang="es-ES" dirty="0">
                <a:latin typeface="Avenir Book" panose="02000503020000020003" pitchFamily="2" charset="0"/>
              </a:rPr>
              <a:t>Equipo técnico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9F51E6-DD21-CB44-82C9-0491BA809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407" y="3137160"/>
            <a:ext cx="5577278" cy="32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92CD8D2-51A4-5F41-B512-05E53070A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7" y="624173"/>
            <a:ext cx="8766123" cy="58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56312-710D-7646-AAF3-D33A0D83D59E}"/>
              </a:ext>
            </a:extLst>
          </p:cNvPr>
          <p:cNvSpPr txBox="1">
            <a:spLocks/>
          </p:cNvSpPr>
          <p:nvPr/>
        </p:nvSpPr>
        <p:spPr>
          <a:xfrm>
            <a:off x="393539" y="266218"/>
            <a:ext cx="5069711" cy="149313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latin typeface="Avenir Heavy" panose="02000503020000020003" pitchFamily="2" charset="0"/>
              </a:rPr>
              <a:t>El proyecto FID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A0BA7CD1-61CD-B848-99ED-A77350FB5AA3}"/>
              </a:ext>
            </a:extLst>
          </p:cNvPr>
          <p:cNvSpPr txBox="1">
            <a:spLocks/>
          </p:cNvSpPr>
          <p:nvPr/>
        </p:nvSpPr>
        <p:spPr>
          <a:xfrm>
            <a:off x="127321" y="1581434"/>
            <a:ext cx="5720907" cy="49003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s-ES" sz="2400" dirty="0">
                <a:latin typeface="Avenir Book" panose="02000503020000020003" pitchFamily="2" charset="0"/>
              </a:rPr>
              <a:t>En 2017 el Fray pone en marcha el proyecto FID con el objetivo de promover la convivencia sin violencia con toda la comunidad educativa.</a:t>
            </a:r>
          </a:p>
          <a:p>
            <a:pPr marL="285750" indent="-285750">
              <a:lnSpc>
                <a:spcPct val="150000"/>
              </a:lnSpc>
            </a:pPr>
            <a:r>
              <a:rPr lang="es-ES" sz="2400" dirty="0">
                <a:latin typeface="Avenir Book" panose="02000503020000020003" pitchFamily="2" charset="0"/>
              </a:rPr>
              <a:t>Objetivos:</a:t>
            </a:r>
          </a:p>
          <a:p>
            <a:pPr marL="742950" lvl="1" indent="-285750">
              <a:lnSpc>
                <a:spcPct val="150000"/>
              </a:lnSpc>
            </a:pPr>
            <a:r>
              <a:rPr lang="es-ES" sz="2000" dirty="0">
                <a:latin typeface="Avenir Book" panose="02000503020000020003" pitchFamily="2" charset="0"/>
              </a:rPr>
              <a:t>Prevenir la violencia</a:t>
            </a:r>
          </a:p>
          <a:p>
            <a:pPr marL="742950" lvl="1" indent="-285750">
              <a:lnSpc>
                <a:spcPct val="150000"/>
              </a:lnSpc>
            </a:pPr>
            <a:r>
              <a:rPr lang="es-ES" sz="2000" dirty="0">
                <a:latin typeface="Avenir Book" panose="02000503020000020003" pitchFamily="2" charset="0"/>
              </a:rPr>
              <a:t>Intervenir cuando aparezca</a:t>
            </a:r>
          </a:p>
          <a:p>
            <a:pPr marL="742950" lvl="1" indent="-285750">
              <a:lnSpc>
                <a:spcPct val="150000"/>
              </a:lnSpc>
            </a:pPr>
            <a:r>
              <a:rPr lang="es-ES" sz="2000" dirty="0">
                <a:latin typeface="Avenir Book" panose="02000503020000020003" pitchFamily="2" charset="0"/>
              </a:rPr>
              <a:t>Concienciar sobre esta problemática</a:t>
            </a:r>
          </a:p>
          <a:p>
            <a:pPr marL="285750" indent="-285750">
              <a:lnSpc>
                <a:spcPct val="150000"/>
              </a:lnSpc>
            </a:pPr>
            <a:endParaRPr lang="es-ES" sz="2400" dirty="0">
              <a:latin typeface="Avenir Book" panose="02000503020000020003" pitchFamily="2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latin typeface="Avenir Book" panose="02000503020000020003" pitchFamily="2" charset="0"/>
            </a:endParaRPr>
          </a:p>
        </p:txBody>
      </p:sp>
      <p:pic>
        <p:nvPicPr>
          <p:cNvPr id="5" name="Imagen 4" descr="page16image12328048">
            <a:extLst>
              <a:ext uri="{FF2B5EF4-FFF2-40B4-BE49-F238E27FC236}">
                <a16:creationId xmlns:a16="http://schemas.microsoft.com/office/drawing/2014/main" id="{B53CC13E-6B1B-A843-B736-7CE7D7388582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94" y="1677685"/>
            <a:ext cx="6133802" cy="4450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8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3FBF9F-87B7-FA4D-9C55-E73FB997C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7627" y="1605288"/>
            <a:ext cx="6434524" cy="38706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Avenir Heavy" panose="02000503020000020003" pitchFamily="2" charset="0"/>
              </a:rPr>
              <a:t>Objetivos del EIP:</a:t>
            </a:r>
          </a:p>
          <a:p>
            <a:pPr lvl="1">
              <a:lnSpc>
                <a:spcPct val="150000"/>
              </a:lnSpc>
            </a:pPr>
            <a:r>
              <a:rPr lang="es-ES" b="1" dirty="0">
                <a:latin typeface="Avenir Heavy" panose="02000503020000020003" pitchFamily="2" charset="0"/>
              </a:rPr>
              <a:t>evaluar</a:t>
            </a:r>
            <a:r>
              <a:rPr lang="es-ES" dirty="0">
                <a:latin typeface="Avenir Book" panose="02000503020000020003" pitchFamily="2" charset="0"/>
              </a:rPr>
              <a:t> en qué medida el proyecto logró los objetivos que se había propuesto llevar a cabo y en qué aspectos debería mejorar su actuación.</a:t>
            </a:r>
          </a:p>
          <a:p>
            <a:pPr lvl="1">
              <a:lnSpc>
                <a:spcPct val="150000"/>
              </a:lnSpc>
            </a:pPr>
            <a:r>
              <a:rPr lang="es-ES" b="1" dirty="0">
                <a:latin typeface="Avenir Heavy" panose="02000503020000020003" pitchFamily="2" charset="0"/>
              </a:rPr>
              <a:t>sistematizar</a:t>
            </a:r>
            <a:r>
              <a:rPr lang="es-ES" dirty="0">
                <a:latin typeface="Avenir Book" panose="02000503020000020003" pitchFamily="2" charset="0"/>
              </a:rPr>
              <a:t> el camino recorrido, identificando las lecciones aprendidas y buenas prácticas.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0F0DE65-E399-4244-B0C4-E90DF6A802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455" y="449708"/>
            <a:ext cx="11664696" cy="685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Avenir Heavy" panose="02000503020000020003" pitchFamily="2" charset="0"/>
              </a:rPr>
              <a:t>Objetivos del Ejercicio de Investigación Participativa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0623F0-BE7E-BC4B-8F45-5732AB8E8EEF}"/>
              </a:ext>
            </a:extLst>
          </p:cNvPr>
          <p:cNvSpPr txBox="1"/>
          <p:nvPr/>
        </p:nvSpPr>
        <p:spPr>
          <a:xfrm>
            <a:off x="5578208" y="5529782"/>
            <a:ext cx="6538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Avenir Heavy" panose="02000503020000020003" pitchFamily="2" charset="0"/>
              </a:rPr>
              <a:t>FORMACIÓN – INTERVENCIÓN – DIFUSIÓN</a:t>
            </a:r>
          </a:p>
        </p:txBody>
      </p:sp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id="{49EB5683-D24F-B849-8E71-93BFF0660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55" y="1605288"/>
            <a:ext cx="5152742" cy="4652190"/>
          </a:xfrm>
        </p:spPr>
      </p:pic>
    </p:spTree>
    <p:extLst>
      <p:ext uri="{BB962C8B-B14F-4D97-AF65-F5344CB8AC3E}">
        <p14:creationId xmlns:p14="http://schemas.microsoft.com/office/powerpoint/2010/main" val="27052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3FBF9F-87B7-FA4D-9C55-E73FB997C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7455" y="1343712"/>
            <a:ext cx="4957591" cy="51342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latin typeface="Avenir Heavy" panose="02000503020000020003" pitchFamily="2" charset="0"/>
              </a:rPr>
              <a:t>Fases:</a:t>
            </a:r>
          </a:p>
          <a:p>
            <a:pPr lvl="1">
              <a:lnSpc>
                <a:spcPct val="150000"/>
              </a:lnSpc>
            </a:pPr>
            <a:r>
              <a:rPr lang="es-ES" sz="2200" dirty="0">
                <a:latin typeface="Avenir Book" panose="02000503020000020003" pitchFamily="2" charset="0"/>
              </a:rPr>
              <a:t>Estudio de gabinete</a:t>
            </a:r>
          </a:p>
          <a:p>
            <a:pPr lvl="1">
              <a:lnSpc>
                <a:spcPct val="150000"/>
              </a:lnSpc>
            </a:pPr>
            <a:r>
              <a:rPr lang="es-ES" sz="2200" dirty="0">
                <a:latin typeface="Avenir Book" panose="02000503020000020003" pitchFamily="2" charset="0"/>
              </a:rPr>
              <a:t>Trabajo de campo</a:t>
            </a:r>
          </a:p>
          <a:p>
            <a:pPr lvl="1">
              <a:lnSpc>
                <a:spcPct val="150000"/>
              </a:lnSpc>
            </a:pPr>
            <a:r>
              <a:rPr lang="es-ES" sz="2200" dirty="0">
                <a:latin typeface="Avenir Book" panose="02000503020000020003" pitchFamily="2" charset="0"/>
              </a:rPr>
              <a:t>Análisis</a:t>
            </a:r>
          </a:p>
          <a:p>
            <a:pPr lvl="1">
              <a:lnSpc>
                <a:spcPct val="150000"/>
              </a:lnSpc>
            </a:pPr>
            <a:r>
              <a:rPr lang="es-ES" sz="2200" dirty="0">
                <a:latin typeface="Avenir Book" panose="02000503020000020003" pitchFamily="2" charset="0"/>
              </a:rPr>
              <a:t>Difusión</a:t>
            </a:r>
          </a:p>
          <a:p>
            <a:pPr lvl="1">
              <a:lnSpc>
                <a:spcPct val="150000"/>
              </a:lnSpc>
            </a:pPr>
            <a:r>
              <a:rPr lang="es-ES" sz="2200" dirty="0">
                <a:latin typeface="Avenir Book" panose="02000503020000020003" pitchFamily="2" charset="0"/>
              </a:rPr>
              <a:t>Vuelta a la práctica</a:t>
            </a:r>
          </a:p>
          <a:p>
            <a:pPr>
              <a:lnSpc>
                <a:spcPct val="150000"/>
              </a:lnSpc>
            </a:pPr>
            <a:r>
              <a:rPr lang="es-ES" b="1" dirty="0">
                <a:latin typeface="Avenir Heavy" panose="02000503020000020003" pitchFamily="2" charset="0"/>
              </a:rPr>
              <a:t>Técnicas:</a:t>
            </a:r>
          </a:p>
          <a:p>
            <a:pPr lvl="1">
              <a:lnSpc>
                <a:spcPct val="150000"/>
              </a:lnSpc>
            </a:pPr>
            <a:r>
              <a:rPr lang="es-ES" sz="2200" dirty="0">
                <a:latin typeface="Avenir Book" panose="02000503020000020003" pitchFamily="2" charset="0"/>
              </a:rPr>
              <a:t>Entrevistas en profundidad</a:t>
            </a:r>
          </a:p>
          <a:p>
            <a:pPr lvl="1">
              <a:lnSpc>
                <a:spcPct val="150000"/>
              </a:lnSpc>
            </a:pPr>
            <a:r>
              <a:rPr lang="es-ES" sz="2200" dirty="0">
                <a:latin typeface="Avenir Book" panose="02000503020000020003" pitchFamily="2" charset="0"/>
              </a:rPr>
              <a:t>Grupos focales</a:t>
            </a:r>
          </a:p>
          <a:p>
            <a:pPr lvl="1">
              <a:lnSpc>
                <a:spcPct val="150000"/>
              </a:lnSpc>
            </a:pPr>
            <a:r>
              <a:rPr lang="es-ES" sz="2200" dirty="0">
                <a:latin typeface="Avenir Book" panose="02000503020000020003" pitchFamily="2" charset="0"/>
              </a:rPr>
              <a:t>Taller de sistematización</a:t>
            </a:r>
          </a:p>
          <a:p>
            <a:pPr>
              <a:lnSpc>
                <a:spcPct val="150000"/>
              </a:lnSpc>
            </a:pPr>
            <a:endParaRPr lang="es-ES" dirty="0">
              <a:latin typeface="Avenir Book" panose="02000503020000020003" pitchFamily="2" charset="0"/>
            </a:endParaRPr>
          </a:p>
          <a:p>
            <a:pPr>
              <a:lnSpc>
                <a:spcPct val="150000"/>
              </a:lnSpc>
            </a:pPr>
            <a:endParaRPr lang="es-ES" dirty="0">
              <a:latin typeface="Avenir Book" panose="02000503020000020003" pitchFamily="2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0F0DE65-E399-4244-B0C4-E90DF6A802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455" y="449708"/>
            <a:ext cx="11664696" cy="685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Avenir Heavy" panose="02000503020000020003" pitchFamily="2" charset="0"/>
              </a:rPr>
              <a:t>Metodología: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8B2AC7F-67BC-804F-8151-70CC74508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61" y="1598542"/>
            <a:ext cx="7530059" cy="385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0C76CC3-5FAD-6A40-BCA6-B35E639DE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90746"/>
              </p:ext>
            </p:extLst>
          </p:nvPr>
        </p:nvGraphicFramePr>
        <p:xfrm>
          <a:off x="374574" y="1094161"/>
          <a:ext cx="11270255" cy="500683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99142">
                  <a:extLst>
                    <a:ext uri="{9D8B030D-6E8A-4147-A177-3AD203B41FA5}">
                      <a16:colId xmlns:a16="http://schemas.microsoft.com/office/drawing/2014/main" val="2758857675"/>
                    </a:ext>
                  </a:extLst>
                </a:gridCol>
                <a:gridCol w="2247441">
                  <a:extLst>
                    <a:ext uri="{9D8B030D-6E8A-4147-A177-3AD203B41FA5}">
                      <a16:colId xmlns:a16="http://schemas.microsoft.com/office/drawing/2014/main" val="1927642590"/>
                    </a:ext>
                  </a:extLst>
                </a:gridCol>
                <a:gridCol w="7623672">
                  <a:extLst>
                    <a:ext uri="{9D8B030D-6E8A-4147-A177-3AD203B41FA5}">
                      <a16:colId xmlns:a16="http://schemas.microsoft.com/office/drawing/2014/main" val="1978693943"/>
                    </a:ext>
                  </a:extLst>
                </a:gridCol>
              </a:tblGrid>
              <a:tr h="468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Objetivo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Prevenir la violencia en sus diferentes contextos (escolar, familiar y social)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014966"/>
                  </a:ext>
                </a:extLst>
              </a:tr>
              <a:tr h="5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Eje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Actores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Elementos Positivos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544702333"/>
                  </a:ext>
                </a:extLst>
              </a:tr>
              <a:tr h="40328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Formación 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Alumnado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Se realizaron diferentes talleres formativos con el grupo de mediadores seleccionados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Grupo de mediadores consolidado y activo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Además de mediar, participan en el observatorio de la convivencia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Identifican casos ellos-as mismos-as sin pasar por orientación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Se siente una mayor concienciación en temas de convivencia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Algunos-as han podido pasar a la práctica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La formación se ve como muy positiva para los propios mediadores a nivel personal: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Más capacidad de liderazgo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Empatía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Ser mejores personas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Autoestima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3155282479"/>
                  </a:ext>
                </a:extLst>
              </a:tr>
            </a:tbl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30833E51-1E2E-6646-A81D-A891BE0E97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4574" y="119202"/>
            <a:ext cx="11664696" cy="685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latin typeface="Avenir Heavy" panose="02000503020000020003" pitchFamily="2" charset="0"/>
              </a:rPr>
              <a:t>Análisis → Evaluación → FORMACIÓN</a:t>
            </a:r>
          </a:p>
        </p:txBody>
      </p:sp>
    </p:spTree>
    <p:extLst>
      <p:ext uri="{BB962C8B-B14F-4D97-AF65-F5344CB8AC3E}">
        <p14:creationId xmlns:p14="http://schemas.microsoft.com/office/powerpoint/2010/main" val="6354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0C76CC3-5FAD-6A40-BCA6-B35E639DE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46307"/>
              </p:ext>
            </p:extLst>
          </p:nvPr>
        </p:nvGraphicFramePr>
        <p:xfrm>
          <a:off x="242371" y="541636"/>
          <a:ext cx="11666863" cy="554437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56645">
                  <a:extLst>
                    <a:ext uri="{9D8B030D-6E8A-4147-A177-3AD203B41FA5}">
                      <a16:colId xmlns:a16="http://schemas.microsoft.com/office/drawing/2014/main" val="2758857675"/>
                    </a:ext>
                  </a:extLst>
                </a:gridCol>
                <a:gridCol w="1214204">
                  <a:extLst>
                    <a:ext uri="{9D8B030D-6E8A-4147-A177-3AD203B41FA5}">
                      <a16:colId xmlns:a16="http://schemas.microsoft.com/office/drawing/2014/main" val="1927642590"/>
                    </a:ext>
                  </a:extLst>
                </a:gridCol>
                <a:gridCol w="9196014">
                  <a:extLst>
                    <a:ext uri="{9D8B030D-6E8A-4147-A177-3AD203B41FA5}">
                      <a16:colId xmlns:a16="http://schemas.microsoft.com/office/drawing/2014/main" val="1813373151"/>
                    </a:ext>
                  </a:extLst>
                </a:gridCol>
              </a:tblGrid>
              <a:tr h="492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Objetivo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Prevenir la violencia en sus diferentes contextos (escolar, familiar y social)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014966"/>
                  </a:ext>
                </a:extLst>
              </a:tr>
              <a:tr h="550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Eje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Actores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Elementos para mejorar (I)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544702333"/>
                  </a:ext>
                </a:extLst>
              </a:tr>
              <a:tr h="4501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Formación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Alumnado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La selección del grupo mediador: hubo personas que no funcionaron bien.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Mejorar los criterios para la selección: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No permitir que se apunten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Selección triangulando cómo ve el resto del alumnado a esa persona (¿es confiable?) y cómo la ve el profesorado.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Se necesita mejorar la coordinación de los tiempos para mediar: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Incorporar una hora de mediación al horario semanal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Sincronizar para todos los grupos las horas de tutorías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El tema de la confidencialidad: tienen que dar parte al departamento de Orientación, sienten que traicionan la confianza depositada en ellos-as.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Es necesario mejorar la difusión de quiénes son el equipo de mediadores: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Poner un cartel con fotos/nombres en el pasillo principal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Pasar por cada una de las clases para que expliquen cuál su rol y que las personas los identifiquen más fácilmente</a:t>
                      </a: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3155282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0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11B5083-D6B0-1147-8954-C56B3566D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11980"/>
              </p:ext>
            </p:extLst>
          </p:nvPr>
        </p:nvGraphicFramePr>
        <p:xfrm>
          <a:off x="283367" y="394444"/>
          <a:ext cx="11688897" cy="570655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56909">
                  <a:extLst>
                    <a:ext uri="{9D8B030D-6E8A-4147-A177-3AD203B41FA5}">
                      <a16:colId xmlns:a16="http://schemas.microsoft.com/office/drawing/2014/main" val="2758857675"/>
                    </a:ext>
                  </a:extLst>
                </a:gridCol>
                <a:gridCol w="1109037">
                  <a:extLst>
                    <a:ext uri="{9D8B030D-6E8A-4147-A177-3AD203B41FA5}">
                      <a16:colId xmlns:a16="http://schemas.microsoft.com/office/drawing/2014/main" val="1927642590"/>
                    </a:ext>
                  </a:extLst>
                </a:gridCol>
                <a:gridCol w="9322951">
                  <a:extLst>
                    <a:ext uri="{9D8B030D-6E8A-4147-A177-3AD203B41FA5}">
                      <a16:colId xmlns:a16="http://schemas.microsoft.com/office/drawing/2014/main" val="1813373151"/>
                    </a:ext>
                  </a:extLst>
                </a:gridCol>
              </a:tblGrid>
              <a:tr h="477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Objetivo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Prevenir la violencia en sus diferentes contextos (escolar, familiar y social)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014966"/>
                  </a:ext>
                </a:extLst>
              </a:tr>
              <a:tr h="496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Eje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Actores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Elementos para mejorar (II)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544702333"/>
                  </a:ext>
                </a:extLst>
              </a:tr>
              <a:tr h="4732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Formación 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Alumnado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Frustración por parte de algunos mediadores que no han pasado a la acción.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Iniciar mediación en parejas (personas con más experiencia y personas novatas)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Fundamental que pasen de la teoría a la práctica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Espacio para mediar: aunque hay un aula de convivencia a menudo está ocupada con alumnado sancionado o con otras actividades.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Privilegiar ese espacio para la mediación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Promover las reuniones de mediadores para que compartan experiencias y buenas prácticas: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Reforzar el </a:t>
                      </a:r>
                      <a:r>
                        <a:rPr lang="es-ES" sz="1800" dirty="0" err="1">
                          <a:effectLst/>
                        </a:rPr>
                        <a:t>team-building</a:t>
                      </a:r>
                      <a:endParaRPr lang="es-ES" sz="18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Dar más difusión a su trabajo dentro del Instituto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Algunas personas del profesorado no están sensibilizadas y ponen pegas a que las personas mediadoras “pierdan horas lectivas”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Mejorar la sensibilización de todos los miembros del profesorado en este sentido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Insistir más en la importancia del rol del mediador y promocionar más el trabajo que realizan y los beneficios que supone de cara a la mejora de la convivencia general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ES" sz="1800" dirty="0">
                          <a:effectLst/>
                        </a:rPr>
                        <a:t>Formación más continua y más orientada a la práctica y a que se compartan experiencias entre los propios mediadores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3155282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3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D927DC6-6B2D-6743-A59C-8A0E8F3D1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253265"/>
              </p:ext>
            </p:extLst>
          </p:nvPr>
        </p:nvGraphicFramePr>
        <p:xfrm>
          <a:off x="465416" y="849622"/>
          <a:ext cx="11270256" cy="51314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77956">
                  <a:extLst>
                    <a:ext uri="{9D8B030D-6E8A-4147-A177-3AD203B41FA5}">
                      <a16:colId xmlns:a16="http://schemas.microsoft.com/office/drawing/2014/main" val="2758857675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val="1927642590"/>
                    </a:ext>
                  </a:extLst>
                </a:gridCol>
                <a:gridCol w="8989765">
                  <a:extLst>
                    <a:ext uri="{9D8B030D-6E8A-4147-A177-3AD203B41FA5}">
                      <a16:colId xmlns:a16="http://schemas.microsoft.com/office/drawing/2014/main" val="1978693943"/>
                    </a:ext>
                  </a:extLst>
                </a:gridCol>
              </a:tblGrid>
              <a:tr h="371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Objetivo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Prevenir la violencia en sus diferentes contextos (escolar, familiar y social)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014966"/>
                  </a:ext>
                </a:extLst>
              </a:tr>
              <a:tr h="433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Eje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Actores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Elementos Positivos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544702333"/>
                  </a:ext>
                </a:extLst>
              </a:tr>
              <a:tr h="4326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Formación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Familias</a:t>
                      </a:r>
                    </a:p>
                  </a:txBody>
                  <a:tcPr marL="49447" marR="49447" marT="0" marB="0"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valora mucho las charlas realizadas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Familias con más herramientas para lidiar con sus adolescentes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Buena participación general de las familias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promueve el diálogo sobre estos temas al interior de las familias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promueve la reflexión personal sobre estos temas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valora mucho la forma de enfocar las charlas y la claridad y la cercanía de Ángel y Sonia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/>
                </a:tc>
                <a:extLst>
                  <a:ext uri="{0D108BD9-81ED-4DB2-BD59-A6C34878D82A}">
                    <a16:rowId xmlns:a16="http://schemas.microsoft.com/office/drawing/2014/main" val="3155282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6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2018</TotalTime>
  <Words>3017</Words>
  <Application>Microsoft Office PowerPoint</Application>
  <PresentationFormat>Panorámica</PresentationFormat>
  <Paragraphs>319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Avenir Book</vt:lpstr>
      <vt:lpstr>Avenir Heavy</vt:lpstr>
      <vt:lpstr>Calibri</vt:lpstr>
      <vt:lpstr>Calibri Light</vt:lpstr>
      <vt:lpstr>Courier New</vt:lpstr>
      <vt:lpstr>Times New Roman</vt:lpstr>
      <vt:lpstr>Tema de Office</vt:lpstr>
      <vt:lpstr>Presentación de  los resultados de  la Sistematización y  la Evaluación del proyecto FID 1.0 </vt:lpstr>
      <vt:lpstr>¿Por qué es importante sistematizar y evaluar?</vt:lpstr>
      <vt:lpstr>Presentación de PowerPoint</vt:lpstr>
      <vt:lpstr>Objetivos del Ejercicio de Investigación Participativa</vt:lpstr>
      <vt:lpstr>Metodología:</vt:lpstr>
      <vt:lpstr>Análisis → Evaluación → 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Sistematización y Evaluación del proyecto FID 1.0</dc:title>
  <dc:creator>Microsoft Office User</dc:creator>
  <cp:lastModifiedBy>ies</cp:lastModifiedBy>
  <cp:revision>31</cp:revision>
  <dcterms:created xsi:type="dcterms:W3CDTF">2019-01-29T09:39:47Z</dcterms:created>
  <dcterms:modified xsi:type="dcterms:W3CDTF">2019-02-27T17:46:54Z</dcterms:modified>
</cp:coreProperties>
</file>