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0"/>
  </p:notesMasterIdLst>
  <p:handoutMasterIdLst>
    <p:handoutMasterId r:id="rId31"/>
  </p:handoutMasterIdLst>
  <p:sldIdLst>
    <p:sldId id="256" r:id="rId2"/>
    <p:sldId id="257" r:id="rId3"/>
    <p:sldId id="304" r:id="rId4"/>
    <p:sldId id="302" r:id="rId5"/>
    <p:sldId id="303"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FFFF00"/>
    <a:srgbClr val="BFBF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4660"/>
  </p:normalViewPr>
  <p:slideViewPr>
    <p:cSldViewPr>
      <p:cViewPr varScale="1">
        <p:scale>
          <a:sx n="66" d="100"/>
          <a:sy n="66" d="100"/>
        </p:scale>
        <p:origin x="-1404" y="-9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ES_tradn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126B7D-4403-44BD-9436-C4EA849C4B4E}" type="datetimeFigureOut">
              <a:rPr lang="es-ES_tradnl"/>
              <a:pPr>
                <a:defRPr/>
              </a:pPr>
              <a:t>17/04/2015</a:t>
            </a:fld>
            <a:endParaRPr lang="es-ES_tradnl"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ES_tradn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5456510-4E55-41F9-B89C-8B06A98B5A32}" type="slidenum">
              <a:rPr lang="es-ES_tradnl"/>
              <a:pPr>
                <a:defRPr/>
              </a:pPr>
              <a:t>‹#›</a:t>
            </a:fld>
            <a:endParaRPr lang="es-ES_tradn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FD235B3-9C26-4B0D-ADF8-2A0D89CA5225}" type="datetimeFigureOut">
              <a:rPr lang="es-ES_tradnl"/>
              <a:pPr>
                <a:defRPr/>
              </a:pPr>
              <a:t>17/04/2015</a:t>
            </a:fld>
            <a:endParaRPr lang="es-ES_tradn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E90AD3F-E420-4CC0-9504-CBE07E7B66A0}" type="slidenum">
              <a:rPr lang="es-ES_tradnl"/>
              <a:pPr>
                <a:defRPr/>
              </a:pPr>
              <a:t>‹#›</a:t>
            </a:fld>
            <a:endParaRPr lang="es-ES_tradnl"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1AE4E753-BED1-4A82-BA2A-BAA1DFD3629E}" type="datetime2">
              <a:rPr lang="en-US"/>
              <a:pPr>
                <a:defRPr/>
              </a:pPr>
              <a:t>Friday, April 17, 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7" name="Slide Number Placeholder 5"/>
          <p:cNvSpPr>
            <a:spLocks noGrp="1"/>
          </p:cNvSpPr>
          <p:nvPr>
            <p:ph type="sldNum" sz="quarter" idx="12"/>
          </p:nvPr>
        </p:nvSpPr>
        <p:spPr/>
        <p:txBody>
          <a:bodyPr/>
          <a:lstStyle>
            <a:lvl1pPr>
              <a:defRPr/>
            </a:lvl1pPr>
          </a:lstStyle>
          <a:p>
            <a:pPr>
              <a:defRPr/>
            </a:pPr>
            <a:fld id="{A709FAD9-0879-4D1C-AB8F-289D49F597F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D91C9912-39D4-4BA6-B5C6-C98990F71E2C}" type="datetime2">
              <a:rPr lang="en-US"/>
              <a:pPr>
                <a:defRPr/>
              </a:pPr>
              <a:t>Friday, April 17, 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6" name="Slide Number Placeholder 5"/>
          <p:cNvSpPr>
            <a:spLocks noGrp="1"/>
          </p:cNvSpPr>
          <p:nvPr>
            <p:ph type="sldNum" sz="quarter" idx="12"/>
          </p:nvPr>
        </p:nvSpPr>
        <p:spPr/>
        <p:txBody>
          <a:bodyPr/>
          <a:lstStyle>
            <a:lvl1pPr>
              <a:defRPr/>
            </a:lvl1pPr>
          </a:lstStyle>
          <a:p>
            <a:pPr>
              <a:defRPr/>
            </a:pPr>
            <a:fld id="{05F768C7-2EEF-4AD5-AF47-D4C5E83C53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09026219-3699-4BD8-BD93-DF75028E01CF}" type="datetime2">
              <a:rPr lang="en-US"/>
              <a:pPr>
                <a:defRPr/>
              </a:pPr>
              <a:t>Friday, April 17, 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6" name="Slide Number Placeholder 5"/>
          <p:cNvSpPr>
            <a:spLocks noGrp="1"/>
          </p:cNvSpPr>
          <p:nvPr>
            <p:ph type="sldNum" sz="quarter" idx="12"/>
          </p:nvPr>
        </p:nvSpPr>
        <p:spPr/>
        <p:txBody>
          <a:bodyPr/>
          <a:lstStyle>
            <a:lvl1pPr>
              <a:defRPr/>
            </a:lvl1pPr>
          </a:lstStyle>
          <a:p>
            <a:pPr>
              <a:defRPr/>
            </a:pPr>
            <a:fld id="{EBD7C053-1184-4B51-BB18-4D276DEE4F5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Date Placeholder 3"/>
          <p:cNvSpPr>
            <a:spLocks noGrp="1"/>
          </p:cNvSpPr>
          <p:nvPr>
            <p:ph type="dt" sz="half" idx="10"/>
          </p:nvPr>
        </p:nvSpPr>
        <p:spPr/>
        <p:txBody>
          <a:bodyPr/>
          <a:lstStyle>
            <a:lvl1pPr>
              <a:defRPr/>
            </a:lvl1pPr>
          </a:lstStyle>
          <a:p>
            <a:pPr>
              <a:defRPr/>
            </a:pPr>
            <a:fld id="{14893BF8-4DBE-401A-B0B3-882EF065FCD6}" type="datetime2">
              <a:rPr lang="en-US"/>
              <a:pPr>
                <a:defRPr/>
              </a:pPr>
              <a:t>Friday, April 17, 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5" name="Slide Number Placeholder 5"/>
          <p:cNvSpPr>
            <a:spLocks noGrp="1"/>
          </p:cNvSpPr>
          <p:nvPr>
            <p:ph type="sldNum" sz="quarter" idx="12"/>
          </p:nvPr>
        </p:nvSpPr>
        <p:spPr/>
        <p:txBody>
          <a:bodyPr/>
          <a:lstStyle>
            <a:lvl1pPr>
              <a:defRPr/>
            </a:lvl1pPr>
          </a:lstStyle>
          <a:p>
            <a:pPr>
              <a:defRPr/>
            </a:pPr>
            <a:fld id="{EFB4FC75-DE16-4732-AECC-8F829884E1B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lstStyle>
            <a:lvl1pPr>
              <a:defRPr sz="2800">
                <a:solidFill>
                  <a:srgbClr val="002060"/>
                </a:solidFill>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457200" y="1268760"/>
            <a:ext cx="8229600" cy="5400600"/>
          </a:xfrm>
        </p:spPr>
        <p:txBody>
          <a:bodyPr>
            <a:normAutofit/>
          </a:bodyPr>
          <a:lstStyle>
            <a:lvl1pPr>
              <a:defRPr sz="2400"/>
            </a:lvl1pPr>
            <a:lvl2pPr>
              <a:defRPr sz="2400"/>
            </a:lvl2pPr>
            <a:lvl3pPr>
              <a:defRPr sz="2400"/>
            </a:lvl3pPr>
            <a:lvl4pPr>
              <a:defRPr sz="2400"/>
            </a:lvl4pPr>
            <a:lvl5pPr>
              <a:defRPr sz="2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Footer Placeholder 4"/>
          <p:cNvSpPr>
            <a:spLocks noGrp="1"/>
          </p:cNvSpPr>
          <p:nvPr>
            <p:ph type="ftr" sz="quarter" idx="10"/>
          </p:nvPr>
        </p:nvSpPr>
        <p:spPr>
          <a:xfrm>
            <a:off x="0" y="0"/>
            <a:ext cx="4114800" cy="328613"/>
          </a:xfrm>
        </p:spPr>
        <p:txBody>
          <a:bodyPr/>
          <a:lstStyle>
            <a:lvl1pPr>
              <a:defRPr sz="2400" b="1" dirty="0" smtClean="0"/>
            </a:lvl1pPr>
          </a:lstStyle>
          <a:p>
            <a:pPr>
              <a:defRPr/>
            </a:pPr>
            <a:r>
              <a:rPr lang="en-US"/>
              <a:t>BIZANTINOS Y CAROLINGIOS </a:t>
            </a:r>
            <a:endParaRPr lang="en-US"/>
          </a:p>
        </p:txBody>
      </p:sp>
      <p:sp>
        <p:nvSpPr>
          <p:cNvPr id="5" name="Slide Number Placeholder 5"/>
          <p:cNvSpPr>
            <a:spLocks noGrp="1"/>
          </p:cNvSpPr>
          <p:nvPr>
            <p:ph type="sldNum" sz="quarter" idx="11"/>
          </p:nvPr>
        </p:nvSpPr>
        <p:spPr/>
        <p:txBody>
          <a:bodyPr/>
          <a:lstStyle>
            <a:lvl1pPr>
              <a:defRPr/>
            </a:lvl1pPr>
          </a:lstStyle>
          <a:p>
            <a:pPr>
              <a:defRPr/>
            </a:pPr>
            <a:fld id="{520A75E8-B563-4A7B-898F-7355ADE8E44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070AA487-37D8-4C31-ABFD-64C173238ECA}" type="datetime2">
              <a:rPr lang="en-US"/>
              <a:pPr>
                <a:defRPr/>
              </a:pPr>
              <a:t>Friday, April 17, 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7" name="Slide Number Placeholder 5"/>
          <p:cNvSpPr>
            <a:spLocks noGrp="1"/>
          </p:cNvSpPr>
          <p:nvPr>
            <p:ph type="sldNum" sz="quarter" idx="12"/>
          </p:nvPr>
        </p:nvSpPr>
        <p:spPr/>
        <p:txBody>
          <a:bodyPr/>
          <a:lstStyle>
            <a:lvl1pPr>
              <a:defRPr/>
            </a:lvl1pPr>
          </a:lstStyle>
          <a:p>
            <a:pPr>
              <a:defRPr/>
            </a:pPr>
            <a:fld id="{6522193F-CA33-4FA3-A01E-BC27D551423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37B66644-3AC0-4F52-A529-6AF90C75B948}" type="datetime2">
              <a:rPr lang="en-US"/>
              <a:pPr>
                <a:defRPr/>
              </a:pPr>
              <a:t>Friday, April 17, 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7" name="Slide Number Placeholder 5"/>
          <p:cNvSpPr>
            <a:spLocks noGrp="1"/>
          </p:cNvSpPr>
          <p:nvPr>
            <p:ph type="sldNum" sz="quarter" idx="12"/>
          </p:nvPr>
        </p:nvSpPr>
        <p:spPr/>
        <p:txBody>
          <a:bodyPr/>
          <a:lstStyle>
            <a:lvl1pPr>
              <a:defRPr/>
            </a:lvl1pPr>
          </a:lstStyle>
          <a:p>
            <a:pPr>
              <a:defRPr/>
            </a:pPr>
            <a:fld id="{07184A12-48D1-41EC-8E61-0B5BA392CE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2E39129E-C7BF-4D2C-A318-90CA8AD2A87B}" type="datetime2">
              <a:rPr lang="en-US"/>
              <a:pPr>
                <a:defRPr/>
              </a:pPr>
              <a:t>Friday, April 17, 2015</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en-US"/>
              <a:t>BIZANTINOS Y CAROLINGIOS </a:t>
            </a:r>
          </a:p>
        </p:txBody>
      </p:sp>
      <p:sp>
        <p:nvSpPr>
          <p:cNvPr id="10" name="Slide Number Placeholder 8"/>
          <p:cNvSpPr>
            <a:spLocks noGrp="1"/>
          </p:cNvSpPr>
          <p:nvPr>
            <p:ph type="sldNum" sz="quarter" idx="12"/>
          </p:nvPr>
        </p:nvSpPr>
        <p:spPr/>
        <p:txBody>
          <a:bodyPr/>
          <a:lstStyle>
            <a:lvl1pPr>
              <a:defRPr/>
            </a:lvl1pPr>
          </a:lstStyle>
          <a:p>
            <a:pPr>
              <a:defRPr/>
            </a:pPr>
            <a:fld id="{6895D17F-1DD9-47C5-9ECC-134297B0F64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6D796F30-28D3-4C6D-BD9D-0299BB4AD911}" type="datetime2">
              <a:rPr lang="en-US"/>
              <a:pPr>
                <a:defRPr/>
              </a:pPr>
              <a:t>Friday, April 17, 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5" name="Slide Number Placeholder 5"/>
          <p:cNvSpPr>
            <a:spLocks noGrp="1"/>
          </p:cNvSpPr>
          <p:nvPr>
            <p:ph type="sldNum" sz="quarter" idx="12"/>
          </p:nvPr>
        </p:nvSpPr>
        <p:spPr/>
        <p:txBody>
          <a:bodyPr/>
          <a:lstStyle>
            <a:lvl1pPr>
              <a:defRPr/>
            </a:lvl1pPr>
          </a:lstStyle>
          <a:p>
            <a:pPr>
              <a:defRPr/>
            </a:pPr>
            <a:fld id="{A96F0A4F-54B8-478E-8716-B274FB2254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4925" y="19050"/>
            <a:ext cx="4114800" cy="328613"/>
          </a:xfrm>
        </p:spPr>
        <p:txBody>
          <a:bodyPr/>
          <a:lstStyle>
            <a:lvl1pPr>
              <a:defRPr sz="2400" b="1" dirty="0" smtClean="0">
                <a:solidFill>
                  <a:schemeClr val="tx1"/>
                </a:solidFill>
              </a:defRPr>
            </a:lvl1pPr>
          </a:lstStyle>
          <a:p>
            <a:pPr>
              <a:defRPr/>
            </a:pPr>
            <a:r>
              <a:rPr lang="en-US"/>
              <a:t>BIZANTINOS Y CAROLINGIOS </a:t>
            </a:r>
            <a:endParaRPr lang="en-US"/>
          </a:p>
        </p:txBody>
      </p:sp>
      <p:sp>
        <p:nvSpPr>
          <p:cNvPr id="3" name="Slide Number Placeholder 3"/>
          <p:cNvSpPr>
            <a:spLocks noGrp="1"/>
          </p:cNvSpPr>
          <p:nvPr>
            <p:ph type="sldNum" sz="quarter" idx="11"/>
          </p:nvPr>
        </p:nvSpPr>
        <p:spPr/>
        <p:txBody>
          <a:bodyPr/>
          <a:lstStyle>
            <a:lvl1pPr>
              <a:defRPr/>
            </a:lvl1pPr>
          </a:lstStyle>
          <a:p>
            <a:pPr>
              <a:defRPr/>
            </a:pPr>
            <a:fld id="{5D51216F-0C45-43B9-B609-A90A726EBE0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D30F756A-7386-4248-A73F-2312FCFADE8A}" type="datetime2">
              <a:rPr lang="en-US"/>
              <a:pPr>
                <a:defRPr/>
              </a:pPr>
              <a:t>Friday, April 17, 2015</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BIZANTINOS Y CAROLINGIOS </a:t>
            </a:r>
          </a:p>
        </p:txBody>
      </p:sp>
      <p:sp>
        <p:nvSpPr>
          <p:cNvPr id="8" name="Slide Number Placeholder 6"/>
          <p:cNvSpPr>
            <a:spLocks noGrp="1"/>
          </p:cNvSpPr>
          <p:nvPr>
            <p:ph type="sldNum" sz="quarter" idx="12"/>
          </p:nvPr>
        </p:nvSpPr>
        <p:spPr/>
        <p:txBody>
          <a:bodyPr/>
          <a:lstStyle>
            <a:lvl1pPr>
              <a:defRPr/>
            </a:lvl1pPr>
          </a:lstStyle>
          <a:p>
            <a:pPr>
              <a:defRPr/>
            </a:pPr>
            <a:fld id="{B5B319CE-2630-4573-B973-2144ED30E2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ED3F3B36-F043-42BF-810F-37F09B0F6DC3}" type="datetime2">
              <a:rPr lang="en-US"/>
              <a:pPr>
                <a:defRPr/>
              </a:pPr>
              <a:t>Friday, April 17, 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BIZANTINOS Y CAROLINGIOS </a:t>
            </a:r>
          </a:p>
        </p:txBody>
      </p:sp>
      <p:sp>
        <p:nvSpPr>
          <p:cNvPr id="7" name="Slide Number Placeholder 5"/>
          <p:cNvSpPr>
            <a:spLocks noGrp="1"/>
          </p:cNvSpPr>
          <p:nvPr>
            <p:ph type="sldNum" sz="quarter" idx="12"/>
          </p:nvPr>
        </p:nvSpPr>
        <p:spPr/>
        <p:txBody>
          <a:bodyPr/>
          <a:lstStyle>
            <a:lvl1pPr>
              <a:defRPr/>
            </a:lvl1pPr>
          </a:lstStyle>
          <a:p>
            <a:pPr>
              <a:defRPr/>
            </a:pPr>
            <a:fld id="{9BB2A849-056F-45F5-AA0E-8989314326F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A34EF1A5-9AF6-4D5A-838C-79045D7487A9}" type="datetime2">
              <a:rPr lang="en-US"/>
              <a:pPr>
                <a:defRPr/>
              </a:pPr>
              <a:t>Friday, April 17, 2015</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smtClean="0">
                <a:solidFill>
                  <a:srgbClr val="FFFFFF"/>
                </a:solidFill>
                <a:latin typeface="+mn-lt"/>
                <a:cs typeface="+mn-cs"/>
              </a:defRPr>
            </a:lvl1pPr>
          </a:lstStyle>
          <a:p>
            <a:pPr>
              <a:defRPr/>
            </a:pPr>
            <a:r>
              <a:rPr lang="en-US"/>
              <a:t>BIZANTINOS Y CAROLINGIOS </a:t>
            </a: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DCD3A630-5682-4563-AFD4-E3014BC208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2" r:id="rId4"/>
    <p:sldLayoutId id="2147483976" r:id="rId5"/>
    <p:sldLayoutId id="2147483971" r:id="rId6"/>
    <p:sldLayoutId id="2147483977" r:id="rId7"/>
    <p:sldLayoutId id="2147483978" r:id="rId8"/>
    <p:sldLayoutId id="2147483970" r:id="rId9"/>
    <p:sldLayoutId id="2147483969" r:id="rId10"/>
    <p:sldLayoutId id="2147483968" r:id="rId11"/>
    <p:sldLayoutId id="2147483967" r:id="rId12"/>
  </p:sldLayoutIdLst>
  <p:timing>
    <p:tnLst>
      <p:par>
        <p:cTn id="1" dur="indefinite" restart="never" nodeType="tmRoot"/>
      </p:par>
    </p:tnLst>
  </p:timing>
  <p:hf hd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o-ciudad.co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ltrebanodejoarilla.blogspot.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ltrebanodejoarilla.blogspot.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ltrebanodejoarilla.blogspot.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eltrebanodejoarilla.blogspo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ltrebanodejoarilla.blogspot.co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nciclopediadelasaves.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eblos-espana.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ueblos-espana.or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ueblos-espana.or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pueblos-espan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ro-ciudad.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erea"/>
          <p:cNvPicPr>
            <a:picLocks noChangeAspect="1" noChangeArrowheads="1"/>
          </p:cNvPicPr>
          <p:nvPr/>
        </p:nvPicPr>
        <p:blipFill>
          <a:blip r:embed="rId2" cstate="print"/>
          <a:srcRect/>
          <a:stretch>
            <a:fillRect/>
          </a:stretch>
        </p:blipFill>
        <p:spPr bwMode="auto">
          <a:xfrm>
            <a:off x="1403648" y="2060848"/>
            <a:ext cx="6444208" cy="2636774"/>
          </a:xfrm>
          <a:prstGeom prst="rect">
            <a:avLst/>
          </a:prstGeom>
          <a:noFill/>
          <a:scene3d>
            <a:camera prst="orthographicFront"/>
            <a:lightRig rig="threePt" dir="t"/>
          </a:scene3d>
          <a:sp3d contourW="57150"/>
        </p:spPr>
      </p:pic>
      <p:sp>
        <p:nvSpPr>
          <p:cNvPr id="2" name="1 Título"/>
          <p:cNvSpPr>
            <a:spLocks noGrp="1"/>
          </p:cNvSpPr>
          <p:nvPr>
            <p:ph type="ctrTitle"/>
          </p:nvPr>
        </p:nvSpPr>
        <p:spPr>
          <a:xfrm>
            <a:off x="685800" y="620713"/>
            <a:ext cx="7848600" cy="1368425"/>
          </a:xfrm>
        </p:spPr>
        <p:txBody>
          <a:bodyPr/>
          <a:lstStyle/>
          <a:p>
            <a:pPr algn="ctr" fontAlgn="auto">
              <a:spcAft>
                <a:spcPts val="0"/>
              </a:spcAft>
              <a:defRPr/>
            </a:pPr>
            <a:r>
              <a:rPr lang="es-ES" sz="6000" b="1" dirty="0" smtClean="0"/>
              <a:t>-melgar de arriba-</a:t>
            </a:r>
            <a:endParaRPr lang="es-ES_tradnl" sz="6000" b="1" dirty="0"/>
          </a:p>
        </p:txBody>
      </p:sp>
      <p:sp>
        <p:nvSpPr>
          <p:cNvPr id="3" name="2 Subtítulo"/>
          <p:cNvSpPr>
            <a:spLocks noGrp="1"/>
          </p:cNvSpPr>
          <p:nvPr>
            <p:ph type="subTitle" idx="1"/>
          </p:nvPr>
        </p:nvSpPr>
        <p:spPr>
          <a:xfrm>
            <a:off x="1619672" y="4509120"/>
            <a:ext cx="6040760" cy="1464568"/>
          </a:xfrm>
          <a:solidFill>
            <a:schemeClr val="accent2"/>
          </a:solidFill>
          <a:ln/>
          <a:scene3d>
            <a:camera prst="orthographicFront"/>
            <a:lightRig rig="threePt" dir="t"/>
          </a:scene3d>
          <a:sp3d contourW="44450"/>
        </p:spPr>
        <p:txBody>
          <a:bodyPr rtlCol="0">
            <a:normAutofit fontScale="70000" lnSpcReduction="20000"/>
          </a:bodyPr>
          <a:lstStyle/>
          <a:p>
            <a:pPr algn="ctr" fontAlgn="auto">
              <a:spcAft>
                <a:spcPts val="0"/>
              </a:spcAft>
              <a:buFont typeface="Arial" pitchFamily="34" charset="0"/>
              <a:buNone/>
              <a:defRPr/>
            </a:pPr>
            <a:endParaRPr lang="es-ES_tradnl" dirty="0" smtClean="0"/>
          </a:p>
          <a:p>
            <a:pPr algn="ctr" fontAlgn="auto">
              <a:spcAft>
                <a:spcPts val="0"/>
              </a:spcAft>
              <a:buFont typeface="Arial" pitchFamily="34" charset="0"/>
              <a:buNone/>
              <a:defRPr/>
            </a:pPr>
            <a:r>
              <a:rPr lang="es-ES_tradnl" sz="4000" dirty="0" smtClean="0"/>
              <a:t>-LA TIERRA DE CAMPOS EN EL NORTE DE LA PROVINCIA DE VALLADOLID-</a:t>
            </a:r>
            <a:endParaRPr lang="es-ES_tradnl"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CIVIL: PALOMARES-</a:t>
            </a:r>
            <a:endParaRPr lang="es-ES_tradnl" b="1" i="1" u="sng" dirty="0"/>
          </a:p>
        </p:txBody>
      </p:sp>
      <p:sp>
        <p:nvSpPr>
          <p:cNvPr id="3" name="2 Marcador de contenido"/>
          <p:cNvSpPr>
            <a:spLocks noGrp="1"/>
          </p:cNvSpPr>
          <p:nvPr>
            <p:ph idx="1"/>
          </p:nvPr>
        </p:nvSpPr>
        <p:spPr>
          <a:xfrm>
            <a:off x="457200" y="981075"/>
            <a:ext cx="8218488" cy="5111750"/>
          </a:xfrm>
        </p:spPr>
        <p:txBody>
          <a:bodyPr rtlCol="0">
            <a:normAutofit fontScale="92500" lnSpcReduction="10000"/>
          </a:bodyPr>
          <a:lstStyle/>
          <a:p>
            <a:pPr marL="182880" indent="-182880" fontAlgn="auto">
              <a:spcAft>
                <a:spcPts val="0"/>
              </a:spcAft>
              <a:buFont typeface="Arial" pitchFamily="34" charset="0"/>
              <a:buChar char="•"/>
              <a:defRPr/>
            </a:pPr>
            <a:r>
              <a:rPr lang="es-ES" sz="3200" b="1" dirty="0" smtClean="0"/>
              <a:t>Melgar de Arriba acoge </a:t>
            </a:r>
            <a:r>
              <a:rPr lang="es-ES" sz="3200" b="1" i="1" dirty="0" smtClean="0"/>
              <a:t>la mayor concentración de palomares existentes de la Comarca</a:t>
            </a:r>
            <a:r>
              <a:rPr lang="es-ES" sz="3200" b="1" dirty="0" smtClean="0"/>
              <a:t>. </a:t>
            </a:r>
          </a:p>
          <a:p>
            <a:pPr marL="182880" indent="-182880" fontAlgn="auto">
              <a:spcAft>
                <a:spcPts val="0"/>
              </a:spcAft>
              <a:buFont typeface="Arial" pitchFamily="34" charset="0"/>
              <a:buChar char="•"/>
              <a:defRPr/>
            </a:pPr>
            <a:r>
              <a:rPr lang="es-ES" sz="3200" b="1" dirty="0" smtClean="0"/>
              <a:t>Los palomares constituyen una de las manifestaciones artísticas más importantes de la arquitectura popular que identifica a Tierra de Campos.</a:t>
            </a:r>
          </a:p>
          <a:p>
            <a:pPr marL="182880" indent="-182880" fontAlgn="auto">
              <a:spcAft>
                <a:spcPts val="0"/>
              </a:spcAft>
              <a:buFont typeface="Arial" pitchFamily="34" charset="0"/>
              <a:buChar char="•"/>
              <a:defRPr/>
            </a:pPr>
            <a:r>
              <a:rPr lang="es-ES" sz="3200" b="1" dirty="0" smtClean="0"/>
              <a:t>Su función principal es la de dar cobijo a las palomas y producir el afamado </a:t>
            </a:r>
            <a:r>
              <a:rPr lang="es-ES" sz="3200" b="1" i="1" dirty="0" smtClean="0"/>
              <a:t>Pichón de Nidal de Tierra de Campos</a:t>
            </a:r>
            <a:r>
              <a:rPr lang="es-ES" sz="3200" b="1" dirty="0" smtClean="0"/>
              <a:t> que se ha erigido en uno de los elementos más identificativos de la gastronomía de Castilla y León.</a:t>
            </a:r>
          </a:p>
          <a:p>
            <a:pPr marL="182880" indent="-182880" fontAlgn="auto">
              <a:spcAft>
                <a:spcPts val="0"/>
              </a:spcAft>
              <a:buFont typeface="Arial" pitchFamily="34" charset="0"/>
              <a:buChar char="•"/>
              <a:defRPr/>
            </a:pPr>
            <a:endParaRPr lang="es-ES" dirty="0" smtClean="0"/>
          </a:p>
          <a:p>
            <a:pPr marL="182880" indent="-182880" fontAlgn="auto">
              <a:spcAft>
                <a:spcPts val="0"/>
              </a:spcAft>
              <a:buFont typeface="Arial" pitchFamily="34" charset="0"/>
              <a:buChar char="•"/>
              <a:defRPr/>
            </a:pPr>
            <a:endParaRPr lang="es-ES" dirty="0" smtClean="0"/>
          </a:p>
          <a:p>
            <a:pPr marL="182880" indent="-182880" fontAlgn="auto">
              <a:spcAft>
                <a:spcPts val="0"/>
              </a:spcAft>
              <a:buFont typeface="Arial" pitchFamily="34" charset="0"/>
              <a:buNone/>
              <a:defRPr/>
            </a:pPr>
            <a:endParaRPr lang="es-ES" dirty="0" smtClean="0"/>
          </a:p>
        </p:txBody>
      </p:sp>
      <p:sp>
        <p:nvSpPr>
          <p:cNvPr id="25603"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3BE9D6-7DF7-491E-BFDE-FE42E478B918}" type="slidenum">
              <a:rPr lang="en-US" sz="2400">
                <a:cs typeface="Arial" charset="0"/>
              </a:rPr>
              <a:pPr fontAlgn="base">
                <a:spcBef>
                  <a:spcPct val="0"/>
                </a:spcBef>
                <a:spcAft>
                  <a:spcPct val="0"/>
                </a:spcAft>
              </a:pPr>
              <a:t>10</a:t>
            </a:fld>
            <a:endParaRPr lang="en-US" sz="2400">
              <a:cs typeface="Arial" charset="0"/>
            </a:endParaRPr>
          </a:p>
        </p:txBody>
      </p:sp>
      <p:sp>
        <p:nvSpPr>
          <p:cNvPr id="25604"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CIVIL: PALOMARES-</a:t>
            </a:r>
            <a:endParaRPr lang="es-ES_tradnl" b="1" i="1" u="sng" dirty="0"/>
          </a:p>
        </p:txBody>
      </p:sp>
      <p:sp>
        <p:nvSpPr>
          <p:cNvPr id="26626" name="2 Marcador de contenido"/>
          <p:cNvSpPr>
            <a:spLocks noGrp="1"/>
          </p:cNvSpPr>
          <p:nvPr>
            <p:ph idx="1"/>
          </p:nvPr>
        </p:nvSpPr>
        <p:spPr>
          <a:xfrm>
            <a:off x="457200" y="981075"/>
            <a:ext cx="8218488" cy="2376488"/>
          </a:xfrm>
        </p:spPr>
        <p:txBody>
          <a:bodyPr/>
          <a:lstStyle/>
          <a:p>
            <a:pPr>
              <a:buFont typeface="Arial" charset="0"/>
              <a:buNone/>
            </a:pPr>
            <a:r>
              <a:rPr lang="es-ES" sz="2800" b="1" i="1" smtClean="0"/>
              <a:t>	</a:t>
            </a:r>
            <a:r>
              <a:rPr lang="es-ES" sz="2800" b="1" i="1" u="sng" smtClean="0"/>
              <a:t>-CARACTERÍSTICAS-</a:t>
            </a:r>
            <a:r>
              <a:rPr lang="es-ES" sz="2800" b="1" smtClean="0"/>
              <a:t/>
            </a:r>
            <a:br>
              <a:rPr lang="es-ES" sz="2800" b="1" smtClean="0"/>
            </a:br>
            <a:r>
              <a:rPr lang="es-ES" sz="2800" b="1" i="1" smtClean="0"/>
              <a:t>Materiales</a:t>
            </a:r>
            <a:r>
              <a:rPr lang="es-ES" sz="2800" b="1" smtClean="0"/>
              <a:t>: Se utilizan el tapial y el adobe, utilizando el barro como elemento principal en la edificación de los palomares y encontrándonos en las cubiertas y decoración materiales variados.</a:t>
            </a:r>
          </a:p>
          <a:p>
            <a:endParaRPr lang="es-ES" smtClean="0"/>
          </a:p>
          <a:p>
            <a:pPr>
              <a:buFont typeface="Arial" charset="0"/>
              <a:buNone/>
            </a:pPr>
            <a:endParaRPr lang="es-ES" smtClean="0"/>
          </a:p>
        </p:txBody>
      </p:sp>
      <p:sp>
        <p:nvSpPr>
          <p:cNvPr id="26627"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AE932-FDE5-4E12-A3FD-3F6401AA0B13}" type="slidenum">
              <a:rPr lang="en-US" sz="2400">
                <a:cs typeface="Arial" charset="0"/>
              </a:rPr>
              <a:pPr fontAlgn="base">
                <a:spcBef>
                  <a:spcPct val="0"/>
                </a:spcBef>
                <a:spcAft>
                  <a:spcPct val="0"/>
                </a:spcAft>
              </a:pPr>
              <a:t>11</a:t>
            </a:fld>
            <a:endParaRPr lang="en-US" sz="2400">
              <a:cs typeface="Arial" charset="0"/>
            </a:endParaRPr>
          </a:p>
        </p:txBody>
      </p:sp>
      <p:sp>
        <p:nvSpPr>
          <p:cNvPr id="26628"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67586" name="Picture 2" descr="https://farm9.staticflickr.com/8583/16132683560_514927d782.jpg"/>
          <p:cNvPicPr>
            <a:picLocks noChangeAspect="1" noChangeArrowheads="1"/>
          </p:cNvPicPr>
          <p:nvPr/>
        </p:nvPicPr>
        <p:blipFill>
          <a:blip r:embed="rId2" cstate="print"/>
          <a:srcRect/>
          <a:stretch>
            <a:fillRect/>
          </a:stretch>
        </p:blipFill>
        <p:spPr bwMode="auto">
          <a:xfrm>
            <a:off x="2123728" y="3356992"/>
            <a:ext cx="4762500" cy="2114550"/>
          </a:xfrm>
          <a:prstGeom prst="rect">
            <a:avLst/>
          </a:prstGeom>
          <a:noFill/>
          <a:scene3d>
            <a:camera prst="orthographicFront"/>
            <a:lightRig rig="threePt" dir="t"/>
          </a:scene3d>
          <a:sp3d contourW="63500"/>
        </p:spPr>
      </p:pic>
      <p:sp>
        <p:nvSpPr>
          <p:cNvPr id="26630" name="7 Rectángulo"/>
          <p:cNvSpPr>
            <a:spLocks noChangeArrowheads="1"/>
          </p:cNvSpPr>
          <p:nvPr/>
        </p:nvSpPr>
        <p:spPr bwMode="auto">
          <a:xfrm>
            <a:off x="3348038" y="5732463"/>
            <a:ext cx="1614487" cy="369887"/>
          </a:xfrm>
          <a:prstGeom prst="rect">
            <a:avLst/>
          </a:prstGeom>
          <a:noFill/>
          <a:ln w="9525">
            <a:noFill/>
            <a:miter lim="800000"/>
            <a:headEnd/>
            <a:tailEnd/>
          </a:ln>
        </p:spPr>
        <p:txBody>
          <a:bodyPr wrap="none">
            <a:spAutoFit/>
          </a:bodyPr>
          <a:lstStyle/>
          <a:p>
            <a:r>
              <a:rPr lang="es-ES">
                <a:latin typeface="Calibri" pitchFamily="34" charset="0"/>
                <a:hlinkClick r:id="rId3"/>
              </a:rPr>
              <a:t>www.flickr.com</a:t>
            </a:r>
            <a:endParaRPr lang="es-ES">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CIVIL: PALOMARES-</a:t>
            </a:r>
            <a:endParaRPr lang="es-ES_tradnl" b="1" i="1" u="sng" dirty="0"/>
          </a:p>
        </p:txBody>
      </p:sp>
      <p:sp>
        <p:nvSpPr>
          <p:cNvPr id="3" name="2 Marcador de contenido"/>
          <p:cNvSpPr>
            <a:spLocks noGrp="1"/>
          </p:cNvSpPr>
          <p:nvPr>
            <p:ph idx="1"/>
          </p:nvPr>
        </p:nvSpPr>
        <p:spPr>
          <a:xfrm>
            <a:off x="457200" y="981075"/>
            <a:ext cx="2962275" cy="5543550"/>
          </a:xfrm>
        </p:spPr>
        <p:txBody>
          <a:bodyPr rtlCol="0">
            <a:normAutofit fontScale="85000" lnSpcReduction="20000"/>
          </a:bodyPr>
          <a:lstStyle/>
          <a:p>
            <a:pPr marL="182880" indent="-182880" fontAlgn="auto">
              <a:spcAft>
                <a:spcPts val="0"/>
              </a:spcAft>
              <a:buFont typeface="Arial" pitchFamily="34" charset="0"/>
              <a:buNone/>
              <a:defRPr/>
            </a:pPr>
            <a:r>
              <a:rPr lang="es-ES" sz="2800" b="1" i="1" dirty="0" smtClean="0"/>
              <a:t>	</a:t>
            </a:r>
            <a:r>
              <a:rPr lang="es-ES" sz="2800" b="1" i="1" u="sng" dirty="0" smtClean="0"/>
              <a:t>-TIPOS Y FORMAS-</a:t>
            </a:r>
            <a:r>
              <a:rPr lang="es-ES" sz="2800" b="1" dirty="0" smtClean="0"/>
              <a:t> </a:t>
            </a:r>
          </a:p>
          <a:p>
            <a:pPr marL="182880" indent="-182880" fontAlgn="auto">
              <a:spcAft>
                <a:spcPts val="0"/>
              </a:spcAft>
              <a:buFont typeface="Arial" pitchFamily="34" charset="0"/>
              <a:buNone/>
              <a:defRPr/>
            </a:pPr>
            <a:r>
              <a:rPr lang="es-ES" sz="2800" dirty="0" smtClean="0"/>
              <a:t>	</a:t>
            </a:r>
            <a:r>
              <a:rPr lang="es-ES" sz="2800" b="1" dirty="0" smtClean="0"/>
              <a:t>La variedad es el denominador común en nuestro recorrido encontrándonos palomares cuadrados, rectangulares, poligonales, circulares, semicirculares, de herradura, cilíndricos, con patio, sin patio, con ornamentación, sin ella, etc...</a:t>
            </a:r>
          </a:p>
          <a:p>
            <a:pPr marL="182880" indent="-182880" fontAlgn="auto">
              <a:spcAft>
                <a:spcPts val="0"/>
              </a:spcAft>
              <a:buFont typeface="Arial" pitchFamily="34" charset="0"/>
              <a:buChar char="•"/>
              <a:defRPr/>
            </a:pPr>
            <a:endParaRPr lang="es-ES" dirty="0" smtClean="0"/>
          </a:p>
          <a:p>
            <a:pPr marL="182880" indent="-182880" fontAlgn="auto">
              <a:spcAft>
                <a:spcPts val="0"/>
              </a:spcAft>
              <a:buFont typeface="Arial" pitchFamily="34" charset="0"/>
              <a:buNone/>
              <a:defRPr/>
            </a:pPr>
            <a:endParaRPr lang="es-ES" dirty="0" smtClean="0"/>
          </a:p>
        </p:txBody>
      </p:sp>
      <p:sp>
        <p:nvSpPr>
          <p:cNvPr id="27651"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894448-3950-4CD9-8EDC-4A467FF3CED7}" type="slidenum">
              <a:rPr lang="en-US" sz="2400">
                <a:cs typeface="Arial" charset="0"/>
              </a:rPr>
              <a:pPr fontAlgn="base">
                <a:spcBef>
                  <a:spcPct val="0"/>
                </a:spcBef>
                <a:spcAft>
                  <a:spcPct val="0"/>
                </a:spcAft>
              </a:pPr>
              <a:t>12</a:t>
            </a:fld>
            <a:endParaRPr lang="en-US" sz="2400">
              <a:cs typeface="Arial" charset="0"/>
            </a:endParaRPr>
          </a:p>
        </p:txBody>
      </p:sp>
      <p:sp>
        <p:nvSpPr>
          <p:cNvPr id="27652"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
        <p:nvSpPr>
          <p:cNvPr id="27653" name="7 Rectángulo"/>
          <p:cNvSpPr>
            <a:spLocks noChangeArrowheads="1"/>
          </p:cNvSpPr>
          <p:nvPr/>
        </p:nvSpPr>
        <p:spPr bwMode="auto">
          <a:xfrm>
            <a:off x="4356100" y="5300663"/>
            <a:ext cx="3844925" cy="369887"/>
          </a:xfrm>
          <a:prstGeom prst="rect">
            <a:avLst/>
          </a:prstGeom>
          <a:noFill/>
          <a:ln w="9525">
            <a:noFill/>
            <a:miter lim="800000"/>
            <a:headEnd/>
            <a:tailEnd/>
          </a:ln>
        </p:spPr>
        <p:txBody>
          <a:bodyPr wrap="none">
            <a:spAutoFit/>
          </a:bodyPr>
          <a:lstStyle/>
          <a:p>
            <a:r>
              <a:rPr lang="es-ES">
                <a:latin typeface="Calibri" pitchFamily="34" charset="0"/>
                <a:hlinkClick r:id="rId2"/>
              </a:rPr>
              <a:t>www.eltrebanodejoarilla.blogspot.com</a:t>
            </a:r>
            <a:endParaRPr lang="es-ES">
              <a:latin typeface="Calibri" pitchFamily="34" charset="0"/>
            </a:endParaRPr>
          </a:p>
        </p:txBody>
      </p:sp>
      <p:pic>
        <p:nvPicPr>
          <p:cNvPr id="69634" name="Picture 2" descr="http://1.bp.blogspot.com/_31LcPgGKZq4/S8neFPC5hiI/AAAAAAAABH4/N_Y08poq8ZU/s1600/9sc_0166.jpg"/>
          <p:cNvPicPr>
            <a:picLocks noChangeAspect="1" noChangeArrowheads="1"/>
          </p:cNvPicPr>
          <p:nvPr/>
        </p:nvPicPr>
        <p:blipFill>
          <a:blip r:embed="rId3" cstate="print"/>
          <a:srcRect/>
          <a:stretch>
            <a:fillRect/>
          </a:stretch>
        </p:blipFill>
        <p:spPr bwMode="auto">
          <a:xfrm>
            <a:off x="3779912" y="1700808"/>
            <a:ext cx="4887416" cy="3274570"/>
          </a:xfrm>
          <a:prstGeom prst="rect">
            <a:avLst/>
          </a:prstGeom>
          <a:noFill/>
          <a:scene3d>
            <a:camera prst="orthographicFront"/>
            <a:lightRig rig="threePt" dir="t"/>
          </a:scene3d>
          <a:sp3d contourW="63500"/>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a:t>
            </a:r>
            <a:endParaRPr lang="es-ES_tradnl" b="1" i="1" u="sng" dirty="0"/>
          </a:p>
        </p:txBody>
      </p:sp>
      <p:sp>
        <p:nvSpPr>
          <p:cNvPr id="28674" name="2 Marcador de contenido"/>
          <p:cNvSpPr>
            <a:spLocks noGrp="1"/>
          </p:cNvSpPr>
          <p:nvPr>
            <p:ph idx="1"/>
          </p:nvPr>
        </p:nvSpPr>
        <p:spPr>
          <a:xfrm>
            <a:off x="457200" y="981075"/>
            <a:ext cx="8147050" cy="3240088"/>
          </a:xfrm>
        </p:spPr>
        <p:txBody>
          <a:bodyPr/>
          <a:lstStyle/>
          <a:p>
            <a:pPr>
              <a:buFont typeface="Arial" charset="0"/>
              <a:buNone/>
            </a:pPr>
            <a:r>
              <a:rPr lang="es-ES" smtClean="0"/>
              <a:t>	</a:t>
            </a:r>
            <a:r>
              <a:rPr lang="es-ES" b="1" smtClean="0"/>
              <a:t>-A la izquierda del Cea se levantan las lomas de la Tierra de Campos, por lo que son especialmente fértiles para el cultivo del cereal.</a:t>
            </a:r>
          </a:p>
          <a:p>
            <a:pPr>
              <a:buFont typeface="Arial" charset="0"/>
              <a:buNone/>
            </a:pPr>
            <a:r>
              <a:rPr lang="es-ES" b="1" smtClean="0"/>
              <a:t>	-Los bosques de ribera son los más abundantes donde encontramos chopos, álamos ... También podemos darnos un paseo por el camino hacia ”La fuente de los Señores” donde disfrutaremos de un pinar de plantación y de los romeros que hay por todo el camino.</a:t>
            </a:r>
          </a:p>
          <a:p>
            <a:pPr>
              <a:buFont typeface="Arial" charset="0"/>
              <a:buNone/>
            </a:pPr>
            <a:endParaRPr lang="es-ES" smtClean="0"/>
          </a:p>
        </p:txBody>
      </p:sp>
      <p:sp>
        <p:nvSpPr>
          <p:cNvPr id="28675"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1985FA-F764-405F-AE62-34636F7EB32C}" type="slidenum">
              <a:rPr lang="en-US" sz="2400">
                <a:cs typeface="Arial" charset="0"/>
              </a:rPr>
              <a:pPr fontAlgn="base">
                <a:spcBef>
                  <a:spcPct val="0"/>
                </a:spcBef>
                <a:spcAft>
                  <a:spcPct val="0"/>
                </a:spcAft>
              </a:pPr>
              <a:t>13</a:t>
            </a:fld>
            <a:endParaRPr lang="en-US" sz="2400">
              <a:cs typeface="Arial" charset="0"/>
            </a:endParaRPr>
          </a:p>
        </p:txBody>
      </p:sp>
      <p:sp>
        <p:nvSpPr>
          <p:cNvPr id="28676"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1026" name="Picture 2" descr="http://imagenes.forociudad.com/fotos/191763-melgar-de-arriba-rio-cea-.jpg"/>
          <p:cNvPicPr>
            <a:picLocks noChangeAspect="1" noChangeArrowheads="1"/>
          </p:cNvPicPr>
          <p:nvPr/>
        </p:nvPicPr>
        <p:blipFill>
          <a:blip r:embed="rId2" cstate="print"/>
          <a:srcRect/>
          <a:stretch>
            <a:fillRect/>
          </a:stretch>
        </p:blipFill>
        <p:spPr bwMode="auto">
          <a:xfrm>
            <a:off x="4572000" y="3861048"/>
            <a:ext cx="4104456" cy="2725615"/>
          </a:xfrm>
          <a:prstGeom prst="rect">
            <a:avLst/>
          </a:prstGeom>
          <a:noFill/>
          <a:scene3d>
            <a:camera prst="orthographicFront"/>
            <a:lightRig rig="threePt" dir="t"/>
          </a:scene3d>
          <a:sp3d contourW="63500"/>
        </p:spPr>
      </p:pic>
      <p:sp>
        <p:nvSpPr>
          <p:cNvPr id="28678" name="10 Rectángulo"/>
          <p:cNvSpPr>
            <a:spLocks noChangeArrowheads="1"/>
          </p:cNvSpPr>
          <p:nvPr/>
        </p:nvSpPr>
        <p:spPr bwMode="auto">
          <a:xfrm>
            <a:off x="2124075" y="6092825"/>
            <a:ext cx="2262188" cy="369888"/>
          </a:xfrm>
          <a:prstGeom prst="rect">
            <a:avLst/>
          </a:prstGeom>
          <a:noFill/>
          <a:ln w="9525">
            <a:noFill/>
            <a:miter lim="800000"/>
            <a:headEnd/>
            <a:tailEnd/>
          </a:ln>
        </p:spPr>
        <p:txBody>
          <a:bodyPr wrap="none">
            <a:spAutoFit/>
          </a:bodyPr>
          <a:lstStyle/>
          <a:p>
            <a:r>
              <a:rPr lang="es-ES">
                <a:latin typeface="Calibri" pitchFamily="34" charset="0"/>
                <a:hlinkClick r:id="rId3"/>
              </a:rPr>
              <a:t>www.foro-ciudad.com</a:t>
            </a:r>
            <a:endParaRPr lang="es-ES">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a:t>
            </a:r>
            <a:endParaRPr lang="es-ES_tradnl" b="1" i="1" u="sng" dirty="0"/>
          </a:p>
        </p:txBody>
      </p:sp>
      <p:sp>
        <p:nvSpPr>
          <p:cNvPr id="29698" name="2 Marcador de contenido"/>
          <p:cNvSpPr>
            <a:spLocks noGrp="1"/>
          </p:cNvSpPr>
          <p:nvPr>
            <p:ph idx="1"/>
          </p:nvPr>
        </p:nvSpPr>
        <p:spPr>
          <a:xfrm>
            <a:off x="457200" y="981075"/>
            <a:ext cx="8147050" cy="3240088"/>
          </a:xfrm>
        </p:spPr>
        <p:txBody>
          <a:bodyPr/>
          <a:lstStyle/>
          <a:p>
            <a:pPr>
              <a:buFont typeface="Arial" charset="0"/>
              <a:buNone/>
            </a:pPr>
            <a:r>
              <a:rPr lang="es-ES" b="1" smtClean="0"/>
              <a:t>	-Para los aficionados a la pesca, en el </a:t>
            </a:r>
            <a:r>
              <a:rPr lang="es-ES" b="1" i="1" smtClean="0"/>
              <a:t>río Cea </a:t>
            </a:r>
            <a:r>
              <a:rPr lang="es-ES" b="1" smtClean="0"/>
              <a:t>podrán pescar barbos, lucios o truchas entre otros. En el </a:t>
            </a:r>
            <a:r>
              <a:rPr lang="es-ES" b="1" i="1" smtClean="0"/>
              <a:t>río Valderaduey </a:t>
            </a:r>
            <a:r>
              <a:rPr lang="es-ES" b="1" smtClean="0"/>
              <a:t>es posible practicar la pesca del cangrejo de señal a ratel.</a:t>
            </a:r>
          </a:p>
          <a:p>
            <a:pPr>
              <a:buFont typeface="Arial" charset="0"/>
              <a:buNone/>
            </a:pPr>
            <a:r>
              <a:rPr lang="es-ES" b="1" smtClean="0"/>
              <a:t>	-Entre los mamíferos más abundantes se pueden encontrar la liebre y el conejo así como el jabalí, el lobo o la gineta. Entre las aves más abundantes tenemos el milano ratonero pero la más importante es la </a:t>
            </a:r>
            <a:r>
              <a:rPr lang="es-ES" b="1" i="1" smtClean="0"/>
              <a:t>Avutarda</a:t>
            </a:r>
            <a:r>
              <a:rPr lang="es-ES" b="1" smtClean="0"/>
              <a:t>, el ave voladora más pesada del mundo, cuyo hábitat son estas estepas cerealistas.</a:t>
            </a:r>
          </a:p>
        </p:txBody>
      </p:sp>
      <p:sp>
        <p:nvSpPr>
          <p:cNvPr id="29699"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EA52F-C7C5-4BB4-B698-4C9FA2132E7B}" type="slidenum">
              <a:rPr lang="en-US" sz="2400">
                <a:cs typeface="Arial" charset="0"/>
              </a:rPr>
              <a:pPr fontAlgn="base">
                <a:spcBef>
                  <a:spcPct val="0"/>
                </a:spcBef>
                <a:spcAft>
                  <a:spcPct val="0"/>
                </a:spcAft>
              </a:pPr>
              <a:t>14</a:t>
            </a:fld>
            <a:endParaRPr lang="en-US" sz="2400">
              <a:cs typeface="Arial" charset="0"/>
            </a:endParaRPr>
          </a:p>
        </p:txBody>
      </p:sp>
      <p:sp>
        <p:nvSpPr>
          <p:cNvPr id="29700"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
        <p:nvSpPr>
          <p:cNvPr id="29701" name="10 Rectángulo"/>
          <p:cNvSpPr>
            <a:spLocks noChangeArrowheads="1"/>
          </p:cNvSpPr>
          <p:nvPr/>
        </p:nvSpPr>
        <p:spPr bwMode="auto">
          <a:xfrm>
            <a:off x="1908175" y="5805488"/>
            <a:ext cx="2478088" cy="646112"/>
          </a:xfrm>
          <a:prstGeom prst="rect">
            <a:avLst/>
          </a:prstGeom>
          <a:noFill/>
          <a:ln w="9525">
            <a:noFill/>
            <a:miter lim="800000"/>
            <a:headEnd/>
            <a:tailEnd/>
          </a:ln>
        </p:spPr>
        <p:txBody>
          <a:bodyPr>
            <a:spAutoFit/>
          </a:bodyPr>
          <a:lstStyle/>
          <a:p>
            <a:r>
              <a:rPr lang="es-ES">
                <a:latin typeface="Calibri" pitchFamily="34" charset="0"/>
                <a:hlinkClick r:id="rId2"/>
              </a:rPr>
              <a:t> Milano Ratonero</a:t>
            </a:r>
          </a:p>
          <a:p>
            <a:r>
              <a:rPr lang="es-ES">
                <a:latin typeface="Calibri" pitchFamily="34" charset="0"/>
                <a:hlinkClick r:id="rId2"/>
              </a:rPr>
              <a:t>www.naturalqueva.com</a:t>
            </a:r>
            <a:endParaRPr lang="es-ES">
              <a:latin typeface="Calibri" pitchFamily="34" charset="0"/>
            </a:endParaRPr>
          </a:p>
        </p:txBody>
      </p:sp>
      <p:pic>
        <p:nvPicPr>
          <p:cNvPr id="3" name="Picture 2" descr="http://naturalqueva.com/wp-content/gallery/hide-de-las-aguilas_1/ratonero_comun_01_emr.jpg"/>
          <p:cNvPicPr>
            <a:picLocks noChangeAspect="1" noChangeArrowheads="1"/>
          </p:cNvPicPr>
          <p:nvPr/>
        </p:nvPicPr>
        <p:blipFill>
          <a:blip r:embed="rId3" cstate="print"/>
          <a:srcRect/>
          <a:stretch>
            <a:fillRect/>
          </a:stretch>
        </p:blipFill>
        <p:spPr bwMode="auto">
          <a:xfrm>
            <a:off x="4788024" y="4149080"/>
            <a:ext cx="3633244" cy="2420888"/>
          </a:xfrm>
          <a:prstGeom prst="rect">
            <a:avLst/>
          </a:prstGeom>
          <a:noFill/>
          <a:scene3d>
            <a:camera prst="orthographicFront"/>
            <a:lightRig rig="threePt" dir="t"/>
          </a:scene3d>
          <a:sp3d contourW="63500"/>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 AVIFAUNA: LA AVUTARDA-</a:t>
            </a:r>
            <a:endParaRPr lang="es-ES_tradnl" b="1" i="1" u="sng" dirty="0"/>
          </a:p>
        </p:txBody>
      </p:sp>
      <p:sp>
        <p:nvSpPr>
          <p:cNvPr id="3" name="2 Marcador de contenido"/>
          <p:cNvSpPr>
            <a:spLocks noGrp="1"/>
          </p:cNvSpPr>
          <p:nvPr>
            <p:ph idx="1"/>
          </p:nvPr>
        </p:nvSpPr>
        <p:spPr>
          <a:xfrm>
            <a:off x="457200" y="981075"/>
            <a:ext cx="8147050" cy="5400675"/>
          </a:xfrm>
        </p:spPr>
        <p:txBody>
          <a:bodyPr rtlCol="0">
            <a:normAutofit fontScale="85000" lnSpcReduction="10000"/>
          </a:bodyPr>
          <a:lstStyle/>
          <a:p>
            <a:pPr marL="182880" indent="-182880" fontAlgn="auto">
              <a:spcAft>
                <a:spcPts val="0"/>
              </a:spcAft>
              <a:buFont typeface="Arial" pitchFamily="34" charset="0"/>
              <a:buNone/>
              <a:defRPr/>
            </a:pPr>
            <a:r>
              <a:rPr lang="es-ES" sz="3200" b="1" dirty="0" smtClean="0"/>
              <a:t>	</a:t>
            </a:r>
            <a:r>
              <a:rPr lang="es-ES" sz="3200" b="1" i="1" u="sng" dirty="0" smtClean="0"/>
              <a:t>-CARACTERÍSTICAS-</a:t>
            </a:r>
          </a:p>
          <a:p>
            <a:pPr marL="182880" indent="-182880" fontAlgn="auto">
              <a:spcAft>
                <a:spcPts val="0"/>
              </a:spcAft>
              <a:buFont typeface="Arial" pitchFamily="34" charset="0"/>
              <a:buNone/>
              <a:defRPr/>
            </a:pPr>
            <a:r>
              <a:rPr lang="es-ES" sz="3200" b="1" dirty="0" smtClean="0"/>
              <a:t>-La avutarda es el ave de mayor peso de Europa. Los machos pueden alcanzar incluso hasta 16 kg, las hembras 4 kg. Es del tamaño de un pavo, con el cuerpo en posición horizontal. Las avutardas adultas machos se distinguen por la bigotera, que a los 6 años está plenamente desarrollada.</a:t>
            </a:r>
          </a:p>
          <a:p>
            <a:pPr marL="182880" indent="-182880" fontAlgn="auto">
              <a:spcAft>
                <a:spcPts val="0"/>
              </a:spcAft>
              <a:buFont typeface="Arial" pitchFamily="34" charset="0"/>
              <a:buNone/>
              <a:defRPr/>
            </a:pPr>
            <a:r>
              <a:rPr lang="es-ES" sz="3200" b="1" dirty="0" smtClean="0"/>
              <a:t>-Después de un impulso levanta el vuelo, entonces se muestran muy blancas. El vuelo es del tipo del ganso.</a:t>
            </a:r>
          </a:p>
          <a:p>
            <a:pPr marL="182880" indent="-182880" fontAlgn="auto">
              <a:spcAft>
                <a:spcPts val="0"/>
              </a:spcAft>
              <a:buFont typeface="Arial" pitchFamily="34" charset="0"/>
              <a:buNone/>
              <a:defRPr/>
            </a:pPr>
            <a:r>
              <a:rPr lang="es-ES" sz="3200" b="1" dirty="0" smtClean="0"/>
              <a:t>-Prácticamente son mudas.</a:t>
            </a:r>
          </a:p>
          <a:p>
            <a:pPr marL="182880" indent="-182880" fontAlgn="auto">
              <a:spcAft>
                <a:spcPts val="0"/>
              </a:spcAft>
              <a:buFont typeface="Arial" pitchFamily="34" charset="0"/>
              <a:buNone/>
              <a:defRPr/>
            </a:pPr>
            <a:r>
              <a:rPr lang="es-ES" sz="3200" b="1" dirty="0" smtClean="0"/>
              <a:t>-Es el ave más asustadiza de Europa; se echa a volar cuando un intruso se le acerca a 400 ó 500 m; tolera a un tractor hasta los 250 m.</a:t>
            </a:r>
          </a:p>
          <a:p>
            <a:pPr marL="182880" indent="-182880" fontAlgn="auto">
              <a:spcAft>
                <a:spcPts val="0"/>
              </a:spcAft>
              <a:buFont typeface="Arial" pitchFamily="34" charset="0"/>
              <a:buNone/>
              <a:defRPr/>
            </a:pPr>
            <a:endParaRPr lang="es-ES" b="1" dirty="0" smtClean="0"/>
          </a:p>
        </p:txBody>
      </p:sp>
      <p:sp>
        <p:nvSpPr>
          <p:cNvPr id="30723"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774D79-2370-4CE3-820A-00FF299820FA}" type="slidenum">
              <a:rPr lang="en-US" sz="2400">
                <a:cs typeface="Arial" charset="0"/>
              </a:rPr>
              <a:pPr fontAlgn="base">
                <a:spcBef>
                  <a:spcPct val="0"/>
                </a:spcBef>
                <a:spcAft>
                  <a:spcPct val="0"/>
                </a:spcAft>
              </a:pPr>
              <a:t>15</a:t>
            </a:fld>
            <a:endParaRPr lang="en-US" sz="2400">
              <a:cs typeface="Arial" charset="0"/>
            </a:endParaRPr>
          </a:p>
        </p:txBody>
      </p:sp>
      <p:sp>
        <p:nvSpPr>
          <p:cNvPr id="30724"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 AVIFAUNA: LA AVUTARDA-</a:t>
            </a:r>
            <a:endParaRPr lang="es-ES_tradnl" b="1" i="1" u="sng" dirty="0"/>
          </a:p>
        </p:txBody>
      </p:sp>
      <p:sp>
        <p:nvSpPr>
          <p:cNvPr id="31746"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5D5F85-EE2C-407A-BC5A-51249D2577FC}" type="slidenum">
              <a:rPr lang="en-US" sz="2400">
                <a:cs typeface="Arial" charset="0"/>
              </a:rPr>
              <a:pPr fontAlgn="base">
                <a:spcBef>
                  <a:spcPct val="0"/>
                </a:spcBef>
                <a:spcAft>
                  <a:spcPct val="0"/>
                </a:spcAft>
              </a:pPr>
              <a:t>16</a:t>
            </a:fld>
            <a:endParaRPr lang="en-US" sz="2400">
              <a:cs typeface="Arial" charset="0"/>
            </a:endParaRPr>
          </a:p>
        </p:txBody>
      </p:sp>
      <p:sp>
        <p:nvSpPr>
          <p:cNvPr id="31747"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30722" name="Picture 2" descr="http://www.fuenteelsazdejarama.com/j.jpg"/>
          <p:cNvPicPr>
            <a:picLocks noChangeAspect="1" noChangeArrowheads="1"/>
          </p:cNvPicPr>
          <p:nvPr/>
        </p:nvPicPr>
        <p:blipFill>
          <a:blip r:embed="rId2" cstate="print"/>
          <a:srcRect/>
          <a:stretch>
            <a:fillRect/>
          </a:stretch>
        </p:blipFill>
        <p:spPr bwMode="auto">
          <a:xfrm>
            <a:off x="4860032" y="1124744"/>
            <a:ext cx="3810000" cy="2524126"/>
          </a:xfrm>
          <a:prstGeom prst="rect">
            <a:avLst/>
          </a:prstGeom>
          <a:noFill/>
          <a:scene3d>
            <a:camera prst="orthographicFront"/>
            <a:lightRig rig="threePt" dir="t"/>
          </a:scene3d>
          <a:sp3d contourW="63500"/>
        </p:spPr>
      </p:pic>
      <p:pic>
        <p:nvPicPr>
          <p:cNvPr id="30724" name="Picture 4" descr="http://www.fuentesdelosoteros.com/documentos/imagenes/avutardas.jpg"/>
          <p:cNvPicPr>
            <a:picLocks noChangeAspect="1" noChangeArrowheads="1"/>
          </p:cNvPicPr>
          <p:nvPr/>
        </p:nvPicPr>
        <p:blipFill>
          <a:blip r:embed="rId3" cstate="print"/>
          <a:srcRect/>
          <a:stretch>
            <a:fillRect/>
          </a:stretch>
        </p:blipFill>
        <p:spPr bwMode="auto">
          <a:xfrm>
            <a:off x="395536" y="3429000"/>
            <a:ext cx="4105639" cy="3079230"/>
          </a:xfrm>
          <a:prstGeom prst="rect">
            <a:avLst/>
          </a:prstGeom>
          <a:noFill/>
          <a:scene3d>
            <a:camera prst="orthographicFront"/>
            <a:lightRig rig="threePt" dir="t"/>
          </a:scene3d>
          <a:sp3d contourW="63500"/>
        </p:spPr>
      </p:pic>
      <p:sp>
        <p:nvSpPr>
          <p:cNvPr id="31750" name="8 Rectángulo"/>
          <p:cNvSpPr>
            <a:spLocks noChangeArrowheads="1"/>
          </p:cNvSpPr>
          <p:nvPr/>
        </p:nvSpPr>
        <p:spPr bwMode="auto">
          <a:xfrm>
            <a:off x="2051050" y="1125538"/>
            <a:ext cx="2628900" cy="646112"/>
          </a:xfrm>
          <a:prstGeom prst="rect">
            <a:avLst/>
          </a:prstGeom>
          <a:noFill/>
          <a:ln w="9525">
            <a:noFill/>
            <a:miter lim="800000"/>
            <a:headEnd/>
            <a:tailEnd/>
          </a:ln>
        </p:spPr>
        <p:txBody>
          <a:bodyPr>
            <a:spAutoFit/>
          </a:bodyPr>
          <a:lstStyle/>
          <a:p>
            <a:r>
              <a:rPr lang="es-ES">
                <a:latin typeface="Calibri" pitchFamily="34" charset="0"/>
                <a:hlinkClick r:id="rId4"/>
              </a:rPr>
              <a:t> Avutarda macho</a:t>
            </a:r>
          </a:p>
          <a:p>
            <a:r>
              <a:rPr lang="es-ES">
                <a:latin typeface="Calibri" pitchFamily="34" charset="0"/>
                <a:hlinkClick r:id="rId4"/>
              </a:rPr>
              <a:t>www.faunaiberica.com</a:t>
            </a:r>
            <a:endParaRPr lang="es-ES">
              <a:latin typeface="Calibri" pitchFamily="34" charset="0"/>
            </a:endParaRPr>
          </a:p>
        </p:txBody>
      </p:sp>
      <p:sp>
        <p:nvSpPr>
          <p:cNvPr id="31751" name="10 Rectángulo"/>
          <p:cNvSpPr>
            <a:spLocks noChangeArrowheads="1"/>
          </p:cNvSpPr>
          <p:nvPr/>
        </p:nvSpPr>
        <p:spPr bwMode="auto">
          <a:xfrm>
            <a:off x="4787900" y="5876925"/>
            <a:ext cx="2520950" cy="646113"/>
          </a:xfrm>
          <a:prstGeom prst="rect">
            <a:avLst/>
          </a:prstGeom>
          <a:noFill/>
          <a:ln w="9525">
            <a:noFill/>
            <a:miter lim="800000"/>
            <a:headEnd/>
            <a:tailEnd/>
          </a:ln>
        </p:spPr>
        <p:txBody>
          <a:bodyPr>
            <a:spAutoFit/>
          </a:bodyPr>
          <a:lstStyle/>
          <a:p>
            <a:r>
              <a:rPr lang="es-ES">
                <a:latin typeface="Calibri" pitchFamily="34" charset="0"/>
                <a:hlinkClick r:id="rId4"/>
              </a:rPr>
              <a:t>Avutardas hembras</a:t>
            </a:r>
          </a:p>
          <a:p>
            <a:r>
              <a:rPr lang="es-ES">
                <a:latin typeface="Calibri" pitchFamily="34" charset="0"/>
                <a:hlinkClick r:id="rId4"/>
              </a:rPr>
              <a:t>www.faunaiberica.com</a:t>
            </a:r>
            <a:endParaRPr lang="es-E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 AVIFAUNA: LA AVUTARDA-</a:t>
            </a:r>
            <a:endParaRPr lang="es-ES_tradnl" b="1" i="1" u="sng" dirty="0"/>
          </a:p>
        </p:txBody>
      </p:sp>
      <p:sp>
        <p:nvSpPr>
          <p:cNvPr id="3" name="2 Marcador de contenido"/>
          <p:cNvSpPr>
            <a:spLocks noGrp="1"/>
          </p:cNvSpPr>
          <p:nvPr>
            <p:ph idx="1"/>
          </p:nvPr>
        </p:nvSpPr>
        <p:spPr>
          <a:xfrm>
            <a:off x="457200" y="981075"/>
            <a:ext cx="8147050" cy="5400675"/>
          </a:xfrm>
        </p:spPr>
        <p:txBody>
          <a:bodyPr rtlCol="0">
            <a:normAutofit fontScale="92500" lnSpcReduction="10000"/>
          </a:bodyPr>
          <a:lstStyle/>
          <a:p>
            <a:pPr marL="182880" indent="-182880" fontAlgn="auto">
              <a:spcAft>
                <a:spcPts val="0"/>
              </a:spcAft>
              <a:buFont typeface="Arial" pitchFamily="34" charset="0"/>
              <a:buNone/>
              <a:defRPr/>
            </a:pPr>
            <a:r>
              <a:rPr lang="es-ES" sz="3200" b="1" dirty="0" smtClean="0"/>
              <a:t>	</a:t>
            </a:r>
            <a:r>
              <a:rPr lang="es-ES" sz="3200" b="1" i="1" u="sng" dirty="0" smtClean="0"/>
              <a:t>-HÁBITAT-</a:t>
            </a:r>
          </a:p>
          <a:p>
            <a:pPr marL="182880" indent="-182880" fontAlgn="auto">
              <a:spcAft>
                <a:spcPts val="0"/>
              </a:spcAft>
              <a:buFont typeface="Arial" pitchFamily="34" charset="0"/>
              <a:buNone/>
              <a:defRPr/>
            </a:pPr>
            <a:r>
              <a:rPr lang="es-ES" sz="3200" b="1" dirty="0" smtClean="0"/>
              <a:t>-La avutarda vive en estepas naturales y de labor de gran extensión.</a:t>
            </a:r>
          </a:p>
          <a:p>
            <a:pPr marL="182880" indent="-182880" fontAlgn="auto">
              <a:spcAft>
                <a:spcPts val="0"/>
              </a:spcAft>
              <a:buFont typeface="Arial" pitchFamily="34" charset="0"/>
              <a:buNone/>
              <a:defRPr/>
            </a:pPr>
            <a:r>
              <a:rPr lang="es-ES" sz="3200" b="1" dirty="0" smtClean="0"/>
              <a:t>-Era favorecida por la antigua agricultura manual y se había propagado ampliamente por Europa Central; con la mecanización de la producción agrícola su población disminuye constantemente.</a:t>
            </a:r>
          </a:p>
          <a:p>
            <a:pPr marL="182880" indent="-182880" fontAlgn="auto">
              <a:spcAft>
                <a:spcPts val="0"/>
              </a:spcAft>
              <a:buFont typeface="Arial" pitchFamily="34" charset="0"/>
              <a:buNone/>
              <a:defRPr/>
            </a:pPr>
            <a:r>
              <a:rPr lang="es-ES" sz="3200" b="1" dirty="0" smtClean="0"/>
              <a:t>-En la actualidad está seriamente amenazada. Se conserva, sin embargo, una población en las llanuras de cereales del centro y sur de la península Ibérica.</a:t>
            </a:r>
          </a:p>
          <a:p>
            <a:pPr marL="182880" indent="-182880" fontAlgn="auto">
              <a:spcAft>
                <a:spcPts val="0"/>
              </a:spcAft>
              <a:buFont typeface="Arial" pitchFamily="34" charset="0"/>
              <a:buNone/>
              <a:defRPr/>
            </a:pPr>
            <a:endParaRPr lang="es-ES" b="1" dirty="0" smtClean="0"/>
          </a:p>
        </p:txBody>
      </p:sp>
      <p:sp>
        <p:nvSpPr>
          <p:cNvPr id="32771"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2A145F-B60A-43A6-BF78-7FBCEAC12EB6}" type="slidenum">
              <a:rPr lang="en-US" sz="2400">
                <a:cs typeface="Arial" charset="0"/>
              </a:rPr>
              <a:pPr fontAlgn="base">
                <a:spcBef>
                  <a:spcPct val="0"/>
                </a:spcBef>
                <a:spcAft>
                  <a:spcPct val="0"/>
                </a:spcAft>
              </a:pPr>
              <a:t>17</a:t>
            </a:fld>
            <a:endParaRPr lang="en-US" sz="2400">
              <a:cs typeface="Arial" charset="0"/>
            </a:endParaRPr>
          </a:p>
        </p:txBody>
      </p:sp>
      <p:sp>
        <p:nvSpPr>
          <p:cNvPr id="32772"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 AVIFAUNA: LA AVUTARDA-</a:t>
            </a:r>
            <a:endParaRPr lang="es-ES_tradnl" b="1" i="1" u="sng" dirty="0"/>
          </a:p>
        </p:txBody>
      </p:sp>
      <p:sp>
        <p:nvSpPr>
          <p:cNvPr id="33794" name="2 Marcador de contenido"/>
          <p:cNvSpPr>
            <a:spLocks noGrp="1"/>
          </p:cNvSpPr>
          <p:nvPr>
            <p:ph idx="1"/>
          </p:nvPr>
        </p:nvSpPr>
        <p:spPr>
          <a:xfrm>
            <a:off x="457200" y="981075"/>
            <a:ext cx="8147050" cy="5400675"/>
          </a:xfrm>
        </p:spPr>
        <p:txBody>
          <a:bodyPr/>
          <a:lstStyle/>
          <a:p>
            <a:pPr>
              <a:buFont typeface="Arial" charset="0"/>
              <a:buNone/>
            </a:pPr>
            <a:r>
              <a:rPr lang="es-ES" sz="3200" b="1" smtClean="0"/>
              <a:t>	</a:t>
            </a:r>
            <a:r>
              <a:rPr lang="es-ES" sz="3200" b="1" i="1" u="sng" smtClean="0"/>
              <a:t>-REPRODUCCIÓN-</a:t>
            </a:r>
          </a:p>
          <a:p>
            <a:pPr>
              <a:buFont typeface="Arial" charset="0"/>
              <a:buNone/>
            </a:pPr>
            <a:r>
              <a:rPr lang="es-ES" b="1" smtClean="0"/>
              <a:t>-En abril los machos en celo desarrollan, en los escenarios acostumbrados, un espectáculo silencioso, en el cual durante segundos o minutos se transforman en bolas blancas de plumas. Emiten el reclamo principalmente a las horas del alba y del atardecer.</a:t>
            </a:r>
          </a:p>
          <a:p>
            <a:pPr>
              <a:buFont typeface="Arial" charset="0"/>
              <a:buNone/>
            </a:pPr>
            <a:r>
              <a:rPr lang="es-ES" b="1" smtClean="0"/>
              <a:t>-Las hembras se deslizan hacia estos lugares del reclamo y allí son montadas. Luego se alejan para excavar en un lugar distante una concavidad para su nido.</a:t>
            </a:r>
          </a:p>
          <a:p>
            <a:pPr>
              <a:buFont typeface="Arial" charset="0"/>
              <a:buNone/>
            </a:pPr>
            <a:r>
              <a:rPr lang="es-ES" b="1" smtClean="0"/>
              <a:t>-La incubación se inicia normalmente en la primera mitad de mayo, con una duración de 21 ó 22 días, es decir, mucho más breve que la de una gallina de corral, que emplea 28 días.</a:t>
            </a:r>
          </a:p>
          <a:p>
            <a:pPr>
              <a:buFont typeface="Arial" charset="0"/>
              <a:buNone/>
            </a:pPr>
            <a:endParaRPr lang="es-ES" b="1" smtClean="0"/>
          </a:p>
        </p:txBody>
      </p:sp>
      <p:sp>
        <p:nvSpPr>
          <p:cNvPr id="33795"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953E6-9F05-4EB2-A766-20161B7910C5}" type="slidenum">
              <a:rPr lang="en-US" sz="2400">
                <a:cs typeface="Arial" charset="0"/>
              </a:rPr>
              <a:pPr fontAlgn="base">
                <a:spcBef>
                  <a:spcPct val="0"/>
                </a:spcBef>
                <a:spcAft>
                  <a:spcPct val="0"/>
                </a:spcAft>
              </a:pPr>
              <a:t>18</a:t>
            </a:fld>
            <a:endParaRPr lang="en-US" sz="2400">
              <a:cs typeface="Arial" charset="0"/>
            </a:endParaRPr>
          </a:p>
        </p:txBody>
      </p:sp>
      <p:sp>
        <p:nvSpPr>
          <p:cNvPr id="33796"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 AVIFAUNA: LA AVUTARDA-</a:t>
            </a:r>
            <a:endParaRPr lang="es-ES_tradnl" b="1" i="1" u="sng" dirty="0"/>
          </a:p>
        </p:txBody>
      </p:sp>
      <p:sp>
        <p:nvSpPr>
          <p:cNvPr id="34818"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DE841B-4A26-4B33-83BD-6865E46EC86C}" type="slidenum">
              <a:rPr lang="en-US" sz="2400">
                <a:cs typeface="Arial" charset="0"/>
              </a:rPr>
              <a:pPr fontAlgn="base">
                <a:spcBef>
                  <a:spcPct val="0"/>
                </a:spcBef>
                <a:spcAft>
                  <a:spcPct val="0"/>
                </a:spcAft>
              </a:pPr>
              <a:t>19</a:t>
            </a:fld>
            <a:endParaRPr lang="en-US" sz="2400">
              <a:cs typeface="Arial" charset="0"/>
            </a:endParaRPr>
          </a:p>
        </p:txBody>
      </p:sp>
      <p:sp>
        <p:nvSpPr>
          <p:cNvPr id="34819"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33794" name="Picture 2" descr="http://www.elcotodecaza.com/sites/default/files/users/u32/blogluisfblanco.jpg"/>
          <p:cNvPicPr>
            <a:picLocks noChangeAspect="1" noChangeArrowheads="1"/>
          </p:cNvPicPr>
          <p:nvPr/>
        </p:nvPicPr>
        <p:blipFill>
          <a:blip r:embed="rId2" cstate="print"/>
          <a:srcRect/>
          <a:stretch>
            <a:fillRect/>
          </a:stretch>
        </p:blipFill>
        <p:spPr bwMode="auto">
          <a:xfrm>
            <a:off x="2267744" y="1484784"/>
            <a:ext cx="4286250" cy="3343275"/>
          </a:xfrm>
          <a:prstGeom prst="rect">
            <a:avLst/>
          </a:prstGeom>
          <a:noFill/>
          <a:scene3d>
            <a:camera prst="orthographicFront"/>
            <a:lightRig rig="threePt" dir="t"/>
          </a:scene3d>
          <a:sp3d contourW="63500"/>
        </p:spPr>
      </p:pic>
      <p:sp>
        <p:nvSpPr>
          <p:cNvPr id="34821" name="7 Rectángulo"/>
          <p:cNvSpPr>
            <a:spLocks noChangeArrowheads="1"/>
          </p:cNvSpPr>
          <p:nvPr/>
        </p:nvSpPr>
        <p:spPr bwMode="auto">
          <a:xfrm>
            <a:off x="3059113" y="5229225"/>
            <a:ext cx="2665412" cy="646113"/>
          </a:xfrm>
          <a:prstGeom prst="rect">
            <a:avLst/>
          </a:prstGeom>
          <a:noFill/>
          <a:ln w="9525">
            <a:noFill/>
            <a:miter lim="800000"/>
            <a:headEnd/>
            <a:tailEnd/>
          </a:ln>
        </p:spPr>
        <p:txBody>
          <a:bodyPr>
            <a:spAutoFit/>
          </a:bodyPr>
          <a:lstStyle/>
          <a:p>
            <a:r>
              <a:rPr lang="es-ES">
                <a:latin typeface="Calibri" pitchFamily="34" charset="0"/>
                <a:hlinkClick r:id="rId3"/>
              </a:rPr>
              <a:t>-Avutarda macho en celo-</a:t>
            </a:r>
          </a:p>
          <a:p>
            <a:r>
              <a:rPr lang="es-ES">
                <a:latin typeface="Calibri" pitchFamily="34" charset="0"/>
                <a:hlinkClick r:id="rId3"/>
              </a:rPr>
              <a:t>   www.elcotodecaza.com</a:t>
            </a:r>
            <a:endParaRPr lang="es-E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1. LOCALIZACIÓN, Y DESCRIPCIÓN DE LA RUTA.</a:t>
            </a:r>
            <a:endParaRPr lang="es-ES_tradnl" b="1" i="1" u="sng" dirty="0"/>
          </a:p>
        </p:txBody>
      </p:sp>
      <p:sp>
        <p:nvSpPr>
          <p:cNvPr id="3" name="2 Marcador de contenido"/>
          <p:cNvSpPr>
            <a:spLocks noGrp="1"/>
          </p:cNvSpPr>
          <p:nvPr>
            <p:ph idx="1"/>
          </p:nvPr>
        </p:nvSpPr>
        <p:spPr>
          <a:xfrm>
            <a:off x="457200" y="981075"/>
            <a:ext cx="8229600" cy="5400675"/>
          </a:xfrm>
        </p:spPr>
        <p:txBody>
          <a:bodyPr rtlCol="0">
            <a:normAutofit fontScale="92500" lnSpcReduction="20000"/>
          </a:bodyPr>
          <a:lstStyle/>
          <a:p>
            <a:pPr marL="182880" indent="-182880" fontAlgn="auto">
              <a:spcAft>
                <a:spcPts val="0"/>
              </a:spcAft>
              <a:buFont typeface="Arial" pitchFamily="34" charset="0"/>
              <a:buChar char="•"/>
              <a:defRPr/>
            </a:pPr>
            <a:r>
              <a:rPr lang="es-ES" sz="3200" b="1" dirty="0" smtClean="0"/>
              <a:t>Esta localidad se encuentra situada en la comarca de Tierra de Campos, en la provincia de Valladolid, limítrofe con la de León, junto al río Cea y próxima a la ribera del Valderaduey.</a:t>
            </a:r>
          </a:p>
          <a:p>
            <a:pPr marL="182880" indent="-182880" fontAlgn="auto">
              <a:spcAft>
                <a:spcPts val="0"/>
              </a:spcAft>
              <a:buFont typeface="Arial" pitchFamily="34" charset="0"/>
              <a:buChar char="•"/>
              <a:defRPr/>
            </a:pPr>
            <a:r>
              <a:rPr lang="es-ES" sz="3200" b="1" dirty="0" smtClean="0"/>
              <a:t>Dentro de la ruta que vamos a llevar a cabo podremos apreciar las Iglesias de San Miguel y de Santiago. Junto a ellas nos introduciremos en la arquitectura civil de la zona definida principalmente por los numerosos palomares que encontramos dentro de su término municipal.</a:t>
            </a:r>
          </a:p>
          <a:p>
            <a:pPr marL="182880" indent="-182880" fontAlgn="auto">
              <a:spcAft>
                <a:spcPts val="0"/>
              </a:spcAft>
              <a:buFont typeface="Arial" pitchFamily="34" charset="0"/>
              <a:buChar char="•"/>
              <a:defRPr/>
            </a:pPr>
            <a:r>
              <a:rPr lang="es-ES" sz="3200" b="1" dirty="0" smtClean="0"/>
              <a:t>Para finalizar la ruta ,y si la suerte nos acompaña, haremos una breve incursión a sus alrededores para poder disfrutar de la presencia de un ave emblemática de la zona: la avutarda.</a:t>
            </a:r>
            <a:r>
              <a:rPr lang="es-ES" b="1" dirty="0" smtClean="0"/>
              <a:t> </a:t>
            </a:r>
          </a:p>
          <a:p>
            <a:pPr marL="182880" indent="-182880" fontAlgn="auto">
              <a:spcAft>
                <a:spcPts val="0"/>
              </a:spcAft>
              <a:buFont typeface="Arial" pitchFamily="34" charset="0"/>
              <a:buChar char="•"/>
              <a:defRPr/>
            </a:pPr>
            <a:endParaRPr lang="es-ES" dirty="0" smtClean="0"/>
          </a:p>
        </p:txBody>
      </p:sp>
      <p:sp>
        <p:nvSpPr>
          <p:cNvPr id="17411"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FA1067-19B3-421B-B597-F4EBD1E175BD}" type="slidenum">
              <a:rPr lang="en-US" sz="2400">
                <a:cs typeface="Arial" charset="0"/>
              </a:rPr>
              <a:pPr fontAlgn="base">
                <a:spcBef>
                  <a:spcPct val="0"/>
                </a:spcBef>
                <a:spcAft>
                  <a:spcPct val="0"/>
                </a:spcAft>
              </a:pPr>
              <a:t>2</a:t>
            </a:fld>
            <a:endParaRPr lang="en-US" sz="2400">
              <a:cs typeface="Arial" charset="0"/>
            </a:endParaRPr>
          </a:p>
        </p:txBody>
      </p:sp>
      <p:sp>
        <p:nvSpPr>
          <p:cNvPr id="17412"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3-ENTORNO NATURAL, AVIFAUNA: LA AVUTARDA-</a:t>
            </a:r>
            <a:endParaRPr lang="es-ES_tradnl" b="1" i="1" u="sng" dirty="0"/>
          </a:p>
        </p:txBody>
      </p:sp>
      <p:sp>
        <p:nvSpPr>
          <p:cNvPr id="3" name="2 Marcador de contenido"/>
          <p:cNvSpPr>
            <a:spLocks noGrp="1"/>
          </p:cNvSpPr>
          <p:nvPr>
            <p:ph idx="1"/>
          </p:nvPr>
        </p:nvSpPr>
        <p:spPr>
          <a:xfrm>
            <a:off x="457200" y="981075"/>
            <a:ext cx="8147050" cy="2447925"/>
          </a:xfrm>
        </p:spPr>
        <p:txBody>
          <a:bodyPr rtlCol="0">
            <a:normAutofit fontScale="92500" lnSpcReduction="20000"/>
          </a:bodyPr>
          <a:lstStyle/>
          <a:p>
            <a:pPr marL="182880" indent="-182880" fontAlgn="auto">
              <a:spcAft>
                <a:spcPts val="0"/>
              </a:spcAft>
              <a:buFont typeface="Arial" pitchFamily="34" charset="0"/>
              <a:buNone/>
              <a:defRPr/>
            </a:pPr>
            <a:r>
              <a:rPr lang="es-ES" sz="3200" b="1" dirty="0" smtClean="0"/>
              <a:t>	</a:t>
            </a:r>
            <a:r>
              <a:rPr lang="es-ES" sz="3200" b="1" i="1" u="sng" dirty="0" smtClean="0"/>
              <a:t>-DIETA-</a:t>
            </a:r>
          </a:p>
          <a:p>
            <a:pPr marL="182880" indent="-182880" fontAlgn="auto">
              <a:spcAft>
                <a:spcPts val="0"/>
              </a:spcAft>
              <a:buFont typeface="Arial" pitchFamily="34" charset="0"/>
              <a:buNone/>
              <a:defRPr/>
            </a:pPr>
            <a:r>
              <a:rPr lang="es-ES" b="1" dirty="0" smtClean="0"/>
              <a:t>-Las avutardas arrancan hierbas y césped, necesitando además agua para beber. En invierno comen nieve en su lugar.</a:t>
            </a:r>
          </a:p>
          <a:p>
            <a:pPr marL="182880" indent="-182880" fontAlgn="auto">
              <a:spcAft>
                <a:spcPts val="0"/>
              </a:spcAft>
              <a:buFont typeface="Arial" pitchFamily="34" charset="0"/>
              <a:buNone/>
              <a:defRPr/>
            </a:pPr>
            <a:r>
              <a:rPr lang="es-ES" b="1" dirty="0" smtClean="0"/>
              <a:t>-Como alimento suplementario comen insectos, ratones, huevos de otras aves o gusanos.</a:t>
            </a:r>
          </a:p>
          <a:p>
            <a:pPr marL="182880" indent="-182880" fontAlgn="auto">
              <a:spcAft>
                <a:spcPts val="0"/>
              </a:spcAft>
              <a:buFont typeface="Arial" pitchFamily="34" charset="0"/>
              <a:buNone/>
              <a:defRPr/>
            </a:pPr>
            <a:endParaRPr lang="es-ES" b="1" dirty="0" smtClean="0"/>
          </a:p>
          <a:p>
            <a:pPr marL="182880" indent="-182880" algn="ctr" fontAlgn="auto">
              <a:spcAft>
                <a:spcPts val="0"/>
              </a:spcAft>
              <a:buFont typeface="Arial" pitchFamily="34" charset="0"/>
              <a:buNone/>
              <a:defRPr/>
            </a:pPr>
            <a:r>
              <a:rPr lang="es-ES" b="1" dirty="0" smtClean="0"/>
              <a:t>Enlace a video sobre las avutardas en Castilla y León.</a:t>
            </a:r>
          </a:p>
          <a:p>
            <a:pPr marL="182880" indent="-182880" fontAlgn="auto">
              <a:spcAft>
                <a:spcPts val="0"/>
              </a:spcAft>
              <a:buFont typeface="Arial" pitchFamily="34" charset="0"/>
              <a:buNone/>
              <a:defRPr/>
            </a:pPr>
            <a:endParaRPr lang="es-ES" b="1" dirty="0" smtClean="0"/>
          </a:p>
        </p:txBody>
      </p:sp>
      <p:sp>
        <p:nvSpPr>
          <p:cNvPr id="35843"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75877-F729-43C8-A922-F9D4B0EB1BF9}" type="slidenum">
              <a:rPr lang="en-US" sz="2400">
                <a:cs typeface="Arial" charset="0"/>
              </a:rPr>
              <a:pPr fontAlgn="base">
                <a:spcBef>
                  <a:spcPct val="0"/>
                </a:spcBef>
                <a:spcAft>
                  <a:spcPct val="0"/>
                </a:spcAft>
              </a:pPr>
              <a:t>20</a:t>
            </a:fld>
            <a:endParaRPr lang="en-US" sz="2400">
              <a:cs typeface="Arial" charset="0"/>
            </a:endParaRPr>
          </a:p>
        </p:txBody>
      </p:sp>
      <p:sp>
        <p:nvSpPr>
          <p:cNvPr id="35844"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
        <p:nvSpPr>
          <p:cNvPr id="35845" name="6 Rectángulo"/>
          <p:cNvSpPr>
            <a:spLocks noChangeArrowheads="1"/>
          </p:cNvSpPr>
          <p:nvPr/>
        </p:nvSpPr>
        <p:spPr bwMode="auto">
          <a:xfrm>
            <a:off x="2051050" y="3429000"/>
            <a:ext cx="4951413" cy="369888"/>
          </a:xfrm>
          <a:prstGeom prst="rect">
            <a:avLst/>
          </a:prstGeom>
          <a:noFill/>
          <a:ln w="9525">
            <a:noFill/>
            <a:miter lim="800000"/>
            <a:headEnd/>
            <a:tailEnd/>
          </a:ln>
        </p:spPr>
        <p:txBody>
          <a:bodyPr>
            <a:spAutoFit/>
          </a:bodyPr>
          <a:lstStyle/>
          <a:p>
            <a:r>
              <a:rPr lang="es-ES">
                <a:latin typeface="Calibri" pitchFamily="34" charset="0"/>
              </a:rPr>
              <a:t>https://www.youtube.com/watch?v=sulfa7MRg8k</a:t>
            </a:r>
          </a:p>
        </p:txBody>
      </p:sp>
      <p:pic>
        <p:nvPicPr>
          <p:cNvPr id="36867" name="Picture 3" descr="C:\Users\M\Documents\Avutardas 3 en Tierra de Campos 28-12-12 blog.jpg"/>
          <p:cNvPicPr>
            <a:picLocks noChangeAspect="1" noChangeArrowheads="1"/>
          </p:cNvPicPr>
          <p:nvPr/>
        </p:nvPicPr>
        <p:blipFill>
          <a:blip r:embed="rId2" cstate="print"/>
          <a:srcRect/>
          <a:stretch>
            <a:fillRect/>
          </a:stretch>
        </p:blipFill>
        <p:spPr bwMode="auto">
          <a:xfrm>
            <a:off x="1331640" y="3933056"/>
            <a:ext cx="6264696" cy="2623341"/>
          </a:xfrm>
          <a:prstGeom prst="rect">
            <a:avLst/>
          </a:prstGeom>
          <a:noFill/>
          <a:scene3d>
            <a:camera prst="orthographicFront"/>
            <a:lightRig rig="threePt" dir="t"/>
          </a:scene3d>
          <a:sp3d contourW="63500"/>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4-FIN DE LA RUTA: CONCLUSIONES-</a:t>
            </a:r>
            <a:endParaRPr lang="es-ES_tradnl" b="1" i="1" u="sng" dirty="0"/>
          </a:p>
        </p:txBody>
      </p:sp>
      <p:sp>
        <p:nvSpPr>
          <p:cNvPr id="3" name="2 Marcador de contenido"/>
          <p:cNvSpPr>
            <a:spLocks noGrp="1"/>
          </p:cNvSpPr>
          <p:nvPr>
            <p:ph idx="1"/>
          </p:nvPr>
        </p:nvSpPr>
        <p:spPr>
          <a:xfrm>
            <a:off x="457200" y="981075"/>
            <a:ext cx="8147050" cy="5400675"/>
          </a:xfrm>
        </p:spPr>
        <p:txBody>
          <a:bodyPr rtlCol="0">
            <a:normAutofit fontScale="92500" lnSpcReduction="20000"/>
          </a:bodyPr>
          <a:lstStyle/>
          <a:p>
            <a:pPr marL="182880" indent="-182880" fontAlgn="auto">
              <a:spcAft>
                <a:spcPts val="0"/>
              </a:spcAft>
              <a:buFont typeface="Arial" pitchFamily="34" charset="0"/>
              <a:buNone/>
              <a:defRPr/>
            </a:pPr>
            <a:r>
              <a:rPr lang="es-ES" b="1" dirty="0" smtClean="0"/>
              <a:t>		</a:t>
            </a:r>
            <a:r>
              <a:rPr lang="es-ES" sz="3200" b="1" dirty="0" smtClean="0"/>
              <a:t>Hemos llegado al final de la ruta. Espero que os haya gustado y disfrutado de todo lo que hemos visitado. Empezamos conociendo dos de las iglesias principales del pueblo. Salimos al exterior para adentrarnos en una arquitectura popular y típica de la zona como son los palomares. Más al exterior pudimos apreciar el entorno natural de los alrededores de Melgar de Arriba, como las riberas del rio Cea y del rio  Valderaduey. Y para finalizar tuvimos la suerte de apreciar la reina de las aves de Tierra de Campos, la asombrosa Avutarda. </a:t>
            </a:r>
          </a:p>
          <a:p>
            <a:pPr marL="182880" indent="-182880" fontAlgn="auto">
              <a:spcAft>
                <a:spcPts val="0"/>
              </a:spcAft>
              <a:buFont typeface="Arial" pitchFamily="34" charset="0"/>
              <a:buNone/>
              <a:defRPr/>
            </a:pPr>
            <a:r>
              <a:rPr lang="es-ES" sz="3200" b="1" dirty="0" smtClean="0"/>
              <a:t>		¡Deseo volver a veros por aquí! ¡Hasta pronto!</a:t>
            </a:r>
          </a:p>
        </p:txBody>
      </p:sp>
      <p:sp>
        <p:nvSpPr>
          <p:cNvPr id="36867"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61CBB-5BC9-4103-A7F6-5967A31C2383}" type="slidenum">
              <a:rPr lang="en-US" sz="2400">
                <a:cs typeface="Arial" charset="0"/>
              </a:rPr>
              <a:pPr fontAlgn="base">
                <a:spcBef>
                  <a:spcPct val="0"/>
                </a:spcBef>
                <a:spcAft>
                  <a:spcPct val="0"/>
                </a:spcAft>
              </a:pPr>
              <a:t>21</a:t>
            </a:fld>
            <a:endParaRPr lang="en-US" sz="2400">
              <a:cs typeface="Arial" charset="0"/>
            </a:endParaRPr>
          </a:p>
        </p:txBody>
      </p:sp>
      <p:sp>
        <p:nvSpPr>
          <p:cNvPr id="36868"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4- ACTIVIDADES PREVIAS: 1 RETABLOS-</a:t>
            </a:r>
            <a:endParaRPr lang="es-ES_tradnl" b="1" i="1" u="sng" dirty="0"/>
          </a:p>
        </p:txBody>
      </p:sp>
      <p:sp>
        <p:nvSpPr>
          <p:cNvPr id="37890" name="2 Marcador de contenido"/>
          <p:cNvSpPr>
            <a:spLocks noGrp="1"/>
          </p:cNvSpPr>
          <p:nvPr>
            <p:ph idx="1"/>
          </p:nvPr>
        </p:nvSpPr>
        <p:spPr>
          <a:xfrm>
            <a:off x="457200" y="981075"/>
            <a:ext cx="8147050" cy="5400675"/>
          </a:xfrm>
        </p:spPr>
        <p:txBody>
          <a:bodyPr/>
          <a:lstStyle/>
          <a:p>
            <a:pPr>
              <a:buFont typeface="Arial" charset="0"/>
              <a:buNone/>
            </a:pPr>
            <a:r>
              <a:rPr lang="es-ES" b="1" smtClean="0"/>
              <a:t>		</a:t>
            </a:r>
            <a:r>
              <a:rPr lang="es-ES" sz="3600" b="1" smtClean="0"/>
              <a:t>-Define que es un retablo.</a:t>
            </a:r>
          </a:p>
          <a:p>
            <a:pPr>
              <a:buFont typeface="Arial" charset="0"/>
              <a:buNone/>
            </a:pPr>
            <a:r>
              <a:rPr lang="es-ES" sz="3600" b="1" smtClean="0"/>
              <a:t>		-Qué tipo de material se usa para su construcción.</a:t>
            </a:r>
          </a:p>
          <a:p>
            <a:pPr>
              <a:buFont typeface="Arial" charset="0"/>
              <a:buNone/>
            </a:pPr>
            <a:r>
              <a:rPr lang="es-ES" sz="3600" b="1" smtClean="0"/>
              <a:t>		-¿En qué partes se divide un retablo?</a:t>
            </a:r>
          </a:p>
          <a:p>
            <a:pPr>
              <a:buFont typeface="Arial" charset="0"/>
              <a:buNone/>
            </a:pPr>
            <a:r>
              <a:rPr lang="es-ES" sz="3600" b="1" smtClean="0"/>
              <a:t>		-¿Dónde se levantan o sitúan los retablos?</a:t>
            </a:r>
          </a:p>
          <a:p>
            <a:pPr>
              <a:buFont typeface="Arial" charset="0"/>
              <a:buNone/>
            </a:pPr>
            <a:r>
              <a:rPr lang="es-ES" sz="3600" b="1" smtClean="0"/>
              <a:t>		-¿Quién fue Pedro Berruguete?</a:t>
            </a:r>
          </a:p>
          <a:p>
            <a:pPr>
              <a:buFont typeface="Arial" charset="0"/>
              <a:buNone/>
            </a:pPr>
            <a:endParaRPr lang="es-ES" b="1" smtClean="0"/>
          </a:p>
        </p:txBody>
      </p:sp>
      <p:sp>
        <p:nvSpPr>
          <p:cNvPr id="37891"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ADEAB-D713-44CA-BF13-67B7CC0DAFC0}" type="slidenum">
              <a:rPr lang="en-US" sz="2400">
                <a:cs typeface="Arial" charset="0"/>
              </a:rPr>
              <a:pPr fontAlgn="base">
                <a:spcBef>
                  <a:spcPct val="0"/>
                </a:spcBef>
                <a:spcAft>
                  <a:spcPct val="0"/>
                </a:spcAft>
              </a:pPr>
              <a:t>22</a:t>
            </a:fld>
            <a:endParaRPr lang="en-US" sz="2400">
              <a:cs typeface="Arial" charset="0"/>
            </a:endParaRPr>
          </a:p>
        </p:txBody>
      </p:sp>
      <p:sp>
        <p:nvSpPr>
          <p:cNvPr id="37892"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4- ACTIVIDADES PREVIAS: 2 AVUTARDAS-</a:t>
            </a:r>
            <a:endParaRPr lang="es-ES_tradnl" b="1" i="1" u="sng" dirty="0"/>
          </a:p>
        </p:txBody>
      </p:sp>
      <p:sp>
        <p:nvSpPr>
          <p:cNvPr id="38914" name="2 Marcador de contenido"/>
          <p:cNvSpPr>
            <a:spLocks noGrp="1"/>
          </p:cNvSpPr>
          <p:nvPr>
            <p:ph idx="1"/>
          </p:nvPr>
        </p:nvSpPr>
        <p:spPr>
          <a:xfrm>
            <a:off x="457200" y="981075"/>
            <a:ext cx="8147050" cy="5400675"/>
          </a:xfrm>
        </p:spPr>
        <p:txBody>
          <a:bodyPr/>
          <a:lstStyle/>
          <a:p>
            <a:pPr>
              <a:buFont typeface="Arial" charset="0"/>
              <a:buNone/>
            </a:pPr>
            <a:r>
              <a:rPr lang="es-ES" b="1" smtClean="0"/>
              <a:t>		</a:t>
            </a:r>
          </a:p>
          <a:p>
            <a:pPr>
              <a:buFont typeface="Arial" charset="0"/>
              <a:buNone/>
            </a:pPr>
            <a:r>
              <a:rPr lang="es-ES" b="1" smtClean="0"/>
              <a:t>		-Visita la página web: </a:t>
            </a:r>
            <a:r>
              <a:rPr lang="es-ES" b="1" smtClean="0">
                <a:hlinkClick r:id="rId2"/>
              </a:rPr>
              <a:t>www.enciclopediadelasaves.es</a:t>
            </a:r>
            <a:r>
              <a:rPr lang="es-ES" b="1" smtClean="0"/>
              <a:t> y realiza las siguientes actividades sobre la avutarda:</a:t>
            </a:r>
          </a:p>
          <a:p>
            <a:pPr>
              <a:buFont typeface="Arial" charset="0"/>
              <a:buNone/>
            </a:pPr>
            <a:r>
              <a:rPr lang="es-ES" b="1" smtClean="0"/>
              <a:t>	</a:t>
            </a:r>
          </a:p>
          <a:p>
            <a:pPr>
              <a:buFont typeface="Arial" charset="0"/>
              <a:buNone/>
            </a:pPr>
            <a:r>
              <a:rPr lang="es-ES" b="1" smtClean="0"/>
              <a:t>		-Describe como es una avutarda siguiendo las siguientes pautas: longitud, envergadura y como identificarla.</a:t>
            </a:r>
          </a:p>
          <a:p>
            <a:pPr>
              <a:buFont typeface="Arial" charset="0"/>
              <a:buNone/>
            </a:pPr>
            <a:r>
              <a:rPr lang="es-ES" b="1" smtClean="0"/>
              <a:t>		-¿Dónde vive en España, sus desplazamientos y migraciones y su población?</a:t>
            </a:r>
          </a:p>
          <a:p>
            <a:pPr>
              <a:buFont typeface="Arial" charset="0"/>
              <a:buNone/>
            </a:pPr>
            <a:r>
              <a:rPr lang="es-ES" b="1" smtClean="0"/>
              <a:t>		-¿Cómo es su hábitat, su alimentación y reproducción?</a:t>
            </a:r>
          </a:p>
          <a:p>
            <a:pPr>
              <a:buFont typeface="Arial" charset="0"/>
              <a:buNone/>
            </a:pPr>
            <a:r>
              <a:rPr lang="es-ES" b="1" smtClean="0"/>
              <a:t>		-Y por último, describe las amenazas que sufre y los problemas actuales para su conservación.</a:t>
            </a:r>
          </a:p>
          <a:p>
            <a:pPr>
              <a:buFont typeface="Arial" charset="0"/>
              <a:buNone/>
            </a:pPr>
            <a:endParaRPr lang="es-ES" b="1" smtClean="0"/>
          </a:p>
        </p:txBody>
      </p:sp>
      <p:sp>
        <p:nvSpPr>
          <p:cNvPr id="38915"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FF5BD1-1504-4C90-8685-EA65A84AC1F8}" type="slidenum">
              <a:rPr lang="en-US" sz="2400">
                <a:cs typeface="Arial" charset="0"/>
              </a:rPr>
              <a:pPr fontAlgn="base">
                <a:spcBef>
                  <a:spcPct val="0"/>
                </a:spcBef>
                <a:spcAft>
                  <a:spcPct val="0"/>
                </a:spcAft>
              </a:pPr>
              <a:t>23</a:t>
            </a:fld>
            <a:endParaRPr lang="en-US" sz="2400">
              <a:cs typeface="Arial" charset="0"/>
            </a:endParaRPr>
          </a:p>
        </p:txBody>
      </p:sp>
      <p:sp>
        <p:nvSpPr>
          <p:cNvPr id="38916"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1008063"/>
          </a:xfrm>
        </p:spPr>
        <p:txBody>
          <a:bodyPr/>
          <a:lstStyle/>
          <a:p>
            <a:pPr fontAlgn="auto">
              <a:spcAft>
                <a:spcPts val="0"/>
              </a:spcAft>
              <a:defRPr/>
            </a:pPr>
            <a:r>
              <a:rPr lang="es-ES" b="1" i="1" u="sng" dirty="0" smtClean="0"/>
              <a:t>4- ACTIVIDADES DURANTE LA VISITA: 1 RETABLO DE LA IGLESIA DE SAN MIGUEL-</a:t>
            </a:r>
            <a:endParaRPr lang="es-ES_tradnl" b="1" i="1" u="sng" dirty="0"/>
          </a:p>
        </p:txBody>
      </p:sp>
      <p:sp>
        <p:nvSpPr>
          <p:cNvPr id="3" name="2 Marcador de contenido"/>
          <p:cNvSpPr>
            <a:spLocks noGrp="1"/>
          </p:cNvSpPr>
          <p:nvPr>
            <p:ph idx="1"/>
          </p:nvPr>
        </p:nvSpPr>
        <p:spPr>
          <a:xfrm>
            <a:off x="457200" y="1412875"/>
            <a:ext cx="8147050" cy="4968875"/>
          </a:xfrm>
        </p:spPr>
        <p:txBody>
          <a:bodyPr rtlCol="0">
            <a:normAutofit lnSpcReduction="10000"/>
          </a:bodyPr>
          <a:lstStyle/>
          <a:p>
            <a:pPr marL="182880" indent="-182880" fontAlgn="auto">
              <a:spcAft>
                <a:spcPts val="0"/>
              </a:spcAft>
              <a:buFont typeface="Arial" pitchFamily="34" charset="0"/>
              <a:buNone/>
              <a:defRPr/>
            </a:pPr>
            <a:r>
              <a:rPr lang="es-ES" b="1" dirty="0" smtClean="0"/>
              <a:t>	</a:t>
            </a:r>
            <a:r>
              <a:rPr lang="es-ES" sz="3200" b="1" dirty="0" smtClean="0"/>
              <a:t>-Contesta a las siguientes preguntas:</a:t>
            </a:r>
          </a:p>
          <a:p>
            <a:pPr marL="182880" indent="-182880" fontAlgn="auto">
              <a:spcAft>
                <a:spcPts val="0"/>
              </a:spcAft>
              <a:buFont typeface="Arial" pitchFamily="34" charset="0"/>
              <a:buNone/>
              <a:defRPr/>
            </a:pPr>
            <a:r>
              <a:rPr lang="es-ES" sz="3200" b="1" dirty="0" smtClean="0"/>
              <a:t>		-¿De qué material esta construido el retablo?</a:t>
            </a:r>
          </a:p>
          <a:p>
            <a:pPr marL="182880" indent="-182880" fontAlgn="auto">
              <a:spcAft>
                <a:spcPts val="0"/>
              </a:spcAft>
              <a:buFont typeface="Arial" pitchFamily="34" charset="0"/>
              <a:buNone/>
              <a:defRPr/>
            </a:pPr>
            <a:r>
              <a:rPr lang="es-ES" sz="3200" b="1" dirty="0" smtClean="0"/>
              <a:t>		-¿Cuándo fue levantado?</a:t>
            </a:r>
          </a:p>
          <a:p>
            <a:pPr marL="182880" indent="-182880" fontAlgn="auto">
              <a:spcAft>
                <a:spcPts val="0"/>
              </a:spcAft>
              <a:buFont typeface="Arial" pitchFamily="34" charset="0"/>
              <a:buNone/>
              <a:defRPr/>
            </a:pPr>
            <a:r>
              <a:rPr lang="es-ES" sz="3200" b="1" dirty="0" smtClean="0"/>
              <a:t>		-¿Quién fue el autor del retablo?</a:t>
            </a:r>
          </a:p>
          <a:p>
            <a:pPr marL="182880" indent="-182880" fontAlgn="auto">
              <a:spcAft>
                <a:spcPts val="0"/>
              </a:spcAft>
              <a:buFont typeface="Arial" pitchFamily="34" charset="0"/>
              <a:buNone/>
              <a:defRPr/>
            </a:pPr>
            <a:r>
              <a:rPr lang="es-ES" sz="3200" b="1" dirty="0" smtClean="0"/>
              <a:t>		-¿Cuántas tablas con pinturas tiene el retablo?</a:t>
            </a:r>
          </a:p>
          <a:p>
            <a:pPr marL="182880" indent="-182880" fontAlgn="auto">
              <a:spcAft>
                <a:spcPts val="0"/>
              </a:spcAft>
              <a:buFont typeface="Arial" pitchFamily="34" charset="0"/>
              <a:buNone/>
              <a:defRPr/>
            </a:pPr>
            <a:r>
              <a:rPr lang="es-ES" sz="3200" b="1" dirty="0" smtClean="0"/>
              <a:t>		-¿Qué temática ser representan en las tablas?</a:t>
            </a:r>
            <a:r>
              <a:rPr lang="es-ES" b="1" dirty="0" smtClean="0"/>
              <a:t>		</a:t>
            </a:r>
          </a:p>
          <a:p>
            <a:pPr marL="182880" indent="-182880" fontAlgn="auto">
              <a:spcAft>
                <a:spcPts val="0"/>
              </a:spcAft>
              <a:buFont typeface="Arial" pitchFamily="34" charset="0"/>
              <a:buNone/>
              <a:defRPr/>
            </a:pPr>
            <a:r>
              <a:rPr lang="es-ES" b="1" dirty="0" smtClean="0"/>
              <a:t>		</a:t>
            </a:r>
          </a:p>
          <a:p>
            <a:pPr marL="182880" indent="-182880" fontAlgn="auto">
              <a:spcAft>
                <a:spcPts val="0"/>
              </a:spcAft>
              <a:buFont typeface="Arial" pitchFamily="34" charset="0"/>
              <a:buNone/>
              <a:defRPr/>
            </a:pPr>
            <a:endParaRPr lang="es-ES" b="1" dirty="0" smtClean="0"/>
          </a:p>
        </p:txBody>
      </p:sp>
      <p:sp>
        <p:nvSpPr>
          <p:cNvPr id="39939"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FEA0BC-CE0B-4E45-A073-30DB9B92FD5C}" type="slidenum">
              <a:rPr lang="en-US" sz="2400">
                <a:cs typeface="Arial" charset="0"/>
              </a:rPr>
              <a:pPr fontAlgn="base">
                <a:spcBef>
                  <a:spcPct val="0"/>
                </a:spcBef>
                <a:spcAft>
                  <a:spcPct val="0"/>
                </a:spcAft>
              </a:pPr>
              <a:t>24</a:t>
            </a:fld>
            <a:endParaRPr lang="en-US" sz="2400">
              <a:cs typeface="Arial" charset="0"/>
            </a:endParaRPr>
          </a:p>
        </p:txBody>
      </p:sp>
      <p:sp>
        <p:nvSpPr>
          <p:cNvPr id="39940"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1008063"/>
          </a:xfrm>
        </p:spPr>
        <p:txBody>
          <a:bodyPr/>
          <a:lstStyle/>
          <a:p>
            <a:pPr fontAlgn="auto">
              <a:spcAft>
                <a:spcPts val="0"/>
              </a:spcAft>
              <a:defRPr/>
            </a:pPr>
            <a:r>
              <a:rPr lang="es-ES" b="1" i="1" u="sng" dirty="0" smtClean="0"/>
              <a:t>4- ACTIVIDADES DURANTE LA VISITA: 2 PALOMARES-</a:t>
            </a:r>
            <a:endParaRPr lang="es-ES_tradnl" b="1" i="1" u="sng" dirty="0"/>
          </a:p>
        </p:txBody>
      </p:sp>
      <p:sp>
        <p:nvSpPr>
          <p:cNvPr id="3" name="2 Marcador de contenido"/>
          <p:cNvSpPr>
            <a:spLocks noGrp="1"/>
          </p:cNvSpPr>
          <p:nvPr>
            <p:ph idx="1"/>
          </p:nvPr>
        </p:nvSpPr>
        <p:spPr>
          <a:xfrm>
            <a:off x="457200" y="1412875"/>
            <a:ext cx="8147050" cy="4968875"/>
          </a:xfrm>
        </p:spPr>
        <p:txBody>
          <a:bodyPr rtlCol="0">
            <a:normAutofit fontScale="85000" lnSpcReduction="10000"/>
          </a:bodyPr>
          <a:lstStyle/>
          <a:p>
            <a:pPr marL="182880" indent="-182880" fontAlgn="auto">
              <a:spcAft>
                <a:spcPts val="0"/>
              </a:spcAft>
              <a:buFont typeface="Arial" pitchFamily="34" charset="0"/>
              <a:buNone/>
              <a:defRPr/>
            </a:pPr>
            <a:r>
              <a:rPr lang="es-ES" b="1" dirty="0" smtClean="0"/>
              <a:t>	</a:t>
            </a:r>
            <a:r>
              <a:rPr lang="es-ES" sz="3200" b="1" dirty="0" smtClean="0"/>
              <a:t>-Contesta a las siguientes preguntas:</a:t>
            </a:r>
          </a:p>
          <a:p>
            <a:pPr marL="182880" indent="-182880" fontAlgn="auto">
              <a:spcAft>
                <a:spcPts val="0"/>
              </a:spcAft>
              <a:buFont typeface="Arial" pitchFamily="34" charset="0"/>
              <a:buNone/>
              <a:defRPr/>
            </a:pPr>
            <a:endParaRPr lang="es-ES" sz="3200" b="1" dirty="0" smtClean="0"/>
          </a:p>
          <a:p>
            <a:pPr marL="182880" indent="-182880" fontAlgn="auto">
              <a:spcAft>
                <a:spcPts val="0"/>
              </a:spcAft>
              <a:buFont typeface="Arial" pitchFamily="34" charset="0"/>
              <a:buNone/>
              <a:defRPr/>
            </a:pPr>
            <a:r>
              <a:rPr lang="es-ES" sz="3200" b="1" dirty="0" smtClean="0"/>
              <a:t>		-¿De qué material están construidos los palomares?</a:t>
            </a:r>
          </a:p>
          <a:p>
            <a:pPr marL="182880" indent="-182880" fontAlgn="auto">
              <a:spcAft>
                <a:spcPts val="0"/>
              </a:spcAft>
              <a:buFont typeface="Arial" pitchFamily="34" charset="0"/>
              <a:buNone/>
              <a:defRPr/>
            </a:pPr>
            <a:r>
              <a:rPr lang="es-ES" sz="3200" b="1" dirty="0" smtClean="0"/>
              <a:t>		-¿Para qué se levantaron?</a:t>
            </a:r>
          </a:p>
          <a:p>
            <a:pPr marL="182880" indent="-182880" fontAlgn="auto">
              <a:spcAft>
                <a:spcPts val="0"/>
              </a:spcAft>
              <a:buFont typeface="Arial" pitchFamily="34" charset="0"/>
              <a:buNone/>
              <a:defRPr/>
            </a:pPr>
            <a:r>
              <a:rPr lang="es-ES" sz="3200" b="1" dirty="0" smtClean="0"/>
              <a:t>		-¿Cuántas formas de palomares conoces?</a:t>
            </a:r>
          </a:p>
          <a:p>
            <a:pPr marL="182880" indent="-182880" fontAlgn="auto">
              <a:spcAft>
                <a:spcPts val="0"/>
              </a:spcAft>
              <a:buFont typeface="Arial" pitchFamily="34" charset="0"/>
              <a:buNone/>
              <a:defRPr/>
            </a:pPr>
            <a:r>
              <a:rPr lang="es-ES" sz="3200" b="1" dirty="0" smtClean="0"/>
              <a:t>		-Identifica dentro de un palomar el patio y los muros que parten de él.</a:t>
            </a:r>
          </a:p>
          <a:p>
            <a:pPr marL="182880" indent="-182880" fontAlgn="auto">
              <a:spcAft>
                <a:spcPts val="0"/>
              </a:spcAft>
              <a:buFont typeface="Arial" pitchFamily="34" charset="0"/>
              <a:buNone/>
              <a:defRPr/>
            </a:pPr>
            <a:r>
              <a:rPr lang="es-ES" sz="3200" b="1" dirty="0" smtClean="0"/>
              <a:t>		-Incrustados en los muros fíjate en las pateras o buracas que son los hogares de las palomas.</a:t>
            </a:r>
            <a:r>
              <a:rPr lang="es-ES" b="1" dirty="0" smtClean="0"/>
              <a:t>		</a:t>
            </a:r>
          </a:p>
          <a:p>
            <a:pPr marL="182880" indent="-182880" fontAlgn="auto">
              <a:spcAft>
                <a:spcPts val="0"/>
              </a:spcAft>
              <a:buFont typeface="Arial" pitchFamily="34" charset="0"/>
              <a:buNone/>
              <a:defRPr/>
            </a:pPr>
            <a:r>
              <a:rPr lang="es-ES" b="1" dirty="0" smtClean="0"/>
              <a:t>		</a:t>
            </a:r>
          </a:p>
          <a:p>
            <a:pPr marL="182880" indent="-182880" fontAlgn="auto">
              <a:spcAft>
                <a:spcPts val="0"/>
              </a:spcAft>
              <a:buFont typeface="Arial" pitchFamily="34" charset="0"/>
              <a:buNone/>
              <a:defRPr/>
            </a:pPr>
            <a:endParaRPr lang="es-ES" b="1" dirty="0" smtClean="0"/>
          </a:p>
        </p:txBody>
      </p:sp>
      <p:sp>
        <p:nvSpPr>
          <p:cNvPr id="40963"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18D0A-EFDC-4E3B-9095-EDD95FB8A3E8}" type="slidenum">
              <a:rPr lang="en-US" sz="2400">
                <a:cs typeface="Arial" charset="0"/>
              </a:rPr>
              <a:pPr fontAlgn="base">
                <a:spcBef>
                  <a:spcPct val="0"/>
                </a:spcBef>
                <a:spcAft>
                  <a:spcPct val="0"/>
                </a:spcAft>
              </a:pPr>
              <a:t>25</a:t>
            </a:fld>
            <a:endParaRPr lang="en-US" sz="2400">
              <a:cs typeface="Arial" charset="0"/>
            </a:endParaRPr>
          </a:p>
        </p:txBody>
      </p:sp>
      <p:sp>
        <p:nvSpPr>
          <p:cNvPr id="40964"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1008063"/>
          </a:xfrm>
        </p:spPr>
        <p:txBody>
          <a:bodyPr/>
          <a:lstStyle/>
          <a:p>
            <a:pPr fontAlgn="auto">
              <a:spcAft>
                <a:spcPts val="0"/>
              </a:spcAft>
              <a:defRPr/>
            </a:pPr>
            <a:r>
              <a:rPr lang="es-ES" b="1" i="1" u="sng" dirty="0" smtClean="0"/>
              <a:t>4- ACTIVIDADES DURANTE LA VISITA: 3 AVUTARDAS-</a:t>
            </a:r>
            <a:endParaRPr lang="es-ES_tradnl" b="1" i="1" u="sng" dirty="0"/>
          </a:p>
        </p:txBody>
      </p:sp>
      <p:sp>
        <p:nvSpPr>
          <p:cNvPr id="41986" name="2 Marcador de contenido"/>
          <p:cNvSpPr>
            <a:spLocks noGrp="1"/>
          </p:cNvSpPr>
          <p:nvPr>
            <p:ph idx="1"/>
          </p:nvPr>
        </p:nvSpPr>
        <p:spPr>
          <a:xfrm>
            <a:off x="457200" y="1412875"/>
            <a:ext cx="8147050" cy="4968875"/>
          </a:xfrm>
        </p:spPr>
        <p:txBody>
          <a:bodyPr/>
          <a:lstStyle/>
          <a:p>
            <a:pPr>
              <a:buFont typeface="Arial" charset="0"/>
              <a:buNone/>
            </a:pPr>
            <a:r>
              <a:rPr lang="es-ES" b="1" smtClean="0"/>
              <a:t>	</a:t>
            </a:r>
            <a:r>
              <a:rPr lang="es-ES" sz="3200" b="1" smtClean="0"/>
              <a:t>-Intenta diferenciar a una avutarda macho de una hembra. Recuerda que la avutarda hembra tiene menor tamaño que el macho, y además ésta luce un plumaje más apagado que el macho.</a:t>
            </a:r>
          </a:p>
          <a:p>
            <a:pPr>
              <a:buFont typeface="Arial" charset="0"/>
              <a:buNone/>
            </a:pPr>
            <a:r>
              <a:rPr lang="es-ES" sz="3200" b="1" smtClean="0"/>
              <a:t>	</a:t>
            </a:r>
            <a:r>
              <a:rPr lang="es-ES" b="1" smtClean="0"/>
              <a:t>		</a:t>
            </a:r>
          </a:p>
          <a:p>
            <a:pPr>
              <a:buFont typeface="Arial" charset="0"/>
              <a:buNone/>
            </a:pPr>
            <a:r>
              <a:rPr lang="es-ES" b="1" smtClean="0"/>
              <a:t>		</a:t>
            </a:r>
          </a:p>
          <a:p>
            <a:pPr>
              <a:buFont typeface="Arial" charset="0"/>
              <a:buNone/>
            </a:pPr>
            <a:endParaRPr lang="es-ES" b="1" smtClean="0"/>
          </a:p>
        </p:txBody>
      </p:sp>
      <p:sp>
        <p:nvSpPr>
          <p:cNvPr id="41987"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749CD3-C707-441C-89F2-6C059C682F8A}" type="slidenum">
              <a:rPr lang="en-US" sz="2400">
                <a:cs typeface="Arial" charset="0"/>
              </a:rPr>
              <a:pPr fontAlgn="base">
                <a:spcBef>
                  <a:spcPct val="0"/>
                </a:spcBef>
                <a:spcAft>
                  <a:spcPct val="0"/>
                </a:spcAft>
              </a:pPr>
              <a:t>26</a:t>
            </a:fld>
            <a:endParaRPr lang="en-US" sz="2400">
              <a:cs typeface="Arial" charset="0"/>
            </a:endParaRPr>
          </a:p>
        </p:txBody>
      </p:sp>
      <p:sp>
        <p:nvSpPr>
          <p:cNvPr id="41988"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1008063"/>
          </a:xfrm>
        </p:spPr>
        <p:txBody>
          <a:bodyPr/>
          <a:lstStyle/>
          <a:p>
            <a:pPr fontAlgn="auto">
              <a:spcAft>
                <a:spcPts val="0"/>
              </a:spcAft>
              <a:defRPr/>
            </a:pPr>
            <a:r>
              <a:rPr lang="es-ES" b="1" i="1" u="sng" dirty="0" smtClean="0"/>
              <a:t>4- ACTIVIDADES POSTERIORES: 1 REDACCIÓN Y VALORACIÓN PERSONAL DE LA VISITA-</a:t>
            </a:r>
            <a:endParaRPr lang="es-ES_tradnl" b="1" i="1" u="sng" dirty="0"/>
          </a:p>
        </p:txBody>
      </p:sp>
      <p:sp>
        <p:nvSpPr>
          <p:cNvPr id="3" name="2 Marcador de contenido"/>
          <p:cNvSpPr>
            <a:spLocks noGrp="1"/>
          </p:cNvSpPr>
          <p:nvPr>
            <p:ph idx="1"/>
          </p:nvPr>
        </p:nvSpPr>
        <p:spPr>
          <a:xfrm>
            <a:off x="457200" y="1412875"/>
            <a:ext cx="8147050" cy="4968875"/>
          </a:xfrm>
        </p:spPr>
        <p:txBody>
          <a:bodyPr rtlCol="0">
            <a:normAutofit fontScale="55000" lnSpcReduction="20000"/>
          </a:bodyPr>
          <a:lstStyle/>
          <a:p>
            <a:pPr marL="182880" indent="-182880" fontAlgn="auto">
              <a:spcAft>
                <a:spcPts val="0"/>
              </a:spcAft>
              <a:buFont typeface="Arial" pitchFamily="34" charset="0"/>
              <a:buNone/>
              <a:defRPr/>
            </a:pPr>
            <a:r>
              <a:rPr lang="es-ES" b="1" dirty="0" smtClean="0"/>
              <a:t>	</a:t>
            </a:r>
          </a:p>
          <a:p>
            <a:pPr marL="182880" indent="-182880" fontAlgn="auto">
              <a:spcAft>
                <a:spcPts val="0"/>
              </a:spcAft>
              <a:buFont typeface="Arial" pitchFamily="34" charset="0"/>
              <a:buNone/>
              <a:defRPr/>
            </a:pPr>
            <a:r>
              <a:rPr lang="es-ES" sz="5800" b="1" dirty="0" smtClean="0"/>
              <a:t>	-Elabora una redacción de la ruta turística llevada a cabo en la localidad de Melgar de Arriba, destacando uno por uno todos los lugares visitados y haciendo una valoración personal de aquellos elementos que más te hayan llamado la atención. En la redacción escribe si volverías a visitar la localidad o no, y explica porqué sí o porqué no. Además comenta si aconsejarías a alguien cercano a ti que visitara esta comarca, y si es así, porqué.</a:t>
            </a:r>
            <a:endParaRPr lang="es-ES" b="1" dirty="0" smtClean="0"/>
          </a:p>
          <a:p>
            <a:pPr marL="182880" indent="-182880" fontAlgn="auto">
              <a:spcAft>
                <a:spcPts val="0"/>
              </a:spcAft>
              <a:buFont typeface="Arial" pitchFamily="34" charset="0"/>
              <a:buNone/>
              <a:defRPr/>
            </a:pPr>
            <a:endParaRPr lang="es-ES" b="1" dirty="0" smtClean="0"/>
          </a:p>
        </p:txBody>
      </p:sp>
      <p:sp>
        <p:nvSpPr>
          <p:cNvPr id="43011"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DB6710-6A66-4FE9-9A5A-0FC1A217CEE8}" type="slidenum">
              <a:rPr lang="en-US" sz="2400">
                <a:cs typeface="Arial" charset="0"/>
              </a:rPr>
              <a:pPr fontAlgn="base">
                <a:spcBef>
                  <a:spcPct val="0"/>
                </a:spcBef>
                <a:spcAft>
                  <a:spcPct val="0"/>
                </a:spcAft>
              </a:pPr>
              <a:t>27</a:t>
            </a:fld>
            <a:endParaRPr lang="en-US" sz="2400">
              <a:cs typeface="Arial" charset="0"/>
            </a:endParaRPr>
          </a:p>
        </p:txBody>
      </p:sp>
      <p:sp>
        <p:nvSpPr>
          <p:cNvPr id="43012"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1008063"/>
          </a:xfrm>
        </p:spPr>
        <p:txBody>
          <a:bodyPr/>
          <a:lstStyle/>
          <a:p>
            <a:pPr fontAlgn="auto">
              <a:spcAft>
                <a:spcPts val="0"/>
              </a:spcAft>
              <a:defRPr/>
            </a:pPr>
            <a:r>
              <a:rPr lang="es-ES" b="1" i="1" u="sng" dirty="0" smtClean="0"/>
              <a:t>4- ACTIVIDADES POSTERIORES: 2 ANÁLISIS RETABLO -</a:t>
            </a:r>
            <a:endParaRPr lang="es-ES_tradnl" b="1" i="1" u="sng" dirty="0"/>
          </a:p>
        </p:txBody>
      </p:sp>
      <p:sp>
        <p:nvSpPr>
          <p:cNvPr id="44034" name="2 Marcador de contenido"/>
          <p:cNvSpPr>
            <a:spLocks noGrp="1"/>
          </p:cNvSpPr>
          <p:nvPr>
            <p:ph idx="1"/>
          </p:nvPr>
        </p:nvSpPr>
        <p:spPr>
          <a:xfrm>
            <a:off x="457200" y="1412875"/>
            <a:ext cx="8147050" cy="4968875"/>
          </a:xfrm>
        </p:spPr>
        <p:txBody>
          <a:bodyPr/>
          <a:lstStyle/>
          <a:p>
            <a:pPr>
              <a:buFont typeface="Arial" charset="0"/>
              <a:buNone/>
            </a:pPr>
            <a:r>
              <a:rPr lang="es-ES" sz="2800" b="1" smtClean="0"/>
              <a:t>	-Dibuja en tu cuaderno el retablo de San Miguel Arcángel, e identifica en el los siguientes elementos:</a:t>
            </a:r>
          </a:p>
          <a:p>
            <a:pPr>
              <a:buFont typeface="Arial" charset="0"/>
              <a:buNone/>
            </a:pPr>
            <a:r>
              <a:rPr lang="es-ES" sz="2800" b="1" smtClean="0"/>
              <a:t>			1º Enumera y localiza los cuerpos que aparecen en el retablo.</a:t>
            </a:r>
          </a:p>
          <a:p>
            <a:pPr>
              <a:buFont typeface="Arial" charset="0"/>
              <a:buNone/>
            </a:pPr>
            <a:r>
              <a:rPr lang="es-ES" sz="2800" b="1" smtClean="0"/>
              <a:t>			2º Enumera y localiza las calles que encuentras en el retablo.</a:t>
            </a:r>
          </a:p>
          <a:p>
            <a:pPr>
              <a:buFont typeface="Arial" charset="0"/>
              <a:buNone/>
            </a:pPr>
            <a:r>
              <a:rPr lang="es-ES" sz="2800" b="1" smtClean="0"/>
              <a:t>			3º Enumera las tablas que forman parte del retablo.</a:t>
            </a:r>
          </a:p>
          <a:p>
            <a:pPr>
              <a:buFont typeface="Arial" charset="0"/>
              <a:buNone/>
            </a:pPr>
            <a:r>
              <a:rPr lang="es-ES" sz="2800" b="1" smtClean="0"/>
              <a:t>			4º Y por último localiza las esculturas que aprecies en el retablo.</a:t>
            </a:r>
          </a:p>
          <a:p>
            <a:pPr>
              <a:buFont typeface="Arial" charset="0"/>
              <a:buNone/>
            </a:pPr>
            <a:endParaRPr lang="es-ES" b="1" smtClean="0"/>
          </a:p>
        </p:txBody>
      </p:sp>
      <p:sp>
        <p:nvSpPr>
          <p:cNvPr id="44035"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5F28BD-B84F-4EDD-BC61-9B11FF972B86}" type="slidenum">
              <a:rPr lang="en-US" sz="2400">
                <a:cs typeface="Arial" charset="0"/>
              </a:rPr>
              <a:pPr fontAlgn="base">
                <a:spcBef>
                  <a:spcPct val="0"/>
                </a:spcBef>
                <a:spcAft>
                  <a:spcPct val="0"/>
                </a:spcAft>
              </a:pPr>
              <a:t>28</a:t>
            </a:fld>
            <a:endParaRPr lang="en-US" sz="2400">
              <a:cs typeface="Arial" charset="0"/>
            </a:endParaRPr>
          </a:p>
        </p:txBody>
      </p:sp>
      <p:sp>
        <p:nvSpPr>
          <p:cNvPr id="44036"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RELIGIOSA: IGLESIA DE SAN MIGUEL-</a:t>
            </a:r>
            <a:endParaRPr lang="es-ES_tradnl" b="1" i="1" u="sng" dirty="0"/>
          </a:p>
        </p:txBody>
      </p:sp>
      <p:sp>
        <p:nvSpPr>
          <p:cNvPr id="3" name="2 Marcador de contenido"/>
          <p:cNvSpPr>
            <a:spLocks noGrp="1"/>
          </p:cNvSpPr>
          <p:nvPr>
            <p:ph idx="1"/>
          </p:nvPr>
        </p:nvSpPr>
        <p:spPr>
          <a:xfrm>
            <a:off x="457200" y="981075"/>
            <a:ext cx="8229600" cy="5400675"/>
          </a:xfrm>
        </p:spPr>
        <p:txBody>
          <a:bodyPr rtlCol="0">
            <a:normAutofit fontScale="92500" lnSpcReduction="10000"/>
          </a:bodyPr>
          <a:lstStyle/>
          <a:p>
            <a:pPr marL="182880" indent="-182880" fontAlgn="auto">
              <a:spcAft>
                <a:spcPts val="0"/>
              </a:spcAft>
              <a:buFont typeface="Arial" pitchFamily="34" charset="0"/>
              <a:buChar char="•"/>
              <a:defRPr/>
            </a:pPr>
            <a:r>
              <a:rPr lang="es-ES" sz="3200" b="1" dirty="0" smtClean="0"/>
              <a:t>Se trata de un edificio de poco valor arquitectónico, antiguo monasterio de los primeros tiempos de la colonización de Melgar de arriba, convertido posterior y actualmente en parroquia. </a:t>
            </a:r>
          </a:p>
          <a:p>
            <a:pPr marL="182880" indent="-182880" fontAlgn="auto">
              <a:spcAft>
                <a:spcPts val="0"/>
              </a:spcAft>
              <a:buFont typeface="Arial" pitchFamily="34" charset="0"/>
              <a:buChar char="•"/>
              <a:defRPr/>
            </a:pPr>
            <a:r>
              <a:rPr lang="es-ES" sz="3200" b="1" dirty="0" smtClean="0"/>
              <a:t>Sin duda alguna el retablo mayor que preside la iglesia, es por si solo motivo suficiente para visitar la localidad. La obra dedicada a San Miguel Arcángel (gótica), data de finales del siglo XV y esta atribuido al Maestro de Calzada, Pedro Berruguete. Consta de 18 tablas con pinturas, que fueron restauradas durante 1999-2000.</a:t>
            </a:r>
          </a:p>
          <a:p>
            <a:pPr marL="182880" indent="-182880" fontAlgn="auto">
              <a:spcAft>
                <a:spcPts val="0"/>
              </a:spcAft>
              <a:buFont typeface="Arial" pitchFamily="34" charset="0"/>
              <a:buChar char="•"/>
              <a:defRPr/>
            </a:pPr>
            <a:endParaRPr lang="es-ES" dirty="0" smtClean="0"/>
          </a:p>
        </p:txBody>
      </p:sp>
      <p:sp>
        <p:nvSpPr>
          <p:cNvPr id="18435"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84A8FF-FE86-4790-9949-AFCCCE13C57F}" type="slidenum">
              <a:rPr lang="en-US" sz="2400">
                <a:cs typeface="Arial" charset="0"/>
              </a:rPr>
              <a:pPr fontAlgn="base">
                <a:spcBef>
                  <a:spcPct val="0"/>
                </a:spcBef>
                <a:spcAft>
                  <a:spcPct val="0"/>
                </a:spcAft>
              </a:pPr>
              <a:t>3</a:t>
            </a:fld>
            <a:endParaRPr lang="en-US" sz="2400">
              <a:cs typeface="Arial" charset="0"/>
            </a:endParaRPr>
          </a:p>
        </p:txBody>
      </p:sp>
      <p:sp>
        <p:nvSpPr>
          <p:cNvPr id="18436"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RELIGIOSA. IGLESIA DE SAN MIGUEL-</a:t>
            </a:r>
            <a:endParaRPr lang="es-ES_tradnl" b="1" i="1" u="sng" dirty="0"/>
          </a:p>
        </p:txBody>
      </p:sp>
      <p:sp>
        <p:nvSpPr>
          <p:cNvPr id="19458"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8A6392-FFCC-41C9-B4F6-939FCF6C32E1}" type="slidenum">
              <a:rPr lang="en-US" sz="2400">
                <a:cs typeface="Arial" charset="0"/>
              </a:rPr>
              <a:pPr fontAlgn="base">
                <a:spcBef>
                  <a:spcPct val="0"/>
                </a:spcBef>
                <a:spcAft>
                  <a:spcPct val="0"/>
                </a:spcAft>
              </a:pPr>
              <a:t>4</a:t>
            </a:fld>
            <a:endParaRPr lang="en-US" sz="2400">
              <a:cs typeface="Arial" charset="0"/>
            </a:endParaRPr>
          </a:p>
        </p:txBody>
      </p:sp>
      <p:sp>
        <p:nvSpPr>
          <p:cNvPr id="19459"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64514" name="Picture 2" descr="http://www.pueblos-espana.org/fotos_originales/8/7/1/01016871.jpg"/>
          <p:cNvPicPr>
            <a:picLocks noChangeAspect="1" noChangeArrowheads="1"/>
          </p:cNvPicPr>
          <p:nvPr/>
        </p:nvPicPr>
        <p:blipFill>
          <a:blip r:embed="rId2" cstate="print"/>
          <a:srcRect/>
          <a:stretch>
            <a:fillRect/>
          </a:stretch>
        </p:blipFill>
        <p:spPr bwMode="auto">
          <a:xfrm>
            <a:off x="1403647" y="1196752"/>
            <a:ext cx="6432713" cy="4824536"/>
          </a:xfrm>
          <a:prstGeom prst="rect">
            <a:avLst/>
          </a:prstGeom>
          <a:noFill/>
          <a:scene3d>
            <a:camera prst="orthographicFront"/>
            <a:lightRig rig="threePt" dir="t"/>
          </a:scene3d>
          <a:sp3d contourW="76200">
            <a:bevelT/>
          </a:sp3d>
        </p:spPr>
      </p:pic>
      <p:sp>
        <p:nvSpPr>
          <p:cNvPr id="19461" name="6 CuadroTexto"/>
          <p:cNvSpPr txBox="1">
            <a:spLocks noChangeArrowheads="1"/>
          </p:cNvSpPr>
          <p:nvPr/>
        </p:nvSpPr>
        <p:spPr bwMode="auto">
          <a:xfrm>
            <a:off x="3059113" y="6165850"/>
            <a:ext cx="3168650" cy="368300"/>
          </a:xfrm>
          <a:prstGeom prst="rect">
            <a:avLst/>
          </a:prstGeom>
          <a:noFill/>
          <a:ln w="9525">
            <a:noFill/>
            <a:miter lim="800000"/>
            <a:headEnd/>
            <a:tailEnd/>
          </a:ln>
        </p:spPr>
        <p:txBody>
          <a:bodyPr>
            <a:spAutoFit/>
          </a:bodyPr>
          <a:lstStyle/>
          <a:p>
            <a:r>
              <a:rPr lang="es-ES">
                <a:latin typeface="Calibri" pitchFamily="34" charset="0"/>
                <a:hlinkClick r:id="rId3"/>
              </a:rPr>
              <a:t>www.pueblos-espana.org</a:t>
            </a:r>
            <a:r>
              <a:rPr lang="es-ES">
                <a:latin typeface="Calibri"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RELIGIOSA. IGLESIA DE SAN MIGUEL-</a:t>
            </a:r>
            <a:endParaRPr lang="es-ES_tradnl" b="1" i="1" u="sng" dirty="0"/>
          </a:p>
        </p:txBody>
      </p:sp>
      <p:sp>
        <p:nvSpPr>
          <p:cNvPr id="20482"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3C9EFA-0762-442A-B4F0-152C1FCB4414}" type="slidenum">
              <a:rPr lang="en-US" sz="2400">
                <a:cs typeface="Arial" charset="0"/>
              </a:rPr>
              <a:pPr fontAlgn="base">
                <a:spcBef>
                  <a:spcPct val="0"/>
                </a:spcBef>
                <a:spcAft>
                  <a:spcPct val="0"/>
                </a:spcAft>
              </a:pPr>
              <a:t>5</a:t>
            </a:fld>
            <a:endParaRPr lang="en-US" sz="2400">
              <a:cs typeface="Arial" charset="0"/>
            </a:endParaRPr>
          </a:p>
        </p:txBody>
      </p:sp>
      <p:sp>
        <p:nvSpPr>
          <p:cNvPr id="20483"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63490" name="Picture 2" descr="http://www.pueblos-espana.org/fotos_originales/3/0/5/00476305.jpg"/>
          <p:cNvPicPr>
            <a:picLocks noChangeAspect="1" noChangeArrowheads="1"/>
          </p:cNvPicPr>
          <p:nvPr/>
        </p:nvPicPr>
        <p:blipFill>
          <a:blip r:embed="rId2" cstate="print"/>
          <a:srcRect/>
          <a:stretch>
            <a:fillRect/>
          </a:stretch>
        </p:blipFill>
        <p:spPr bwMode="auto">
          <a:xfrm>
            <a:off x="1475656" y="1340768"/>
            <a:ext cx="6240690" cy="4680519"/>
          </a:xfrm>
          <a:prstGeom prst="rect">
            <a:avLst/>
          </a:prstGeom>
          <a:noFill/>
          <a:scene3d>
            <a:camera prst="orthographicFront"/>
            <a:lightRig rig="threePt" dir="t"/>
          </a:scene3d>
          <a:sp3d contourW="69850" prstMaterial="metal"/>
        </p:spPr>
      </p:pic>
      <p:sp>
        <p:nvSpPr>
          <p:cNvPr id="20485" name="7 CuadroTexto"/>
          <p:cNvSpPr txBox="1">
            <a:spLocks noChangeArrowheads="1"/>
          </p:cNvSpPr>
          <p:nvPr/>
        </p:nvSpPr>
        <p:spPr bwMode="auto">
          <a:xfrm>
            <a:off x="3059113" y="6165850"/>
            <a:ext cx="3168650" cy="368300"/>
          </a:xfrm>
          <a:prstGeom prst="rect">
            <a:avLst/>
          </a:prstGeom>
          <a:noFill/>
          <a:ln w="9525">
            <a:noFill/>
            <a:miter lim="800000"/>
            <a:headEnd/>
            <a:tailEnd/>
          </a:ln>
        </p:spPr>
        <p:txBody>
          <a:bodyPr>
            <a:spAutoFit/>
          </a:bodyPr>
          <a:lstStyle/>
          <a:p>
            <a:r>
              <a:rPr lang="es-ES">
                <a:latin typeface="Calibri" pitchFamily="34" charset="0"/>
                <a:hlinkClick r:id="rId3"/>
              </a:rPr>
              <a:t>www.pueblos-espana.org</a:t>
            </a:r>
            <a:r>
              <a:rPr lang="es-ES">
                <a:latin typeface="Calibri"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RELIGIOSA: IGLESIA DE SANTIAGO-</a:t>
            </a:r>
            <a:endParaRPr lang="es-ES_tradnl" b="1" i="1" u="sng" dirty="0"/>
          </a:p>
        </p:txBody>
      </p:sp>
      <p:sp>
        <p:nvSpPr>
          <p:cNvPr id="21506" name="2 Marcador de contenido"/>
          <p:cNvSpPr>
            <a:spLocks noGrp="1"/>
          </p:cNvSpPr>
          <p:nvPr>
            <p:ph idx="1"/>
          </p:nvPr>
        </p:nvSpPr>
        <p:spPr>
          <a:xfrm>
            <a:off x="457200" y="981075"/>
            <a:ext cx="8218488" cy="935038"/>
          </a:xfrm>
        </p:spPr>
        <p:txBody>
          <a:bodyPr/>
          <a:lstStyle/>
          <a:p>
            <a:r>
              <a:rPr lang="es-ES" b="1" smtClean="0"/>
              <a:t>Edificio Mudéjar del s. XV de tapial con tres naves separadas por pilares que sostienen arcos de medio punto.</a:t>
            </a:r>
            <a:r>
              <a:rPr lang="es-ES" smtClean="0"/>
              <a:t> </a:t>
            </a:r>
          </a:p>
          <a:p>
            <a:endParaRPr lang="es-ES" smtClean="0"/>
          </a:p>
          <a:p>
            <a:endParaRPr lang="es-ES" smtClean="0"/>
          </a:p>
          <a:p>
            <a:endParaRPr lang="es-ES" smtClean="0"/>
          </a:p>
          <a:p>
            <a:endParaRPr lang="es-ES" smtClean="0"/>
          </a:p>
          <a:p>
            <a:pPr>
              <a:buFont typeface="Arial" charset="0"/>
              <a:buNone/>
            </a:pPr>
            <a:endParaRPr lang="es-ES" smtClean="0"/>
          </a:p>
        </p:txBody>
      </p:sp>
      <p:sp>
        <p:nvSpPr>
          <p:cNvPr id="21507"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F2127B-AFC0-4A9C-91F6-1ED53C7ABC36}" type="slidenum">
              <a:rPr lang="en-US" sz="2400">
                <a:cs typeface="Arial" charset="0"/>
              </a:rPr>
              <a:pPr fontAlgn="base">
                <a:spcBef>
                  <a:spcPct val="0"/>
                </a:spcBef>
                <a:spcAft>
                  <a:spcPct val="0"/>
                </a:spcAft>
              </a:pPr>
              <a:t>6</a:t>
            </a:fld>
            <a:endParaRPr lang="en-US" sz="2400">
              <a:cs typeface="Arial" charset="0"/>
            </a:endParaRPr>
          </a:p>
        </p:txBody>
      </p:sp>
      <p:sp>
        <p:nvSpPr>
          <p:cNvPr id="21508"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1028" name="Picture 4" descr="Iglesia de Santiago"/>
          <p:cNvPicPr>
            <a:picLocks noChangeAspect="1" noChangeArrowheads="1"/>
          </p:cNvPicPr>
          <p:nvPr/>
        </p:nvPicPr>
        <p:blipFill>
          <a:blip r:embed="rId2" cstate="print"/>
          <a:srcRect/>
          <a:stretch>
            <a:fillRect/>
          </a:stretch>
        </p:blipFill>
        <p:spPr bwMode="auto">
          <a:xfrm>
            <a:off x="1403648" y="1916832"/>
            <a:ext cx="6096000" cy="4019550"/>
          </a:xfrm>
          <a:prstGeom prst="rect">
            <a:avLst/>
          </a:prstGeom>
          <a:noFill/>
          <a:scene3d>
            <a:camera prst="orthographicFront"/>
            <a:lightRig rig="threePt" dir="t"/>
          </a:scene3d>
          <a:sp3d contourW="76200"/>
        </p:spPr>
      </p:pic>
      <p:sp>
        <p:nvSpPr>
          <p:cNvPr id="21510" name="7 Rectángulo"/>
          <p:cNvSpPr>
            <a:spLocks noChangeArrowheads="1"/>
          </p:cNvSpPr>
          <p:nvPr/>
        </p:nvSpPr>
        <p:spPr bwMode="auto">
          <a:xfrm>
            <a:off x="3348038" y="6092825"/>
            <a:ext cx="2262187" cy="646113"/>
          </a:xfrm>
          <a:prstGeom prst="rect">
            <a:avLst/>
          </a:prstGeom>
          <a:noFill/>
          <a:ln w="9525">
            <a:noFill/>
            <a:miter lim="800000"/>
            <a:headEnd/>
            <a:tailEnd/>
          </a:ln>
        </p:spPr>
        <p:txBody>
          <a:bodyPr wrap="none">
            <a:spAutoFit/>
          </a:bodyPr>
          <a:lstStyle/>
          <a:p>
            <a:r>
              <a:rPr lang="es-ES">
                <a:latin typeface="Calibri" pitchFamily="34" charset="0"/>
                <a:hlinkClick r:id="rId3"/>
              </a:rPr>
              <a:t>www.foro-ciudad.com</a:t>
            </a:r>
          </a:p>
          <a:p>
            <a:endParaRPr lang="es-ES">
              <a:latin typeface="Calibri" pitchFamily="34" charset="0"/>
              <a:hlinkClick r:id="rId3"/>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RELIGIOSA: IGLESIA DE SANTIAGO-</a:t>
            </a:r>
            <a:endParaRPr lang="es-ES_tradnl" b="1" i="1" u="sng" dirty="0"/>
          </a:p>
        </p:txBody>
      </p:sp>
      <p:sp>
        <p:nvSpPr>
          <p:cNvPr id="3" name="2 Marcador de contenido"/>
          <p:cNvSpPr>
            <a:spLocks noGrp="1"/>
          </p:cNvSpPr>
          <p:nvPr>
            <p:ph idx="1"/>
          </p:nvPr>
        </p:nvSpPr>
        <p:spPr>
          <a:xfrm>
            <a:off x="457200" y="981075"/>
            <a:ext cx="8218488" cy="2160588"/>
          </a:xfrm>
        </p:spPr>
        <p:txBody>
          <a:bodyPr rtlCol="0">
            <a:normAutofit fontScale="55000" lnSpcReduction="20000"/>
          </a:bodyPr>
          <a:lstStyle/>
          <a:p>
            <a:pPr marL="182880" indent="-182880" fontAlgn="auto">
              <a:spcAft>
                <a:spcPts val="0"/>
              </a:spcAft>
              <a:buFont typeface="Arial" pitchFamily="34" charset="0"/>
              <a:buChar char="•"/>
              <a:defRPr/>
            </a:pPr>
            <a:r>
              <a:rPr lang="es-ES" sz="4400" b="1" dirty="0" smtClean="0"/>
              <a:t>En la capilla mayor lleva bóveda de arista y arco triunfal de medio punto. </a:t>
            </a:r>
          </a:p>
          <a:p>
            <a:pPr marL="182880" indent="-182880" fontAlgn="auto">
              <a:spcAft>
                <a:spcPts val="0"/>
              </a:spcAft>
              <a:buFont typeface="Arial" pitchFamily="34" charset="0"/>
              <a:buChar char="•"/>
              <a:defRPr/>
            </a:pPr>
            <a:r>
              <a:rPr lang="es-ES" sz="4400" b="1" dirty="0" smtClean="0"/>
              <a:t>Sacristía con cubierta plana. Torre de mampostería y ladrillo, de un solo cuerpo a la cabecera. </a:t>
            </a:r>
          </a:p>
          <a:p>
            <a:pPr marL="182880" indent="-182880" fontAlgn="auto">
              <a:spcAft>
                <a:spcPts val="0"/>
              </a:spcAft>
              <a:buFont typeface="Arial" pitchFamily="34" charset="0"/>
              <a:buChar char="•"/>
              <a:defRPr/>
            </a:pPr>
            <a:r>
              <a:rPr lang="es-ES" sz="4400" b="1" dirty="0" smtClean="0"/>
              <a:t>Tras su restauración, convertida en un importante mirador desde el que se puede divisar la villa.</a:t>
            </a:r>
          </a:p>
          <a:p>
            <a:pPr marL="182880" indent="-182880" fontAlgn="auto">
              <a:spcAft>
                <a:spcPts val="0"/>
              </a:spcAft>
              <a:buFont typeface="Arial" pitchFamily="34" charset="0"/>
              <a:buChar char="•"/>
              <a:defRPr/>
            </a:pPr>
            <a:endParaRPr lang="es-ES" dirty="0" smtClean="0"/>
          </a:p>
          <a:p>
            <a:pPr marL="182880" indent="-182880" fontAlgn="auto">
              <a:spcAft>
                <a:spcPts val="0"/>
              </a:spcAft>
              <a:buFont typeface="Arial" pitchFamily="34" charset="0"/>
              <a:buChar char="•"/>
              <a:defRPr/>
            </a:pPr>
            <a:endParaRPr lang="es-ES" dirty="0" smtClean="0"/>
          </a:p>
          <a:p>
            <a:pPr marL="182880" indent="-182880" fontAlgn="auto">
              <a:spcAft>
                <a:spcPts val="0"/>
              </a:spcAft>
              <a:buFont typeface="Arial" pitchFamily="34" charset="0"/>
              <a:buChar char="•"/>
              <a:defRPr/>
            </a:pPr>
            <a:endParaRPr lang="es-ES" dirty="0" smtClean="0"/>
          </a:p>
          <a:p>
            <a:pPr marL="182880" indent="-182880" fontAlgn="auto">
              <a:spcAft>
                <a:spcPts val="0"/>
              </a:spcAft>
              <a:buFont typeface="Arial" pitchFamily="34" charset="0"/>
              <a:buNone/>
              <a:defRPr/>
            </a:pPr>
            <a:endParaRPr lang="es-ES" dirty="0" smtClean="0"/>
          </a:p>
        </p:txBody>
      </p:sp>
      <p:sp>
        <p:nvSpPr>
          <p:cNvPr id="22531"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9BE07D-2497-432F-8F2A-1FC297663F52}" type="slidenum">
              <a:rPr lang="en-US" sz="2400">
                <a:cs typeface="Arial" charset="0"/>
              </a:rPr>
              <a:pPr fontAlgn="base">
                <a:spcBef>
                  <a:spcPct val="0"/>
                </a:spcBef>
                <a:spcAft>
                  <a:spcPct val="0"/>
                </a:spcAft>
              </a:pPr>
              <a:t>7</a:t>
            </a:fld>
            <a:endParaRPr lang="en-US" sz="2400">
              <a:cs typeface="Arial" charset="0"/>
            </a:endParaRPr>
          </a:p>
        </p:txBody>
      </p:sp>
      <p:sp>
        <p:nvSpPr>
          <p:cNvPr id="22532"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
        <p:nvSpPr>
          <p:cNvPr id="22533" name="7 Rectángulo"/>
          <p:cNvSpPr>
            <a:spLocks noChangeArrowheads="1"/>
          </p:cNvSpPr>
          <p:nvPr/>
        </p:nvSpPr>
        <p:spPr bwMode="auto">
          <a:xfrm>
            <a:off x="3059113" y="6021388"/>
            <a:ext cx="2868612" cy="646112"/>
          </a:xfrm>
          <a:prstGeom prst="rect">
            <a:avLst/>
          </a:prstGeom>
          <a:noFill/>
          <a:ln w="9525">
            <a:noFill/>
            <a:miter lim="800000"/>
            <a:headEnd/>
            <a:tailEnd/>
          </a:ln>
        </p:spPr>
        <p:txBody>
          <a:bodyPr wrap="none">
            <a:spAutoFit/>
          </a:bodyPr>
          <a:lstStyle/>
          <a:p>
            <a:r>
              <a:rPr lang="es-ES">
                <a:latin typeface="Calibri" pitchFamily="34" charset="0"/>
                <a:hlinkClick r:id="rId2"/>
              </a:rPr>
              <a:t>www.absolutvalladolid.com</a:t>
            </a:r>
          </a:p>
          <a:p>
            <a:endParaRPr lang="es-ES">
              <a:latin typeface="Calibri" pitchFamily="34" charset="0"/>
              <a:hlinkClick r:id="rId2"/>
            </a:endParaRPr>
          </a:p>
        </p:txBody>
      </p:sp>
      <p:pic>
        <p:nvPicPr>
          <p:cNvPr id="64514" name="Picture 2" descr="http://static2.absolutvalladolid.com/wp-content/uploads/2010/07/Melgar-de-Arriba.jpg"/>
          <p:cNvPicPr>
            <a:picLocks noChangeAspect="1" noChangeArrowheads="1"/>
          </p:cNvPicPr>
          <p:nvPr/>
        </p:nvPicPr>
        <p:blipFill>
          <a:blip r:embed="rId3" cstate="print"/>
          <a:srcRect/>
          <a:stretch>
            <a:fillRect/>
          </a:stretch>
        </p:blipFill>
        <p:spPr bwMode="auto">
          <a:xfrm>
            <a:off x="2483768" y="3356992"/>
            <a:ext cx="3810000" cy="2543175"/>
          </a:xfrm>
          <a:prstGeom prst="rect">
            <a:avLst/>
          </a:prstGeom>
          <a:noFill/>
          <a:scene3d>
            <a:camera prst="orthographicFront"/>
            <a:lightRig rig="threePt" dir="t"/>
          </a:scene3d>
          <a:sp3d contourW="63500"/>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CIVIL: PALOMARES-</a:t>
            </a:r>
            <a:endParaRPr lang="es-ES_tradnl" b="1" i="1" u="sng" dirty="0"/>
          </a:p>
        </p:txBody>
      </p:sp>
      <p:sp>
        <p:nvSpPr>
          <p:cNvPr id="23554" name="2 Marcador de contenido"/>
          <p:cNvSpPr>
            <a:spLocks noGrp="1"/>
          </p:cNvSpPr>
          <p:nvPr>
            <p:ph idx="1"/>
          </p:nvPr>
        </p:nvSpPr>
        <p:spPr>
          <a:xfrm>
            <a:off x="457200" y="981075"/>
            <a:ext cx="8218488" cy="5111750"/>
          </a:xfrm>
        </p:spPr>
        <p:txBody>
          <a:bodyPr/>
          <a:lstStyle/>
          <a:p>
            <a:r>
              <a:rPr lang="es-ES" sz="3200" b="1" smtClean="0"/>
              <a:t>La arquitectura popular de Tierra de Campos, de gran pobreza de medios, plasmada en el tapial y el adobe, queda preferentemente representada por la singularidad de los </a:t>
            </a:r>
            <a:r>
              <a:rPr lang="es-ES" sz="3200" b="1" i="1" smtClean="0"/>
              <a:t>«palomares de barro»</a:t>
            </a:r>
            <a:r>
              <a:rPr lang="es-ES" sz="3200" b="1" smtClean="0"/>
              <a:t> como máximo exponente de esta arquitectura anónima íntimamente ligada con el sentir de la tierra y con la gran llanura castellana, en la que los materiales, a pesar de su pobreza, son exprimidos al máximo en sus posibilidades.</a:t>
            </a:r>
          </a:p>
          <a:p>
            <a:endParaRPr lang="es-ES" smtClean="0"/>
          </a:p>
          <a:p>
            <a:endParaRPr lang="es-ES" smtClean="0"/>
          </a:p>
          <a:p>
            <a:pPr>
              <a:buFont typeface="Arial" charset="0"/>
              <a:buNone/>
            </a:pPr>
            <a:endParaRPr lang="es-ES" smtClean="0"/>
          </a:p>
        </p:txBody>
      </p:sp>
      <p:sp>
        <p:nvSpPr>
          <p:cNvPr id="23555"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974D7A-AFCC-4D47-9FBB-AF724A6C527C}" type="slidenum">
              <a:rPr lang="en-US" sz="2400">
                <a:cs typeface="Arial" charset="0"/>
              </a:rPr>
              <a:pPr fontAlgn="base">
                <a:spcBef>
                  <a:spcPct val="0"/>
                </a:spcBef>
                <a:spcAft>
                  <a:spcPct val="0"/>
                </a:spcAft>
              </a:pPr>
              <a:t>8</a:t>
            </a:fld>
            <a:endParaRPr lang="en-US" sz="2400">
              <a:cs typeface="Arial" charset="0"/>
            </a:endParaRPr>
          </a:p>
        </p:txBody>
      </p:sp>
      <p:sp>
        <p:nvSpPr>
          <p:cNvPr id="23556"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590550"/>
          </a:xfrm>
        </p:spPr>
        <p:txBody>
          <a:bodyPr/>
          <a:lstStyle/>
          <a:p>
            <a:pPr fontAlgn="auto">
              <a:spcAft>
                <a:spcPts val="0"/>
              </a:spcAft>
              <a:defRPr/>
            </a:pPr>
            <a:r>
              <a:rPr lang="es-ES" b="1" i="1" u="sng" dirty="0" smtClean="0"/>
              <a:t>2- ARQUITECTURA CIVIL: PALOMARES-</a:t>
            </a:r>
            <a:endParaRPr lang="es-ES_tradnl" b="1" i="1" u="sng" dirty="0"/>
          </a:p>
        </p:txBody>
      </p:sp>
      <p:sp>
        <p:nvSpPr>
          <p:cNvPr id="24578" name="4 Marcador de número de diapositiva"/>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C9049-1339-4029-9CCB-B2C9D757165D}" type="slidenum">
              <a:rPr lang="en-US" sz="2400">
                <a:cs typeface="Arial" charset="0"/>
              </a:rPr>
              <a:pPr fontAlgn="base">
                <a:spcBef>
                  <a:spcPct val="0"/>
                </a:spcBef>
                <a:spcAft>
                  <a:spcPct val="0"/>
                </a:spcAft>
              </a:pPr>
              <a:t>9</a:t>
            </a:fld>
            <a:endParaRPr lang="en-US" sz="2400">
              <a:cs typeface="Arial" charset="0"/>
            </a:endParaRPr>
          </a:p>
        </p:txBody>
      </p:sp>
      <p:sp>
        <p:nvSpPr>
          <p:cNvPr id="24579" name="3 Marcador de pie de página"/>
          <p:cNvSpPr>
            <a:spLocks noGrp="1"/>
          </p:cNvSpPr>
          <p:nvPr>
            <p:ph type="ftr" sz="quarter" idx="10"/>
          </p:nvPr>
        </p:nvSpPr>
        <p:spPr bwMode="auto">
          <a:xfrm>
            <a:off x="7938" y="26988"/>
            <a:ext cx="4114800" cy="330200"/>
          </a:xfrm>
          <a:noFill/>
          <a:ln>
            <a:miter lim="800000"/>
            <a:headEnd/>
            <a:tailEnd/>
          </a:ln>
        </p:spPr>
        <p:txBody>
          <a:bodyPr wrap="square" numCol="1" anchorCtr="0" compatLnSpc="1">
            <a:prstTxWarp prst="textNoShape">
              <a:avLst/>
            </a:prstTxWarp>
          </a:bodyPr>
          <a:lstStyle/>
          <a:p>
            <a:pPr algn="l" fontAlgn="base">
              <a:spcBef>
                <a:spcPct val="0"/>
              </a:spcBef>
              <a:spcAft>
                <a:spcPct val="0"/>
              </a:spcAft>
            </a:pPr>
            <a:r>
              <a:rPr lang="en-US">
                <a:cs typeface="Arial" charset="0"/>
              </a:rPr>
              <a:t>-MELGAR DE ARRIBA- </a:t>
            </a:r>
          </a:p>
        </p:txBody>
      </p:sp>
      <p:pic>
        <p:nvPicPr>
          <p:cNvPr id="65538" name="Picture 2" descr="Palomar"/>
          <p:cNvPicPr>
            <a:picLocks noChangeAspect="1" noChangeArrowheads="1"/>
          </p:cNvPicPr>
          <p:nvPr/>
        </p:nvPicPr>
        <p:blipFill>
          <a:blip r:embed="rId2" cstate="print"/>
          <a:srcRect/>
          <a:stretch>
            <a:fillRect/>
          </a:stretch>
        </p:blipFill>
        <p:spPr bwMode="auto">
          <a:xfrm>
            <a:off x="1403648" y="1196752"/>
            <a:ext cx="6096000" cy="4029075"/>
          </a:xfrm>
          <a:prstGeom prst="rect">
            <a:avLst/>
          </a:prstGeom>
          <a:noFill/>
          <a:scene3d>
            <a:camera prst="orthographicFront"/>
            <a:lightRig rig="threePt" dir="t"/>
          </a:scene3d>
          <a:sp3d contourW="69850"/>
        </p:spPr>
      </p:pic>
      <p:sp>
        <p:nvSpPr>
          <p:cNvPr id="24581" name="8 Rectángulo"/>
          <p:cNvSpPr>
            <a:spLocks noChangeArrowheads="1"/>
          </p:cNvSpPr>
          <p:nvPr/>
        </p:nvSpPr>
        <p:spPr bwMode="auto">
          <a:xfrm>
            <a:off x="3059113" y="5516563"/>
            <a:ext cx="2263775" cy="369887"/>
          </a:xfrm>
          <a:prstGeom prst="rect">
            <a:avLst/>
          </a:prstGeom>
          <a:noFill/>
          <a:ln w="9525">
            <a:noFill/>
            <a:miter lim="800000"/>
            <a:headEnd/>
            <a:tailEnd/>
          </a:ln>
        </p:spPr>
        <p:txBody>
          <a:bodyPr wrap="none">
            <a:spAutoFit/>
          </a:bodyPr>
          <a:lstStyle/>
          <a:p>
            <a:r>
              <a:rPr lang="es-ES">
                <a:latin typeface="Calibri" pitchFamily="34" charset="0"/>
                <a:hlinkClick r:id="rId3"/>
              </a:rPr>
              <a:t>www.foro-ciudad.com</a:t>
            </a:r>
            <a:endParaRPr lang="es-ES">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1998</TotalTime>
  <Words>1671</Words>
  <Application>Microsoft Office PowerPoint</Application>
  <PresentationFormat>On-screen Show (4:3)</PresentationFormat>
  <Paragraphs>185</Paragraphs>
  <Slides>28</Slides>
  <Notes>0</Notes>
  <HiddenSlides>0</HiddenSlides>
  <MMClips>0</MMClips>
  <ScaleCrop>false</ScaleCrop>
  <HeadingPairs>
    <vt:vector size="6" baseType="variant">
      <vt:variant>
        <vt:lpstr>Fuentes usadas</vt:lpstr>
      </vt:variant>
      <vt:variant>
        <vt:i4>2</vt:i4>
      </vt:variant>
      <vt:variant>
        <vt:lpstr>Plantilla de diseño</vt:lpstr>
      </vt:variant>
      <vt:variant>
        <vt:i4>7</vt:i4>
      </vt:variant>
      <vt:variant>
        <vt:lpstr>Títulos de diapositiva</vt:lpstr>
      </vt:variant>
      <vt:variant>
        <vt:i4>28</vt:i4>
      </vt:variant>
    </vt:vector>
  </HeadingPairs>
  <TitlesOfParts>
    <vt:vector size="37" baseType="lpstr">
      <vt:lpstr>Calibri</vt:lpstr>
      <vt:lpstr>Arial</vt:lpstr>
      <vt:lpstr>Claridad</vt:lpstr>
      <vt:lpstr>Claridad</vt:lpstr>
      <vt:lpstr>Claridad</vt:lpstr>
      <vt:lpstr>Claridad</vt:lpstr>
      <vt:lpstr>Claridad</vt:lpstr>
      <vt:lpstr>Claridad</vt:lpstr>
      <vt:lpstr>Claridad</vt:lpstr>
      <vt:lpstr>-MELGAR DE ARRIBA-</vt:lpstr>
      <vt:lpstr>1. LOCALIZACIÓN, Y DESCRIPCIÓN DE LA RUTA.</vt:lpstr>
      <vt:lpstr>2- ARQUITECTURA RELIGIOSA: IGLESIA DE SAN MIGUEL-</vt:lpstr>
      <vt:lpstr>2- ARQUITECTURA RELIGIOSA. IGLESIA DE SAN MIGUEL-</vt:lpstr>
      <vt:lpstr>2- ARQUITECTURA RELIGIOSA. IGLESIA DE SAN MIGUEL-</vt:lpstr>
      <vt:lpstr>2- ARQUITECTURA RELIGIOSA: IGLESIA DE SANTIAGO-</vt:lpstr>
      <vt:lpstr>2- ARQUITECTURA RELIGIOSA: IGLESIA DE SANTIAGO-</vt:lpstr>
      <vt:lpstr>2- ARQUITECTURA CIVIL: PALOMARES-</vt:lpstr>
      <vt:lpstr>2- ARQUITECTURA CIVIL: PALOMARES-</vt:lpstr>
      <vt:lpstr>2- ARQUITECTURA CIVIL: PALOMARES-</vt:lpstr>
      <vt:lpstr>2- ARQUITECTURA CIVIL: PALOMARES-</vt:lpstr>
      <vt:lpstr>2- ARQUITECTURA CIVIL: PALOMARES-</vt:lpstr>
      <vt:lpstr>3-ENTORNO NATURAL-</vt:lpstr>
      <vt:lpstr>3-ENTORNO NATURAL-</vt:lpstr>
      <vt:lpstr>3-ENTORNO NATURAL, AVIFAUNA: LA AVUTARDA-</vt:lpstr>
      <vt:lpstr>3-ENTORNO NATURAL, AVIFAUNA: LA AVUTARDA-</vt:lpstr>
      <vt:lpstr>3-ENTORNO NATURAL, AVIFAUNA: LA AVUTARDA-</vt:lpstr>
      <vt:lpstr>3-ENTORNO NATURAL, AVIFAUNA: LA AVUTARDA-</vt:lpstr>
      <vt:lpstr>3-ENTORNO NATURAL, AVIFAUNA: LA AVUTARDA-</vt:lpstr>
      <vt:lpstr>3-ENTORNO NATURAL, AVIFAUNA: LA AVUTARDA-</vt:lpstr>
      <vt:lpstr>4-FIN DE LA RUTA: CONCLUSIONES-</vt:lpstr>
      <vt:lpstr>4- ACTIVIDADES PREVIAS: 1 RETABLOS-</vt:lpstr>
      <vt:lpstr>4- ACTIVIDADES PREVIAS: 2 AVUTARDAS-</vt:lpstr>
      <vt:lpstr>4- ACTIVIDADES DURANTE LA VISITA: 1 RETABLO DE LA IGLESIA DE SAN MIGUEL-</vt:lpstr>
      <vt:lpstr>4- ACTIVIDADES DURANTE LA VISITA: 2 PALOMARES-</vt:lpstr>
      <vt:lpstr>4- ACTIVIDADES DURANTE LA VISITA: 3 AVUTARDAS-</vt:lpstr>
      <vt:lpstr>4- ACTIVIDADES POSTERIORES: 1 REDACCIÓN Y VALORACIÓN PERSONAL DE LA VISITA-</vt:lpstr>
      <vt:lpstr>4- ACTIVIDADES POSTERIORES: 2 ANÁLISIS RETABLO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Bizantinos y CAROLINGIOS</dc:title>
  <dc:creator>Miguel de Vargas Tur</dc:creator>
  <cp:lastModifiedBy>AS</cp:lastModifiedBy>
  <cp:revision>145</cp:revision>
  <dcterms:created xsi:type="dcterms:W3CDTF">2014-01-04T21:29:48Z</dcterms:created>
  <dcterms:modified xsi:type="dcterms:W3CDTF">2015-04-17T09:39:10Z</dcterms:modified>
</cp:coreProperties>
</file>