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53" r:id="rId1"/>
  </p:sldMasterIdLst>
  <p:notesMasterIdLst>
    <p:notesMasterId r:id="rId81"/>
  </p:notesMasterIdLst>
  <p:sldIdLst>
    <p:sldId id="256" r:id="rId2"/>
    <p:sldId id="257" r:id="rId3"/>
    <p:sldId id="259" r:id="rId4"/>
    <p:sldId id="260" r:id="rId5"/>
    <p:sldId id="291" r:id="rId6"/>
    <p:sldId id="262" r:id="rId7"/>
    <p:sldId id="307" r:id="rId8"/>
    <p:sldId id="261" r:id="rId9"/>
    <p:sldId id="263" r:id="rId10"/>
    <p:sldId id="267" r:id="rId11"/>
    <p:sldId id="268" r:id="rId12"/>
    <p:sldId id="301" r:id="rId13"/>
    <p:sldId id="270" r:id="rId14"/>
    <p:sldId id="286" r:id="rId15"/>
    <p:sldId id="306" r:id="rId16"/>
    <p:sldId id="356" r:id="rId17"/>
    <p:sldId id="272" r:id="rId18"/>
    <p:sldId id="293" r:id="rId19"/>
    <p:sldId id="288" r:id="rId20"/>
    <p:sldId id="296" r:id="rId21"/>
    <p:sldId id="358" r:id="rId22"/>
    <p:sldId id="276" r:id="rId23"/>
    <p:sldId id="323" r:id="rId24"/>
    <p:sldId id="281" r:id="rId25"/>
    <p:sldId id="280" r:id="rId26"/>
    <p:sldId id="278" r:id="rId27"/>
    <p:sldId id="298" r:id="rId28"/>
    <p:sldId id="282" r:id="rId29"/>
    <p:sldId id="295" r:id="rId30"/>
    <p:sldId id="279" r:id="rId31"/>
    <p:sldId id="283" r:id="rId32"/>
    <p:sldId id="359" r:id="rId33"/>
    <p:sldId id="354" r:id="rId34"/>
    <p:sldId id="310" r:id="rId35"/>
    <p:sldId id="313" r:id="rId36"/>
    <p:sldId id="275" r:id="rId37"/>
    <p:sldId id="284" r:id="rId38"/>
    <p:sldId id="362" r:id="rId39"/>
    <p:sldId id="361" r:id="rId40"/>
    <p:sldId id="299" r:id="rId41"/>
    <p:sldId id="269" r:id="rId42"/>
    <p:sldId id="297" r:id="rId43"/>
    <p:sldId id="285" r:id="rId44"/>
    <p:sldId id="309" r:id="rId45"/>
    <p:sldId id="266" r:id="rId46"/>
    <p:sldId id="302" r:id="rId47"/>
    <p:sldId id="357" r:id="rId48"/>
    <p:sldId id="343" r:id="rId49"/>
    <p:sldId id="294" r:id="rId50"/>
    <p:sldId id="274" r:id="rId51"/>
    <p:sldId id="360" r:id="rId52"/>
    <p:sldId id="287" r:id="rId53"/>
    <p:sldId id="315" r:id="rId54"/>
    <p:sldId id="271" r:id="rId55"/>
    <p:sldId id="351" r:id="rId56"/>
    <p:sldId id="289" r:id="rId57"/>
    <p:sldId id="304" r:id="rId58"/>
    <p:sldId id="264" r:id="rId59"/>
    <p:sldId id="290" r:id="rId60"/>
    <p:sldId id="317" r:id="rId61"/>
    <p:sldId id="292" r:id="rId62"/>
    <p:sldId id="305" r:id="rId63"/>
    <p:sldId id="355" r:id="rId64"/>
    <p:sldId id="318" r:id="rId65"/>
    <p:sldId id="258" r:id="rId66"/>
    <p:sldId id="328" r:id="rId67"/>
    <p:sldId id="303" r:id="rId68"/>
    <p:sldId id="349" r:id="rId69"/>
    <p:sldId id="327" r:id="rId70"/>
    <p:sldId id="353" r:id="rId71"/>
    <p:sldId id="300" r:id="rId72"/>
    <p:sldId id="326" r:id="rId73"/>
    <p:sldId id="321" r:id="rId74"/>
    <p:sldId id="330" r:id="rId75"/>
    <p:sldId id="319" r:id="rId76"/>
    <p:sldId id="331" r:id="rId77"/>
    <p:sldId id="363" r:id="rId78"/>
    <p:sldId id="364" r:id="rId79"/>
    <p:sldId id="352" r:id="rId80"/>
  </p:sldIdLst>
  <p:sldSz cx="9906000" cy="6858000" type="A4"/>
  <p:notesSz cx="6797675" cy="9872663"/>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2860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7432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2004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657600" algn="l" defTabSz="914400"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p:defaultTextStyle>
  <p:extLst>
    <p:ext uri="{EFAFB233-063F-42B5-8137-9DF3F51BA10A}">
      <p15:sldGuideLst xmlns:p15="http://schemas.microsoft.com/office/powerpoint/2012/main">
        <p15:guide id="1" orient="horz" pos="3456" userDrawn="1">
          <p15:clr>
            <a:srgbClr val="A4A3A4"/>
          </p15:clr>
        </p15:guide>
        <p15:guide id="2" pos="2830" userDrawn="1">
          <p15:clr>
            <a:srgbClr val="A4A3A4"/>
          </p15:clr>
        </p15:guide>
      </p15:sldGuideLst>
    </p:ext>
    <p:ext uri="{2D200454-40CA-4A62-9FC3-DE9A4176ACB9}">
      <p15:notesGuideLst xmlns:p15="http://schemas.microsoft.com/office/powerpoint/2012/main">
        <p15:guide id="1" orient="horz" pos="2659" userDrawn="1">
          <p15:clr>
            <a:srgbClr val="A4A3A4"/>
          </p15:clr>
        </p15:guide>
        <p15:guide id="2" pos="19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7342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786904-0734-4936-87E7-F1F02564CE74}" v="1" dt="2019-04-18T17:27:36.616"/>
    <p1510:client id="{04C3F329-72B4-47E8-AFCC-1395CAC552EA}" v="10" dt="2019-02-26T22:29:23.402"/>
    <p1510:client id="{2E21C03B-EFC5-167B-F76D-E68AEE5CA5DD}" v="7" dt="2020-02-19T09:39:47.012"/>
    <p1510:client id="{51AA1F0D-F513-4CA8-8A4E-983225B53CEA}" v="2" dt="2019-03-05T19:41:49.965"/>
    <p1510:client id="{57DB24CD-CDC5-461C-99B0-6323C7FF1D0F}" v="62" dt="2020-03-16T11:16:40.219"/>
    <p1510:client id="{83D5584B-CE13-464F-A2E1-940BC665400F}" v="1" dt="2019-04-08T07:03:41.855"/>
    <p1510:client id="{909ABEA2-74A0-40DA-AFA5-323613C5D825}" v="413" dt="2019-02-27T22:27:03.324"/>
    <p1510:client id="{B6AC2D12-F89B-444D-8D19-FBB9950F62A3}" v="3" dt="2019-03-07T07:57:06.251"/>
    <p1510:client id="{BCA9D1DF-5D76-41CD-B357-A74EBE2B2371}" v="94" dt="2019-02-27T22:18:03.5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6" autoAdjust="0"/>
    <p:restoredTop sz="94660"/>
  </p:normalViewPr>
  <p:slideViewPr>
    <p:cSldViewPr snapToGrid="0">
      <p:cViewPr varScale="1">
        <p:scale>
          <a:sx n="99" d="100"/>
          <a:sy n="99" d="100"/>
        </p:scale>
        <p:origin x="102" y="150"/>
      </p:cViewPr>
      <p:guideLst>
        <p:guide orient="horz" pos="3456"/>
        <p:guide pos="2830"/>
      </p:guideLst>
    </p:cSldViewPr>
  </p:slideViewPr>
  <p:notesTextViewPr>
    <p:cViewPr>
      <p:scale>
        <a:sx n="1" d="1"/>
        <a:sy n="1" d="1"/>
      </p:scale>
      <p:origin x="0" y="0"/>
    </p:cViewPr>
  </p:notesTextViewPr>
  <p:notesViewPr>
    <p:cSldViewPr snapToGrid="0">
      <p:cViewPr>
        <p:scale>
          <a:sx n="1" d="2"/>
          <a:sy n="1" d="2"/>
        </p:scale>
        <p:origin x="0" y="0"/>
      </p:cViewPr>
      <p:guideLst>
        <p:guide orient="horz" pos="2659"/>
        <p:guide pos="1942"/>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microsoft.com/office/2015/10/relationships/revisionInfo" Target="revisionInfo.xml"/><Relationship Id="rId61" Type="http://schemas.openxmlformats.org/officeDocument/2006/relationships/slide" Target="slides/slide60.xml"/><Relationship Id="rId8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ISRAEL SALCEDO GONZALEZ" userId="S::israel.salgon@educa.jcyl.es::5ee73249-c660-4c77-ad8c-2624d409d101" providerId="AD" clId="Web-{57DB24CD-CDC5-461C-99B0-6323C7FF1D0F}"/>
    <pc:docChg chg="addSld modSld">
      <pc:chgData name="ISRAEL SALCEDO GONZALEZ" userId="S::israel.salgon@educa.jcyl.es::5ee73249-c660-4c77-ad8c-2624d409d101" providerId="AD" clId="Web-{57DB24CD-CDC5-461C-99B0-6323C7FF1D0F}" dt="2020-03-16T11:16:40.219" v="58" actId="1076"/>
      <pc:docMkLst>
        <pc:docMk/>
      </pc:docMkLst>
      <pc:sldChg chg="delSp modSp add replId">
        <pc:chgData name="ISRAEL SALCEDO GONZALEZ" userId="S::israel.salgon@educa.jcyl.es::5ee73249-c660-4c77-ad8c-2624d409d101" providerId="AD" clId="Web-{57DB24CD-CDC5-461C-99B0-6323C7FF1D0F}" dt="2020-03-16T11:15:16.899" v="26" actId="20577"/>
        <pc:sldMkLst>
          <pc:docMk/>
          <pc:sldMk cId="3325065484" sldId="363"/>
        </pc:sldMkLst>
        <pc:spChg chg="del mod">
          <ac:chgData name="ISRAEL SALCEDO GONZALEZ" userId="S::israel.salgon@educa.jcyl.es::5ee73249-c660-4c77-ad8c-2624d409d101" providerId="AD" clId="Web-{57DB24CD-CDC5-461C-99B0-6323C7FF1D0F}" dt="2020-03-16T11:14:32.896" v="2"/>
          <ac:spMkLst>
            <pc:docMk/>
            <pc:sldMk cId="3325065484" sldId="363"/>
            <ac:spMk id="2" creationId="{4853EB82-016E-4BC8-81C0-B6D13F41E51F}"/>
          </ac:spMkLst>
        </pc:spChg>
        <pc:spChg chg="mod">
          <ac:chgData name="ISRAEL SALCEDO GONZALEZ" userId="S::israel.salgon@educa.jcyl.es::5ee73249-c660-4c77-ad8c-2624d409d101" providerId="AD" clId="Web-{57DB24CD-CDC5-461C-99B0-6323C7FF1D0F}" dt="2020-03-16T11:15:16.899" v="26" actId="20577"/>
          <ac:spMkLst>
            <pc:docMk/>
            <pc:sldMk cId="3325065484" sldId="363"/>
            <ac:spMk id="3" creationId="{5C322A24-670E-4C15-B31F-3CDEDABD290F}"/>
          </ac:spMkLst>
        </pc:spChg>
      </pc:sldChg>
      <pc:sldChg chg="modSp add replId">
        <pc:chgData name="ISRAEL SALCEDO GONZALEZ" userId="S::israel.salgon@educa.jcyl.es::5ee73249-c660-4c77-ad8c-2624d409d101" providerId="AD" clId="Web-{57DB24CD-CDC5-461C-99B0-6323C7FF1D0F}" dt="2020-03-16T11:16:40.219" v="58" actId="1076"/>
        <pc:sldMkLst>
          <pc:docMk/>
          <pc:sldMk cId="47877353" sldId="364"/>
        </pc:sldMkLst>
        <pc:spChg chg="mod">
          <ac:chgData name="ISRAEL SALCEDO GONZALEZ" userId="S::israel.salgon@educa.jcyl.es::5ee73249-c660-4c77-ad8c-2624d409d101" providerId="AD" clId="Web-{57DB24CD-CDC5-461C-99B0-6323C7FF1D0F}" dt="2020-03-16T11:16:40.219" v="58" actId="1076"/>
          <ac:spMkLst>
            <pc:docMk/>
            <pc:sldMk cId="47877353" sldId="364"/>
            <ac:spMk id="3" creationId="{5C322A24-670E-4C15-B31F-3CDEDABD290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a:extLst>
              <a:ext uri="{FF2B5EF4-FFF2-40B4-BE49-F238E27FC236}">
                <a16:creationId xmlns:a16="http://schemas.microsoft.com/office/drawing/2014/main" id="{EDDE57B4-8716-4B7D-A424-3CC9A189EF9F}"/>
              </a:ext>
            </a:extLst>
          </p:cNvPr>
          <p:cNvSpPr>
            <a:spLocks noChangeArrowheads="1"/>
          </p:cNvSpPr>
          <p:nvPr/>
        </p:nvSpPr>
        <p:spPr bwMode="auto">
          <a:xfrm>
            <a:off x="0" y="0"/>
            <a:ext cx="6797675" cy="9872663"/>
          </a:xfrm>
          <a:prstGeom prst="roundRect">
            <a:avLst>
              <a:gd name="adj" fmla="val 19"/>
            </a:avLst>
          </a:prstGeom>
          <a:solidFill>
            <a:srgbClr val="FFFFFF"/>
          </a:solidFill>
          <a:ln>
            <a:noFill/>
          </a:ln>
          <a:effectLst/>
          <a:extLst>
            <a:ext uri="{91240B29-F687-4F45-9708-019B960494DF}">
              <a14:hiddenLine xmlns:a14="http://schemas.microsoft.com/office/drawing/2010/main" w="9360" cap="sq">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3512" tIns="41756" rIns="83512" bIns="41756" anchor="ctr"/>
          <a:lstStyle/>
          <a:p>
            <a:endParaRPr lang="es-ES"/>
          </a:p>
        </p:txBody>
      </p:sp>
      <p:sp>
        <p:nvSpPr>
          <p:cNvPr id="2050" name="Rectangle 2">
            <a:extLst>
              <a:ext uri="{FF2B5EF4-FFF2-40B4-BE49-F238E27FC236}">
                <a16:creationId xmlns:a16="http://schemas.microsoft.com/office/drawing/2014/main" id="{6E308759-B743-4F09-8E38-10182CF80C6F}"/>
              </a:ext>
            </a:extLst>
          </p:cNvPr>
          <p:cNvSpPr>
            <a:spLocks noGrp="1" noRot="1" noChangeAspect="1" noChangeArrowheads="1"/>
          </p:cNvSpPr>
          <p:nvPr>
            <p:ph type="sldImg"/>
          </p:nvPr>
        </p:nvSpPr>
        <p:spPr bwMode="auto">
          <a:xfrm>
            <a:off x="727075" y="750888"/>
            <a:ext cx="5340350" cy="3697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2051" name="Rectangle 3">
            <a:extLst>
              <a:ext uri="{FF2B5EF4-FFF2-40B4-BE49-F238E27FC236}">
                <a16:creationId xmlns:a16="http://schemas.microsoft.com/office/drawing/2014/main" id="{F2C155FC-06E3-47E1-B9C3-A1C79CC65C5B}"/>
              </a:ext>
            </a:extLst>
          </p:cNvPr>
          <p:cNvSpPr>
            <a:spLocks noGrp="1" noChangeArrowheads="1"/>
          </p:cNvSpPr>
          <p:nvPr>
            <p:ph type="body"/>
          </p:nvPr>
        </p:nvSpPr>
        <p:spPr bwMode="auto">
          <a:xfrm>
            <a:off x="679482" y="4689333"/>
            <a:ext cx="5435856" cy="44401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s-ES" altLang="es-ES"/>
          </a:p>
        </p:txBody>
      </p:sp>
      <p:sp>
        <p:nvSpPr>
          <p:cNvPr id="2052" name="Rectangle 4">
            <a:extLst>
              <a:ext uri="{FF2B5EF4-FFF2-40B4-BE49-F238E27FC236}">
                <a16:creationId xmlns:a16="http://schemas.microsoft.com/office/drawing/2014/main" id="{D8DDED3D-594C-40F4-B9FB-ADBBA1684FD4}"/>
              </a:ext>
            </a:extLst>
          </p:cNvPr>
          <p:cNvSpPr>
            <a:spLocks noGrp="1" noChangeArrowheads="1"/>
          </p:cNvSpPr>
          <p:nvPr>
            <p:ph type="hdr"/>
          </p:nvPr>
        </p:nvSpPr>
        <p:spPr bwMode="auto">
          <a:xfrm>
            <a:off x="0" y="1"/>
            <a:ext cx="2947753" cy="491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ct val="95000"/>
              </a:lnSpc>
              <a:buClrTx/>
              <a:buFontTx/>
              <a:buNone/>
              <a:tabLst>
                <a:tab pos="0" algn="l"/>
                <a:tab pos="408862" algn="l"/>
                <a:tab pos="819173" algn="l"/>
                <a:tab pos="1229484" algn="l"/>
                <a:tab pos="1639796" algn="l"/>
                <a:tab pos="2050107" algn="l"/>
                <a:tab pos="2460419" algn="l"/>
                <a:tab pos="2870730" algn="l"/>
                <a:tab pos="3281042" algn="l"/>
                <a:tab pos="3691353" algn="l"/>
                <a:tab pos="4101665" algn="l"/>
                <a:tab pos="4511976" algn="l"/>
                <a:tab pos="4922288" algn="l"/>
                <a:tab pos="5332599" algn="l"/>
                <a:tab pos="5742911" algn="l"/>
                <a:tab pos="6153222" algn="l"/>
                <a:tab pos="6563534" algn="l"/>
                <a:tab pos="6973845" algn="l"/>
                <a:tab pos="7384157" algn="l"/>
                <a:tab pos="7794468" algn="l"/>
                <a:tab pos="8204779" algn="l"/>
              </a:tabLst>
              <a:defRPr sz="1300">
                <a:solidFill>
                  <a:srgbClr val="000000"/>
                </a:solidFill>
                <a:latin typeface="Times New Roman" panose="02020603050405020304" pitchFamily="18" charset="0"/>
                <a:cs typeface="Lucida Sans Unicode" panose="020B0602030504020204" pitchFamily="34" charset="0"/>
              </a:defRPr>
            </a:lvl1pPr>
          </a:lstStyle>
          <a:p>
            <a:endParaRPr lang="es-ES" altLang="es-ES"/>
          </a:p>
        </p:txBody>
      </p:sp>
      <p:sp>
        <p:nvSpPr>
          <p:cNvPr id="2053" name="Rectangle 5">
            <a:extLst>
              <a:ext uri="{FF2B5EF4-FFF2-40B4-BE49-F238E27FC236}">
                <a16:creationId xmlns:a16="http://schemas.microsoft.com/office/drawing/2014/main" id="{9F2CC86B-AC91-44A6-9F8F-3AFA12BBA6F5}"/>
              </a:ext>
            </a:extLst>
          </p:cNvPr>
          <p:cNvSpPr>
            <a:spLocks noGrp="1" noChangeArrowheads="1"/>
          </p:cNvSpPr>
          <p:nvPr>
            <p:ph type="dt"/>
          </p:nvPr>
        </p:nvSpPr>
        <p:spPr bwMode="auto">
          <a:xfrm>
            <a:off x="3847068" y="1"/>
            <a:ext cx="2947752" cy="491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a:lnSpc>
                <a:spcPct val="95000"/>
              </a:lnSpc>
              <a:buClrTx/>
              <a:buFontTx/>
              <a:buNone/>
              <a:tabLst>
                <a:tab pos="0" algn="l"/>
                <a:tab pos="408862" algn="l"/>
                <a:tab pos="819173" algn="l"/>
                <a:tab pos="1229484" algn="l"/>
                <a:tab pos="1639796" algn="l"/>
                <a:tab pos="2050107" algn="l"/>
                <a:tab pos="2460419" algn="l"/>
                <a:tab pos="2870730" algn="l"/>
                <a:tab pos="3281042" algn="l"/>
                <a:tab pos="3691353" algn="l"/>
                <a:tab pos="4101665" algn="l"/>
                <a:tab pos="4511976" algn="l"/>
                <a:tab pos="4922288" algn="l"/>
                <a:tab pos="5332599" algn="l"/>
                <a:tab pos="5742911" algn="l"/>
                <a:tab pos="6153222" algn="l"/>
                <a:tab pos="6563534" algn="l"/>
                <a:tab pos="6973845" algn="l"/>
                <a:tab pos="7384157" algn="l"/>
                <a:tab pos="7794468" algn="l"/>
                <a:tab pos="8204779" algn="l"/>
              </a:tabLst>
              <a:defRPr sz="1300">
                <a:solidFill>
                  <a:srgbClr val="000000"/>
                </a:solidFill>
                <a:latin typeface="Times New Roman" panose="02020603050405020304" pitchFamily="18" charset="0"/>
                <a:cs typeface="Lucida Sans Unicode" panose="020B0602030504020204" pitchFamily="34" charset="0"/>
              </a:defRPr>
            </a:lvl1pPr>
          </a:lstStyle>
          <a:p>
            <a:endParaRPr lang="es-ES" altLang="es-ES"/>
          </a:p>
        </p:txBody>
      </p:sp>
      <p:sp>
        <p:nvSpPr>
          <p:cNvPr id="2054" name="Rectangle 6">
            <a:extLst>
              <a:ext uri="{FF2B5EF4-FFF2-40B4-BE49-F238E27FC236}">
                <a16:creationId xmlns:a16="http://schemas.microsoft.com/office/drawing/2014/main" id="{0734DE2B-1B9E-472A-9E88-9715ABB4B8D0}"/>
              </a:ext>
            </a:extLst>
          </p:cNvPr>
          <p:cNvSpPr>
            <a:spLocks noGrp="1" noChangeArrowheads="1"/>
          </p:cNvSpPr>
          <p:nvPr>
            <p:ph type="ftr"/>
          </p:nvPr>
        </p:nvSpPr>
        <p:spPr bwMode="auto">
          <a:xfrm>
            <a:off x="0" y="9378664"/>
            <a:ext cx="2947753" cy="491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nSpc>
                <a:spcPct val="95000"/>
              </a:lnSpc>
              <a:buClrTx/>
              <a:buFontTx/>
              <a:buNone/>
              <a:tabLst>
                <a:tab pos="0" algn="l"/>
                <a:tab pos="408862" algn="l"/>
                <a:tab pos="819173" algn="l"/>
                <a:tab pos="1229484" algn="l"/>
                <a:tab pos="1639796" algn="l"/>
                <a:tab pos="2050107" algn="l"/>
                <a:tab pos="2460419" algn="l"/>
                <a:tab pos="2870730" algn="l"/>
                <a:tab pos="3281042" algn="l"/>
                <a:tab pos="3691353" algn="l"/>
                <a:tab pos="4101665" algn="l"/>
                <a:tab pos="4511976" algn="l"/>
                <a:tab pos="4922288" algn="l"/>
                <a:tab pos="5332599" algn="l"/>
                <a:tab pos="5742911" algn="l"/>
                <a:tab pos="6153222" algn="l"/>
                <a:tab pos="6563534" algn="l"/>
                <a:tab pos="6973845" algn="l"/>
                <a:tab pos="7384157" algn="l"/>
                <a:tab pos="7794468" algn="l"/>
                <a:tab pos="8204779" algn="l"/>
              </a:tabLst>
              <a:defRPr sz="1300">
                <a:solidFill>
                  <a:srgbClr val="000000"/>
                </a:solidFill>
                <a:latin typeface="Times New Roman" panose="02020603050405020304" pitchFamily="18" charset="0"/>
                <a:cs typeface="Lucida Sans Unicode" panose="020B0602030504020204" pitchFamily="34" charset="0"/>
              </a:defRPr>
            </a:lvl1pPr>
          </a:lstStyle>
          <a:p>
            <a:endParaRPr lang="es-ES" altLang="es-ES"/>
          </a:p>
        </p:txBody>
      </p:sp>
      <p:sp>
        <p:nvSpPr>
          <p:cNvPr id="2055" name="Rectangle 7">
            <a:extLst>
              <a:ext uri="{FF2B5EF4-FFF2-40B4-BE49-F238E27FC236}">
                <a16:creationId xmlns:a16="http://schemas.microsoft.com/office/drawing/2014/main" id="{426D4991-D128-4D3D-87CE-3609F4971F20}"/>
              </a:ext>
            </a:extLst>
          </p:cNvPr>
          <p:cNvSpPr>
            <a:spLocks noGrp="1" noChangeArrowheads="1"/>
          </p:cNvSpPr>
          <p:nvPr>
            <p:ph type="sldNum"/>
          </p:nvPr>
        </p:nvSpPr>
        <p:spPr bwMode="auto">
          <a:xfrm>
            <a:off x="3847068" y="9378664"/>
            <a:ext cx="2947752" cy="4910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r">
              <a:lnSpc>
                <a:spcPct val="95000"/>
              </a:lnSpc>
              <a:buClrTx/>
              <a:buFontTx/>
              <a:buNone/>
              <a:tabLst>
                <a:tab pos="0" algn="l"/>
                <a:tab pos="408862" algn="l"/>
                <a:tab pos="819173" algn="l"/>
                <a:tab pos="1229484" algn="l"/>
                <a:tab pos="1639796" algn="l"/>
                <a:tab pos="2050107" algn="l"/>
                <a:tab pos="2460419" algn="l"/>
                <a:tab pos="2870730" algn="l"/>
                <a:tab pos="3281042" algn="l"/>
                <a:tab pos="3691353" algn="l"/>
                <a:tab pos="4101665" algn="l"/>
                <a:tab pos="4511976" algn="l"/>
                <a:tab pos="4922288" algn="l"/>
                <a:tab pos="5332599" algn="l"/>
                <a:tab pos="5742911" algn="l"/>
                <a:tab pos="6153222" algn="l"/>
                <a:tab pos="6563534" algn="l"/>
                <a:tab pos="6973845" algn="l"/>
                <a:tab pos="7384157" algn="l"/>
                <a:tab pos="7794468" algn="l"/>
                <a:tab pos="8204779" algn="l"/>
              </a:tabLst>
              <a:defRPr sz="1300">
                <a:solidFill>
                  <a:srgbClr val="000000"/>
                </a:solidFill>
                <a:latin typeface="Times New Roman" panose="02020603050405020304" pitchFamily="18" charset="0"/>
                <a:cs typeface="Lucida Sans Unicode" panose="020B0602030504020204" pitchFamily="34" charset="0"/>
              </a:defRPr>
            </a:lvl1pPr>
          </a:lstStyle>
          <a:p>
            <a:fld id="{3C1B2329-48E8-47CC-B3F2-13FFF0776727}" type="slidenum">
              <a:rPr lang="es-ES" altLang="es-ES"/>
              <a:pPr/>
              <a:t>‹Nº›</a:t>
            </a:fld>
            <a:endParaRPr lang="es-ES" altLang="es-ES"/>
          </a:p>
        </p:txBody>
      </p:sp>
    </p:spTree>
    <p:extLst>
      <p:ext uri="{BB962C8B-B14F-4D97-AF65-F5344CB8AC3E}">
        <p14:creationId xmlns:p14="http://schemas.microsoft.com/office/powerpoint/2010/main" val="1974511103"/>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F20875E-9142-40AD-AFF4-086E77996338}"/>
              </a:ext>
            </a:extLst>
          </p:cNvPr>
          <p:cNvSpPr>
            <a:spLocks noGrp="1" noChangeArrowheads="1"/>
          </p:cNvSpPr>
          <p:nvPr>
            <p:ph type="sldNum"/>
          </p:nvPr>
        </p:nvSpPr>
        <p:spPr>
          <a:ln/>
        </p:spPr>
        <p:txBody>
          <a:bodyPr/>
          <a:lstStyle/>
          <a:p>
            <a:fld id="{B2438D68-2391-4B8D-8CFB-D8526DA79FE7}" type="slidenum">
              <a:rPr lang="es-ES" altLang="es-ES"/>
              <a:pPr/>
              <a:t>1</a:t>
            </a:fld>
            <a:endParaRPr lang="es-ES" altLang="es-ES"/>
          </a:p>
        </p:txBody>
      </p:sp>
      <p:sp>
        <p:nvSpPr>
          <p:cNvPr id="8193" name="Rectangle 1">
            <a:extLst>
              <a:ext uri="{FF2B5EF4-FFF2-40B4-BE49-F238E27FC236}">
                <a16:creationId xmlns:a16="http://schemas.microsoft.com/office/drawing/2014/main" id="{AC134723-1354-4F38-AA48-74E5198047AC}"/>
              </a:ext>
            </a:extLst>
          </p:cNvPr>
          <p:cNvSpPr txBox="1">
            <a:spLocks noGrp="1" noRot="1" noChangeAspect="1" noChangeArrowheads="1"/>
          </p:cNvSpPr>
          <p:nvPr>
            <p:ph type="sldImg"/>
          </p:nvPr>
        </p:nvSpPr>
        <p:spPr bwMode="auto">
          <a:xfrm>
            <a:off x="725488" y="750888"/>
            <a:ext cx="5345112" cy="37004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4" name="Rectangle 2">
            <a:extLst>
              <a:ext uri="{FF2B5EF4-FFF2-40B4-BE49-F238E27FC236}">
                <a16:creationId xmlns:a16="http://schemas.microsoft.com/office/drawing/2014/main" id="{6390F36B-9E52-45F3-B98F-A971CE539464}"/>
              </a:ext>
            </a:extLst>
          </p:cNvPr>
          <p:cNvSpPr txBox="1">
            <a:spLocks noGrp="1" noChangeArrowheads="1"/>
          </p:cNvSpPr>
          <p:nvPr>
            <p:ph type="body" idx="1"/>
          </p:nvPr>
        </p:nvSpPr>
        <p:spPr bwMode="auto">
          <a:xfrm>
            <a:off x="679482" y="4689332"/>
            <a:ext cx="5438711" cy="444306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extLst>
      <p:ext uri="{BB962C8B-B14F-4D97-AF65-F5344CB8AC3E}">
        <p14:creationId xmlns:p14="http://schemas.microsoft.com/office/powerpoint/2010/main" val="37916029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7004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704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FD087D0-FE0D-4704-B47F-4D8C45979833}"/>
              </a:ext>
            </a:extLst>
          </p:cNvPr>
          <p:cNvSpPr>
            <a:spLocks noGrp="1" noChangeArrowheads="1"/>
          </p:cNvSpPr>
          <p:nvPr>
            <p:ph type="sldNum"/>
          </p:nvPr>
        </p:nvSpPr>
        <p:spPr>
          <a:ln/>
        </p:spPr>
        <p:txBody>
          <a:bodyPr/>
          <a:lstStyle/>
          <a:p>
            <a:fld id="{B76FA1B4-E21C-49E8-A5EE-22860BAE68EE}" type="slidenum">
              <a:rPr lang="es-ES" altLang="es-ES"/>
              <a:pPr/>
              <a:t>65</a:t>
            </a:fld>
            <a:endParaRPr lang="es-ES" altLang="es-ES"/>
          </a:p>
        </p:txBody>
      </p:sp>
      <p:sp>
        <p:nvSpPr>
          <p:cNvPr id="10241" name="Rectangle 1">
            <a:extLst>
              <a:ext uri="{FF2B5EF4-FFF2-40B4-BE49-F238E27FC236}">
                <a16:creationId xmlns:a16="http://schemas.microsoft.com/office/drawing/2014/main" id="{A074AFE1-419C-4FFC-9FFD-CFA1AAFD9F68}"/>
              </a:ext>
            </a:extLst>
          </p:cNvPr>
          <p:cNvSpPr txBox="1">
            <a:spLocks noGrp="1" noRot="1" noChangeAspect="1" noChangeArrowheads="1"/>
          </p:cNvSpPr>
          <p:nvPr>
            <p:ph type="sldImg"/>
          </p:nvPr>
        </p:nvSpPr>
        <p:spPr bwMode="auto">
          <a:xfrm>
            <a:off x="725488" y="750888"/>
            <a:ext cx="5345112" cy="37004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2" name="Rectangle 2">
            <a:extLst>
              <a:ext uri="{FF2B5EF4-FFF2-40B4-BE49-F238E27FC236}">
                <a16:creationId xmlns:a16="http://schemas.microsoft.com/office/drawing/2014/main" id="{EECFDE7D-CEBD-454F-9833-2B3D75AA2A62}"/>
              </a:ext>
            </a:extLst>
          </p:cNvPr>
          <p:cNvSpPr txBox="1">
            <a:spLocks noGrp="1" noChangeArrowheads="1"/>
          </p:cNvSpPr>
          <p:nvPr>
            <p:ph type="body" idx="1"/>
          </p:nvPr>
        </p:nvSpPr>
        <p:spPr bwMode="auto">
          <a:xfrm>
            <a:off x="679482" y="4689332"/>
            <a:ext cx="5438711" cy="444306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extLst>
      <p:ext uri="{BB962C8B-B14F-4D97-AF65-F5344CB8AC3E}">
        <p14:creationId xmlns:p14="http://schemas.microsoft.com/office/powerpoint/2010/main" val="28558093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F20875E-9142-40AD-AFF4-086E77996338}"/>
              </a:ext>
            </a:extLst>
          </p:cNvPr>
          <p:cNvSpPr>
            <a:spLocks noGrp="1" noChangeArrowheads="1"/>
          </p:cNvSpPr>
          <p:nvPr>
            <p:ph type="sldNum"/>
          </p:nvPr>
        </p:nvSpPr>
        <p:spPr>
          <a:ln/>
        </p:spPr>
        <p:txBody>
          <a:bodyPr/>
          <a:lstStyle/>
          <a:p>
            <a:fld id="{B2438D68-2391-4B8D-8CFB-D8526DA79FE7}" type="slidenum">
              <a:rPr lang="es-ES" altLang="es-ES"/>
              <a:pPr/>
              <a:t>68</a:t>
            </a:fld>
            <a:endParaRPr lang="es-ES" altLang="es-ES"/>
          </a:p>
        </p:txBody>
      </p:sp>
      <p:sp>
        <p:nvSpPr>
          <p:cNvPr id="8193" name="Rectangle 1">
            <a:extLst>
              <a:ext uri="{FF2B5EF4-FFF2-40B4-BE49-F238E27FC236}">
                <a16:creationId xmlns:a16="http://schemas.microsoft.com/office/drawing/2014/main" id="{AC134723-1354-4F38-AA48-74E5198047AC}"/>
              </a:ext>
            </a:extLst>
          </p:cNvPr>
          <p:cNvSpPr txBox="1">
            <a:spLocks noGrp="1" noRot="1" noChangeAspect="1" noChangeArrowheads="1"/>
          </p:cNvSpPr>
          <p:nvPr>
            <p:ph type="sldImg"/>
          </p:nvPr>
        </p:nvSpPr>
        <p:spPr bwMode="auto">
          <a:xfrm>
            <a:off x="725488" y="750888"/>
            <a:ext cx="5345112" cy="37004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194" name="Rectangle 2">
            <a:extLst>
              <a:ext uri="{FF2B5EF4-FFF2-40B4-BE49-F238E27FC236}">
                <a16:creationId xmlns:a16="http://schemas.microsoft.com/office/drawing/2014/main" id="{6390F36B-9E52-45F3-B98F-A971CE539464}"/>
              </a:ext>
            </a:extLst>
          </p:cNvPr>
          <p:cNvSpPr txBox="1">
            <a:spLocks noGrp="1" noChangeArrowheads="1"/>
          </p:cNvSpPr>
          <p:nvPr>
            <p:ph type="body" idx="1"/>
          </p:nvPr>
        </p:nvSpPr>
        <p:spPr bwMode="auto">
          <a:xfrm>
            <a:off x="679482" y="4689332"/>
            <a:ext cx="5438711" cy="444306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extLst>
      <p:ext uri="{BB962C8B-B14F-4D97-AF65-F5344CB8AC3E}">
        <p14:creationId xmlns:p14="http://schemas.microsoft.com/office/powerpoint/2010/main" val="1346956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A36EF2D-D0B6-485F-A42E-BA5F68E8A128}"/>
              </a:ext>
            </a:extLst>
          </p:cNvPr>
          <p:cNvSpPr>
            <a:spLocks noGrp="1" noChangeArrowheads="1"/>
          </p:cNvSpPr>
          <p:nvPr>
            <p:ph type="sldNum"/>
          </p:nvPr>
        </p:nvSpPr>
        <p:spPr>
          <a:ln/>
        </p:spPr>
        <p:txBody>
          <a:bodyPr/>
          <a:lstStyle/>
          <a:p>
            <a:fld id="{BCE4FEE4-ECBB-4B8C-ACA2-75A04C32D3C9}" type="slidenum">
              <a:rPr lang="es-ES" altLang="es-ES"/>
              <a:pPr/>
              <a:t>2</a:t>
            </a:fld>
            <a:endParaRPr lang="es-ES" altLang="es-ES"/>
          </a:p>
        </p:txBody>
      </p:sp>
      <p:sp>
        <p:nvSpPr>
          <p:cNvPr id="9217" name="Rectangle 1">
            <a:extLst>
              <a:ext uri="{FF2B5EF4-FFF2-40B4-BE49-F238E27FC236}">
                <a16:creationId xmlns:a16="http://schemas.microsoft.com/office/drawing/2014/main" id="{62141A8C-7800-471F-B4D6-F7D89F9ABBC9}"/>
              </a:ext>
            </a:extLst>
          </p:cNvPr>
          <p:cNvSpPr txBox="1">
            <a:spLocks noGrp="1" noRot="1" noChangeAspect="1" noChangeArrowheads="1"/>
          </p:cNvSpPr>
          <p:nvPr>
            <p:ph type="sldImg"/>
          </p:nvPr>
        </p:nvSpPr>
        <p:spPr bwMode="auto">
          <a:xfrm>
            <a:off x="725488" y="750888"/>
            <a:ext cx="5345112" cy="37004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9218" name="Rectangle 2">
            <a:extLst>
              <a:ext uri="{FF2B5EF4-FFF2-40B4-BE49-F238E27FC236}">
                <a16:creationId xmlns:a16="http://schemas.microsoft.com/office/drawing/2014/main" id="{87E4AF84-16CB-49BA-8AB6-8EA1526BF366}"/>
              </a:ext>
            </a:extLst>
          </p:cNvPr>
          <p:cNvSpPr txBox="1">
            <a:spLocks noGrp="1" noChangeArrowheads="1"/>
          </p:cNvSpPr>
          <p:nvPr>
            <p:ph type="body" idx="1"/>
          </p:nvPr>
        </p:nvSpPr>
        <p:spPr bwMode="auto">
          <a:xfrm>
            <a:off x="679482" y="4689332"/>
            <a:ext cx="5438711" cy="444306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extLst>
      <p:ext uri="{BB962C8B-B14F-4D97-AF65-F5344CB8AC3E}">
        <p14:creationId xmlns:p14="http://schemas.microsoft.com/office/powerpoint/2010/main" val="3979618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9F13409-961E-4D23-A2DD-25EAC20571D5}"/>
              </a:ext>
            </a:extLst>
          </p:cNvPr>
          <p:cNvSpPr>
            <a:spLocks noGrp="1" noChangeArrowheads="1"/>
          </p:cNvSpPr>
          <p:nvPr>
            <p:ph type="sldNum"/>
          </p:nvPr>
        </p:nvSpPr>
        <p:spPr>
          <a:ln/>
        </p:spPr>
        <p:txBody>
          <a:bodyPr/>
          <a:lstStyle/>
          <a:p>
            <a:fld id="{C2E0D36C-B5BC-4238-8154-6EE858718B70}" type="slidenum">
              <a:rPr lang="es-ES" altLang="es-ES"/>
              <a:pPr/>
              <a:t>3</a:t>
            </a:fld>
            <a:endParaRPr lang="es-ES" altLang="es-ES"/>
          </a:p>
        </p:txBody>
      </p:sp>
      <p:sp>
        <p:nvSpPr>
          <p:cNvPr id="11265" name="Rectangle 1">
            <a:extLst>
              <a:ext uri="{FF2B5EF4-FFF2-40B4-BE49-F238E27FC236}">
                <a16:creationId xmlns:a16="http://schemas.microsoft.com/office/drawing/2014/main" id="{3A0C5ACD-4ADB-4BB6-A811-75BB55FA8AA5}"/>
              </a:ext>
            </a:extLst>
          </p:cNvPr>
          <p:cNvSpPr txBox="1">
            <a:spLocks noGrp="1" noRot="1" noChangeAspect="1" noChangeArrowheads="1"/>
          </p:cNvSpPr>
          <p:nvPr>
            <p:ph type="sldImg"/>
          </p:nvPr>
        </p:nvSpPr>
        <p:spPr bwMode="auto">
          <a:xfrm>
            <a:off x="725488" y="750888"/>
            <a:ext cx="5345112" cy="37004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6" name="Rectangle 2">
            <a:extLst>
              <a:ext uri="{FF2B5EF4-FFF2-40B4-BE49-F238E27FC236}">
                <a16:creationId xmlns:a16="http://schemas.microsoft.com/office/drawing/2014/main" id="{5EBA110F-6C77-4912-AE1E-8F8E506CE47C}"/>
              </a:ext>
            </a:extLst>
          </p:cNvPr>
          <p:cNvSpPr txBox="1">
            <a:spLocks noGrp="1" noChangeArrowheads="1"/>
          </p:cNvSpPr>
          <p:nvPr>
            <p:ph type="body" idx="1"/>
          </p:nvPr>
        </p:nvSpPr>
        <p:spPr bwMode="auto">
          <a:xfrm>
            <a:off x="679482" y="4689332"/>
            <a:ext cx="5438711" cy="444306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extLst>
      <p:ext uri="{BB962C8B-B14F-4D97-AF65-F5344CB8AC3E}">
        <p14:creationId xmlns:p14="http://schemas.microsoft.com/office/powerpoint/2010/main" val="25659464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7C36411-8F60-4A3E-A926-B2ABC51491BA}"/>
              </a:ext>
            </a:extLst>
          </p:cNvPr>
          <p:cNvSpPr>
            <a:spLocks noGrp="1" noChangeArrowheads="1"/>
          </p:cNvSpPr>
          <p:nvPr>
            <p:ph type="sldNum"/>
          </p:nvPr>
        </p:nvSpPr>
        <p:spPr>
          <a:ln/>
        </p:spPr>
        <p:txBody>
          <a:bodyPr/>
          <a:lstStyle/>
          <a:p>
            <a:fld id="{60CB3CFF-E209-4F18-BCA7-50A48AD3146C}" type="slidenum">
              <a:rPr lang="es-ES" altLang="es-ES"/>
              <a:pPr/>
              <a:t>4</a:t>
            </a:fld>
            <a:endParaRPr lang="es-ES" altLang="es-ES"/>
          </a:p>
        </p:txBody>
      </p:sp>
      <p:sp>
        <p:nvSpPr>
          <p:cNvPr id="12289" name="Rectangle 1">
            <a:extLst>
              <a:ext uri="{FF2B5EF4-FFF2-40B4-BE49-F238E27FC236}">
                <a16:creationId xmlns:a16="http://schemas.microsoft.com/office/drawing/2014/main" id="{17F68D22-AD15-422E-BE2C-FE655B315B42}"/>
              </a:ext>
            </a:extLst>
          </p:cNvPr>
          <p:cNvSpPr txBox="1">
            <a:spLocks noGrp="1" noRot="1" noChangeAspect="1" noChangeArrowheads="1"/>
          </p:cNvSpPr>
          <p:nvPr>
            <p:ph type="sldImg"/>
          </p:nvPr>
        </p:nvSpPr>
        <p:spPr bwMode="auto">
          <a:xfrm>
            <a:off x="727075" y="750888"/>
            <a:ext cx="5340350" cy="36988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90" name="Rectangle 2">
            <a:extLst>
              <a:ext uri="{FF2B5EF4-FFF2-40B4-BE49-F238E27FC236}">
                <a16:creationId xmlns:a16="http://schemas.microsoft.com/office/drawing/2014/main" id="{BBA22E98-15ED-4D62-BBFB-4531B9BE0923}"/>
              </a:ext>
            </a:extLst>
          </p:cNvPr>
          <p:cNvSpPr txBox="1">
            <a:spLocks noGrp="1" noChangeArrowheads="1"/>
          </p:cNvSpPr>
          <p:nvPr>
            <p:ph type="body" idx="1"/>
          </p:nvPr>
        </p:nvSpPr>
        <p:spPr bwMode="auto">
          <a:xfrm>
            <a:off x="679482" y="4689332"/>
            <a:ext cx="5437284" cy="444159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extLst>
      <p:ext uri="{BB962C8B-B14F-4D97-AF65-F5344CB8AC3E}">
        <p14:creationId xmlns:p14="http://schemas.microsoft.com/office/powerpoint/2010/main" val="114407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9F13409-961E-4D23-A2DD-25EAC20571D5}"/>
              </a:ext>
            </a:extLst>
          </p:cNvPr>
          <p:cNvSpPr>
            <a:spLocks noGrp="1" noChangeArrowheads="1"/>
          </p:cNvSpPr>
          <p:nvPr>
            <p:ph type="sldNum"/>
          </p:nvPr>
        </p:nvSpPr>
        <p:spPr>
          <a:ln/>
        </p:spPr>
        <p:txBody>
          <a:bodyPr/>
          <a:lstStyle/>
          <a:p>
            <a:fld id="{C2E0D36C-B5BC-4238-8154-6EE858718B70}" type="slidenum">
              <a:rPr lang="es-ES" altLang="es-ES"/>
              <a:pPr/>
              <a:t>5</a:t>
            </a:fld>
            <a:endParaRPr lang="es-ES" altLang="es-ES"/>
          </a:p>
        </p:txBody>
      </p:sp>
      <p:sp>
        <p:nvSpPr>
          <p:cNvPr id="11265" name="Rectangle 1">
            <a:extLst>
              <a:ext uri="{FF2B5EF4-FFF2-40B4-BE49-F238E27FC236}">
                <a16:creationId xmlns:a16="http://schemas.microsoft.com/office/drawing/2014/main" id="{3A0C5ACD-4ADB-4BB6-A811-75BB55FA8AA5}"/>
              </a:ext>
            </a:extLst>
          </p:cNvPr>
          <p:cNvSpPr txBox="1">
            <a:spLocks noGrp="1" noRot="1" noChangeAspect="1" noChangeArrowheads="1"/>
          </p:cNvSpPr>
          <p:nvPr>
            <p:ph type="sldImg"/>
          </p:nvPr>
        </p:nvSpPr>
        <p:spPr bwMode="auto">
          <a:xfrm>
            <a:off x="725488" y="750888"/>
            <a:ext cx="5345112" cy="3700462"/>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6" name="Rectangle 2">
            <a:extLst>
              <a:ext uri="{FF2B5EF4-FFF2-40B4-BE49-F238E27FC236}">
                <a16:creationId xmlns:a16="http://schemas.microsoft.com/office/drawing/2014/main" id="{5EBA110F-6C77-4912-AE1E-8F8E506CE47C}"/>
              </a:ext>
            </a:extLst>
          </p:cNvPr>
          <p:cNvSpPr txBox="1">
            <a:spLocks noGrp="1" noChangeArrowheads="1"/>
          </p:cNvSpPr>
          <p:nvPr>
            <p:ph type="body" idx="1"/>
          </p:nvPr>
        </p:nvSpPr>
        <p:spPr bwMode="auto">
          <a:xfrm>
            <a:off x="679482" y="4689332"/>
            <a:ext cx="5438711" cy="444306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extLst>
      <p:ext uri="{BB962C8B-B14F-4D97-AF65-F5344CB8AC3E}">
        <p14:creationId xmlns:p14="http://schemas.microsoft.com/office/powerpoint/2010/main" val="25659464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7C36411-8F60-4A3E-A926-B2ABC51491BA}"/>
              </a:ext>
            </a:extLst>
          </p:cNvPr>
          <p:cNvSpPr>
            <a:spLocks noGrp="1" noChangeArrowheads="1"/>
          </p:cNvSpPr>
          <p:nvPr>
            <p:ph type="sldNum"/>
          </p:nvPr>
        </p:nvSpPr>
        <p:spPr>
          <a:ln/>
        </p:spPr>
        <p:txBody>
          <a:bodyPr/>
          <a:lstStyle/>
          <a:p>
            <a:fld id="{60CB3CFF-E209-4F18-BCA7-50A48AD3146C}" type="slidenum">
              <a:rPr lang="es-ES" altLang="es-ES"/>
              <a:pPr/>
              <a:t>6</a:t>
            </a:fld>
            <a:endParaRPr lang="es-ES" altLang="es-ES"/>
          </a:p>
        </p:txBody>
      </p:sp>
      <p:sp>
        <p:nvSpPr>
          <p:cNvPr id="12289" name="Rectangle 1">
            <a:extLst>
              <a:ext uri="{FF2B5EF4-FFF2-40B4-BE49-F238E27FC236}">
                <a16:creationId xmlns:a16="http://schemas.microsoft.com/office/drawing/2014/main" id="{17F68D22-AD15-422E-BE2C-FE655B315B42}"/>
              </a:ext>
            </a:extLst>
          </p:cNvPr>
          <p:cNvSpPr txBox="1">
            <a:spLocks noGrp="1" noRot="1" noChangeAspect="1" noChangeArrowheads="1"/>
          </p:cNvSpPr>
          <p:nvPr>
            <p:ph type="sldImg"/>
          </p:nvPr>
        </p:nvSpPr>
        <p:spPr bwMode="auto">
          <a:xfrm>
            <a:off x="727075" y="750888"/>
            <a:ext cx="5340350" cy="36988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90" name="Rectangle 2">
            <a:extLst>
              <a:ext uri="{FF2B5EF4-FFF2-40B4-BE49-F238E27FC236}">
                <a16:creationId xmlns:a16="http://schemas.microsoft.com/office/drawing/2014/main" id="{BBA22E98-15ED-4D62-BBFB-4531B9BE0923}"/>
              </a:ext>
            </a:extLst>
          </p:cNvPr>
          <p:cNvSpPr txBox="1">
            <a:spLocks noGrp="1" noChangeArrowheads="1"/>
          </p:cNvSpPr>
          <p:nvPr>
            <p:ph type="body" idx="1"/>
          </p:nvPr>
        </p:nvSpPr>
        <p:spPr bwMode="auto">
          <a:xfrm>
            <a:off x="679482" y="4689332"/>
            <a:ext cx="5437284" cy="444159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extLst>
      <p:ext uri="{BB962C8B-B14F-4D97-AF65-F5344CB8AC3E}">
        <p14:creationId xmlns:p14="http://schemas.microsoft.com/office/powerpoint/2010/main" val="2782392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7C36411-8F60-4A3E-A926-B2ABC51491BA}"/>
              </a:ext>
            </a:extLst>
          </p:cNvPr>
          <p:cNvSpPr>
            <a:spLocks noGrp="1" noChangeArrowheads="1"/>
          </p:cNvSpPr>
          <p:nvPr>
            <p:ph type="sldNum"/>
          </p:nvPr>
        </p:nvSpPr>
        <p:spPr>
          <a:ln/>
        </p:spPr>
        <p:txBody>
          <a:bodyPr/>
          <a:lstStyle/>
          <a:p>
            <a:fld id="{60CB3CFF-E209-4F18-BCA7-50A48AD3146C}" type="slidenum">
              <a:rPr lang="es-ES" altLang="es-ES"/>
              <a:pPr/>
              <a:t>8</a:t>
            </a:fld>
            <a:endParaRPr lang="es-ES" altLang="es-ES"/>
          </a:p>
        </p:txBody>
      </p:sp>
      <p:sp>
        <p:nvSpPr>
          <p:cNvPr id="12289" name="Rectangle 1">
            <a:extLst>
              <a:ext uri="{FF2B5EF4-FFF2-40B4-BE49-F238E27FC236}">
                <a16:creationId xmlns:a16="http://schemas.microsoft.com/office/drawing/2014/main" id="{17F68D22-AD15-422E-BE2C-FE655B315B42}"/>
              </a:ext>
            </a:extLst>
          </p:cNvPr>
          <p:cNvSpPr txBox="1">
            <a:spLocks noGrp="1" noRot="1" noChangeAspect="1" noChangeArrowheads="1"/>
          </p:cNvSpPr>
          <p:nvPr>
            <p:ph type="sldImg"/>
          </p:nvPr>
        </p:nvSpPr>
        <p:spPr bwMode="auto">
          <a:xfrm>
            <a:off x="727075" y="750888"/>
            <a:ext cx="5340350" cy="36988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290" name="Rectangle 2">
            <a:extLst>
              <a:ext uri="{FF2B5EF4-FFF2-40B4-BE49-F238E27FC236}">
                <a16:creationId xmlns:a16="http://schemas.microsoft.com/office/drawing/2014/main" id="{BBA22E98-15ED-4D62-BBFB-4531B9BE0923}"/>
              </a:ext>
            </a:extLst>
          </p:cNvPr>
          <p:cNvSpPr txBox="1">
            <a:spLocks noGrp="1" noChangeArrowheads="1"/>
          </p:cNvSpPr>
          <p:nvPr>
            <p:ph type="body" idx="1"/>
          </p:nvPr>
        </p:nvSpPr>
        <p:spPr bwMode="auto">
          <a:xfrm>
            <a:off x="679482" y="4689332"/>
            <a:ext cx="5437284" cy="444159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s-ES" altLang="es-ES"/>
          </a:p>
        </p:txBody>
      </p:sp>
    </p:spTree>
    <p:extLst>
      <p:ext uri="{BB962C8B-B14F-4D97-AF65-F5344CB8AC3E}">
        <p14:creationId xmlns:p14="http://schemas.microsoft.com/office/powerpoint/2010/main" val="158685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s-ES" altLang="es-ES"/>
          </a:p>
        </p:txBody>
      </p:sp>
      <p:sp>
        <p:nvSpPr>
          <p:cNvPr id="5" name="Footer Placeholder 4"/>
          <p:cNvSpPr>
            <a:spLocks noGrp="1"/>
          </p:cNvSpPr>
          <p:nvPr>
            <p:ph type="ftr" sz="quarter" idx="11"/>
          </p:nvPr>
        </p:nvSpPr>
        <p:spPr/>
        <p:txBody>
          <a:bodyPr/>
          <a:lstStyle/>
          <a:p>
            <a:endParaRPr lang="es-ES" altLang="es-ES"/>
          </a:p>
        </p:txBody>
      </p:sp>
      <p:sp>
        <p:nvSpPr>
          <p:cNvPr id="6" name="Slide Number Placeholder 5"/>
          <p:cNvSpPr>
            <a:spLocks noGrp="1"/>
          </p:cNvSpPr>
          <p:nvPr>
            <p:ph type="sldNum" sz="quarter" idx="12"/>
          </p:nvPr>
        </p:nvSpPr>
        <p:spPr/>
        <p:txBody>
          <a:bodyPr/>
          <a:lstStyle/>
          <a:p>
            <a:fld id="{E1B04D5D-1B2D-40D1-9542-8C62F2B70D89}" type="slidenum">
              <a:rPr lang="es-ES" altLang="es-ES" smtClean="0"/>
              <a:pPr/>
              <a:t>‹Nº›</a:t>
            </a:fld>
            <a:endParaRPr lang="es-ES" altLang="es-ES"/>
          </a:p>
        </p:txBody>
      </p:sp>
    </p:spTree>
    <p:extLst>
      <p:ext uri="{BB962C8B-B14F-4D97-AF65-F5344CB8AC3E}">
        <p14:creationId xmlns:p14="http://schemas.microsoft.com/office/powerpoint/2010/main" val="25552698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s-ES" altLang="es-ES"/>
          </a:p>
        </p:txBody>
      </p:sp>
      <p:sp>
        <p:nvSpPr>
          <p:cNvPr id="5" name="Footer Placeholder 4"/>
          <p:cNvSpPr>
            <a:spLocks noGrp="1"/>
          </p:cNvSpPr>
          <p:nvPr>
            <p:ph type="ftr" sz="quarter" idx="11"/>
          </p:nvPr>
        </p:nvSpPr>
        <p:spPr/>
        <p:txBody>
          <a:bodyPr/>
          <a:lstStyle/>
          <a:p>
            <a:endParaRPr lang="es-ES" altLang="es-ES"/>
          </a:p>
        </p:txBody>
      </p:sp>
      <p:sp>
        <p:nvSpPr>
          <p:cNvPr id="6" name="Slide Number Placeholder 5"/>
          <p:cNvSpPr>
            <a:spLocks noGrp="1"/>
          </p:cNvSpPr>
          <p:nvPr>
            <p:ph type="sldNum" sz="quarter" idx="12"/>
          </p:nvPr>
        </p:nvSpPr>
        <p:spPr/>
        <p:txBody>
          <a:bodyPr/>
          <a:lstStyle/>
          <a:p>
            <a:fld id="{E1B04D5D-1B2D-40D1-9542-8C62F2B70D89}" type="slidenum">
              <a:rPr lang="es-ES" altLang="es-ES" smtClean="0"/>
              <a:pPr/>
              <a:t>‹Nº›</a:t>
            </a:fld>
            <a:endParaRPr lang="es-ES" altLang="es-ES"/>
          </a:p>
        </p:txBody>
      </p:sp>
    </p:spTree>
    <p:extLst>
      <p:ext uri="{BB962C8B-B14F-4D97-AF65-F5344CB8AC3E}">
        <p14:creationId xmlns:p14="http://schemas.microsoft.com/office/powerpoint/2010/main" val="2779819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s-ES" altLang="es-ES"/>
          </a:p>
        </p:txBody>
      </p:sp>
      <p:sp>
        <p:nvSpPr>
          <p:cNvPr id="5" name="Footer Placeholder 4"/>
          <p:cNvSpPr>
            <a:spLocks noGrp="1"/>
          </p:cNvSpPr>
          <p:nvPr>
            <p:ph type="ftr" sz="quarter" idx="11"/>
          </p:nvPr>
        </p:nvSpPr>
        <p:spPr/>
        <p:txBody>
          <a:bodyPr/>
          <a:lstStyle/>
          <a:p>
            <a:endParaRPr lang="es-ES" altLang="es-ES"/>
          </a:p>
        </p:txBody>
      </p:sp>
      <p:sp>
        <p:nvSpPr>
          <p:cNvPr id="6" name="Slide Number Placeholder 5"/>
          <p:cNvSpPr>
            <a:spLocks noGrp="1"/>
          </p:cNvSpPr>
          <p:nvPr>
            <p:ph type="sldNum" sz="quarter" idx="12"/>
          </p:nvPr>
        </p:nvSpPr>
        <p:spPr/>
        <p:txBody>
          <a:bodyPr/>
          <a:lstStyle/>
          <a:p>
            <a:fld id="{E1B04D5D-1B2D-40D1-9542-8C62F2B70D89}" type="slidenum">
              <a:rPr lang="es-ES" altLang="es-ES" smtClean="0"/>
              <a:pPr/>
              <a:t>‹Nº›</a:t>
            </a:fld>
            <a:endParaRPr lang="es-ES" altLang="es-ES"/>
          </a:p>
        </p:txBody>
      </p:sp>
    </p:spTree>
    <p:extLst>
      <p:ext uri="{BB962C8B-B14F-4D97-AF65-F5344CB8AC3E}">
        <p14:creationId xmlns:p14="http://schemas.microsoft.com/office/powerpoint/2010/main" val="21239485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ítulo, texto y 2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FFCB87-A9E4-4061-8EFA-A7907462A746}"/>
              </a:ext>
            </a:extLst>
          </p:cNvPr>
          <p:cNvSpPr>
            <a:spLocks noGrp="1"/>
          </p:cNvSpPr>
          <p:nvPr>
            <p:ph type="title"/>
          </p:nvPr>
        </p:nvSpPr>
        <p:spPr>
          <a:xfrm>
            <a:off x="494520" y="273629"/>
            <a:ext cx="8910720" cy="1142040"/>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6BF39DD-790B-45CA-9BB7-19564DF65EF4}"/>
              </a:ext>
            </a:extLst>
          </p:cNvPr>
          <p:cNvSpPr>
            <a:spLocks noGrp="1"/>
          </p:cNvSpPr>
          <p:nvPr>
            <p:ph type="body" sz="half" idx="1"/>
          </p:nvPr>
        </p:nvSpPr>
        <p:spPr>
          <a:xfrm>
            <a:off x="494520" y="1604329"/>
            <a:ext cx="4380480" cy="4523515"/>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94B0C392-5650-4AE0-8BCA-D4AE3006E085}"/>
              </a:ext>
            </a:extLst>
          </p:cNvPr>
          <p:cNvSpPr>
            <a:spLocks noGrp="1"/>
          </p:cNvSpPr>
          <p:nvPr>
            <p:ph sz="quarter" idx="2"/>
          </p:nvPr>
        </p:nvSpPr>
        <p:spPr>
          <a:xfrm>
            <a:off x="5024760" y="1604329"/>
            <a:ext cx="4380480" cy="219191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contenido 4">
            <a:extLst>
              <a:ext uri="{FF2B5EF4-FFF2-40B4-BE49-F238E27FC236}">
                <a16:creationId xmlns:a16="http://schemas.microsoft.com/office/drawing/2014/main" id="{3083326E-4407-49A5-AF25-BB39DACA2CD6}"/>
              </a:ext>
            </a:extLst>
          </p:cNvPr>
          <p:cNvSpPr>
            <a:spLocks noGrp="1"/>
          </p:cNvSpPr>
          <p:nvPr>
            <p:ph sz="quarter" idx="3"/>
          </p:nvPr>
        </p:nvSpPr>
        <p:spPr>
          <a:xfrm>
            <a:off x="5024760" y="3934493"/>
            <a:ext cx="4380480" cy="219335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fecha 5">
            <a:extLst>
              <a:ext uri="{FF2B5EF4-FFF2-40B4-BE49-F238E27FC236}">
                <a16:creationId xmlns:a16="http://schemas.microsoft.com/office/drawing/2014/main" id="{324EFBD7-0246-48A9-8405-BA12690CCA0E}"/>
              </a:ext>
            </a:extLst>
          </p:cNvPr>
          <p:cNvSpPr>
            <a:spLocks noGrp="1"/>
          </p:cNvSpPr>
          <p:nvPr>
            <p:ph type="dt" idx="10"/>
          </p:nvPr>
        </p:nvSpPr>
        <p:spPr>
          <a:xfrm>
            <a:off x="494521" y="6247376"/>
            <a:ext cx="2304120" cy="469489"/>
          </a:xfrm>
        </p:spPr>
        <p:txBody>
          <a:bodyPr/>
          <a:lstStyle>
            <a:lvl1pPr>
              <a:defRPr/>
            </a:lvl1pPr>
          </a:lstStyle>
          <a:p>
            <a:endParaRPr lang="es-ES" altLang="es-ES"/>
          </a:p>
        </p:txBody>
      </p:sp>
      <p:sp>
        <p:nvSpPr>
          <p:cNvPr id="7" name="Marcador de pie de página 6">
            <a:extLst>
              <a:ext uri="{FF2B5EF4-FFF2-40B4-BE49-F238E27FC236}">
                <a16:creationId xmlns:a16="http://schemas.microsoft.com/office/drawing/2014/main" id="{FD1DAA15-56CB-47E5-9978-E69DF6018FE9}"/>
              </a:ext>
            </a:extLst>
          </p:cNvPr>
          <p:cNvSpPr>
            <a:spLocks noGrp="1"/>
          </p:cNvSpPr>
          <p:nvPr>
            <p:ph type="ftr" idx="11"/>
          </p:nvPr>
        </p:nvSpPr>
        <p:spPr>
          <a:xfrm>
            <a:off x="3388321" y="6247376"/>
            <a:ext cx="3137160" cy="469489"/>
          </a:xfrm>
        </p:spPr>
        <p:txBody>
          <a:bodyPr/>
          <a:lstStyle>
            <a:lvl1pPr>
              <a:defRPr/>
            </a:lvl1pPr>
          </a:lstStyle>
          <a:p>
            <a:endParaRPr lang="es-ES" altLang="es-ES"/>
          </a:p>
        </p:txBody>
      </p:sp>
      <p:sp>
        <p:nvSpPr>
          <p:cNvPr id="8" name="Marcador de número de diapositiva 7">
            <a:extLst>
              <a:ext uri="{FF2B5EF4-FFF2-40B4-BE49-F238E27FC236}">
                <a16:creationId xmlns:a16="http://schemas.microsoft.com/office/drawing/2014/main" id="{6A1A707C-5087-48C1-A4C5-462E5B6AB06E}"/>
              </a:ext>
            </a:extLst>
          </p:cNvPr>
          <p:cNvSpPr>
            <a:spLocks noGrp="1"/>
          </p:cNvSpPr>
          <p:nvPr>
            <p:ph type="sldNum" idx="12"/>
          </p:nvPr>
        </p:nvSpPr>
        <p:spPr>
          <a:xfrm>
            <a:off x="7102681" y="6247376"/>
            <a:ext cx="2304120" cy="469489"/>
          </a:xfrm>
        </p:spPr>
        <p:txBody>
          <a:bodyPr/>
          <a:lstStyle>
            <a:lvl1pPr>
              <a:defRPr/>
            </a:lvl1pPr>
          </a:lstStyle>
          <a:p>
            <a:fld id="{74F331BB-517A-4F66-8EC2-15A03AFCFA90}" type="slidenum">
              <a:rPr lang="es-ES" altLang="es-ES"/>
              <a:pPr/>
              <a:t>‹Nº›</a:t>
            </a:fld>
            <a:endParaRPr lang="es-ES" altLang="es-ES"/>
          </a:p>
        </p:txBody>
      </p:sp>
    </p:spTree>
    <p:extLst>
      <p:ext uri="{BB962C8B-B14F-4D97-AF65-F5344CB8AC3E}">
        <p14:creationId xmlns:p14="http://schemas.microsoft.com/office/powerpoint/2010/main" val="1905575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cSld name="Título y 2 objetos encima del text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E119D9-512B-48A5-9725-44B0360646D0}"/>
              </a:ext>
            </a:extLst>
          </p:cNvPr>
          <p:cNvSpPr>
            <a:spLocks noGrp="1"/>
          </p:cNvSpPr>
          <p:nvPr>
            <p:ph type="title"/>
          </p:nvPr>
        </p:nvSpPr>
        <p:spPr>
          <a:xfrm>
            <a:off x="494520" y="273629"/>
            <a:ext cx="8910720" cy="1142040"/>
          </a:xfrm>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C1F0460-ABD7-4D59-B93F-60727810B68A}"/>
              </a:ext>
            </a:extLst>
          </p:cNvPr>
          <p:cNvSpPr>
            <a:spLocks noGrp="1"/>
          </p:cNvSpPr>
          <p:nvPr>
            <p:ph sz="quarter" idx="1"/>
          </p:nvPr>
        </p:nvSpPr>
        <p:spPr>
          <a:xfrm>
            <a:off x="494520" y="1604329"/>
            <a:ext cx="4380480" cy="219191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201E9D6-947B-414D-94C9-BC67492BE820}"/>
              </a:ext>
            </a:extLst>
          </p:cNvPr>
          <p:cNvSpPr>
            <a:spLocks noGrp="1"/>
          </p:cNvSpPr>
          <p:nvPr>
            <p:ph sz="quarter" idx="2"/>
          </p:nvPr>
        </p:nvSpPr>
        <p:spPr>
          <a:xfrm>
            <a:off x="5024760" y="1604329"/>
            <a:ext cx="4380480" cy="2191910"/>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7F1CF03-6788-4EA1-A9BC-96AFA7CA2C8F}"/>
              </a:ext>
            </a:extLst>
          </p:cNvPr>
          <p:cNvSpPr>
            <a:spLocks noGrp="1"/>
          </p:cNvSpPr>
          <p:nvPr>
            <p:ph type="body" sz="half" idx="3"/>
          </p:nvPr>
        </p:nvSpPr>
        <p:spPr>
          <a:xfrm>
            <a:off x="494520" y="3934493"/>
            <a:ext cx="8910720" cy="219335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fecha 5">
            <a:extLst>
              <a:ext uri="{FF2B5EF4-FFF2-40B4-BE49-F238E27FC236}">
                <a16:creationId xmlns:a16="http://schemas.microsoft.com/office/drawing/2014/main" id="{78BBFA84-517B-43C9-A697-D66079F75858}"/>
              </a:ext>
            </a:extLst>
          </p:cNvPr>
          <p:cNvSpPr>
            <a:spLocks noGrp="1"/>
          </p:cNvSpPr>
          <p:nvPr>
            <p:ph type="dt" idx="10"/>
          </p:nvPr>
        </p:nvSpPr>
        <p:spPr>
          <a:xfrm>
            <a:off x="494521" y="6247376"/>
            <a:ext cx="2304120" cy="469489"/>
          </a:xfrm>
        </p:spPr>
        <p:txBody>
          <a:bodyPr/>
          <a:lstStyle>
            <a:lvl1pPr>
              <a:defRPr/>
            </a:lvl1pPr>
          </a:lstStyle>
          <a:p>
            <a:endParaRPr lang="es-ES" altLang="es-ES"/>
          </a:p>
        </p:txBody>
      </p:sp>
      <p:sp>
        <p:nvSpPr>
          <p:cNvPr id="7" name="Marcador de pie de página 6">
            <a:extLst>
              <a:ext uri="{FF2B5EF4-FFF2-40B4-BE49-F238E27FC236}">
                <a16:creationId xmlns:a16="http://schemas.microsoft.com/office/drawing/2014/main" id="{09531A03-4309-4C30-8E3A-C21FA5F98464}"/>
              </a:ext>
            </a:extLst>
          </p:cNvPr>
          <p:cNvSpPr>
            <a:spLocks noGrp="1"/>
          </p:cNvSpPr>
          <p:nvPr>
            <p:ph type="ftr" idx="11"/>
          </p:nvPr>
        </p:nvSpPr>
        <p:spPr>
          <a:xfrm>
            <a:off x="3388321" y="6247376"/>
            <a:ext cx="3137160" cy="469489"/>
          </a:xfrm>
        </p:spPr>
        <p:txBody>
          <a:bodyPr/>
          <a:lstStyle>
            <a:lvl1pPr>
              <a:defRPr/>
            </a:lvl1pPr>
          </a:lstStyle>
          <a:p>
            <a:endParaRPr lang="es-ES" altLang="es-ES"/>
          </a:p>
        </p:txBody>
      </p:sp>
      <p:sp>
        <p:nvSpPr>
          <p:cNvPr id="8" name="Marcador de número de diapositiva 7">
            <a:extLst>
              <a:ext uri="{FF2B5EF4-FFF2-40B4-BE49-F238E27FC236}">
                <a16:creationId xmlns:a16="http://schemas.microsoft.com/office/drawing/2014/main" id="{0B4A5EB3-D6F6-4AD4-9640-4F231DAD0721}"/>
              </a:ext>
            </a:extLst>
          </p:cNvPr>
          <p:cNvSpPr>
            <a:spLocks noGrp="1"/>
          </p:cNvSpPr>
          <p:nvPr>
            <p:ph type="sldNum" idx="12"/>
          </p:nvPr>
        </p:nvSpPr>
        <p:spPr>
          <a:xfrm>
            <a:off x="7102681" y="6247376"/>
            <a:ext cx="2304120" cy="469489"/>
          </a:xfrm>
        </p:spPr>
        <p:txBody>
          <a:bodyPr/>
          <a:lstStyle>
            <a:lvl1pPr>
              <a:defRPr/>
            </a:lvl1pPr>
          </a:lstStyle>
          <a:p>
            <a:fld id="{C5D1E328-3A7C-4AD2-9ED0-53220C794481}" type="slidenum">
              <a:rPr lang="es-ES" altLang="es-ES"/>
              <a:pPr/>
              <a:t>‹Nº›</a:t>
            </a:fld>
            <a:endParaRPr lang="es-ES" altLang="es-ES"/>
          </a:p>
        </p:txBody>
      </p:sp>
    </p:spTree>
    <p:extLst>
      <p:ext uri="{BB962C8B-B14F-4D97-AF65-F5344CB8AC3E}">
        <p14:creationId xmlns:p14="http://schemas.microsoft.com/office/powerpoint/2010/main" val="2638776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Diseño personaliza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2F8EF0-42AD-4A07-A88F-3F50D8C6C50D}"/>
              </a:ext>
            </a:extLst>
          </p:cNvPr>
          <p:cNvSpPr>
            <a:spLocks noGrp="1"/>
          </p:cNvSpPr>
          <p:nvPr>
            <p:ph type="title"/>
          </p:nvPr>
        </p:nvSpPr>
        <p:spPr>
          <a:xfrm>
            <a:off x="494520" y="273629"/>
            <a:ext cx="8910720" cy="1142040"/>
          </a:xfrm>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7BFEB31-75ED-4CE6-8CA2-20C788E0C713}"/>
              </a:ext>
            </a:extLst>
          </p:cNvPr>
          <p:cNvSpPr>
            <a:spLocks noGrp="1"/>
          </p:cNvSpPr>
          <p:nvPr>
            <p:ph type="dt" idx="10"/>
          </p:nvPr>
        </p:nvSpPr>
        <p:spPr>
          <a:xfrm>
            <a:off x="494521" y="6247376"/>
            <a:ext cx="2304120" cy="469489"/>
          </a:xfrm>
        </p:spPr>
        <p:txBody>
          <a:bodyPr/>
          <a:lstStyle>
            <a:lvl1pPr>
              <a:defRPr/>
            </a:lvl1pPr>
          </a:lstStyle>
          <a:p>
            <a:endParaRPr lang="es-ES" altLang="es-ES"/>
          </a:p>
        </p:txBody>
      </p:sp>
      <p:sp>
        <p:nvSpPr>
          <p:cNvPr id="4" name="Marcador de pie de página 3">
            <a:extLst>
              <a:ext uri="{FF2B5EF4-FFF2-40B4-BE49-F238E27FC236}">
                <a16:creationId xmlns:a16="http://schemas.microsoft.com/office/drawing/2014/main" id="{86364413-5ED6-4FCE-97D7-3A56BCCB352A}"/>
              </a:ext>
            </a:extLst>
          </p:cNvPr>
          <p:cNvSpPr>
            <a:spLocks noGrp="1"/>
          </p:cNvSpPr>
          <p:nvPr>
            <p:ph type="ftr" idx="11"/>
          </p:nvPr>
        </p:nvSpPr>
        <p:spPr>
          <a:xfrm>
            <a:off x="3388321" y="6247376"/>
            <a:ext cx="3137160" cy="469489"/>
          </a:xfrm>
        </p:spPr>
        <p:txBody>
          <a:bodyPr/>
          <a:lstStyle>
            <a:lvl1pPr>
              <a:defRPr/>
            </a:lvl1pPr>
          </a:lstStyle>
          <a:p>
            <a:endParaRPr lang="es-ES" altLang="es-ES"/>
          </a:p>
        </p:txBody>
      </p:sp>
      <p:sp>
        <p:nvSpPr>
          <p:cNvPr id="5" name="Marcador de número de diapositiva 4">
            <a:extLst>
              <a:ext uri="{FF2B5EF4-FFF2-40B4-BE49-F238E27FC236}">
                <a16:creationId xmlns:a16="http://schemas.microsoft.com/office/drawing/2014/main" id="{BE6A16D9-5156-4A5D-A7CA-94A5F48FFBED}"/>
              </a:ext>
            </a:extLst>
          </p:cNvPr>
          <p:cNvSpPr>
            <a:spLocks noGrp="1"/>
          </p:cNvSpPr>
          <p:nvPr>
            <p:ph type="sldNum" idx="12"/>
          </p:nvPr>
        </p:nvSpPr>
        <p:spPr>
          <a:xfrm>
            <a:off x="7102681" y="6247376"/>
            <a:ext cx="2304120" cy="469489"/>
          </a:xfrm>
        </p:spPr>
        <p:txBody>
          <a:bodyPr/>
          <a:lstStyle>
            <a:lvl1pPr>
              <a:defRPr/>
            </a:lvl1pPr>
          </a:lstStyle>
          <a:p>
            <a:fld id="{B742E00F-E404-4649-ACBE-C947A3BA6415}" type="slidenum">
              <a:rPr lang="es-ES" altLang="es-ES"/>
              <a:pPr/>
              <a:t>‹Nº›</a:t>
            </a:fld>
            <a:endParaRPr lang="es-ES" altLang="es-ES"/>
          </a:p>
        </p:txBody>
      </p:sp>
    </p:spTree>
    <p:extLst>
      <p:ext uri="{BB962C8B-B14F-4D97-AF65-F5344CB8AC3E}">
        <p14:creationId xmlns:p14="http://schemas.microsoft.com/office/powerpoint/2010/main" val="298584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s-ES" altLang="es-ES"/>
          </a:p>
        </p:txBody>
      </p:sp>
      <p:sp>
        <p:nvSpPr>
          <p:cNvPr id="5" name="Footer Placeholder 4"/>
          <p:cNvSpPr>
            <a:spLocks noGrp="1"/>
          </p:cNvSpPr>
          <p:nvPr>
            <p:ph type="ftr" sz="quarter" idx="11"/>
          </p:nvPr>
        </p:nvSpPr>
        <p:spPr/>
        <p:txBody>
          <a:bodyPr/>
          <a:lstStyle/>
          <a:p>
            <a:endParaRPr lang="es-ES" altLang="es-ES"/>
          </a:p>
        </p:txBody>
      </p:sp>
      <p:sp>
        <p:nvSpPr>
          <p:cNvPr id="6" name="Slide Number Placeholder 5"/>
          <p:cNvSpPr>
            <a:spLocks noGrp="1"/>
          </p:cNvSpPr>
          <p:nvPr>
            <p:ph type="sldNum" sz="quarter" idx="12"/>
          </p:nvPr>
        </p:nvSpPr>
        <p:spPr/>
        <p:txBody>
          <a:bodyPr/>
          <a:lstStyle/>
          <a:p>
            <a:fld id="{E1B04D5D-1B2D-40D1-9542-8C62F2B70D89}" type="slidenum">
              <a:rPr lang="es-ES" altLang="es-ES" smtClean="0"/>
              <a:pPr/>
              <a:t>‹Nº›</a:t>
            </a:fld>
            <a:endParaRPr lang="es-ES" altLang="es-ES"/>
          </a:p>
        </p:txBody>
      </p:sp>
    </p:spTree>
    <p:extLst>
      <p:ext uri="{BB962C8B-B14F-4D97-AF65-F5344CB8AC3E}">
        <p14:creationId xmlns:p14="http://schemas.microsoft.com/office/powerpoint/2010/main" val="119079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s-ES" altLang="es-ES"/>
          </a:p>
        </p:txBody>
      </p:sp>
      <p:sp>
        <p:nvSpPr>
          <p:cNvPr id="5" name="Footer Placeholder 4"/>
          <p:cNvSpPr>
            <a:spLocks noGrp="1"/>
          </p:cNvSpPr>
          <p:nvPr>
            <p:ph type="ftr" sz="quarter" idx="11"/>
          </p:nvPr>
        </p:nvSpPr>
        <p:spPr/>
        <p:txBody>
          <a:bodyPr/>
          <a:lstStyle/>
          <a:p>
            <a:endParaRPr lang="es-ES" altLang="es-ES"/>
          </a:p>
        </p:txBody>
      </p:sp>
      <p:sp>
        <p:nvSpPr>
          <p:cNvPr id="6" name="Slide Number Placeholder 5"/>
          <p:cNvSpPr>
            <a:spLocks noGrp="1"/>
          </p:cNvSpPr>
          <p:nvPr>
            <p:ph type="sldNum" sz="quarter" idx="12"/>
          </p:nvPr>
        </p:nvSpPr>
        <p:spPr/>
        <p:txBody>
          <a:bodyPr/>
          <a:lstStyle/>
          <a:p>
            <a:fld id="{E1B04D5D-1B2D-40D1-9542-8C62F2B70D89}" type="slidenum">
              <a:rPr lang="es-ES" altLang="es-ES" smtClean="0"/>
              <a:pPr/>
              <a:t>‹Nº›</a:t>
            </a:fld>
            <a:endParaRPr lang="es-ES" altLang="es-ES"/>
          </a:p>
        </p:txBody>
      </p:sp>
    </p:spTree>
    <p:extLst>
      <p:ext uri="{BB962C8B-B14F-4D97-AF65-F5344CB8AC3E}">
        <p14:creationId xmlns:p14="http://schemas.microsoft.com/office/powerpoint/2010/main" val="2640886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s-ES" altLang="es-ES"/>
          </a:p>
        </p:txBody>
      </p:sp>
      <p:sp>
        <p:nvSpPr>
          <p:cNvPr id="6" name="Footer Placeholder 5"/>
          <p:cNvSpPr>
            <a:spLocks noGrp="1"/>
          </p:cNvSpPr>
          <p:nvPr>
            <p:ph type="ftr" sz="quarter" idx="11"/>
          </p:nvPr>
        </p:nvSpPr>
        <p:spPr/>
        <p:txBody>
          <a:bodyPr/>
          <a:lstStyle/>
          <a:p>
            <a:endParaRPr lang="es-ES" altLang="es-ES"/>
          </a:p>
        </p:txBody>
      </p:sp>
      <p:sp>
        <p:nvSpPr>
          <p:cNvPr id="7" name="Slide Number Placeholder 6"/>
          <p:cNvSpPr>
            <a:spLocks noGrp="1"/>
          </p:cNvSpPr>
          <p:nvPr>
            <p:ph type="sldNum" sz="quarter" idx="12"/>
          </p:nvPr>
        </p:nvSpPr>
        <p:spPr/>
        <p:txBody>
          <a:bodyPr/>
          <a:lstStyle/>
          <a:p>
            <a:fld id="{E1B04D5D-1B2D-40D1-9542-8C62F2B70D89}" type="slidenum">
              <a:rPr lang="es-ES" altLang="es-ES" smtClean="0"/>
              <a:pPr/>
              <a:t>‹Nº›</a:t>
            </a:fld>
            <a:endParaRPr lang="es-ES" altLang="es-ES"/>
          </a:p>
        </p:txBody>
      </p:sp>
    </p:spTree>
    <p:extLst>
      <p:ext uri="{BB962C8B-B14F-4D97-AF65-F5344CB8AC3E}">
        <p14:creationId xmlns:p14="http://schemas.microsoft.com/office/powerpoint/2010/main" val="4010112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s-ES" altLang="es-ES"/>
          </a:p>
        </p:txBody>
      </p:sp>
      <p:sp>
        <p:nvSpPr>
          <p:cNvPr id="8" name="Footer Placeholder 7"/>
          <p:cNvSpPr>
            <a:spLocks noGrp="1"/>
          </p:cNvSpPr>
          <p:nvPr>
            <p:ph type="ftr" sz="quarter" idx="11"/>
          </p:nvPr>
        </p:nvSpPr>
        <p:spPr/>
        <p:txBody>
          <a:bodyPr/>
          <a:lstStyle/>
          <a:p>
            <a:endParaRPr lang="es-ES" altLang="es-ES"/>
          </a:p>
        </p:txBody>
      </p:sp>
      <p:sp>
        <p:nvSpPr>
          <p:cNvPr id="9" name="Slide Number Placeholder 8"/>
          <p:cNvSpPr>
            <a:spLocks noGrp="1"/>
          </p:cNvSpPr>
          <p:nvPr>
            <p:ph type="sldNum" sz="quarter" idx="12"/>
          </p:nvPr>
        </p:nvSpPr>
        <p:spPr/>
        <p:txBody>
          <a:bodyPr/>
          <a:lstStyle/>
          <a:p>
            <a:fld id="{E1B04D5D-1B2D-40D1-9542-8C62F2B70D89}" type="slidenum">
              <a:rPr lang="es-ES" altLang="es-ES" smtClean="0"/>
              <a:pPr/>
              <a:t>‹Nº›</a:t>
            </a:fld>
            <a:endParaRPr lang="es-ES" altLang="es-ES"/>
          </a:p>
        </p:txBody>
      </p:sp>
    </p:spTree>
    <p:extLst>
      <p:ext uri="{BB962C8B-B14F-4D97-AF65-F5344CB8AC3E}">
        <p14:creationId xmlns:p14="http://schemas.microsoft.com/office/powerpoint/2010/main" val="544408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s-ES" altLang="es-ES"/>
          </a:p>
        </p:txBody>
      </p:sp>
      <p:sp>
        <p:nvSpPr>
          <p:cNvPr id="4" name="Footer Placeholder 3"/>
          <p:cNvSpPr>
            <a:spLocks noGrp="1"/>
          </p:cNvSpPr>
          <p:nvPr>
            <p:ph type="ftr" sz="quarter" idx="11"/>
          </p:nvPr>
        </p:nvSpPr>
        <p:spPr/>
        <p:txBody>
          <a:bodyPr/>
          <a:lstStyle/>
          <a:p>
            <a:endParaRPr lang="es-ES" altLang="es-ES"/>
          </a:p>
        </p:txBody>
      </p:sp>
      <p:sp>
        <p:nvSpPr>
          <p:cNvPr id="5" name="Slide Number Placeholder 4"/>
          <p:cNvSpPr>
            <a:spLocks noGrp="1"/>
          </p:cNvSpPr>
          <p:nvPr>
            <p:ph type="sldNum" sz="quarter" idx="12"/>
          </p:nvPr>
        </p:nvSpPr>
        <p:spPr/>
        <p:txBody>
          <a:bodyPr/>
          <a:lstStyle/>
          <a:p>
            <a:fld id="{E1B04D5D-1B2D-40D1-9542-8C62F2B70D89}" type="slidenum">
              <a:rPr lang="es-ES" altLang="es-ES" smtClean="0"/>
              <a:pPr/>
              <a:t>‹Nº›</a:t>
            </a:fld>
            <a:endParaRPr lang="es-ES" altLang="es-ES"/>
          </a:p>
        </p:txBody>
      </p:sp>
    </p:spTree>
    <p:extLst>
      <p:ext uri="{BB962C8B-B14F-4D97-AF65-F5344CB8AC3E}">
        <p14:creationId xmlns:p14="http://schemas.microsoft.com/office/powerpoint/2010/main" val="2699598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s-ES" altLang="es-ES"/>
          </a:p>
        </p:txBody>
      </p:sp>
      <p:sp>
        <p:nvSpPr>
          <p:cNvPr id="3" name="Footer Placeholder 2"/>
          <p:cNvSpPr>
            <a:spLocks noGrp="1"/>
          </p:cNvSpPr>
          <p:nvPr>
            <p:ph type="ftr" sz="quarter" idx="11"/>
          </p:nvPr>
        </p:nvSpPr>
        <p:spPr/>
        <p:txBody>
          <a:bodyPr/>
          <a:lstStyle/>
          <a:p>
            <a:endParaRPr lang="es-ES" altLang="es-ES"/>
          </a:p>
        </p:txBody>
      </p:sp>
      <p:sp>
        <p:nvSpPr>
          <p:cNvPr id="4" name="Slide Number Placeholder 3"/>
          <p:cNvSpPr>
            <a:spLocks noGrp="1"/>
          </p:cNvSpPr>
          <p:nvPr>
            <p:ph type="sldNum" sz="quarter" idx="12"/>
          </p:nvPr>
        </p:nvSpPr>
        <p:spPr/>
        <p:txBody>
          <a:bodyPr/>
          <a:lstStyle/>
          <a:p>
            <a:fld id="{E1B04D5D-1B2D-40D1-9542-8C62F2B70D89}" type="slidenum">
              <a:rPr lang="es-ES" altLang="es-ES" smtClean="0"/>
              <a:pPr/>
              <a:t>‹Nº›</a:t>
            </a:fld>
            <a:endParaRPr lang="es-ES" altLang="es-ES"/>
          </a:p>
        </p:txBody>
      </p:sp>
    </p:spTree>
    <p:extLst>
      <p:ext uri="{BB962C8B-B14F-4D97-AF65-F5344CB8AC3E}">
        <p14:creationId xmlns:p14="http://schemas.microsoft.com/office/powerpoint/2010/main" val="1582538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s-ES" altLang="es-ES"/>
          </a:p>
        </p:txBody>
      </p:sp>
      <p:sp>
        <p:nvSpPr>
          <p:cNvPr id="6" name="Footer Placeholder 5"/>
          <p:cNvSpPr>
            <a:spLocks noGrp="1"/>
          </p:cNvSpPr>
          <p:nvPr>
            <p:ph type="ftr" sz="quarter" idx="11"/>
          </p:nvPr>
        </p:nvSpPr>
        <p:spPr/>
        <p:txBody>
          <a:bodyPr/>
          <a:lstStyle/>
          <a:p>
            <a:endParaRPr lang="es-ES" altLang="es-ES"/>
          </a:p>
        </p:txBody>
      </p:sp>
      <p:sp>
        <p:nvSpPr>
          <p:cNvPr id="7" name="Slide Number Placeholder 6"/>
          <p:cNvSpPr>
            <a:spLocks noGrp="1"/>
          </p:cNvSpPr>
          <p:nvPr>
            <p:ph type="sldNum" sz="quarter" idx="12"/>
          </p:nvPr>
        </p:nvSpPr>
        <p:spPr/>
        <p:txBody>
          <a:bodyPr/>
          <a:lstStyle/>
          <a:p>
            <a:fld id="{E1B04D5D-1B2D-40D1-9542-8C62F2B70D89}" type="slidenum">
              <a:rPr lang="es-ES" altLang="es-ES" smtClean="0"/>
              <a:pPr/>
              <a:t>‹Nº›</a:t>
            </a:fld>
            <a:endParaRPr lang="es-ES" altLang="es-ES"/>
          </a:p>
        </p:txBody>
      </p:sp>
    </p:spTree>
    <p:extLst>
      <p:ext uri="{BB962C8B-B14F-4D97-AF65-F5344CB8AC3E}">
        <p14:creationId xmlns:p14="http://schemas.microsoft.com/office/powerpoint/2010/main" val="662239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s-ES" altLang="es-ES"/>
          </a:p>
        </p:txBody>
      </p:sp>
      <p:sp>
        <p:nvSpPr>
          <p:cNvPr id="6" name="Footer Placeholder 5"/>
          <p:cNvSpPr>
            <a:spLocks noGrp="1"/>
          </p:cNvSpPr>
          <p:nvPr>
            <p:ph type="ftr" sz="quarter" idx="11"/>
          </p:nvPr>
        </p:nvSpPr>
        <p:spPr/>
        <p:txBody>
          <a:bodyPr/>
          <a:lstStyle/>
          <a:p>
            <a:endParaRPr lang="es-ES" altLang="es-ES"/>
          </a:p>
        </p:txBody>
      </p:sp>
      <p:sp>
        <p:nvSpPr>
          <p:cNvPr id="7" name="Slide Number Placeholder 6"/>
          <p:cNvSpPr>
            <a:spLocks noGrp="1"/>
          </p:cNvSpPr>
          <p:nvPr>
            <p:ph type="sldNum" sz="quarter" idx="12"/>
          </p:nvPr>
        </p:nvSpPr>
        <p:spPr/>
        <p:txBody>
          <a:bodyPr/>
          <a:lstStyle/>
          <a:p>
            <a:fld id="{E1B04D5D-1B2D-40D1-9542-8C62F2B70D89}" type="slidenum">
              <a:rPr lang="es-ES" altLang="es-ES" smtClean="0"/>
              <a:pPr/>
              <a:t>‹Nº›</a:t>
            </a:fld>
            <a:endParaRPr lang="es-ES" altLang="es-ES"/>
          </a:p>
        </p:txBody>
      </p:sp>
    </p:spTree>
    <p:extLst>
      <p:ext uri="{BB962C8B-B14F-4D97-AF65-F5344CB8AC3E}">
        <p14:creationId xmlns:p14="http://schemas.microsoft.com/office/powerpoint/2010/main" val="10403324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s-ES" altLang="es-E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ltLang="es-E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B04D5D-1B2D-40D1-9542-8C62F2B70D89}" type="slidenum">
              <a:rPr lang="es-ES" altLang="es-ES" smtClean="0"/>
              <a:pPr/>
              <a:t>‹Nº›</a:t>
            </a:fld>
            <a:endParaRPr lang="es-ES" altLang="es-ES"/>
          </a:p>
        </p:txBody>
      </p:sp>
    </p:spTree>
    <p:extLst>
      <p:ext uri="{BB962C8B-B14F-4D97-AF65-F5344CB8AC3E}">
        <p14:creationId xmlns:p14="http://schemas.microsoft.com/office/powerpoint/2010/main" val="2379822523"/>
      </p:ext>
    </p:extLst>
  </p:cSld>
  <p:clrMap bg1="dk1" tx1="lt1" bg2="dk2" tx2="lt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0.jpeg"/><Relationship Id="rId4" Type="http://schemas.microsoft.com/office/2007/relationships/hdphoto" Target="../media/hdphoto5.wdp"/></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hyperlink" Target="https://creativecommons.org/licenses/by-sa/3.0/" TargetMode="External"/></Relationships>
</file>

<file path=ppt/slides/_rels/slide1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creativecommons.org/licenses/by-nc-sa/3.0/" TargetMode="External"/><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hyperlink" Target="https://creativecommons.org/licenses/by-nc-sa/3.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hyperlink" Target="https://creativecommons.org/licenses/by-sa/3.0/"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hyperlink" Target="https://creativecommons.org/licenses/by-nc-nd/3.0/" TargetMode="External"/></Relationships>
</file>

<file path=ppt/slides/_rels/slide2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hyperlink" Target="https://creativecommons.org/licenses/by-nc-nd/3.0/"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hyperlink" Target="https://creativecommons.org/licenses/by-sa/3.0/"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ttp://www.gestha.es/index.php?seccion=actualidad&amp;num=507"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s://www.elsaltodiario.com/brecha-salarial/mas-de-dos-euros-menos-por-mismo-trabajo" TargetMode="External"/></Relationships>
</file>

<file path=ppt/slides/_rels/slide4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hyperlink" Target="https://creativecommons.org/licenses/by-sa/3.0/" TargetMode="External"/></Relationships>
</file>

<file path=ppt/slides/_rels/slide44.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hyperlink" Target="https://creativecommons.org/licenses/by-nc-nd/3.0/" TargetMode="Externa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image" Target="../media/image34.jpe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hyperlink" Target="https://creativecommons.org/licenses/by-sa/3.0/" TargetMode="External"/></Relationships>
</file>

<file path=ppt/slides/_rels/slide5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hyperlink" Target="https://creativecommons.org/licenses/by-nc-nd/3.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hyperlink" Target="https://creativecommons.org/licenses/by-nc-sa/3.0/" TargetMode="External"/><Relationship Id="rId2" Type="http://schemas.openxmlformats.org/officeDocument/2006/relationships/image" Target="../media/image38.jpeg"/><Relationship Id="rId1" Type="http://schemas.openxmlformats.org/officeDocument/2006/relationships/slideLayout" Target="../slideLayouts/slideLayout9.xml"/></Relationships>
</file>

<file path=ppt/slides/_rels/slide6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41.jpeg"/></Relationships>
</file>

<file path=ppt/slides/_rels/slide6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hyperlink" Target="https://creativecommons.org/licenses/by-nc-nd/3.0/" TargetMode="External"/></Relationships>
</file>

<file path=ppt/slides/_rels/slide67.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hyperlink" Target="https://creativecommons.org/licenses/by-sa/3.0/" TargetMode="Externa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hyperlink" Target="https://creativecommons.org/licenses/by-sa/3.0/" TargetMode="External"/><Relationship Id="rId2" Type="http://schemas.openxmlformats.org/officeDocument/2006/relationships/image" Target="../media/image44.jpeg"/><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hyperlink" Target="https://creativecommons.org/licenses/by-sa/3.0/" TargetMode="External"/></Relationships>
</file>

<file path=ppt/slides/_rels/slide7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11.png"/><Relationship Id="rId1" Type="http://schemas.openxmlformats.org/officeDocument/2006/relationships/slideLayout" Target="../slideLayouts/slideLayout4.xml"/><Relationship Id="rId4" Type="http://schemas.openxmlformats.org/officeDocument/2006/relationships/hyperlink" Target="https://creativecommons.org/licenses/by-nc/3.0/" TargetMode="External"/></Relationships>
</file>

<file path=ppt/slides/_rels/slide7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hyperlink" Target="https://creativecommons.org/licenses/by-nc-nd/3.0/" TargetMode="External"/><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microsoft.com/office/2007/relationships/hdphoto" Target="../media/hdphoto3.wdp"/></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CE29432B-2553-4ED4-88DE-DC11D1334C30}"/>
              </a:ext>
            </a:extLst>
          </p:cNvPr>
          <p:cNvSpPr txBox="1">
            <a:spLocks noChangeArrowheads="1"/>
          </p:cNvSpPr>
          <p:nvPr/>
        </p:nvSpPr>
        <p:spPr bwMode="auto">
          <a:xfrm>
            <a:off x="753519" y="295952"/>
            <a:ext cx="8398963" cy="6266097"/>
          </a:xfrm>
          <a:prstGeom prst="rect">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76748" rIns="0" bIns="0" anchor="ctr"/>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ctr">
              <a:buClrTx/>
              <a:buFontTx/>
              <a:buNone/>
            </a:pPr>
            <a:r>
              <a:rPr lang="es-ES" altLang="es-ES" sz="8709" b="1">
                <a:ln>
                  <a:solidFill>
                    <a:schemeClr val="bg1"/>
                  </a:solidFill>
                </a:ln>
                <a:solidFill>
                  <a:srgbClr val="FFFFFF"/>
                </a:solidFill>
              </a:rPr>
              <a:t>8 de marzo</a:t>
            </a:r>
          </a:p>
          <a:p>
            <a:pPr algn="ctr">
              <a:buClrTx/>
              <a:buFontTx/>
              <a:buNone/>
            </a:pPr>
            <a:r>
              <a:rPr lang="es-ES" altLang="es-ES" sz="8709" b="1">
                <a:ln>
                  <a:solidFill>
                    <a:schemeClr val="bg1"/>
                  </a:solidFill>
                </a:ln>
                <a:solidFill>
                  <a:srgbClr val="FFFFFF"/>
                </a:solidFill>
              </a:rPr>
              <a:t>Día Internacional de la Mujer</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echa: a la derecha 6">
            <a:extLst>
              <a:ext uri="{FF2B5EF4-FFF2-40B4-BE49-F238E27FC236}">
                <a16:creationId xmlns:a16="http://schemas.microsoft.com/office/drawing/2014/main" id="{D3EC8048-8073-49A3-8189-2A4858993898}"/>
              </a:ext>
            </a:extLst>
          </p:cNvPr>
          <p:cNvSpPr/>
          <p:nvPr/>
        </p:nvSpPr>
        <p:spPr>
          <a:xfrm rot="1680947">
            <a:off x="612092" y="1744863"/>
            <a:ext cx="8320347" cy="2514848"/>
          </a:xfrm>
          <a:prstGeom prst="rightArrow">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176" name="Text Box 8">
            <a:extLst>
              <a:ext uri="{FF2B5EF4-FFF2-40B4-BE49-F238E27FC236}">
                <a16:creationId xmlns:a16="http://schemas.microsoft.com/office/drawing/2014/main" id="{FF2F0FE0-8A66-4C7D-A1ED-9F43B1ECF0A7}"/>
              </a:ext>
            </a:extLst>
          </p:cNvPr>
          <p:cNvSpPr txBox="1">
            <a:spLocks noChangeArrowheads="1"/>
          </p:cNvSpPr>
          <p:nvPr/>
        </p:nvSpPr>
        <p:spPr bwMode="auto">
          <a:xfrm>
            <a:off x="1600199" y="5856662"/>
            <a:ext cx="7797539" cy="848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0823" rIns="81646" bIns="40823"/>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r>
              <a:rPr lang="es-ES" altLang="es-ES" sz="1270" i="1">
                <a:cs typeface="Arial" panose="020B0604020202020204" pitchFamily="34" charset="0"/>
              </a:rPr>
              <a:t>Fuente:</a:t>
            </a:r>
          </a:p>
          <a:p>
            <a:r>
              <a:rPr lang="es-ES" altLang="es-ES" sz="1270" i="1">
                <a:cs typeface="Arial" panose="020B0604020202020204" pitchFamily="34" charset="0"/>
              </a:rPr>
              <a:t>El 96,7 % de las docentes en Infantil son mujeres, pero solo ocupan el 67 % de los puestos de dirección. Eldiario.es. 20/2/2019</a:t>
            </a:r>
          </a:p>
          <a:p>
            <a:r>
              <a:rPr lang="es-ES" altLang="es-ES" sz="1270" i="1">
                <a:cs typeface="Arial" panose="020B0604020202020204" pitchFamily="34" charset="0"/>
              </a:rPr>
              <a:t>https://www.eldiario.es/aragon/politica/docentes-Infantil-mujeres-puestos-direccion_0_870013829.html</a:t>
            </a:r>
          </a:p>
        </p:txBody>
      </p:sp>
      <p:sp>
        <p:nvSpPr>
          <p:cNvPr id="10" name="Text Box 1">
            <a:extLst>
              <a:ext uri="{FF2B5EF4-FFF2-40B4-BE49-F238E27FC236}">
                <a16:creationId xmlns:a16="http://schemas.microsoft.com/office/drawing/2014/main" id="{F47788A8-9051-441A-9CDC-6EAE8771D96A}"/>
              </a:ext>
            </a:extLst>
          </p:cNvPr>
          <p:cNvSpPr txBox="1">
            <a:spLocks noChangeArrowheads="1"/>
          </p:cNvSpPr>
          <p:nvPr/>
        </p:nvSpPr>
        <p:spPr bwMode="auto">
          <a:xfrm>
            <a:off x="343647" y="442145"/>
            <a:ext cx="9054091" cy="10534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r>
              <a:rPr lang="es-ES" altLang="es-ES" sz="3629">
                <a:latin typeface="Arial Black"/>
                <a:ea typeface="Microsoft YaHei"/>
              </a:rPr>
              <a:t>¿Sabías que las mujeres suponen… </a:t>
            </a:r>
            <a:endParaRPr lang="es-ES">
              <a:cs typeface="Arial" panose="020B0604020202020204" pitchFamily="34" charset="0"/>
            </a:endParaRPr>
          </a:p>
        </p:txBody>
      </p:sp>
      <p:sp>
        <p:nvSpPr>
          <p:cNvPr id="11" name="Text Box 1">
            <a:extLst>
              <a:ext uri="{FF2B5EF4-FFF2-40B4-BE49-F238E27FC236}">
                <a16:creationId xmlns:a16="http://schemas.microsoft.com/office/drawing/2014/main" id="{5EDFCEF4-7A89-42E0-B688-34F8FA9869AF}"/>
              </a:ext>
            </a:extLst>
          </p:cNvPr>
          <p:cNvSpPr txBox="1">
            <a:spLocks noChangeArrowheads="1"/>
          </p:cNvSpPr>
          <p:nvPr/>
        </p:nvSpPr>
        <p:spPr bwMode="auto">
          <a:xfrm>
            <a:off x="746985" y="1883046"/>
            <a:ext cx="8868560" cy="1553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just"/>
            <a:r>
              <a:rPr lang="es-ES" altLang="es-ES" sz="3629">
                <a:latin typeface="Arial Black"/>
                <a:ea typeface="Microsoft YaHei"/>
              </a:rPr>
              <a:t>… el 64% del profesorado de secundaria?</a:t>
            </a:r>
            <a:endParaRPr lang="es-ES" altLang="es-ES" sz="3629">
              <a:latin typeface="Arial Black"/>
            </a:endParaRPr>
          </a:p>
        </p:txBody>
      </p:sp>
      <p:sp>
        <p:nvSpPr>
          <p:cNvPr id="12" name="Text Box 1">
            <a:extLst>
              <a:ext uri="{FF2B5EF4-FFF2-40B4-BE49-F238E27FC236}">
                <a16:creationId xmlns:a16="http://schemas.microsoft.com/office/drawing/2014/main" id="{8E5782A1-82E4-46EA-86FD-AAFF37269799}"/>
              </a:ext>
            </a:extLst>
          </p:cNvPr>
          <p:cNvSpPr txBox="1">
            <a:spLocks noChangeArrowheads="1"/>
          </p:cNvSpPr>
          <p:nvPr/>
        </p:nvSpPr>
        <p:spPr bwMode="auto">
          <a:xfrm>
            <a:off x="656921" y="3915914"/>
            <a:ext cx="8868560" cy="1553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just"/>
            <a:r>
              <a:rPr lang="es-ES" altLang="es-ES" sz="3629">
                <a:latin typeface="Arial Black"/>
                <a:ea typeface="Microsoft YaHei"/>
              </a:rPr>
              <a:t>… pero sólo dirigen el 40% de los institutos?</a:t>
            </a:r>
            <a:endParaRPr lang="es-ES" altLang="es-ES" sz="3629">
              <a:latin typeface="Arial Black"/>
            </a:endParaRPr>
          </a:p>
        </p:txBody>
      </p:sp>
    </p:spTree>
    <p:extLst>
      <p:ext uri="{BB962C8B-B14F-4D97-AF65-F5344CB8AC3E}">
        <p14:creationId xmlns:p14="http://schemas.microsoft.com/office/powerpoint/2010/main" val="427084509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a:extLst>
              <a:ext uri="{FF2B5EF4-FFF2-40B4-BE49-F238E27FC236}">
                <a16:creationId xmlns:a16="http://schemas.microsoft.com/office/drawing/2014/main" id="{9CE05034-E2A8-4FA4-A25B-3F2E537F362F}"/>
              </a:ext>
            </a:extLst>
          </p:cNvPr>
          <p:cNvSpPr txBox="1">
            <a:spLocks noChangeArrowheads="1"/>
          </p:cNvSpPr>
          <p:nvPr/>
        </p:nvSpPr>
        <p:spPr bwMode="auto">
          <a:xfrm>
            <a:off x="685800" y="46872"/>
            <a:ext cx="6085857" cy="1553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r>
              <a:rPr lang="es-ES" altLang="es-ES" sz="5400">
                <a:latin typeface="Arial Black"/>
                <a:ea typeface="Microsoft YaHei"/>
              </a:rPr>
              <a:t>¿Sabías que...</a:t>
            </a:r>
            <a:endParaRPr lang="es-ES" sz="3200">
              <a:cs typeface="Arial" panose="020B0604020202020204" pitchFamily="34" charset="0"/>
            </a:endParaRPr>
          </a:p>
        </p:txBody>
      </p:sp>
      <p:sp>
        <p:nvSpPr>
          <p:cNvPr id="10" name="Text Box 1">
            <a:extLst>
              <a:ext uri="{FF2B5EF4-FFF2-40B4-BE49-F238E27FC236}">
                <a16:creationId xmlns:a16="http://schemas.microsoft.com/office/drawing/2014/main" id="{0E7314A0-B77E-4F26-9A50-C3DDB3E82290}"/>
              </a:ext>
            </a:extLst>
          </p:cNvPr>
          <p:cNvSpPr txBox="1">
            <a:spLocks noChangeArrowheads="1"/>
          </p:cNvSpPr>
          <p:nvPr/>
        </p:nvSpPr>
        <p:spPr bwMode="auto">
          <a:xfrm>
            <a:off x="381000" y="1799472"/>
            <a:ext cx="8868560" cy="1553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just"/>
            <a:r>
              <a:rPr lang="es-ES" altLang="es-ES" sz="3600" dirty="0">
                <a:latin typeface="Arial Black"/>
                <a:ea typeface="Microsoft YaHei"/>
              </a:rPr>
              <a:t>… el permiso de paternidad en España es de 12 semanas?</a:t>
            </a:r>
            <a:endParaRPr lang="es-ES" altLang="es-ES" sz="3600" dirty="0">
              <a:latin typeface="Arial Black"/>
            </a:endParaRPr>
          </a:p>
        </p:txBody>
      </p:sp>
      <p:sp>
        <p:nvSpPr>
          <p:cNvPr id="7" name="Text Box 1">
            <a:extLst>
              <a:ext uri="{FF2B5EF4-FFF2-40B4-BE49-F238E27FC236}">
                <a16:creationId xmlns:a16="http://schemas.microsoft.com/office/drawing/2014/main" id="{8C8170BD-A52C-4B48-B63C-A84A28870EBE}"/>
              </a:ext>
            </a:extLst>
          </p:cNvPr>
          <p:cNvSpPr txBox="1">
            <a:spLocks noChangeArrowheads="1"/>
          </p:cNvSpPr>
          <p:nvPr/>
        </p:nvSpPr>
        <p:spPr bwMode="auto">
          <a:xfrm>
            <a:off x="381000" y="3628272"/>
            <a:ext cx="8868560" cy="1553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just"/>
            <a:r>
              <a:rPr lang="es-ES" altLang="es-ES" sz="3629">
                <a:latin typeface="Arial Black"/>
                <a:ea typeface="Microsoft YaHei"/>
              </a:rPr>
              <a:t>… y el de maternidad de 16 semanas?</a:t>
            </a:r>
            <a:endParaRPr lang="es-ES" altLang="es-ES" sz="3629">
              <a:latin typeface="Arial Black"/>
            </a:endParaRPr>
          </a:p>
        </p:txBody>
      </p:sp>
    </p:spTree>
    <p:extLst>
      <p:ext uri="{BB962C8B-B14F-4D97-AF65-F5344CB8AC3E}">
        <p14:creationId xmlns:p14="http://schemas.microsoft.com/office/powerpoint/2010/main" val="22986723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651306C2-7012-49B6-99A1-8BABCE01AE00}"/>
              </a:ext>
            </a:extLst>
          </p:cNvPr>
          <p:cNvSpPr txBox="1">
            <a:spLocks noChangeArrowheads="1"/>
          </p:cNvSpPr>
          <p:nvPr/>
        </p:nvSpPr>
        <p:spPr bwMode="auto">
          <a:xfrm>
            <a:off x="518720" y="533400"/>
            <a:ext cx="8868560" cy="5791200"/>
          </a:xfrm>
          <a:prstGeom prst="rect">
            <a:avLst/>
          </a:prstGeom>
          <a:noFill/>
          <a:ln w="57150" cap="flat" cmpd="thickThin">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ctr"/>
            <a:r>
              <a:rPr lang="es-ES" altLang="es-ES" sz="6000" u="sng">
                <a:ln cmpd="thickThin">
                  <a:noFill/>
                </a:ln>
                <a:latin typeface="Arial Black"/>
                <a:ea typeface="Microsoft YaHei"/>
              </a:rPr>
              <a:t>Patriarcado</a:t>
            </a:r>
            <a:endParaRPr lang="es-ES"/>
          </a:p>
          <a:p>
            <a:pPr algn="ctr"/>
            <a:endParaRPr lang="es-ES" altLang="es-ES" sz="6000" u="sng">
              <a:latin typeface="Arial Black"/>
              <a:ea typeface="Microsoft YaHei"/>
            </a:endParaRPr>
          </a:p>
          <a:p>
            <a:pPr algn="ctr"/>
            <a:r>
              <a:rPr lang="es-ES" altLang="es-ES" sz="3600">
                <a:latin typeface="Arial Black"/>
                <a:ea typeface="Microsoft YaHei"/>
              </a:rPr>
              <a:t>Sistema social y de creencias por el que las personas consideran que los hombres y los valores asociados a lo masculino son mejores que las mujeres y los valores asociados a lo femenino.</a:t>
            </a:r>
            <a:endParaRPr lang="es-ES" altLang="es-ES" sz="6000">
              <a:latin typeface="Arial Black"/>
            </a:endParaRPr>
          </a:p>
        </p:txBody>
      </p:sp>
      <p:pic>
        <p:nvPicPr>
          <p:cNvPr id="2050" name="Picture 2" descr="Resultado de imagen de feminismo">
            <a:extLst>
              <a:ext uri="{FF2B5EF4-FFF2-40B4-BE49-F238E27FC236}">
                <a16:creationId xmlns:a16="http://schemas.microsoft.com/office/drawing/2014/main" id="{B4B90241-8EEC-4C79-AF24-C9EDE29B3162}"/>
              </a:ext>
            </a:extLst>
          </p:cNvPr>
          <p:cNvPicPr>
            <a:picLocks noChangeAspect="1" noChangeArrowheads="1"/>
          </p:cNvPicPr>
          <p:nvPr/>
        </p:nvPicPr>
        <p:blipFill>
          <a:blip r:embed="rId2" cstate="hqprint">
            <a:extLst>
              <a:ext uri="{BEBA8EAE-BF5A-486C-A8C5-ECC9F3942E4B}">
                <a14:imgProps xmlns:a14="http://schemas.microsoft.com/office/drawing/2010/main">
                  <a14:imgLayer r:embed="rId3">
                    <a14:imgEffect>
                      <a14:backgroundRemoval t="6429" b="93988" l="6917" r="94417">
                        <a14:foregroundMark x1="51000" y1="48750" x2="48917" y2="82500"/>
                        <a14:foregroundMark x1="33500" y1="29821" x2="33500" y2="33988"/>
                        <a14:foregroundMark x1="41333" y1="26667" x2="41083" y2="31250"/>
                        <a14:foregroundMark x1="51833" y1="25238" x2="52167" y2="30000"/>
                        <a14:foregroundMark x1="61750" y1="27917" x2="61750" y2="32500"/>
                      </a14:backgroundRemoval>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20319415">
            <a:off x="653243" y="516556"/>
            <a:ext cx="1580588" cy="2212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910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www.muyinteresante.com.mx/wp-content/uploads/2018/05/httpstved-prodadobecqmsnetcontentdameditorialTelevisamexicomuyinteresantemxpreguntas-y-respuestas1507olimppngjcrcontentrenditionsoriginal.png">
            <a:extLst>
              <a:ext uri="{FF2B5EF4-FFF2-40B4-BE49-F238E27FC236}">
                <a16:creationId xmlns:a16="http://schemas.microsoft.com/office/drawing/2014/main" id="{E8FABE37-D968-4075-ADED-27ABFD73786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artisticGlowDiffused/>
                    </a14:imgEffect>
                  </a14:imgLayer>
                </a14:imgProps>
              </a:ext>
              <a:ext uri="{28A0092B-C50C-407E-A947-70E740481C1C}">
                <a14:useLocalDpi xmlns:a14="http://schemas.microsoft.com/office/drawing/2010/main" val="0"/>
              </a:ext>
            </a:extLst>
          </a:blip>
          <a:srcRect/>
          <a:stretch>
            <a:fillRect/>
          </a:stretch>
        </p:blipFill>
        <p:spPr bwMode="auto">
          <a:xfrm>
            <a:off x="862047" y="1524000"/>
            <a:ext cx="8181906" cy="3810000"/>
          </a:xfrm>
          <a:prstGeom prst="rect">
            <a:avLst/>
          </a:prstGeom>
          <a:blipFill dpi="0" rotWithShape="1">
            <a:blip r:embed="rId5">
              <a:alphaModFix amt="43000"/>
            </a:blip>
            <a:srcRect/>
            <a:tile tx="0" ty="0" sx="100000" sy="100000" flip="none" algn="tl"/>
          </a:blipFill>
        </p:spPr>
      </p:pic>
      <p:sp>
        <p:nvSpPr>
          <p:cNvPr id="7169" name="Text Box 1">
            <a:extLst>
              <a:ext uri="{FF2B5EF4-FFF2-40B4-BE49-F238E27FC236}">
                <a16:creationId xmlns:a16="http://schemas.microsoft.com/office/drawing/2014/main" id="{9CE05034-E2A8-4FA4-A25B-3F2E537F362F}"/>
              </a:ext>
            </a:extLst>
          </p:cNvPr>
          <p:cNvSpPr txBox="1">
            <a:spLocks noChangeArrowheads="1"/>
          </p:cNvSpPr>
          <p:nvPr/>
        </p:nvSpPr>
        <p:spPr bwMode="auto">
          <a:xfrm>
            <a:off x="685800" y="46872"/>
            <a:ext cx="6085857" cy="1553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r>
              <a:rPr lang="es-ES" altLang="es-ES" sz="5400">
                <a:latin typeface="Arial Black"/>
                <a:ea typeface="Microsoft YaHei"/>
              </a:rPr>
              <a:t>¿Sabías que...</a:t>
            </a:r>
            <a:endParaRPr lang="es-ES" sz="3200">
              <a:cs typeface="Arial" panose="020B0604020202020204" pitchFamily="34" charset="0"/>
            </a:endParaRPr>
          </a:p>
        </p:txBody>
      </p:sp>
      <p:sp>
        <p:nvSpPr>
          <p:cNvPr id="10" name="Text Box 1">
            <a:extLst>
              <a:ext uri="{FF2B5EF4-FFF2-40B4-BE49-F238E27FC236}">
                <a16:creationId xmlns:a16="http://schemas.microsoft.com/office/drawing/2014/main" id="{0E7314A0-B77E-4F26-9A50-C3DDB3E82290}"/>
              </a:ext>
            </a:extLst>
          </p:cNvPr>
          <p:cNvSpPr txBox="1">
            <a:spLocks noChangeArrowheads="1"/>
          </p:cNvSpPr>
          <p:nvPr/>
        </p:nvSpPr>
        <p:spPr bwMode="auto">
          <a:xfrm>
            <a:off x="381000" y="1371600"/>
            <a:ext cx="8868560" cy="1553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just"/>
            <a:r>
              <a:rPr lang="es-ES" altLang="es-ES" sz="2800">
                <a:latin typeface="Arial Black"/>
                <a:ea typeface="Microsoft YaHei"/>
              </a:rPr>
              <a:t>… en 1896 nacieron los Juegos Olímpicos modernos sin que las mujeres pudieran participar?</a:t>
            </a:r>
            <a:endParaRPr lang="es-ES" altLang="es-ES" sz="2800">
              <a:latin typeface="Arial Black"/>
            </a:endParaRPr>
          </a:p>
        </p:txBody>
      </p:sp>
      <p:sp>
        <p:nvSpPr>
          <p:cNvPr id="7" name="Text Box 1">
            <a:extLst>
              <a:ext uri="{FF2B5EF4-FFF2-40B4-BE49-F238E27FC236}">
                <a16:creationId xmlns:a16="http://schemas.microsoft.com/office/drawing/2014/main" id="{8C8170BD-A52C-4B48-B63C-A84A28870EBE}"/>
              </a:ext>
            </a:extLst>
          </p:cNvPr>
          <p:cNvSpPr txBox="1">
            <a:spLocks noChangeArrowheads="1"/>
          </p:cNvSpPr>
          <p:nvPr/>
        </p:nvSpPr>
        <p:spPr bwMode="auto">
          <a:xfrm>
            <a:off x="381000" y="2743200"/>
            <a:ext cx="8868560" cy="1553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just"/>
            <a:r>
              <a:rPr lang="es-ES" altLang="es-ES" sz="2800">
                <a:latin typeface="Arial Black"/>
                <a:ea typeface="Microsoft YaHei"/>
              </a:rPr>
              <a:t>… hoy las mujeres participan en todos los deportes olímpicos?</a:t>
            </a:r>
            <a:endParaRPr lang="es-ES" altLang="es-ES" sz="2800">
              <a:latin typeface="Arial Black"/>
            </a:endParaRPr>
          </a:p>
        </p:txBody>
      </p:sp>
      <p:sp>
        <p:nvSpPr>
          <p:cNvPr id="6" name="Text Box 1">
            <a:extLst>
              <a:ext uri="{FF2B5EF4-FFF2-40B4-BE49-F238E27FC236}">
                <a16:creationId xmlns:a16="http://schemas.microsoft.com/office/drawing/2014/main" id="{0D6AE1F6-9F4B-4688-9010-A67FD54646D1}"/>
              </a:ext>
            </a:extLst>
          </p:cNvPr>
          <p:cNvSpPr txBox="1">
            <a:spLocks noChangeArrowheads="1"/>
          </p:cNvSpPr>
          <p:nvPr/>
        </p:nvSpPr>
        <p:spPr bwMode="auto">
          <a:xfrm>
            <a:off x="381000" y="4038600"/>
            <a:ext cx="8868560" cy="1553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just"/>
            <a:r>
              <a:rPr lang="es-ES" altLang="es-ES" sz="2800">
                <a:latin typeface="Arial Black"/>
                <a:ea typeface="Microsoft YaHei"/>
              </a:rPr>
              <a:t>… hoy sólo la natación sincronizada y la gimnasia rítmica excluyen… a los hombres!?</a:t>
            </a:r>
            <a:endParaRPr lang="es-ES" altLang="es-ES" sz="2800">
              <a:latin typeface="Arial Black"/>
            </a:endParaRPr>
          </a:p>
        </p:txBody>
      </p:sp>
      <p:sp>
        <p:nvSpPr>
          <p:cNvPr id="8" name="Text Box 8">
            <a:extLst>
              <a:ext uri="{FF2B5EF4-FFF2-40B4-BE49-F238E27FC236}">
                <a16:creationId xmlns:a16="http://schemas.microsoft.com/office/drawing/2014/main" id="{E1491672-C017-4AEE-992F-BDBA8506C88F}"/>
              </a:ext>
            </a:extLst>
          </p:cNvPr>
          <p:cNvSpPr txBox="1">
            <a:spLocks noChangeArrowheads="1"/>
          </p:cNvSpPr>
          <p:nvPr/>
        </p:nvSpPr>
        <p:spPr bwMode="auto">
          <a:xfrm>
            <a:off x="381000" y="6153696"/>
            <a:ext cx="9016739" cy="5640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0823" rIns="81646" bIns="40823"/>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r>
              <a:rPr lang="es-ES" altLang="es-ES" sz="1270" i="1">
                <a:cs typeface="Arial" panose="020B0604020202020204" pitchFamily="34" charset="0"/>
              </a:rPr>
              <a:t>Gimnasia rítmica y natación sincronizada, los últimos deportes olímpicos excluyentes... para ellos. Eldiario.es. 22/1/2017.</a:t>
            </a:r>
          </a:p>
          <a:p>
            <a:r>
              <a:rPr lang="es-ES" altLang="es-ES" sz="1270" i="1">
                <a:cs typeface="Arial" panose="020B0604020202020204" pitchFamily="34" charset="0"/>
              </a:rPr>
              <a:t>https://www.eldiario.es/andalucia/Gimnasia-natacion-sincroniza-olimpicos-excluyentes_0_586191513.html</a:t>
            </a:r>
            <a:endParaRPr lang="es-ES" altLang="es-ES" sz="1270">
              <a:cs typeface="Arial" panose="020B0604020202020204" pitchFamily="34" charset="0"/>
            </a:endParaRPr>
          </a:p>
        </p:txBody>
      </p:sp>
    </p:spTree>
    <p:extLst>
      <p:ext uri="{BB962C8B-B14F-4D97-AF65-F5344CB8AC3E}">
        <p14:creationId xmlns:p14="http://schemas.microsoft.com/office/powerpoint/2010/main" val="5970911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2086"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ítulo 1">
            <a:extLst>
              <a:ext uri="{FF2B5EF4-FFF2-40B4-BE49-F238E27FC236}">
                <a16:creationId xmlns:a16="http://schemas.microsoft.com/office/drawing/2014/main" id="{123568DD-96B0-449B-A3F9-89DEA3916415}"/>
              </a:ext>
            </a:extLst>
          </p:cNvPr>
          <p:cNvSpPr>
            <a:spLocks noGrp="1"/>
          </p:cNvSpPr>
          <p:nvPr>
            <p:ph type="title"/>
          </p:nvPr>
        </p:nvSpPr>
        <p:spPr>
          <a:xfrm>
            <a:off x="4951460" y="802955"/>
            <a:ext cx="4044605" cy="1454051"/>
          </a:xfrm>
        </p:spPr>
        <p:txBody>
          <a:bodyPr vert="horz" lIns="91440" tIns="45720" rIns="91440" bIns="45720" rtlCol="0" anchor="ctr">
            <a:normAutofit fontScale="90000"/>
          </a:bodyPr>
          <a:lstStyle/>
          <a:p>
            <a:r>
              <a:rPr lang="en-US" sz="4000" b="1" err="1">
                <a:solidFill>
                  <a:schemeClr val="bg1"/>
                </a:solidFill>
                <a:latin typeface="Arial Black"/>
                <a:cs typeface="Arial"/>
              </a:rPr>
              <a:t>Jóhanna</a:t>
            </a:r>
            <a:r>
              <a:rPr lang="en-US" sz="4000" b="1">
                <a:solidFill>
                  <a:schemeClr val="bg1"/>
                </a:solidFill>
                <a:latin typeface="Arial Black"/>
                <a:cs typeface="Arial"/>
              </a:rPr>
              <a:t> </a:t>
            </a:r>
            <a:r>
              <a:rPr lang="en-US" sz="4000" b="1" err="1">
                <a:solidFill>
                  <a:schemeClr val="bg1"/>
                </a:solidFill>
                <a:latin typeface="Arial Black"/>
                <a:cs typeface="Arial"/>
              </a:rPr>
              <a:t>Sigurðardóttir</a:t>
            </a:r>
            <a:r>
              <a:rPr lang="en-US" sz="4000">
                <a:solidFill>
                  <a:schemeClr val="bg1"/>
                </a:solidFill>
                <a:latin typeface="Arial Black"/>
                <a:cs typeface="Arial"/>
              </a:rPr>
              <a:t> </a:t>
            </a:r>
            <a:endParaRPr lang="es-ES" sz="4000">
              <a:solidFill>
                <a:schemeClr val="bg1"/>
              </a:solidFill>
              <a:latin typeface="Arial Black"/>
            </a:endParaRPr>
          </a:p>
          <a:p>
            <a:endParaRPr lang="en-US">
              <a:solidFill>
                <a:srgbClr val="000000"/>
              </a:solidFill>
              <a:cs typeface="Calibri Light"/>
            </a:endParaRPr>
          </a:p>
        </p:txBody>
      </p:sp>
      <p:sp>
        <p:nvSpPr>
          <p:cNvPr id="16"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4062855"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Imagen 5" descr="Imagen que contiene persona, mujer, edificio, ropa&#10;&#10;Descripción generada con confianza alta">
            <a:extLst>
              <a:ext uri="{FF2B5EF4-FFF2-40B4-BE49-F238E27FC236}">
                <a16:creationId xmlns:a16="http://schemas.microsoft.com/office/drawing/2014/main" id="{F00D6CCF-5816-41EF-8CAE-2D336FD504E5}"/>
              </a:ext>
            </a:extLst>
          </p:cNvPr>
          <p:cNvPicPr>
            <a:picLocks noGrp="1" noChangeAspect="1"/>
          </p:cNvPicPr>
          <p:nvPr>
            <p:ph sz="half" idx="1"/>
          </p:nvPr>
        </p:nvPicPr>
        <p:blipFill rotWithShape="1">
          <a:blip r:embed="rId3">
            <a:alphaModFix/>
            <a:extLst>
              <a:ext uri="{837473B0-CC2E-450A-ABE3-18F120FF3D39}">
                <a1611:picAttrSrcUrl xmlns:a1611="http://schemas.microsoft.com/office/drawing/2016/11/main" r:id="rId4"/>
              </a:ext>
            </a:extLst>
          </a:blip>
          <a:srcRect b="3240"/>
          <a:stretch/>
        </p:blipFill>
        <p:spPr>
          <a:xfrm>
            <a:off x="20" y="907231"/>
            <a:ext cx="3930888"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4" name="Marcador de contenido 3">
            <a:extLst>
              <a:ext uri="{FF2B5EF4-FFF2-40B4-BE49-F238E27FC236}">
                <a16:creationId xmlns:a16="http://schemas.microsoft.com/office/drawing/2014/main" id="{BE31BD44-C821-4A2A-957B-798A1D5ECD63}"/>
              </a:ext>
            </a:extLst>
          </p:cNvPr>
          <p:cNvSpPr>
            <a:spLocks noGrp="1"/>
          </p:cNvSpPr>
          <p:nvPr>
            <p:ph sz="half" idx="2"/>
          </p:nvPr>
        </p:nvSpPr>
        <p:spPr>
          <a:xfrm>
            <a:off x="4948591" y="2421682"/>
            <a:ext cx="4044282" cy="3639289"/>
          </a:xfrm>
        </p:spPr>
        <p:txBody>
          <a:bodyPr vert="horz" lIns="91440" tIns="45720" rIns="91440" bIns="45720" rtlCol="0" anchor="ctr">
            <a:noAutofit/>
          </a:bodyPr>
          <a:lstStyle/>
          <a:p>
            <a:pPr marL="0" indent="0">
              <a:buNone/>
            </a:pPr>
            <a:r>
              <a:rPr lang="en-US" sz="2200" err="1">
                <a:solidFill>
                  <a:srgbClr val="000000"/>
                </a:solidFill>
                <a:latin typeface="Arial Black"/>
                <a:cs typeface="Calibri"/>
              </a:rPr>
              <a:t>Política</a:t>
            </a:r>
            <a:r>
              <a:rPr lang="en-US" sz="2200">
                <a:solidFill>
                  <a:srgbClr val="000000"/>
                </a:solidFill>
                <a:latin typeface="Arial Black"/>
                <a:cs typeface="Calibri"/>
              </a:rPr>
              <a:t> </a:t>
            </a:r>
            <a:r>
              <a:rPr lang="en-US" sz="2200" err="1">
                <a:solidFill>
                  <a:srgbClr val="000000"/>
                </a:solidFill>
                <a:latin typeface="Arial Black"/>
                <a:cs typeface="Calibri"/>
              </a:rPr>
              <a:t>isladesa</a:t>
            </a:r>
            <a:r>
              <a:rPr lang="en-US" sz="2200">
                <a:solidFill>
                  <a:srgbClr val="000000"/>
                </a:solidFill>
                <a:latin typeface="Arial Black"/>
                <a:cs typeface="Calibri"/>
              </a:rPr>
              <a:t> </a:t>
            </a:r>
            <a:r>
              <a:rPr lang="en-US" sz="2200" err="1">
                <a:solidFill>
                  <a:srgbClr val="000000"/>
                </a:solidFill>
                <a:latin typeface="Arial Black"/>
                <a:cs typeface="Calibri"/>
              </a:rPr>
              <a:t>nacida</a:t>
            </a:r>
            <a:r>
              <a:rPr lang="en-US" sz="2200">
                <a:solidFill>
                  <a:srgbClr val="000000"/>
                </a:solidFill>
                <a:latin typeface="Arial Black"/>
                <a:cs typeface="Calibri"/>
              </a:rPr>
              <a:t> en 1942.</a:t>
            </a:r>
            <a:endParaRPr lang="es-ES"/>
          </a:p>
          <a:p>
            <a:pPr marL="0" indent="0">
              <a:buNone/>
            </a:pPr>
            <a:r>
              <a:rPr lang="en-US" sz="2200">
                <a:solidFill>
                  <a:schemeClr val="bg1"/>
                </a:solidFill>
                <a:latin typeface="Arial Black"/>
                <a:cs typeface="Calibri"/>
              </a:rPr>
              <a:t>En 2009 se </a:t>
            </a:r>
            <a:r>
              <a:rPr lang="en-US" sz="2200" err="1">
                <a:solidFill>
                  <a:schemeClr val="bg1"/>
                </a:solidFill>
                <a:latin typeface="Arial Black"/>
                <a:cs typeface="Calibri"/>
              </a:rPr>
              <a:t>convirtió</a:t>
            </a:r>
            <a:r>
              <a:rPr lang="en-US" sz="2200">
                <a:solidFill>
                  <a:schemeClr val="bg1"/>
                </a:solidFill>
                <a:latin typeface="Arial Black"/>
                <a:cs typeface="Calibri"/>
              </a:rPr>
              <a:t> en la </a:t>
            </a:r>
            <a:r>
              <a:rPr lang="en-US" sz="2200" err="1">
                <a:solidFill>
                  <a:schemeClr val="bg1"/>
                </a:solidFill>
                <a:latin typeface="Arial Black"/>
                <a:cs typeface="Calibri"/>
              </a:rPr>
              <a:t>primera</a:t>
            </a:r>
            <a:r>
              <a:rPr lang="en-US" sz="2200">
                <a:solidFill>
                  <a:schemeClr val="bg1"/>
                </a:solidFill>
                <a:latin typeface="Arial Black"/>
                <a:cs typeface="Calibri"/>
              </a:rPr>
              <a:t> </a:t>
            </a:r>
            <a:r>
              <a:rPr lang="en-US" sz="2200" err="1">
                <a:solidFill>
                  <a:schemeClr val="bg1"/>
                </a:solidFill>
                <a:latin typeface="Arial Black"/>
                <a:cs typeface="Calibri"/>
              </a:rPr>
              <a:t>mujer</a:t>
            </a:r>
            <a:r>
              <a:rPr lang="en-US" sz="2200">
                <a:solidFill>
                  <a:schemeClr val="bg1"/>
                </a:solidFill>
                <a:latin typeface="Arial Black"/>
                <a:cs typeface="Calibri"/>
              </a:rPr>
              <a:t> que </a:t>
            </a:r>
            <a:r>
              <a:rPr lang="en-US" sz="2200" err="1">
                <a:solidFill>
                  <a:schemeClr val="bg1"/>
                </a:solidFill>
                <a:latin typeface="Arial Black"/>
                <a:cs typeface="Calibri"/>
              </a:rPr>
              <a:t>asume</a:t>
            </a:r>
            <a:r>
              <a:rPr lang="en-US" sz="2200">
                <a:solidFill>
                  <a:schemeClr val="bg1"/>
                </a:solidFill>
                <a:latin typeface="Arial Black"/>
                <a:cs typeface="Calibri"/>
              </a:rPr>
              <a:t> el cargo de Primer Ministro de Islandia. </a:t>
            </a:r>
          </a:p>
          <a:p>
            <a:pPr marL="0" indent="0">
              <a:buNone/>
            </a:pPr>
            <a:r>
              <a:rPr lang="en-US" sz="2200" err="1">
                <a:solidFill>
                  <a:schemeClr val="bg1"/>
                </a:solidFill>
                <a:latin typeface="Arial Black"/>
                <a:cs typeface="Calibri"/>
              </a:rPr>
              <a:t>Lesbiana</a:t>
            </a:r>
            <a:r>
              <a:rPr lang="en-US" sz="2200">
                <a:solidFill>
                  <a:schemeClr val="bg1"/>
                </a:solidFill>
                <a:latin typeface="Arial Black"/>
                <a:cs typeface="Calibri"/>
              </a:rPr>
              <a:t> </a:t>
            </a:r>
            <a:r>
              <a:rPr lang="en-US" sz="2200" err="1">
                <a:solidFill>
                  <a:schemeClr val="bg1"/>
                </a:solidFill>
                <a:latin typeface="Arial Black"/>
                <a:cs typeface="Calibri"/>
              </a:rPr>
              <a:t>declarada</a:t>
            </a:r>
            <a:r>
              <a:rPr lang="en-US" sz="2200">
                <a:solidFill>
                  <a:schemeClr val="bg1"/>
                </a:solidFill>
                <a:latin typeface="Arial Black"/>
                <a:cs typeface="Calibri"/>
              </a:rPr>
              <a:t>, se </a:t>
            </a:r>
            <a:r>
              <a:rPr lang="en-US" sz="2200" err="1">
                <a:solidFill>
                  <a:schemeClr val="bg1"/>
                </a:solidFill>
                <a:latin typeface="Arial Black"/>
                <a:cs typeface="Calibri"/>
              </a:rPr>
              <a:t>convirtió</a:t>
            </a:r>
            <a:r>
              <a:rPr lang="en-US" sz="2200">
                <a:solidFill>
                  <a:schemeClr val="bg1"/>
                </a:solidFill>
                <a:latin typeface="Arial Black"/>
                <a:cs typeface="Calibri"/>
              </a:rPr>
              <a:t> en la </a:t>
            </a:r>
            <a:r>
              <a:rPr lang="en-US" sz="2200" err="1">
                <a:solidFill>
                  <a:schemeClr val="bg1"/>
                </a:solidFill>
                <a:latin typeface="Arial Black"/>
                <a:cs typeface="Calibri"/>
              </a:rPr>
              <a:t>primera</a:t>
            </a:r>
            <a:r>
              <a:rPr lang="en-US" sz="2200">
                <a:solidFill>
                  <a:schemeClr val="bg1"/>
                </a:solidFill>
                <a:latin typeface="Arial Black"/>
                <a:cs typeface="Calibri"/>
              </a:rPr>
              <a:t> </a:t>
            </a:r>
            <a:r>
              <a:rPr lang="en-US" sz="2200" err="1">
                <a:solidFill>
                  <a:schemeClr val="bg1"/>
                </a:solidFill>
                <a:latin typeface="Arial Black"/>
                <a:cs typeface="Calibri"/>
              </a:rPr>
              <a:t>jefa</a:t>
            </a:r>
            <a:r>
              <a:rPr lang="en-US" sz="2200">
                <a:solidFill>
                  <a:schemeClr val="bg1"/>
                </a:solidFill>
                <a:latin typeface="Arial Black"/>
                <a:cs typeface="Calibri"/>
              </a:rPr>
              <a:t> de </a:t>
            </a:r>
            <a:r>
              <a:rPr lang="en-US" sz="2200" err="1">
                <a:solidFill>
                  <a:schemeClr val="bg1"/>
                </a:solidFill>
                <a:latin typeface="Arial Black"/>
                <a:cs typeface="Calibri"/>
              </a:rPr>
              <a:t>gobierno</a:t>
            </a:r>
            <a:r>
              <a:rPr lang="en-US" sz="2200">
                <a:solidFill>
                  <a:schemeClr val="bg1"/>
                </a:solidFill>
                <a:latin typeface="Arial Black"/>
                <a:cs typeface="Calibri"/>
              </a:rPr>
              <a:t> </a:t>
            </a:r>
            <a:r>
              <a:rPr lang="en-US" sz="2200" err="1">
                <a:solidFill>
                  <a:schemeClr val="bg1"/>
                </a:solidFill>
                <a:latin typeface="Arial Black"/>
                <a:cs typeface="Calibri"/>
              </a:rPr>
              <a:t>reconocida</a:t>
            </a:r>
            <a:r>
              <a:rPr lang="en-US" sz="2200">
                <a:solidFill>
                  <a:schemeClr val="bg1"/>
                </a:solidFill>
                <a:latin typeface="Arial Black"/>
                <a:cs typeface="Calibri"/>
              </a:rPr>
              <a:t> </a:t>
            </a:r>
            <a:r>
              <a:rPr lang="en-US" sz="2200" err="1">
                <a:solidFill>
                  <a:schemeClr val="bg1"/>
                </a:solidFill>
                <a:latin typeface="Arial Black"/>
                <a:cs typeface="Calibri"/>
              </a:rPr>
              <a:t>como</a:t>
            </a:r>
            <a:r>
              <a:rPr lang="en-US" sz="2200">
                <a:solidFill>
                  <a:schemeClr val="bg1"/>
                </a:solidFill>
                <a:latin typeface="Arial Black"/>
                <a:cs typeface="Calibri"/>
              </a:rPr>
              <a:t> LGBT del </a:t>
            </a:r>
            <a:r>
              <a:rPr lang="en-US" sz="2200" err="1">
                <a:solidFill>
                  <a:schemeClr val="bg1"/>
                </a:solidFill>
                <a:latin typeface="Arial Black"/>
                <a:cs typeface="Calibri"/>
              </a:rPr>
              <a:t>mundo</a:t>
            </a:r>
            <a:r>
              <a:rPr lang="en-US" sz="2200">
                <a:solidFill>
                  <a:schemeClr val="bg1"/>
                </a:solidFill>
                <a:latin typeface="Arial Black"/>
                <a:cs typeface="Calibri"/>
              </a:rPr>
              <a:t>.</a:t>
            </a:r>
            <a:endParaRPr lang="en-US" sz="2200">
              <a:solidFill>
                <a:schemeClr val="bg1"/>
              </a:solidFill>
              <a:latin typeface="Arial Black"/>
            </a:endParaRPr>
          </a:p>
          <a:p>
            <a:endParaRPr lang="en-US" sz="1800">
              <a:solidFill>
                <a:srgbClr val="000000"/>
              </a:solidFill>
              <a:cs typeface="Calibri"/>
            </a:endParaRPr>
          </a:p>
        </p:txBody>
      </p:sp>
    </p:spTree>
    <p:extLst>
      <p:ext uri="{BB962C8B-B14F-4D97-AF65-F5344CB8AC3E}">
        <p14:creationId xmlns:p14="http://schemas.microsoft.com/office/powerpoint/2010/main" val="41023285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651306C2-7012-49B6-99A1-8BABCE01AE00}"/>
              </a:ext>
            </a:extLst>
          </p:cNvPr>
          <p:cNvSpPr txBox="1">
            <a:spLocks noChangeArrowheads="1"/>
          </p:cNvSpPr>
          <p:nvPr/>
        </p:nvSpPr>
        <p:spPr bwMode="auto">
          <a:xfrm>
            <a:off x="518720" y="533400"/>
            <a:ext cx="8868560" cy="5791200"/>
          </a:xfrm>
          <a:prstGeom prst="rect">
            <a:avLst/>
          </a:prstGeom>
          <a:noFill/>
          <a:ln w="57150" cap="flat" cmpd="thickThin">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r"/>
            <a:endParaRPr lang="es-ES" altLang="es-ES" sz="6000" u="sng">
              <a:ln cmpd="thickThin">
                <a:noFill/>
              </a:ln>
              <a:latin typeface="Arial Black"/>
              <a:ea typeface="Microsoft YaHei"/>
            </a:endParaRPr>
          </a:p>
          <a:p>
            <a:pPr algn="r"/>
            <a:endParaRPr lang="es-ES" altLang="es-ES" sz="6000" u="sng">
              <a:ln cmpd="thickThin">
                <a:noFill/>
              </a:ln>
              <a:latin typeface="Arial Black"/>
              <a:ea typeface="Microsoft YaHei"/>
            </a:endParaRPr>
          </a:p>
          <a:p>
            <a:pPr algn="r"/>
            <a:endParaRPr lang="es-ES" altLang="es-ES" sz="6000" u="sng">
              <a:ln cmpd="thickThin">
                <a:noFill/>
              </a:ln>
              <a:latin typeface="Arial Black"/>
              <a:ea typeface="Microsoft YaHei"/>
            </a:endParaRPr>
          </a:p>
          <a:p>
            <a:pPr algn="r"/>
            <a:r>
              <a:rPr lang="es-ES" altLang="es-ES" sz="6000" u="sng">
                <a:ln cmpd="thickThin">
                  <a:noFill/>
                </a:ln>
                <a:latin typeface="Arial Black"/>
                <a:ea typeface="Microsoft YaHei"/>
              </a:rPr>
              <a:t>Techo de cristal</a:t>
            </a:r>
            <a:r>
              <a:rPr lang="es-ES" altLang="es-ES" sz="6000">
                <a:ln cmpd="thickThin">
                  <a:noFill/>
                </a:ln>
                <a:latin typeface="Arial Black"/>
                <a:ea typeface="Microsoft YaHei"/>
              </a:rPr>
              <a:t> </a:t>
            </a:r>
            <a:endParaRPr lang="es-ES">
              <a:cs typeface="Arial"/>
            </a:endParaRPr>
          </a:p>
          <a:p>
            <a:pPr algn="r"/>
            <a:endParaRPr lang="es-ES" altLang="es-ES" sz="6000" u="sng">
              <a:latin typeface="Arial Black"/>
              <a:ea typeface="Microsoft YaHei"/>
            </a:endParaRPr>
          </a:p>
          <a:p>
            <a:pPr algn="ctr"/>
            <a:r>
              <a:rPr lang="es-ES" sz="3200">
                <a:latin typeface="Arial Black"/>
                <a:ea typeface="Microsoft YaHei"/>
              </a:rPr>
              <a:t>  Metáfora que hace referencia al hecho de que las mujeres –por muy cualificadas que estén– no suelen llegar a tantos puestos de poder como los hombres, debido a las estructuras de desigualdad de género que persisten en las empresas y la sociedad en general.</a:t>
            </a:r>
            <a:endParaRPr lang="es-ES" sz="3200"/>
          </a:p>
          <a:p>
            <a:pPr algn="ctr"/>
            <a:endParaRPr lang="es-ES" altLang="es-ES" sz="6000" u="sng">
              <a:latin typeface="Arial Black"/>
              <a:ea typeface="Microsoft YaHei"/>
            </a:endParaRPr>
          </a:p>
          <a:p>
            <a:pPr algn="ctr"/>
            <a:endParaRPr lang="es-ES" altLang="es-ES" sz="6000" u="sng">
              <a:latin typeface="Arial Black"/>
              <a:ea typeface="Microsoft YaHei"/>
            </a:endParaRPr>
          </a:p>
          <a:p>
            <a:pPr algn="r"/>
            <a:endParaRPr lang="es-ES" altLang="es-ES" sz="6000" u="sng">
              <a:latin typeface="Arial Black"/>
              <a:ea typeface="Microsoft YaHei"/>
            </a:endParaRPr>
          </a:p>
        </p:txBody>
      </p:sp>
      <p:pic>
        <p:nvPicPr>
          <p:cNvPr id="2050" name="Picture 2" descr="Resultado de imagen de feminismo">
            <a:extLst>
              <a:ext uri="{FF2B5EF4-FFF2-40B4-BE49-F238E27FC236}">
                <a16:creationId xmlns:a16="http://schemas.microsoft.com/office/drawing/2014/main" id="{B4B90241-8EEC-4C79-AF24-C9EDE29B3162}"/>
              </a:ext>
            </a:extLst>
          </p:cNvPr>
          <p:cNvPicPr>
            <a:picLocks noChangeAspect="1" noChangeArrowheads="1"/>
          </p:cNvPicPr>
          <p:nvPr/>
        </p:nvPicPr>
        <p:blipFill>
          <a:blip r:embed="rId2" cstate="hqprint">
            <a:extLst>
              <a:ext uri="{BEBA8EAE-BF5A-486C-A8C5-ECC9F3942E4B}">
                <a14:imgProps xmlns:a14="http://schemas.microsoft.com/office/drawing/2010/main">
                  <a14:imgLayer r:embed="rId3">
                    <a14:imgEffect>
                      <a14:backgroundRemoval t="6429" b="93988" l="6917" r="94417">
                        <a14:foregroundMark x1="51000" y1="48750" x2="48917" y2="82500"/>
                        <a14:foregroundMark x1="33500" y1="29821" x2="33500" y2="33988"/>
                        <a14:foregroundMark x1="41333" y1="26667" x2="41083" y2="31250"/>
                        <a14:foregroundMark x1="51833" y1="25238" x2="52167" y2="30000"/>
                        <a14:foregroundMark x1="61750" y1="27917" x2="61750" y2="32500"/>
                      </a14:backgroundRemoval>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20319415">
            <a:off x="653243" y="516556"/>
            <a:ext cx="1580588" cy="2212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252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7B529F-2DCC-4938-BD23-F65ED4403717}"/>
              </a:ext>
            </a:extLst>
          </p:cNvPr>
          <p:cNvSpPr>
            <a:spLocks noGrp="1"/>
          </p:cNvSpPr>
          <p:nvPr>
            <p:ph type="title"/>
          </p:nvPr>
        </p:nvSpPr>
        <p:spPr>
          <a:xfrm>
            <a:off x="872491" y="365125"/>
            <a:ext cx="3840085" cy="1692794"/>
          </a:xfrm>
        </p:spPr>
        <p:txBody>
          <a:bodyPr vert="horz" lIns="91440" tIns="45720" rIns="91440" bIns="45720" rtlCol="0" anchor="ctr">
            <a:normAutofit fontScale="90000"/>
          </a:bodyPr>
          <a:lstStyle/>
          <a:p>
            <a:r>
              <a:rPr lang="en-US" sz="4900" b="1" dirty="0">
                <a:solidFill>
                  <a:srgbClr val="000000"/>
                </a:solidFill>
              </a:rPr>
              <a:t>Ben Barres</a:t>
            </a:r>
            <a:br>
              <a:rPr lang="en-US" sz="3600" b="1" dirty="0">
                <a:solidFill>
                  <a:srgbClr val="000000"/>
                </a:solidFill>
              </a:rPr>
            </a:br>
            <a:br>
              <a:rPr lang="en-US" sz="3600" b="1" dirty="0">
                <a:solidFill>
                  <a:srgbClr val="000000"/>
                </a:solidFill>
              </a:rPr>
            </a:br>
            <a:r>
              <a:rPr lang="en-US" sz="3600" b="1" dirty="0">
                <a:solidFill>
                  <a:srgbClr val="000000"/>
                </a:solidFill>
              </a:rPr>
              <a:t>West Orange 1954-Standford 2017</a:t>
            </a:r>
            <a:br>
              <a:rPr lang="en-US" sz="2100" dirty="0">
                <a:solidFill>
                  <a:srgbClr val="000000"/>
                </a:solidFill>
              </a:rPr>
            </a:br>
            <a:endParaRPr lang="en-US" sz="2100">
              <a:solidFill>
                <a:srgbClr val="000000"/>
              </a:solidFill>
            </a:endParaRPr>
          </a:p>
        </p:txBody>
      </p:sp>
      <p:sp>
        <p:nvSpPr>
          <p:cNvPr id="4" name="Marcador de texto 3">
            <a:extLst>
              <a:ext uri="{FF2B5EF4-FFF2-40B4-BE49-F238E27FC236}">
                <a16:creationId xmlns:a16="http://schemas.microsoft.com/office/drawing/2014/main" id="{F1F988EB-76CD-4338-A96A-DD215330C0F4}"/>
              </a:ext>
            </a:extLst>
          </p:cNvPr>
          <p:cNvSpPr>
            <a:spLocks noGrp="1"/>
          </p:cNvSpPr>
          <p:nvPr>
            <p:ph type="body" sz="half" idx="2"/>
          </p:nvPr>
        </p:nvSpPr>
        <p:spPr>
          <a:xfrm>
            <a:off x="656830" y="2575035"/>
            <a:ext cx="4300160" cy="4152341"/>
          </a:xfrm>
        </p:spPr>
        <p:txBody>
          <a:bodyPr vert="horz" lIns="91440" tIns="45720" rIns="91440" bIns="45720" rtlCol="0" anchor="t">
            <a:noAutofit/>
          </a:bodyPr>
          <a:lstStyle/>
          <a:p>
            <a:r>
              <a:rPr lang="en-US" sz="2000" dirty="0" err="1">
                <a:solidFill>
                  <a:srgbClr val="000000"/>
                </a:solidFill>
              </a:rPr>
              <a:t>Científico</a:t>
            </a:r>
            <a:r>
              <a:rPr lang="en-US" sz="2000" dirty="0">
                <a:solidFill>
                  <a:srgbClr val="000000"/>
                </a:solidFill>
              </a:rPr>
              <a:t> </a:t>
            </a:r>
            <a:r>
              <a:rPr lang="en-US" sz="2000" dirty="0" err="1">
                <a:solidFill>
                  <a:srgbClr val="000000"/>
                </a:solidFill>
              </a:rPr>
              <a:t>estadounidense</a:t>
            </a:r>
            <a:r>
              <a:rPr lang="en-US" sz="2000" dirty="0">
                <a:solidFill>
                  <a:srgbClr val="000000"/>
                </a:solidFill>
              </a:rPr>
              <a:t> </a:t>
            </a:r>
            <a:r>
              <a:rPr lang="en-US" sz="2000" dirty="0" err="1">
                <a:solidFill>
                  <a:srgbClr val="000000"/>
                </a:solidFill>
              </a:rPr>
              <a:t>transexual</a:t>
            </a:r>
            <a:r>
              <a:rPr lang="en-US" sz="2000" dirty="0">
                <a:solidFill>
                  <a:srgbClr val="000000"/>
                </a:solidFill>
              </a:rPr>
              <a:t> que </a:t>
            </a:r>
            <a:r>
              <a:rPr lang="en-US" sz="2000" dirty="0" err="1">
                <a:solidFill>
                  <a:srgbClr val="000000"/>
                </a:solidFill>
              </a:rPr>
              <a:t>revolucionó</a:t>
            </a:r>
            <a:r>
              <a:rPr lang="en-US" sz="2000" dirty="0">
                <a:solidFill>
                  <a:srgbClr val="000000"/>
                </a:solidFill>
              </a:rPr>
              <a:t> la </a:t>
            </a:r>
            <a:r>
              <a:rPr lang="en-US" sz="2000" dirty="0" err="1">
                <a:solidFill>
                  <a:srgbClr val="000000"/>
                </a:solidFill>
              </a:rPr>
              <a:t>neurociencia</a:t>
            </a:r>
            <a:r>
              <a:rPr lang="en-US" sz="2000" dirty="0">
                <a:solidFill>
                  <a:srgbClr val="000000"/>
                </a:solidFill>
              </a:rPr>
              <a:t>. </a:t>
            </a:r>
            <a:r>
              <a:rPr lang="en-US" sz="2000" dirty="0" err="1">
                <a:solidFill>
                  <a:srgbClr val="000000"/>
                </a:solidFill>
              </a:rPr>
              <a:t>Comenzó</a:t>
            </a:r>
            <a:r>
              <a:rPr lang="en-US" sz="2000" dirty="0">
                <a:solidFill>
                  <a:srgbClr val="000000"/>
                </a:solidFill>
              </a:rPr>
              <a:t> </a:t>
            </a:r>
            <a:r>
              <a:rPr lang="en-US" sz="2000" dirty="0" err="1">
                <a:solidFill>
                  <a:srgbClr val="000000"/>
                </a:solidFill>
              </a:rPr>
              <a:t>su</a:t>
            </a:r>
            <a:r>
              <a:rPr lang="en-US" sz="2000" dirty="0">
                <a:solidFill>
                  <a:srgbClr val="000000"/>
                </a:solidFill>
              </a:rPr>
              <a:t> </a:t>
            </a:r>
            <a:r>
              <a:rPr lang="en-US" sz="2000" dirty="0" err="1">
                <a:solidFill>
                  <a:srgbClr val="000000"/>
                </a:solidFill>
              </a:rPr>
              <a:t>carrera</a:t>
            </a:r>
            <a:r>
              <a:rPr lang="en-US" sz="2000" dirty="0">
                <a:solidFill>
                  <a:srgbClr val="000000"/>
                </a:solidFill>
              </a:rPr>
              <a:t> </a:t>
            </a:r>
            <a:r>
              <a:rPr lang="en-US" sz="2000" dirty="0" err="1">
                <a:solidFill>
                  <a:srgbClr val="000000"/>
                </a:solidFill>
              </a:rPr>
              <a:t>profesional</a:t>
            </a:r>
            <a:r>
              <a:rPr lang="en-US" sz="2000" dirty="0">
                <a:solidFill>
                  <a:srgbClr val="000000"/>
                </a:solidFill>
              </a:rPr>
              <a:t> </a:t>
            </a:r>
            <a:r>
              <a:rPr lang="en-US" sz="2000" dirty="0" err="1">
                <a:solidFill>
                  <a:srgbClr val="000000"/>
                </a:solidFill>
              </a:rPr>
              <a:t>llamándose</a:t>
            </a:r>
            <a:r>
              <a:rPr lang="en-US" sz="2000" dirty="0">
                <a:solidFill>
                  <a:srgbClr val="000000"/>
                </a:solidFill>
              </a:rPr>
              <a:t> Bárbara Barres.</a:t>
            </a:r>
            <a:endParaRPr lang="en-US" sz="2000">
              <a:solidFill>
                <a:srgbClr val="000000"/>
              </a:solidFill>
              <a:cs typeface="Calibri"/>
            </a:endParaRPr>
          </a:p>
          <a:p>
            <a:r>
              <a:rPr lang="en-US" sz="2000" dirty="0">
                <a:solidFill>
                  <a:srgbClr val="000000"/>
                </a:solidFill>
              </a:rPr>
              <a:t>Se </a:t>
            </a:r>
            <a:r>
              <a:rPr lang="en-US" sz="2000" dirty="0" err="1">
                <a:solidFill>
                  <a:srgbClr val="000000"/>
                </a:solidFill>
              </a:rPr>
              <a:t>caracterizó</a:t>
            </a:r>
            <a:r>
              <a:rPr lang="en-US" sz="2000" dirty="0">
                <a:solidFill>
                  <a:srgbClr val="000000"/>
                </a:solidFill>
              </a:rPr>
              <a:t> por defender derechos </a:t>
            </a:r>
            <a:r>
              <a:rPr lang="en-US" sz="2000" dirty="0" err="1">
                <a:solidFill>
                  <a:srgbClr val="000000"/>
                </a:solidFill>
              </a:rPr>
              <a:t>como</a:t>
            </a:r>
            <a:r>
              <a:rPr lang="en-US" sz="2000" dirty="0">
                <a:solidFill>
                  <a:srgbClr val="000000"/>
                </a:solidFill>
              </a:rPr>
              <a:t> la </a:t>
            </a:r>
            <a:r>
              <a:rPr lang="en-US" sz="2000" b="1" dirty="0" err="1">
                <a:solidFill>
                  <a:srgbClr val="000000"/>
                </a:solidFill>
              </a:rPr>
              <a:t>igualdad</a:t>
            </a:r>
            <a:r>
              <a:rPr lang="en-US" sz="2000" b="1" dirty="0">
                <a:solidFill>
                  <a:srgbClr val="000000"/>
                </a:solidFill>
              </a:rPr>
              <a:t> de </a:t>
            </a:r>
            <a:r>
              <a:rPr lang="en-US" sz="2000" b="1" dirty="0" err="1">
                <a:solidFill>
                  <a:srgbClr val="000000"/>
                </a:solidFill>
              </a:rPr>
              <a:t>oportunidades</a:t>
            </a:r>
            <a:r>
              <a:rPr lang="en-US" sz="2000" dirty="0">
                <a:solidFill>
                  <a:srgbClr val="000000"/>
                </a:solidFill>
              </a:rPr>
              <a:t> y la </a:t>
            </a:r>
            <a:r>
              <a:rPr lang="en-US" sz="2000" b="1" dirty="0" err="1">
                <a:solidFill>
                  <a:srgbClr val="000000"/>
                </a:solidFill>
              </a:rPr>
              <a:t>diversidad</a:t>
            </a:r>
            <a:r>
              <a:rPr lang="en-US" sz="2000" dirty="0">
                <a:solidFill>
                  <a:srgbClr val="000000"/>
                </a:solidFill>
              </a:rPr>
              <a:t> en el </a:t>
            </a:r>
            <a:r>
              <a:rPr lang="en-US" sz="2000" dirty="0" err="1">
                <a:solidFill>
                  <a:srgbClr val="000000"/>
                </a:solidFill>
              </a:rPr>
              <a:t>mundo</a:t>
            </a:r>
            <a:r>
              <a:rPr lang="en-US" sz="2000" dirty="0">
                <a:solidFill>
                  <a:srgbClr val="000000"/>
                </a:solidFill>
              </a:rPr>
              <a:t> de la </a:t>
            </a:r>
            <a:r>
              <a:rPr lang="en-US" sz="2000" dirty="0" err="1">
                <a:solidFill>
                  <a:srgbClr val="000000"/>
                </a:solidFill>
              </a:rPr>
              <a:t>investigación</a:t>
            </a:r>
            <a:r>
              <a:rPr lang="en-US" sz="2000" dirty="0">
                <a:solidFill>
                  <a:srgbClr val="000000"/>
                </a:solidFill>
              </a:rPr>
              <a:t>. </a:t>
            </a:r>
            <a:endParaRPr lang="en-US" sz="2000">
              <a:solidFill>
                <a:srgbClr val="000000"/>
              </a:solidFill>
              <a:cs typeface="Calibri"/>
            </a:endParaRPr>
          </a:p>
          <a:p>
            <a:r>
              <a:rPr lang="en-US" sz="2000" err="1">
                <a:solidFill>
                  <a:srgbClr val="000000"/>
                </a:solidFill>
              </a:rPr>
              <a:t>Cuando</a:t>
            </a:r>
            <a:r>
              <a:rPr lang="en-US" sz="2000" dirty="0">
                <a:solidFill>
                  <a:srgbClr val="000000"/>
                </a:solidFill>
              </a:rPr>
              <a:t> </a:t>
            </a:r>
            <a:r>
              <a:rPr lang="en-US" sz="2000" err="1">
                <a:solidFill>
                  <a:srgbClr val="000000"/>
                </a:solidFill>
              </a:rPr>
              <a:t>ya</a:t>
            </a:r>
            <a:r>
              <a:rPr lang="en-US" sz="2000" dirty="0">
                <a:solidFill>
                  <a:srgbClr val="000000"/>
                </a:solidFill>
              </a:rPr>
              <a:t> </a:t>
            </a:r>
            <a:r>
              <a:rPr lang="en-US" sz="2000" err="1">
                <a:solidFill>
                  <a:srgbClr val="000000"/>
                </a:solidFill>
              </a:rPr>
              <a:t>había</a:t>
            </a:r>
            <a:r>
              <a:rPr lang="en-US" sz="2000" dirty="0">
                <a:solidFill>
                  <a:srgbClr val="000000"/>
                </a:solidFill>
              </a:rPr>
              <a:t> </a:t>
            </a:r>
            <a:r>
              <a:rPr lang="en-US" sz="2000" err="1">
                <a:solidFill>
                  <a:srgbClr val="000000"/>
                </a:solidFill>
              </a:rPr>
              <a:t>cambiado</a:t>
            </a:r>
            <a:r>
              <a:rPr lang="en-US" sz="2000" dirty="0">
                <a:solidFill>
                  <a:srgbClr val="000000"/>
                </a:solidFill>
              </a:rPr>
              <a:t> </a:t>
            </a:r>
            <a:r>
              <a:rPr lang="en-US" sz="2000" err="1">
                <a:solidFill>
                  <a:srgbClr val="000000"/>
                </a:solidFill>
              </a:rPr>
              <a:t>su</a:t>
            </a:r>
            <a:r>
              <a:rPr lang="en-US" sz="2000" dirty="0">
                <a:solidFill>
                  <a:srgbClr val="000000"/>
                </a:solidFill>
              </a:rPr>
              <a:t> </a:t>
            </a:r>
            <a:r>
              <a:rPr lang="en-US" sz="2000" err="1">
                <a:solidFill>
                  <a:srgbClr val="000000"/>
                </a:solidFill>
              </a:rPr>
              <a:t>físico</a:t>
            </a:r>
            <a:r>
              <a:rPr lang="en-US" sz="2000" dirty="0">
                <a:solidFill>
                  <a:srgbClr val="000000"/>
                </a:solidFill>
              </a:rPr>
              <a:t> </a:t>
            </a:r>
            <a:r>
              <a:rPr lang="en-US" sz="2000" err="1">
                <a:solidFill>
                  <a:srgbClr val="000000"/>
                </a:solidFill>
              </a:rPr>
              <a:t>escuchó</a:t>
            </a:r>
            <a:r>
              <a:rPr lang="en-US" sz="2000" dirty="0">
                <a:solidFill>
                  <a:srgbClr val="000000"/>
                </a:solidFill>
              </a:rPr>
              <a:t> </a:t>
            </a:r>
            <a:r>
              <a:rPr lang="en-US" sz="2000" err="1">
                <a:solidFill>
                  <a:srgbClr val="000000"/>
                </a:solidFill>
              </a:rPr>
              <a:t>decir</a:t>
            </a:r>
            <a:r>
              <a:rPr lang="en-US" sz="2000" dirty="0">
                <a:solidFill>
                  <a:srgbClr val="000000"/>
                </a:solidFill>
              </a:rPr>
              <a:t> a un </a:t>
            </a:r>
            <a:r>
              <a:rPr lang="en-US" sz="2000" err="1">
                <a:solidFill>
                  <a:srgbClr val="000000"/>
                </a:solidFill>
              </a:rPr>
              <a:t>compañero</a:t>
            </a:r>
            <a:r>
              <a:rPr lang="en-US" sz="2000" dirty="0">
                <a:solidFill>
                  <a:srgbClr val="000000"/>
                </a:solidFill>
              </a:rPr>
              <a:t>:  "Ben ha dado hoy un gran </a:t>
            </a:r>
            <a:r>
              <a:rPr lang="en-US" sz="2000" err="1">
                <a:solidFill>
                  <a:srgbClr val="000000"/>
                </a:solidFill>
              </a:rPr>
              <a:t>seminario</a:t>
            </a:r>
            <a:r>
              <a:rPr lang="en-US" sz="2000" dirty="0">
                <a:solidFill>
                  <a:srgbClr val="000000"/>
                </a:solidFill>
              </a:rPr>
              <a:t>, </a:t>
            </a:r>
            <a:r>
              <a:rPr lang="en-US" sz="2000" err="1">
                <a:solidFill>
                  <a:srgbClr val="000000"/>
                </a:solidFill>
              </a:rPr>
              <a:t>su</a:t>
            </a:r>
            <a:r>
              <a:rPr lang="en-US" sz="2000" dirty="0">
                <a:solidFill>
                  <a:srgbClr val="000000"/>
                </a:solidFill>
              </a:rPr>
              <a:t> </a:t>
            </a:r>
            <a:r>
              <a:rPr lang="en-US" sz="2000" err="1">
                <a:solidFill>
                  <a:srgbClr val="000000"/>
                </a:solidFill>
              </a:rPr>
              <a:t>trabajo</a:t>
            </a:r>
            <a:r>
              <a:rPr lang="en-US" sz="2000" dirty="0">
                <a:solidFill>
                  <a:srgbClr val="000000"/>
                </a:solidFill>
              </a:rPr>
              <a:t> es </a:t>
            </a:r>
            <a:r>
              <a:rPr lang="en-US" sz="2000" err="1">
                <a:solidFill>
                  <a:srgbClr val="000000"/>
                </a:solidFill>
              </a:rPr>
              <a:t>mucho</a:t>
            </a:r>
            <a:r>
              <a:rPr lang="en-US" sz="2000" dirty="0">
                <a:solidFill>
                  <a:srgbClr val="000000"/>
                </a:solidFill>
              </a:rPr>
              <a:t> </a:t>
            </a:r>
            <a:r>
              <a:rPr lang="en-US" sz="2000" err="1">
                <a:solidFill>
                  <a:srgbClr val="000000"/>
                </a:solidFill>
              </a:rPr>
              <a:t>mejor</a:t>
            </a:r>
            <a:r>
              <a:rPr lang="en-US" sz="2000" dirty="0">
                <a:solidFill>
                  <a:srgbClr val="000000"/>
                </a:solidFill>
              </a:rPr>
              <a:t> que el de </a:t>
            </a:r>
            <a:r>
              <a:rPr lang="en-US" sz="2000" err="1">
                <a:solidFill>
                  <a:srgbClr val="000000"/>
                </a:solidFill>
              </a:rPr>
              <a:t>su</a:t>
            </a:r>
            <a:r>
              <a:rPr lang="en-US" sz="2000" dirty="0">
                <a:solidFill>
                  <a:srgbClr val="000000"/>
                </a:solidFill>
              </a:rPr>
              <a:t> </a:t>
            </a:r>
            <a:r>
              <a:rPr lang="en-US" sz="2000" err="1">
                <a:solidFill>
                  <a:srgbClr val="000000"/>
                </a:solidFill>
              </a:rPr>
              <a:t>hermana</a:t>
            </a:r>
            <a:r>
              <a:rPr lang="en-US" sz="2000" dirty="0">
                <a:solidFill>
                  <a:srgbClr val="000000"/>
                </a:solidFill>
              </a:rPr>
              <a:t>", sin saber que ambos </a:t>
            </a:r>
            <a:r>
              <a:rPr lang="en-US" sz="2000" dirty="0" err="1">
                <a:solidFill>
                  <a:srgbClr val="000000"/>
                </a:solidFill>
              </a:rPr>
              <a:t>eran</a:t>
            </a:r>
            <a:r>
              <a:rPr lang="en-US" sz="2000" dirty="0">
                <a:solidFill>
                  <a:srgbClr val="000000"/>
                </a:solidFill>
              </a:rPr>
              <a:t> la </a:t>
            </a:r>
            <a:r>
              <a:rPr lang="en-US" sz="2000" dirty="0" err="1">
                <a:solidFill>
                  <a:srgbClr val="000000"/>
                </a:solidFill>
              </a:rPr>
              <a:t>misma</a:t>
            </a:r>
            <a:r>
              <a:rPr lang="en-US" sz="2000" dirty="0">
                <a:solidFill>
                  <a:srgbClr val="000000"/>
                </a:solidFill>
              </a:rPr>
              <a:t> persona.</a:t>
            </a:r>
            <a:endParaRPr lang="en-US" sz="2000" dirty="0">
              <a:solidFill>
                <a:srgbClr val="000000"/>
              </a:solidFill>
              <a:cs typeface="Calibri"/>
            </a:endParaRPr>
          </a:p>
        </p:txBody>
      </p:sp>
      <p:pic>
        <p:nvPicPr>
          <p:cNvPr id="5" name="Imagen 5" descr="Imagen que contiene hombre, persona, gafas, ropa&#10;&#10;Descripción generada con confianza muy alta">
            <a:extLst>
              <a:ext uri="{FF2B5EF4-FFF2-40B4-BE49-F238E27FC236}">
                <a16:creationId xmlns:a16="http://schemas.microsoft.com/office/drawing/2014/main" id="{AF8D0507-02D8-45D4-932B-17902E7B8C4F}"/>
              </a:ext>
            </a:extLst>
          </p:cNvPr>
          <p:cNvPicPr>
            <a:picLocks noGrp="1" noChangeAspect="1"/>
          </p:cNvPicPr>
          <p:nvPr>
            <p:ph type="pic" idx="1"/>
          </p:nvPr>
        </p:nvPicPr>
        <p:blipFill rotWithShape="1">
          <a:blip r:embed="rId2">
            <a:extLst>
              <a:ext uri="{837473B0-CC2E-450A-ABE3-18F120FF3D39}">
                <a1611:picAttrSrcUrl xmlns:a1611="http://schemas.microsoft.com/office/drawing/2016/11/main" r:id="rId3"/>
              </a:ext>
            </a:extLst>
          </a:blip>
          <a:srcRect l="29835" r="29085"/>
          <a:stretch/>
        </p:blipFill>
        <p:spPr>
          <a:xfrm>
            <a:off x="4790137" y="11"/>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099495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a:extLst>
              <a:ext uri="{FF2B5EF4-FFF2-40B4-BE49-F238E27FC236}">
                <a16:creationId xmlns:a16="http://schemas.microsoft.com/office/drawing/2014/main" id="{9CE05034-E2A8-4FA4-A25B-3F2E537F362F}"/>
              </a:ext>
            </a:extLst>
          </p:cNvPr>
          <p:cNvSpPr txBox="1">
            <a:spLocks noChangeArrowheads="1"/>
          </p:cNvSpPr>
          <p:nvPr/>
        </p:nvSpPr>
        <p:spPr bwMode="auto">
          <a:xfrm>
            <a:off x="685800" y="438696"/>
            <a:ext cx="6085857" cy="1553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r>
              <a:rPr lang="es-ES" altLang="es-ES" sz="5400" dirty="0">
                <a:latin typeface="Arial Black"/>
                <a:ea typeface="Microsoft YaHei"/>
              </a:rPr>
              <a:t>¿Sabías que...</a:t>
            </a:r>
            <a:endParaRPr lang="es-ES" sz="3200" dirty="0">
              <a:cs typeface="Arial" panose="020B0604020202020204" pitchFamily="34" charset="0"/>
            </a:endParaRPr>
          </a:p>
        </p:txBody>
      </p:sp>
      <p:sp>
        <p:nvSpPr>
          <p:cNvPr id="10" name="Text Box 1">
            <a:extLst>
              <a:ext uri="{FF2B5EF4-FFF2-40B4-BE49-F238E27FC236}">
                <a16:creationId xmlns:a16="http://schemas.microsoft.com/office/drawing/2014/main" id="{0E7314A0-B77E-4F26-9A50-C3DDB3E82290}"/>
              </a:ext>
            </a:extLst>
          </p:cNvPr>
          <p:cNvSpPr txBox="1">
            <a:spLocks noChangeArrowheads="1"/>
          </p:cNvSpPr>
          <p:nvPr/>
        </p:nvSpPr>
        <p:spPr bwMode="auto">
          <a:xfrm>
            <a:off x="360219" y="2209800"/>
            <a:ext cx="8868560" cy="320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just"/>
            <a:r>
              <a:rPr lang="es-ES" altLang="es-ES" sz="4000" dirty="0">
                <a:latin typeface="Arial Black"/>
                <a:ea typeface="Microsoft YaHei"/>
              </a:rPr>
              <a:t>… el éxito de la huelga de mujeres de Islandia  en 1975 contribuyó a que hoy sea el país con mayor igualdad de género del mundo?</a:t>
            </a:r>
            <a:endParaRPr lang="es-ES" altLang="es-ES" sz="4000" dirty="0">
              <a:latin typeface="Arial Black"/>
            </a:endParaRPr>
          </a:p>
        </p:txBody>
      </p:sp>
      <p:sp>
        <p:nvSpPr>
          <p:cNvPr id="8" name="Text Box 8">
            <a:extLst>
              <a:ext uri="{FF2B5EF4-FFF2-40B4-BE49-F238E27FC236}">
                <a16:creationId xmlns:a16="http://schemas.microsoft.com/office/drawing/2014/main" id="{E1491672-C017-4AEE-992F-BDBA8506C88F}"/>
              </a:ext>
            </a:extLst>
          </p:cNvPr>
          <p:cNvSpPr txBox="1">
            <a:spLocks noChangeArrowheads="1"/>
          </p:cNvSpPr>
          <p:nvPr/>
        </p:nvSpPr>
        <p:spPr bwMode="auto">
          <a:xfrm>
            <a:off x="685800" y="6019800"/>
            <a:ext cx="8529124" cy="3995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0823" rIns="81646" bIns="40823"/>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r"/>
            <a:r>
              <a:rPr lang="es-ES" altLang="es-ES" sz="1270" i="1" dirty="0">
                <a:cs typeface="Arial" panose="020B0604020202020204" pitchFamily="34" charset="0"/>
              </a:rPr>
              <a:t>El día que las mujeres pararon Islandia en 1975. </a:t>
            </a:r>
            <a:r>
              <a:rPr lang="es-ES" altLang="es-ES" sz="1270" dirty="0">
                <a:cs typeface="Arial" panose="020B0604020202020204" pitchFamily="34" charset="0"/>
              </a:rPr>
              <a:t>Huffington Post. 7/3/2018.</a:t>
            </a:r>
          </a:p>
          <a:p>
            <a:pPr algn="r"/>
            <a:r>
              <a:rPr lang="es-ES" altLang="es-ES" sz="1270" i="1">
                <a:cs typeface="Arial" panose="020B0604020202020204" pitchFamily="34" charset="0"/>
              </a:rPr>
              <a:t>https://www.huffingtonpost.es/2018/03/07/el-dia-que-las-mujeres-pararon-islandia-en-1975_a_23379115//</a:t>
            </a:r>
          </a:p>
        </p:txBody>
      </p:sp>
    </p:spTree>
    <p:extLst>
      <p:ext uri="{BB962C8B-B14F-4D97-AF65-F5344CB8AC3E}">
        <p14:creationId xmlns:p14="http://schemas.microsoft.com/office/powerpoint/2010/main" val="412332425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651306C2-7012-49B6-99A1-8BABCE01AE00}"/>
              </a:ext>
            </a:extLst>
          </p:cNvPr>
          <p:cNvSpPr txBox="1">
            <a:spLocks noChangeArrowheads="1"/>
          </p:cNvSpPr>
          <p:nvPr/>
        </p:nvSpPr>
        <p:spPr bwMode="auto">
          <a:xfrm>
            <a:off x="633739" y="418381"/>
            <a:ext cx="8868560" cy="5791200"/>
          </a:xfrm>
          <a:prstGeom prst="rect">
            <a:avLst/>
          </a:prstGeom>
          <a:noFill/>
          <a:ln w="57150" cap="flat" cmpd="thickThin">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ctr"/>
            <a:r>
              <a:rPr lang="es-ES" altLang="es-ES" sz="6000">
                <a:ln cmpd="thickThin">
                  <a:noFill/>
                </a:ln>
                <a:latin typeface="Arial Black"/>
                <a:ea typeface="Microsoft YaHei"/>
              </a:rPr>
              <a:t>   </a:t>
            </a:r>
            <a:r>
              <a:rPr lang="es-ES" altLang="es-ES" sz="6000" u="sng">
                <a:ln cmpd="thickThin">
                  <a:noFill/>
                </a:ln>
                <a:latin typeface="Arial Black"/>
                <a:ea typeface="Microsoft YaHei"/>
              </a:rPr>
              <a:t>Cosificación</a:t>
            </a:r>
            <a:endParaRPr lang="es-ES" altLang="es-ES" sz="6000" u="sng">
              <a:latin typeface="Arial Black"/>
              <a:ea typeface="Microsoft YaHei"/>
            </a:endParaRPr>
          </a:p>
          <a:p>
            <a:pPr algn="ctr"/>
            <a:endParaRPr lang="es-ES" altLang="es-ES" sz="3600" u="sng">
              <a:latin typeface="Arial Black"/>
              <a:ea typeface="Microsoft YaHei"/>
            </a:endParaRPr>
          </a:p>
          <a:p>
            <a:pPr algn="ctr"/>
            <a:endParaRPr lang="es-ES" altLang="es-ES" sz="3600" u="sng">
              <a:latin typeface="Arial Black"/>
              <a:ea typeface="Microsoft YaHei"/>
            </a:endParaRPr>
          </a:p>
          <a:p>
            <a:pPr algn="ctr"/>
            <a:r>
              <a:rPr lang="es-ES" sz="3600">
                <a:latin typeface="Arial Black"/>
                <a:ea typeface="Microsoft YaHei"/>
              </a:rPr>
              <a:t>Acción de ver y tratar a las mujeres como un objeto a disposición del placer masculino, despojándolas así de su capacidad humana e intelectual.</a:t>
            </a:r>
            <a:endParaRPr lang="es-ES" sz="3600"/>
          </a:p>
        </p:txBody>
      </p:sp>
      <p:pic>
        <p:nvPicPr>
          <p:cNvPr id="2050" name="Picture 2" descr="Resultado de imagen de feminismo">
            <a:extLst>
              <a:ext uri="{FF2B5EF4-FFF2-40B4-BE49-F238E27FC236}">
                <a16:creationId xmlns:a16="http://schemas.microsoft.com/office/drawing/2014/main" id="{B4B90241-8EEC-4C79-AF24-C9EDE29B3162}"/>
              </a:ext>
            </a:extLst>
          </p:cNvPr>
          <p:cNvPicPr>
            <a:picLocks noChangeAspect="1" noChangeArrowheads="1"/>
          </p:cNvPicPr>
          <p:nvPr/>
        </p:nvPicPr>
        <p:blipFill>
          <a:blip r:embed="rId2" cstate="hqprint">
            <a:extLst>
              <a:ext uri="{BEBA8EAE-BF5A-486C-A8C5-ECC9F3942E4B}">
                <a14:imgProps xmlns:a14="http://schemas.microsoft.com/office/drawing/2010/main">
                  <a14:imgLayer r:embed="rId3">
                    <a14:imgEffect>
                      <a14:backgroundRemoval t="6429" b="93988" l="6917" r="94417">
                        <a14:foregroundMark x1="51000" y1="48750" x2="48917" y2="82500"/>
                        <a14:foregroundMark x1="33500" y1="29821" x2="33500" y2="33988"/>
                        <a14:foregroundMark x1="41333" y1="26667" x2="41083" y2="31250"/>
                        <a14:foregroundMark x1="51833" y1="25238" x2="52167" y2="30000"/>
                        <a14:foregroundMark x1="61750" y1="27917" x2="61750" y2="32500"/>
                      </a14:backgroundRemoval>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20319415">
            <a:off x="653243" y="516556"/>
            <a:ext cx="1580588" cy="2212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77966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2086"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ítulo 1">
            <a:extLst>
              <a:ext uri="{FF2B5EF4-FFF2-40B4-BE49-F238E27FC236}">
                <a16:creationId xmlns:a16="http://schemas.microsoft.com/office/drawing/2014/main" id="{34D6B876-A30A-46D4-9CCA-142EF32454FC}"/>
              </a:ext>
            </a:extLst>
          </p:cNvPr>
          <p:cNvSpPr>
            <a:spLocks noGrp="1"/>
          </p:cNvSpPr>
          <p:nvPr>
            <p:ph type="title"/>
          </p:nvPr>
        </p:nvSpPr>
        <p:spPr>
          <a:xfrm>
            <a:off x="4951460" y="802955"/>
            <a:ext cx="4768505" cy="1454051"/>
          </a:xfrm>
        </p:spPr>
        <p:txBody>
          <a:bodyPr vert="horz" lIns="91440" tIns="45720" rIns="91440" bIns="45720" rtlCol="0" anchor="ctr">
            <a:normAutofit/>
          </a:bodyPr>
          <a:lstStyle/>
          <a:p>
            <a:r>
              <a:rPr lang="en-US" sz="4000">
                <a:solidFill>
                  <a:srgbClr val="000000"/>
                </a:solidFill>
                <a:latin typeface="Arial Black"/>
                <a:cs typeface="Calibri Light"/>
              </a:rPr>
              <a:t>Leticia </a:t>
            </a:r>
            <a:r>
              <a:rPr lang="en-US" sz="4000" err="1">
                <a:solidFill>
                  <a:srgbClr val="000000"/>
                </a:solidFill>
                <a:latin typeface="Arial Black"/>
                <a:cs typeface="Calibri Light"/>
              </a:rPr>
              <a:t>Dolera</a:t>
            </a:r>
            <a:endParaRPr lang="en-US" sz="4000" err="1">
              <a:solidFill>
                <a:srgbClr val="000000"/>
              </a:solidFill>
              <a:latin typeface="Arial Black"/>
            </a:endParaRPr>
          </a:p>
        </p:txBody>
      </p:sp>
      <p:sp>
        <p:nvSpPr>
          <p:cNvPr id="16"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4062855"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Imagen 5" descr="Imagen que contiene persona, edificio, exterior, ropa&#10;&#10;Descripción generada con confianza muy alta">
            <a:extLst>
              <a:ext uri="{FF2B5EF4-FFF2-40B4-BE49-F238E27FC236}">
                <a16:creationId xmlns:a16="http://schemas.microsoft.com/office/drawing/2014/main" id="{B3A2C32B-6DCB-4B9B-8ABD-FEB8772663A9}"/>
              </a:ext>
            </a:extLst>
          </p:cNvPr>
          <p:cNvPicPr>
            <a:picLocks noGrp="1" noChangeAspect="1"/>
          </p:cNvPicPr>
          <p:nvPr>
            <p:ph sz="half" idx="1"/>
          </p:nvPr>
        </p:nvPicPr>
        <p:blipFill rotWithShape="1">
          <a:blip r:embed="rId3">
            <a:alphaModFix/>
            <a:extLst>
              <a:ext uri="{837473B0-CC2E-450A-ABE3-18F120FF3D39}">
                <a1611:picAttrSrcUrl xmlns:a1611="http://schemas.microsoft.com/office/drawing/2016/11/main" r:id="rId4"/>
              </a:ext>
            </a:extLst>
          </a:blip>
          <a:srcRect l="10194" r="32942" b="-2"/>
          <a:stretch/>
        </p:blipFill>
        <p:spPr>
          <a:xfrm>
            <a:off x="20" y="907231"/>
            <a:ext cx="3930888"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4" name="Marcador de contenido 3">
            <a:extLst>
              <a:ext uri="{FF2B5EF4-FFF2-40B4-BE49-F238E27FC236}">
                <a16:creationId xmlns:a16="http://schemas.microsoft.com/office/drawing/2014/main" id="{2255D9C3-1D70-4D7A-B38C-2FE68EFD10DD}"/>
              </a:ext>
            </a:extLst>
          </p:cNvPr>
          <p:cNvSpPr>
            <a:spLocks noGrp="1"/>
          </p:cNvSpPr>
          <p:nvPr>
            <p:ph sz="half" idx="2"/>
          </p:nvPr>
        </p:nvSpPr>
        <p:spPr>
          <a:xfrm>
            <a:off x="4719991" y="2421682"/>
            <a:ext cx="4711032" cy="3639289"/>
          </a:xfrm>
        </p:spPr>
        <p:txBody>
          <a:bodyPr vert="horz" lIns="91440" tIns="45720" rIns="91440" bIns="45720" rtlCol="0" anchor="ctr">
            <a:noAutofit/>
          </a:bodyPr>
          <a:lstStyle/>
          <a:p>
            <a:pPr marL="0" indent="0">
              <a:buNone/>
            </a:pPr>
            <a:r>
              <a:rPr lang="en-US" sz="2200" err="1">
                <a:solidFill>
                  <a:schemeClr val="bg1"/>
                </a:solidFill>
                <a:latin typeface="Arial Black"/>
                <a:cs typeface="Calibri"/>
              </a:rPr>
              <a:t>Actriz</a:t>
            </a:r>
            <a:r>
              <a:rPr lang="en-US" sz="2200">
                <a:solidFill>
                  <a:schemeClr val="bg1"/>
                </a:solidFill>
                <a:latin typeface="Arial Black"/>
                <a:cs typeface="Calibri"/>
              </a:rPr>
              <a:t>, </a:t>
            </a:r>
            <a:r>
              <a:rPr lang="en-US" sz="2200" err="1">
                <a:solidFill>
                  <a:schemeClr val="bg1"/>
                </a:solidFill>
                <a:latin typeface="Arial Black"/>
                <a:cs typeface="Calibri"/>
              </a:rPr>
              <a:t>directora</a:t>
            </a:r>
            <a:r>
              <a:rPr lang="en-US" sz="2200">
                <a:solidFill>
                  <a:schemeClr val="bg1"/>
                </a:solidFill>
                <a:latin typeface="Arial Black"/>
                <a:cs typeface="Calibri"/>
              </a:rPr>
              <a:t> y </a:t>
            </a:r>
            <a:r>
              <a:rPr lang="en-US" sz="2200" err="1">
                <a:solidFill>
                  <a:schemeClr val="bg1"/>
                </a:solidFill>
                <a:latin typeface="Arial Black"/>
                <a:cs typeface="Calibri"/>
              </a:rPr>
              <a:t>escritora</a:t>
            </a:r>
            <a:r>
              <a:rPr lang="en-US" sz="2200">
                <a:solidFill>
                  <a:schemeClr val="bg1"/>
                </a:solidFill>
                <a:latin typeface="Arial Black"/>
                <a:cs typeface="Calibri"/>
              </a:rPr>
              <a:t> </a:t>
            </a:r>
            <a:r>
              <a:rPr lang="en-US" sz="2200" err="1">
                <a:solidFill>
                  <a:schemeClr val="bg1"/>
                </a:solidFill>
                <a:latin typeface="Arial Black"/>
                <a:cs typeface="Calibri"/>
              </a:rPr>
              <a:t>nacida</a:t>
            </a:r>
            <a:r>
              <a:rPr lang="en-US" sz="2200">
                <a:solidFill>
                  <a:schemeClr val="bg1"/>
                </a:solidFill>
                <a:latin typeface="Arial Black"/>
                <a:cs typeface="Calibri"/>
              </a:rPr>
              <a:t> en Barcelona en 1981.</a:t>
            </a:r>
            <a:endParaRPr lang="es-ES" sz="2200">
              <a:solidFill>
                <a:schemeClr val="bg1"/>
              </a:solidFill>
              <a:latin typeface="Arial Black"/>
            </a:endParaRPr>
          </a:p>
          <a:p>
            <a:pPr marL="0" indent="0">
              <a:buNone/>
            </a:pPr>
            <a:r>
              <a:rPr lang="en-US" sz="2200" err="1">
                <a:solidFill>
                  <a:schemeClr val="bg1"/>
                </a:solidFill>
                <a:latin typeface="Arial Black"/>
                <a:cs typeface="Calibri"/>
              </a:rPr>
              <a:t>Comprometida</a:t>
            </a:r>
            <a:r>
              <a:rPr lang="en-US" sz="2200">
                <a:solidFill>
                  <a:schemeClr val="bg1"/>
                </a:solidFill>
                <a:latin typeface="Arial Black"/>
                <a:cs typeface="Calibri"/>
              </a:rPr>
              <a:t> con </a:t>
            </a:r>
            <a:r>
              <a:rPr lang="en-US" sz="2200" err="1">
                <a:solidFill>
                  <a:schemeClr val="bg1"/>
                </a:solidFill>
                <a:latin typeface="Arial Black"/>
                <a:cs typeface="Calibri"/>
              </a:rPr>
              <a:t>diferentes</a:t>
            </a:r>
            <a:r>
              <a:rPr lang="en-US" sz="2200">
                <a:solidFill>
                  <a:schemeClr val="bg1"/>
                </a:solidFill>
                <a:latin typeface="Arial Black"/>
                <a:cs typeface="Calibri"/>
              </a:rPr>
              <a:t> </a:t>
            </a:r>
            <a:r>
              <a:rPr lang="en-US" sz="2200" err="1">
                <a:solidFill>
                  <a:schemeClr val="bg1"/>
                </a:solidFill>
                <a:latin typeface="Arial Black"/>
                <a:cs typeface="Calibri"/>
              </a:rPr>
              <a:t>campañas</a:t>
            </a:r>
            <a:r>
              <a:rPr lang="en-US" sz="2200">
                <a:solidFill>
                  <a:schemeClr val="bg1"/>
                </a:solidFill>
                <a:latin typeface="Arial Black"/>
                <a:cs typeface="Calibri"/>
              </a:rPr>
              <a:t> contra el machismo.</a:t>
            </a:r>
          </a:p>
          <a:p>
            <a:pPr marL="0" indent="0">
              <a:buNone/>
            </a:pPr>
            <a:r>
              <a:rPr lang="en-US" sz="2200">
                <a:solidFill>
                  <a:schemeClr val="bg1"/>
                </a:solidFill>
                <a:latin typeface="Arial Black"/>
                <a:cs typeface="Calibri"/>
              </a:rPr>
              <a:t>Ha </a:t>
            </a:r>
            <a:r>
              <a:rPr lang="en-US" sz="2200" err="1">
                <a:solidFill>
                  <a:schemeClr val="bg1"/>
                </a:solidFill>
                <a:latin typeface="Arial Black"/>
                <a:cs typeface="Calibri"/>
              </a:rPr>
              <a:t>publicado</a:t>
            </a:r>
            <a:r>
              <a:rPr lang="en-US" sz="2200">
                <a:solidFill>
                  <a:schemeClr val="bg1"/>
                </a:solidFill>
                <a:latin typeface="Arial Black"/>
                <a:cs typeface="Calibri"/>
              </a:rPr>
              <a:t> </a:t>
            </a:r>
            <a:r>
              <a:rPr lang="en-US" sz="2200" i="1" u="sng" err="1">
                <a:solidFill>
                  <a:schemeClr val="bg1"/>
                </a:solidFill>
                <a:latin typeface="Arial Black"/>
                <a:cs typeface="Calibri"/>
              </a:rPr>
              <a:t>Morder</a:t>
            </a:r>
            <a:r>
              <a:rPr lang="en-US" sz="2200" i="1" u="sng">
                <a:solidFill>
                  <a:schemeClr val="bg1"/>
                </a:solidFill>
                <a:latin typeface="Arial Black"/>
                <a:cs typeface="Calibri"/>
              </a:rPr>
              <a:t> la manzana. La </a:t>
            </a:r>
            <a:r>
              <a:rPr lang="en-US" sz="2200" i="1" u="sng" err="1">
                <a:solidFill>
                  <a:schemeClr val="bg1"/>
                </a:solidFill>
                <a:latin typeface="Arial Black"/>
                <a:cs typeface="Calibri"/>
              </a:rPr>
              <a:t>revolución</a:t>
            </a:r>
            <a:r>
              <a:rPr lang="en-US" sz="2200" i="1" u="sng">
                <a:solidFill>
                  <a:schemeClr val="bg1"/>
                </a:solidFill>
                <a:latin typeface="Arial Black"/>
                <a:cs typeface="Calibri"/>
              </a:rPr>
              <a:t> </a:t>
            </a:r>
            <a:r>
              <a:rPr lang="en-US" sz="2200" i="1" u="sng" err="1">
                <a:solidFill>
                  <a:schemeClr val="bg1"/>
                </a:solidFill>
                <a:latin typeface="Arial Black"/>
                <a:cs typeface="Calibri"/>
              </a:rPr>
              <a:t>será</a:t>
            </a:r>
            <a:r>
              <a:rPr lang="en-US" sz="2200" i="1" u="sng">
                <a:solidFill>
                  <a:schemeClr val="bg1"/>
                </a:solidFill>
                <a:latin typeface="Arial Black"/>
                <a:cs typeface="Calibri"/>
              </a:rPr>
              <a:t> </a:t>
            </a:r>
            <a:r>
              <a:rPr lang="en-US" sz="2200" i="1" u="sng" err="1">
                <a:solidFill>
                  <a:schemeClr val="bg1"/>
                </a:solidFill>
                <a:latin typeface="Arial Black"/>
                <a:cs typeface="Calibri"/>
              </a:rPr>
              <a:t>feminista</a:t>
            </a:r>
            <a:r>
              <a:rPr lang="en-US" sz="2200" i="1" u="sng">
                <a:solidFill>
                  <a:schemeClr val="bg1"/>
                </a:solidFill>
                <a:latin typeface="Arial Black"/>
                <a:cs typeface="Calibri"/>
              </a:rPr>
              <a:t> o no </a:t>
            </a:r>
            <a:r>
              <a:rPr lang="en-US" sz="2200" i="1" u="sng" err="1">
                <a:solidFill>
                  <a:schemeClr val="bg1"/>
                </a:solidFill>
                <a:latin typeface="Arial Black"/>
                <a:cs typeface="Calibri"/>
              </a:rPr>
              <a:t>será</a:t>
            </a:r>
            <a:r>
              <a:rPr lang="en-US" sz="2200">
                <a:solidFill>
                  <a:schemeClr val="bg1"/>
                </a:solidFill>
                <a:latin typeface="Arial Black"/>
                <a:cs typeface="Calibri"/>
              </a:rPr>
              <a:t>, un </a:t>
            </a:r>
            <a:r>
              <a:rPr lang="en-US" sz="2200" err="1">
                <a:solidFill>
                  <a:schemeClr val="bg1"/>
                </a:solidFill>
                <a:latin typeface="Arial Black"/>
                <a:cs typeface="Calibri"/>
              </a:rPr>
              <a:t>ensayo</a:t>
            </a:r>
            <a:r>
              <a:rPr lang="en-US" sz="2200">
                <a:solidFill>
                  <a:schemeClr val="bg1"/>
                </a:solidFill>
                <a:latin typeface="Arial Black"/>
                <a:cs typeface="Calibri"/>
              </a:rPr>
              <a:t> </a:t>
            </a:r>
            <a:r>
              <a:rPr lang="en-US" sz="2200" err="1">
                <a:solidFill>
                  <a:schemeClr val="bg1"/>
                </a:solidFill>
                <a:latin typeface="Arial Black"/>
                <a:cs typeface="Calibri"/>
              </a:rPr>
              <a:t>sobre</a:t>
            </a:r>
            <a:r>
              <a:rPr lang="en-US" sz="2200">
                <a:solidFill>
                  <a:schemeClr val="bg1"/>
                </a:solidFill>
                <a:latin typeface="Arial Black"/>
                <a:cs typeface="Calibri"/>
              </a:rPr>
              <a:t> </a:t>
            </a:r>
            <a:r>
              <a:rPr lang="en-US" sz="2200" err="1">
                <a:solidFill>
                  <a:schemeClr val="bg1"/>
                </a:solidFill>
                <a:latin typeface="Arial Black"/>
                <a:cs typeface="Calibri"/>
              </a:rPr>
              <a:t>diferentes</a:t>
            </a:r>
            <a:r>
              <a:rPr lang="en-US" sz="2200">
                <a:solidFill>
                  <a:schemeClr val="bg1"/>
                </a:solidFill>
                <a:latin typeface="Arial Black"/>
                <a:cs typeface="Calibri"/>
              </a:rPr>
              <a:t> </a:t>
            </a:r>
            <a:r>
              <a:rPr lang="en-US" sz="2200" err="1">
                <a:solidFill>
                  <a:schemeClr val="bg1"/>
                </a:solidFill>
                <a:latin typeface="Arial Black"/>
                <a:cs typeface="Calibri"/>
              </a:rPr>
              <a:t>aspectos</a:t>
            </a:r>
            <a:r>
              <a:rPr lang="en-US" sz="2200">
                <a:solidFill>
                  <a:schemeClr val="bg1"/>
                </a:solidFill>
                <a:latin typeface="Arial Black"/>
                <a:cs typeface="Calibri"/>
              </a:rPr>
              <a:t> de la </a:t>
            </a:r>
            <a:r>
              <a:rPr lang="en-US" sz="2200" err="1">
                <a:solidFill>
                  <a:schemeClr val="bg1"/>
                </a:solidFill>
                <a:latin typeface="Arial Black"/>
                <a:cs typeface="Calibri"/>
              </a:rPr>
              <a:t>historia</a:t>
            </a:r>
            <a:r>
              <a:rPr lang="en-US" sz="2200">
                <a:solidFill>
                  <a:schemeClr val="bg1"/>
                </a:solidFill>
                <a:latin typeface="Arial Black"/>
                <a:cs typeface="Calibri"/>
              </a:rPr>
              <a:t> del </a:t>
            </a:r>
            <a:r>
              <a:rPr lang="en-US" sz="2200" err="1">
                <a:solidFill>
                  <a:schemeClr val="bg1"/>
                </a:solidFill>
                <a:latin typeface="Arial Black"/>
                <a:cs typeface="Calibri"/>
              </a:rPr>
              <a:t>feminismo</a:t>
            </a:r>
            <a:r>
              <a:rPr lang="en-US" sz="2200">
                <a:solidFill>
                  <a:schemeClr val="bg1"/>
                </a:solidFill>
                <a:latin typeface="Arial Black"/>
                <a:cs typeface="Calibri"/>
              </a:rPr>
              <a:t> y </a:t>
            </a:r>
            <a:r>
              <a:rPr lang="en-US" sz="2200" err="1">
                <a:solidFill>
                  <a:schemeClr val="bg1"/>
                </a:solidFill>
                <a:latin typeface="Arial Black"/>
                <a:cs typeface="Calibri"/>
              </a:rPr>
              <a:t>experiencias</a:t>
            </a:r>
            <a:r>
              <a:rPr lang="en-US" sz="2200">
                <a:solidFill>
                  <a:schemeClr val="bg1"/>
                </a:solidFill>
                <a:latin typeface="Arial Black"/>
                <a:cs typeface="Calibri"/>
              </a:rPr>
              <a:t> </a:t>
            </a:r>
            <a:r>
              <a:rPr lang="en-US" sz="2200" err="1">
                <a:solidFill>
                  <a:schemeClr val="bg1"/>
                </a:solidFill>
                <a:latin typeface="Arial Black"/>
                <a:cs typeface="Calibri"/>
              </a:rPr>
              <a:t>vividas</a:t>
            </a:r>
            <a:r>
              <a:rPr lang="en-US" sz="2200">
                <a:solidFill>
                  <a:schemeClr val="bg1"/>
                </a:solidFill>
                <a:latin typeface="Arial Black"/>
                <a:cs typeface="Calibri"/>
              </a:rPr>
              <a:t> por las </a:t>
            </a:r>
            <a:r>
              <a:rPr lang="en-US" sz="2200" err="1">
                <a:solidFill>
                  <a:schemeClr val="bg1"/>
                </a:solidFill>
                <a:latin typeface="Arial Black"/>
                <a:cs typeface="Calibri"/>
              </a:rPr>
              <a:t>mujeres</a:t>
            </a:r>
            <a:r>
              <a:rPr lang="en-US" sz="2200">
                <a:solidFill>
                  <a:schemeClr val="bg1"/>
                </a:solidFill>
                <a:latin typeface="Arial Black"/>
                <a:cs typeface="Calibri"/>
              </a:rPr>
              <a:t>.</a:t>
            </a:r>
          </a:p>
        </p:txBody>
      </p:sp>
    </p:spTree>
    <p:extLst>
      <p:ext uri="{BB962C8B-B14F-4D97-AF65-F5344CB8AC3E}">
        <p14:creationId xmlns:p14="http://schemas.microsoft.com/office/powerpoint/2010/main" val="1778571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a:extLst>
              <a:ext uri="{FF2B5EF4-FFF2-40B4-BE49-F238E27FC236}">
                <a16:creationId xmlns:a16="http://schemas.microsoft.com/office/drawing/2014/main" id="{BD87053C-A37E-462C-AA4F-47919FED372F}"/>
              </a:ext>
            </a:extLst>
          </p:cNvPr>
          <p:cNvSpPr>
            <a:spLocks noGrp="1" noChangeArrowheads="1"/>
          </p:cNvSpPr>
          <p:nvPr>
            <p:ph type="title"/>
          </p:nvPr>
        </p:nvSpPr>
        <p:spPr>
          <a:xfrm>
            <a:off x="837049" y="197302"/>
            <a:ext cx="8229024" cy="1297576"/>
          </a:xfrm>
          <a:ln/>
        </p:spPr>
        <p:txBody>
          <a:bodyPr>
            <a:normAutofit fontScale="90000"/>
          </a:bodyPr>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ctr">
              <a:lnSpc>
                <a:spcPct val="118000"/>
              </a:lnSpc>
              <a:buClrTx/>
              <a:buFontTx/>
              <a:buNone/>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es-ES" altLang="es-ES" sz="3629" b="1">
                <a:solidFill>
                  <a:schemeClr val="bg1"/>
                </a:solidFill>
                <a:latin typeface="Arial Black" panose="020B0A04020102020204" pitchFamily="34" charset="0"/>
              </a:rPr>
              <a:t>¿Por qué un Día Internacional dedicado a la mujer?</a:t>
            </a:r>
          </a:p>
        </p:txBody>
      </p:sp>
      <p:sp>
        <p:nvSpPr>
          <p:cNvPr id="4098" name="Rectangle 2">
            <a:extLst>
              <a:ext uri="{FF2B5EF4-FFF2-40B4-BE49-F238E27FC236}">
                <a16:creationId xmlns:a16="http://schemas.microsoft.com/office/drawing/2014/main" id="{E1B5709C-23FF-4195-9616-ED7AAB5D7D84}"/>
              </a:ext>
            </a:extLst>
          </p:cNvPr>
          <p:cNvSpPr>
            <a:spLocks noGrp="1" noChangeArrowheads="1"/>
          </p:cNvSpPr>
          <p:nvPr>
            <p:ph type="body" sz="half" idx="1"/>
          </p:nvPr>
        </p:nvSpPr>
        <p:spPr>
          <a:xfrm>
            <a:off x="837049" y="1490557"/>
            <a:ext cx="4015142" cy="5040529"/>
          </a:xfrm>
          <a:ln/>
        </p:spPr>
        <p:txBody>
          <a:bodyPr tIns="0"/>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marL="0" indent="0" algn="just">
              <a:lnSpc>
                <a:spcPct val="118000"/>
              </a:lnSpc>
              <a:buClrTx/>
              <a:tabLst>
                <a:tab pos="0" algn="l"/>
                <a:tab pos="655282" algn="l"/>
                <a:tab pos="1312004" algn="l"/>
                <a:tab pos="1968727" algn="l"/>
                <a:tab pos="2625449" algn="l"/>
                <a:tab pos="3282171" algn="l"/>
                <a:tab pos="3940332" algn="l"/>
                <a:tab pos="4074270" algn="l"/>
                <a:tab pos="4481840" algn="l"/>
                <a:tab pos="4889412" algn="l"/>
                <a:tab pos="5296982" algn="l"/>
                <a:tab pos="5704553" algn="l"/>
                <a:tab pos="6112124" algn="l"/>
                <a:tab pos="6519695" algn="l"/>
                <a:tab pos="6927266" algn="l"/>
                <a:tab pos="7334837" algn="l"/>
                <a:tab pos="7742408" algn="l"/>
                <a:tab pos="8149979" algn="l"/>
                <a:tab pos="8557550" algn="l"/>
                <a:tab pos="8965121" algn="l"/>
                <a:tab pos="9372691" algn="l"/>
                <a:tab pos="9780263" algn="l"/>
              </a:tabLst>
            </a:pPr>
            <a:endParaRPr lang="es-ES" altLang="es-ES" sz="1452">
              <a:solidFill>
                <a:schemeClr val="bg1"/>
              </a:solidFill>
              <a:latin typeface="Arial Black"/>
            </a:endParaRPr>
          </a:p>
          <a:p>
            <a:pPr marL="0" indent="0" algn="just">
              <a:lnSpc>
                <a:spcPct val="118000"/>
              </a:lnSpc>
              <a:buClrTx/>
              <a:buNone/>
              <a:tabLst>
                <a:tab pos="0" algn="l"/>
                <a:tab pos="655282" algn="l"/>
                <a:tab pos="1312004" algn="l"/>
                <a:tab pos="1968727" algn="l"/>
                <a:tab pos="2625449" algn="l"/>
                <a:tab pos="3282171" algn="l"/>
                <a:tab pos="3940332" algn="l"/>
                <a:tab pos="4074270" algn="l"/>
                <a:tab pos="4481840" algn="l"/>
                <a:tab pos="4889412" algn="l"/>
                <a:tab pos="5296982" algn="l"/>
                <a:tab pos="5704553" algn="l"/>
                <a:tab pos="6112124" algn="l"/>
                <a:tab pos="6519695" algn="l"/>
                <a:tab pos="6927266" algn="l"/>
                <a:tab pos="7334837" algn="l"/>
                <a:tab pos="7742408" algn="l"/>
                <a:tab pos="8149979" algn="l"/>
                <a:tab pos="8557550" algn="l"/>
                <a:tab pos="8965121" algn="l"/>
                <a:tab pos="9372691" algn="l"/>
                <a:tab pos="9780263" algn="l"/>
              </a:tabLst>
            </a:pPr>
            <a:r>
              <a:rPr lang="es-ES" altLang="es-ES" sz="1452">
                <a:solidFill>
                  <a:schemeClr val="bg1"/>
                </a:solidFill>
                <a:latin typeface="Arial Black"/>
              </a:rPr>
              <a:t>		En 1975 Coincidiendo con el Año Internacional de la Mujer, la Organización de Naciones Unidas (ONU) celebró el Día Internacional de la Mujer por primera vez.</a:t>
            </a:r>
            <a:endParaRPr lang="es-ES">
              <a:solidFill>
                <a:schemeClr val="bg1"/>
              </a:solidFill>
              <a:cs typeface="Arial"/>
            </a:endParaRPr>
          </a:p>
          <a:p>
            <a:pPr marL="0" indent="0" algn="just">
              <a:lnSpc>
                <a:spcPct val="118000"/>
              </a:lnSpc>
              <a:buClrTx/>
              <a:buNone/>
              <a:tabLst>
                <a:tab pos="0" algn="l"/>
                <a:tab pos="655282" algn="l"/>
                <a:tab pos="1312004" algn="l"/>
                <a:tab pos="1968727" algn="l"/>
                <a:tab pos="2625449" algn="l"/>
                <a:tab pos="3282171" algn="l"/>
                <a:tab pos="3940332" algn="l"/>
                <a:tab pos="4074270" algn="l"/>
                <a:tab pos="4481840" algn="l"/>
                <a:tab pos="4889412" algn="l"/>
                <a:tab pos="5296982" algn="l"/>
                <a:tab pos="5704553" algn="l"/>
                <a:tab pos="6112124" algn="l"/>
                <a:tab pos="6519695" algn="l"/>
                <a:tab pos="6927266" algn="l"/>
                <a:tab pos="7334837" algn="l"/>
                <a:tab pos="7742408" algn="l"/>
                <a:tab pos="8149979" algn="l"/>
                <a:tab pos="8557550" algn="l"/>
                <a:tab pos="8965121" algn="l"/>
                <a:tab pos="9372691" algn="l"/>
                <a:tab pos="9780263" algn="l"/>
              </a:tabLst>
            </a:pPr>
            <a:r>
              <a:rPr lang="es-ES" altLang="es-ES" sz="1452">
                <a:solidFill>
                  <a:schemeClr val="bg1"/>
                </a:solidFill>
                <a:latin typeface="Arial Black"/>
              </a:rPr>
              <a:t>		El propósito de establecer Días Internacionales para diferentes colectivos o asuntos es “(…) Sensibilizar, concienciar, llamar la atención, señalar que existe un problema sin resolver, un asunto importante y pendiente en las sociedades para que, a través de esa sensibilización, los gobiernos y los estados actúen y tomen medidas o para que los ciudadanos así lo exijan a sus representantes. </a:t>
            </a:r>
            <a:endParaRPr lang="es-ES" altLang="es-ES" sz="1452">
              <a:solidFill>
                <a:schemeClr val="bg1"/>
              </a:solidFill>
              <a:latin typeface="Arial Black" panose="020B0A04020102020204" pitchFamily="34" charset="0"/>
            </a:endParaRPr>
          </a:p>
          <a:p>
            <a:pPr marL="0" indent="0" algn="just">
              <a:lnSpc>
                <a:spcPct val="118000"/>
              </a:lnSpc>
              <a:buClrTx/>
              <a:buFontTx/>
              <a:buNone/>
              <a:tabLst>
                <a:tab pos="0" algn="l"/>
                <a:tab pos="655282" algn="l"/>
                <a:tab pos="1312004" algn="l"/>
                <a:tab pos="1968727" algn="l"/>
                <a:tab pos="2625449" algn="l"/>
                <a:tab pos="3282171" algn="l"/>
                <a:tab pos="3940332" algn="l"/>
                <a:tab pos="4074270" algn="l"/>
                <a:tab pos="4481840" algn="l"/>
                <a:tab pos="4889412" algn="l"/>
                <a:tab pos="5296982" algn="l"/>
                <a:tab pos="5704553" algn="l"/>
                <a:tab pos="6112124" algn="l"/>
                <a:tab pos="6519695" algn="l"/>
                <a:tab pos="6927266" algn="l"/>
                <a:tab pos="7334837" algn="l"/>
                <a:tab pos="7742408" algn="l"/>
                <a:tab pos="8149979" algn="l"/>
                <a:tab pos="8557550" algn="l"/>
                <a:tab pos="8965121" algn="l"/>
                <a:tab pos="9372691" algn="l"/>
                <a:tab pos="9780263" algn="l"/>
              </a:tabLst>
            </a:pPr>
            <a:endParaRPr lang="es-ES" altLang="es-ES" sz="1452">
              <a:solidFill>
                <a:schemeClr val="bg1"/>
              </a:solidFill>
              <a:latin typeface="Arial Black" panose="020B0A04020102020204" pitchFamily="34" charset="0"/>
            </a:endParaRPr>
          </a:p>
        </p:txBody>
      </p:sp>
      <p:sp>
        <p:nvSpPr>
          <p:cNvPr id="4100" name="Text Box 4">
            <a:extLst>
              <a:ext uri="{FF2B5EF4-FFF2-40B4-BE49-F238E27FC236}">
                <a16:creationId xmlns:a16="http://schemas.microsoft.com/office/drawing/2014/main" id="{2797BB65-2C4E-43FF-8B5D-6A0F3A315951}"/>
              </a:ext>
            </a:extLst>
          </p:cNvPr>
          <p:cNvSpPr txBox="1">
            <a:spLocks noChangeArrowheads="1"/>
          </p:cNvSpPr>
          <p:nvPr/>
        </p:nvSpPr>
        <p:spPr bwMode="auto">
          <a:xfrm>
            <a:off x="5053811" y="3969057"/>
            <a:ext cx="4015142" cy="2396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t"/>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indent="414772" algn="just">
              <a:lnSpc>
                <a:spcPct val="118000"/>
              </a:lnSpc>
              <a:spcAft>
                <a:spcPts val="1282"/>
              </a:spcAft>
              <a:buClrTx/>
              <a:buFontTx/>
              <a:buNone/>
            </a:pPr>
            <a:r>
              <a:rPr lang="es-ES" altLang="es-ES" sz="1452">
                <a:solidFill>
                  <a:schemeClr val="bg1"/>
                </a:solidFill>
                <a:latin typeface="Arial Black"/>
                <a:ea typeface="Microsoft YaHei"/>
              </a:rPr>
              <a:t>En sus resoluciones, la Asamblea General también suele hacer una descripción de la situación que le mueve a proclamar Día Internacional una determinada fecha (…).”</a:t>
            </a:r>
            <a:endParaRPr lang="es-ES">
              <a:solidFill>
                <a:schemeClr val="bg1"/>
              </a:solidFill>
            </a:endParaRPr>
          </a:p>
          <a:p>
            <a:pPr algn="just">
              <a:lnSpc>
                <a:spcPct val="118000"/>
              </a:lnSpc>
              <a:spcAft>
                <a:spcPts val="1282"/>
              </a:spcAft>
              <a:buClrTx/>
              <a:buFontTx/>
              <a:buNone/>
            </a:pPr>
            <a:r>
              <a:rPr lang="es-ES" altLang="es-ES" sz="1270" i="1">
                <a:solidFill>
                  <a:schemeClr val="bg1"/>
                </a:solidFill>
                <a:latin typeface="Arial Black"/>
                <a:ea typeface="Microsoft YaHei"/>
              </a:rPr>
              <a:t>¿Para qué sirven los Días Internacionales?,</a:t>
            </a:r>
            <a:r>
              <a:rPr lang="es-ES" altLang="es-ES" sz="1270">
                <a:solidFill>
                  <a:schemeClr val="bg1"/>
                </a:solidFill>
                <a:latin typeface="Arial Black"/>
                <a:ea typeface="Microsoft YaHei"/>
              </a:rPr>
              <a:t> 23/11/2016, Asamblea General https://blogs.un.org/es/2016/11/23/para-que-sirven-los-dias-internacionales</a:t>
            </a:r>
          </a:p>
        </p:txBody>
      </p:sp>
      <p:pic>
        <p:nvPicPr>
          <p:cNvPr id="2" name="Imagen 2">
            <a:extLst>
              <a:ext uri="{FF2B5EF4-FFF2-40B4-BE49-F238E27FC236}">
                <a16:creationId xmlns:a16="http://schemas.microsoft.com/office/drawing/2014/main" id="{1EA2E9B7-F248-4585-BB87-F405F525784B}"/>
              </a:ext>
            </a:extLst>
          </p:cNvPr>
          <p:cNvPicPr>
            <a:picLocks noChangeAspect="1"/>
          </p:cNvPicPr>
          <p:nvPr/>
        </p:nvPicPr>
        <p:blipFill>
          <a:blip r:embed="rId3"/>
          <a:stretch>
            <a:fillRect/>
          </a:stretch>
        </p:blipFill>
        <p:spPr>
          <a:xfrm>
            <a:off x="5769941" y="1631744"/>
            <a:ext cx="2582884" cy="2191233"/>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651306C2-7012-49B6-99A1-8BABCE01AE00}"/>
              </a:ext>
            </a:extLst>
          </p:cNvPr>
          <p:cNvSpPr txBox="1">
            <a:spLocks noChangeArrowheads="1"/>
          </p:cNvSpPr>
          <p:nvPr/>
        </p:nvSpPr>
        <p:spPr bwMode="auto">
          <a:xfrm>
            <a:off x="518720" y="533400"/>
            <a:ext cx="8868560" cy="5791200"/>
          </a:xfrm>
          <a:prstGeom prst="rect">
            <a:avLst/>
          </a:prstGeom>
          <a:noFill/>
          <a:ln w="57150" cap="flat" cmpd="thickThin">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r"/>
            <a:r>
              <a:rPr lang="es-ES" altLang="es-ES" sz="6000" u="sng">
                <a:ln cmpd="thickThin">
                  <a:noFill/>
                </a:ln>
                <a:latin typeface="Arial Black"/>
                <a:ea typeface="Microsoft YaHei"/>
              </a:rPr>
              <a:t>Empoderamiento</a:t>
            </a:r>
            <a:r>
              <a:rPr lang="es-ES">
                <a:ln cmpd="thickThin">
                  <a:noFill/>
                </a:ln>
                <a:latin typeface="Arial"/>
                <a:ea typeface="Microsoft YaHei"/>
                <a:cs typeface="Arial"/>
              </a:rPr>
              <a:t> </a:t>
            </a:r>
            <a:endParaRPr lang="es-ES"/>
          </a:p>
          <a:p>
            <a:pPr algn="ctr"/>
            <a:endParaRPr lang="es-ES" altLang="es-ES" sz="6000" u="sng">
              <a:latin typeface="Arial Black"/>
              <a:ea typeface="Microsoft YaHei"/>
            </a:endParaRPr>
          </a:p>
          <a:p>
            <a:pPr algn="ctr"/>
            <a:r>
              <a:rPr lang="es-ES" sz="3600">
                <a:latin typeface="Arial Black"/>
                <a:ea typeface="Microsoft YaHei"/>
              </a:rPr>
              <a:t>Es el proceso por el cual las mujeres ganan confianza, visión y protagonismo para impulsar cambios positivos en las situaciones de desigualdad en las que viven.</a:t>
            </a:r>
            <a:endParaRPr lang="es-ES" sz="3600">
              <a:ea typeface="Microsoft YaHei"/>
              <a:cs typeface="Arial"/>
            </a:endParaRPr>
          </a:p>
          <a:p>
            <a:pPr algn="ctr"/>
            <a:endParaRPr lang="es-ES" altLang="es-ES" sz="3600">
              <a:latin typeface="Lucida Fax" panose="02060602050505020204" pitchFamily="18" charset="0"/>
            </a:endParaRPr>
          </a:p>
        </p:txBody>
      </p:sp>
      <p:pic>
        <p:nvPicPr>
          <p:cNvPr id="2050" name="Picture 2" descr="Resultado de imagen de feminismo">
            <a:extLst>
              <a:ext uri="{FF2B5EF4-FFF2-40B4-BE49-F238E27FC236}">
                <a16:creationId xmlns:a16="http://schemas.microsoft.com/office/drawing/2014/main" id="{B4B90241-8EEC-4C79-AF24-C9EDE29B3162}"/>
              </a:ext>
            </a:extLst>
          </p:cNvPr>
          <p:cNvPicPr>
            <a:picLocks noChangeAspect="1" noChangeArrowheads="1"/>
          </p:cNvPicPr>
          <p:nvPr/>
        </p:nvPicPr>
        <p:blipFill>
          <a:blip r:embed="rId2" cstate="hqprint">
            <a:extLst>
              <a:ext uri="{BEBA8EAE-BF5A-486C-A8C5-ECC9F3942E4B}">
                <a14:imgProps xmlns:a14="http://schemas.microsoft.com/office/drawing/2010/main">
                  <a14:imgLayer r:embed="rId3">
                    <a14:imgEffect>
                      <a14:backgroundRemoval t="6429" b="93988" l="6917" r="94417">
                        <a14:foregroundMark x1="51000" y1="48750" x2="48917" y2="82500"/>
                        <a14:foregroundMark x1="33500" y1="29821" x2="33500" y2="33988"/>
                        <a14:foregroundMark x1="41333" y1="26667" x2="41083" y2="31250"/>
                        <a14:foregroundMark x1="51833" y1="25238" x2="52167" y2="30000"/>
                        <a14:foregroundMark x1="61750" y1="27917" x2="61750" y2="32500"/>
                      </a14:backgroundRemoval>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20319415">
            <a:off x="653243" y="516556"/>
            <a:ext cx="1580588" cy="2212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5021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72491" y="365125"/>
            <a:ext cx="3840085" cy="1692794"/>
          </a:xfrm>
        </p:spPr>
        <p:txBody>
          <a:bodyPr vert="horz" lIns="91440" tIns="45720" rIns="91440" bIns="45720" rtlCol="0" anchor="ctr">
            <a:normAutofit/>
          </a:bodyPr>
          <a:lstStyle/>
          <a:p>
            <a:r>
              <a:rPr lang="en-US" b="1" dirty="0">
                <a:solidFill>
                  <a:srgbClr val="000000"/>
                </a:solidFill>
              </a:rPr>
              <a:t>Octavio Salazar Benítez</a:t>
            </a:r>
          </a:p>
        </p:txBody>
      </p:sp>
      <p:sp>
        <p:nvSpPr>
          <p:cNvPr id="4" name="Marcador de contenido 3">
            <a:extLst>
              <a:ext uri="{FF2B5EF4-FFF2-40B4-BE49-F238E27FC236}">
                <a16:creationId xmlns:a16="http://schemas.microsoft.com/office/drawing/2014/main" id="{74F35F18-6053-4A8D-8F19-BEC9018E36BB}"/>
              </a:ext>
            </a:extLst>
          </p:cNvPr>
          <p:cNvSpPr>
            <a:spLocks noGrp="1"/>
          </p:cNvSpPr>
          <p:nvPr>
            <p:ph sz="half" idx="2"/>
          </p:nvPr>
        </p:nvSpPr>
        <p:spPr>
          <a:xfrm>
            <a:off x="872491" y="2575034"/>
            <a:ext cx="3840085" cy="3462228"/>
          </a:xfrm>
        </p:spPr>
        <p:txBody>
          <a:bodyPr vert="horz" lIns="91440" tIns="45720" rIns="91440" bIns="45720" rtlCol="0" anchor="t">
            <a:noAutofit/>
          </a:bodyPr>
          <a:lstStyle/>
          <a:p>
            <a:pPr marL="0" indent="0">
              <a:buNone/>
            </a:pPr>
            <a:r>
              <a:rPr lang="en-US" sz="2000" dirty="0">
                <a:solidFill>
                  <a:srgbClr val="000000"/>
                </a:solidFill>
              </a:rPr>
              <a:t>Este </a:t>
            </a:r>
            <a:r>
              <a:rPr lang="en-US" sz="2000" err="1">
                <a:solidFill>
                  <a:srgbClr val="000000"/>
                </a:solidFill>
              </a:rPr>
              <a:t>jurista</a:t>
            </a:r>
            <a:r>
              <a:rPr lang="en-US" sz="2000" dirty="0">
                <a:solidFill>
                  <a:srgbClr val="000000"/>
                </a:solidFill>
              </a:rPr>
              <a:t> </a:t>
            </a:r>
            <a:r>
              <a:rPr lang="en-US" sz="2000" err="1">
                <a:solidFill>
                  <a:srgbClr val="000000"/>
                </a:solidFill>
              </a:rPr>
              <a:t>nacido</a:t>
            </a:r>
            <a:r>
              <a:rPr lang="en-US" sz="2000" dirty="0">
                <a:solidFill>
                  <a:srgbClr val="000000"/>
                </a:solidFill>
              </a:rPr>
              <a:t> en </a:t>
            </a:r>
            <a:r>
              <a:rPr lang="en-US" sz="2000" err="1">
                <a:solidFill>
                  <a:srgbClr val="000000"/>
                </a:solidFill>
              </a:rPr>
              <a:t>Cabra</a:t>
            </a:r>
            <a:r>
              <a:rPr lang="en-US" sz="2000" dirty="0">
                <a:solidFill>
                  <a:srgbClr val="000000"/>
                </a:solidFill>
              </a:rPr>
              <a:t> (Córdoba) en 1969 es </a:t>
            </a:r>
            <a:r>
              <a:rPr lang="en-US" sz="2000" err="1">
                <a:solidFill>
                  <a:srgbClr val="000000"/>
                </a:solidFill>
              </a:rPr>
              <a:t>especialista</a:t>
            </a:r>
            <a:r>
              <a:rPr lang="en-US" sz="2000" dirty="0">
                <a:solidFill>
                  <a:srgbClr val="000000"/>
                </a:solidFill>
              </a:rPr>
              <a:t> en derecho </a:t>
            </a:r>
            <a:r>
              <a:rPr lang="en-US" sz="2000" err="1">
                <a:solidFill>
                  <a:srgbClr val="000000"/>
                </a:solidFill>
              </a:rPr>
              <a:t>constitucional</a:t>
            </a:r>
            <a:r>
              <a:rPr lang="en-US" sz="2000" dirty="0">
                <a:solidFill>
                  <a:srgbClr val="000000"/>
                </a:solidFill>
              </a:rPr>
              <a:t> y </a:t>
            </a:r>
            <a:r>
              <a:rPr lang="en-US" sz="2000" err="1">
                <a:solidFill>
                  <a:srgbClr val="000000"/>
                </a:solidFill>
              </a:rPr>
              <a:t>conocido</a:t>
            </a:r>
            <a:r>
              <a:rPr lang="en-US" sz="2000" dirty="0">
                <a:solidFill>
                  <a:srgbClr val="000000"/>
                </a:solidFill>
              </a:rPr>
              <a:t> por sus </a:t>
            </a:r>
            <a:r>
              <a:rPr lang="en-US" sz="2000" err="1">
                <a:solidFill>
                  <a:srgbClr val="000000"/>
                </a:solidFill>
              </a:rPr>
              <a:t>trabajos</a:t>
            </a:r>
            <a:r>
              <a:rPr lang="en-US" sz="2000" dirty="0">
                <a:solidFill>
                  <a:srgbClr val="000000"/>
                </a:solidFill>
              </a:rPr>
              <a:t> </a:t>
            </a:r>
            <a:r>
              <a:rPr lang="en-US" sz="2000" err="1">
                <a:solidFill>
                  <a:srgbClr val="000000"/>
                </a:solidFill>
              </a:rPr>
              <a:t>sobre</a:t>
            </a:r>
            <a:r>
              <a:rPr lang="en-US" sz="2000" dirty="0">
                <a:solidFill>
                  <a:srgbClr val="000000"/>
                </a:solidFill>
              </a:rPr>
              <a:t> </a:t>
            </a:r>
            <a:r>
              <a:rPr lang="en-US" sz="2000" err="1">
                <a:solidFill>
                  <a:srgbClr val="000000"/>
                </a:solidFill>
              </a:rPr>
              <a:t>igualdad</a:t>
            </a:r>
            <a:r>
              <a:rPr lang="en-US" sz="2000" dirty="0">
                <a:solidFill>
                  <a:srgbClr val="000000"/>
                </a:solidFill>
              </a:rPr>
              <a:t> de </a:t>
            </a:r>
            <a:r>
              <a:rPr lang="en-US" sz="2000" err="1">
                <a:solidFill>
                  <a:srgbClr val="000000"/>
                </a:solidFill>
              </a:rPr>
              <a:t>género</a:t>
            </a:r>
            <a:r>
              <a:rPr lang="en-US" sz="2000" dirty="0">
                <a:solidFill>
                  <a:srgbClr val="000000"/>
                </a:solidFill>
              </a:rPr>
              <a:t> y </a:t>
            </a:r>
            <a:r>
              <a:rPr lang="en-US" sz="2000" err="1">
                <a:solidFill>
                  <a:srgbClr val="000000"/>
                </a:solidFill>
              </a:rPr>
              <a:t>nuevas</a:t>
            </a:r>
            <a:r>
              <a:rPr lang="en-US" sz="2000" dirty="0">
                <a:solidFill>
                  <a:srgbClr val="000000"/>
                </a:solidFill>
              </a:rPr>
              <a:t> </a:t>
            </a:r>
            <a:r>
              <a:rPr lang="en-US" sz="2000" err="1">
                <a:solidFill>
                  <a:srgbClr val="000000"/>
                </a:solidFill>
              </a:rPr>
              <a:t>masculinidades</a:t>
            </a:r>
            <a:r>
              <a:rPr lang="en-US" sz="2000" dirty="0">
                <a:solidFill>
                  <a:srgbClr val="000000"/>
                </a:solidFill>
              </a:rPr>
              <a:t>.</a:t>
            </a:r>
            <a:endParaRPr lang="en-US" sz="2000">
              <a:solidFill>
                <a:srgbClr val="000000"/>
              </a:solidFill>
              <a:cs typeface="Calibri"/>
            </a:endParaRPr>
          </a:p>
          <a:p>
            <a:pPr marL="0" indent="0">
              <a:buNone/>
            </a:pPr>
            <a:r>
              <a:rPr lang="en-US" sz="2000" dirty="0">
                <a:solidFill>
                  <a:srgbClr val="000000"/>
                </a:solidFill>
              </a:rPr>
              <a:t>Con </a:t>
            </a:r>
            <a:r>
              <a:rPr lang="en-US" sz="2000" err="1">
                <a:solidFill>
                  <a:srgbClr val="000000"/>
                </a:solidFill>
              </a:rPr>
              <a:t>títulos</a:t>
            </a:r>
            <a:r>
              <a:rPr lang="en-US" sz="2000" dirty="0">
                <a:solidFill>
                  <a:srgbClr val="000000"/>
                </a:solidFill>
              </a:rPr>
              <a:t> </a:t>
            </a:r>
            <a:r>
              <a:rPr lang="en-US" sz="2000" err="1">
                <a:solidFill>
                  <a:srgbClr val="000000"/>
                </a:solidFill>
              </a:rPr>
              <a:t>como</a:t>
            </a:r>
            <a:r>
              <a:rPr lang="en-US" sz="2000" dirty="0">
                <a:solidFill>
                  <a:srgbClr val="000000"/>
                </a:solidFill>
              </a:rPr>
              <a:t> </a:t>
            </a:r>
            <a:r>
              <a:rPr lang="en-US" sz="2000" i="1" dirty="0">
                <a:solidFill>
                  <a:srgbClr val="000000"/>
                </a:solidFill>
              </a:rPr>
              <a:t>El hombre que no </a:t>
            </a:r>
            <a:r>
              <a:rPr lang="en-US" sz="2000" i="1" err="1">
                <a:solidFill>
                  <a:srgbClr val="000000"/>
                </a:solidFill>
              </a:rPr>
              <a:t>deberíamos</a:t>
            </a:r>
            <a:r>
              <a:rPr lang="en-US" sz="2000" i="1" dirty="0">
                <a:solidFill>
                  <a:srgbClr val="000000"/>
                </a:solidFill>
              </a:rPr>
              <a:t> ser </a:t>
            </a:r>
            <a:r>
              <a:rPr lang="en-US" sz="2000" dirty="0">
                <a:solidFill>
                  <a:srgbClr val="000000"/>
                </a:solidFill>
              </a:rPr>
              <a:t>o </a:t>
            </a:r>
            <a:r>
              <a:rPr lang="en-US" sz="2000" i="1" dirty="0">
                <a:solidFill>
                  <a:srgbClr val="000000"/>
                </a:solidFill>
              </a:rPr>
              <a:t>#</a:t>
            </a:r>
            <a:r>
              <a:rPr lang="en-US" sz="2000" i="1" err="1">
                <a:solidFill>
                  <a:srgbClr val="000000"/>
                </a:solidFill>
              </a:rPr>
              <a:t>WeToo</a:t>
            </a:r>
            <a:r>
              <a:rPr lang="en-US" sz="2000" dirty="0">
                <a:solidFill>
                  <a:srgbClr val="000000"/>
                </a:solidFill>
              </a:rPr>
              <a:t>, </a:t>
            </a:r>
            <a:r>
              <a:rPr lang="en-US" sz="2000" err="1">
                <a:solidFill>
                  <a:srgbClr val="000000"/>
                </a:solidFill>
              </a:rPr>
              <a:t>lucha</a:t>
            </a:r>
            <a:r>
              <a:rPr lang="en-US" sz="2000" dirty="0">
                <a:solidFill>
                  <a:srgbClr val="000000"/>
                </a:solidFill>
              </a:rPr>
              <a:t> contra el </a:t>
            </a:r>
            <a:r>
              <a:rPr lang="en-US" sz="2000" err="1">
                <a:solidFill>
                  <a:srgbClr val="000000"/>
                </a:solidFill>
              </a:rPr>
              <a:t>patriarcado</a:t>
            </a:r>
            <a:r>
              <a:rPr lang="en-US" sz="2000" dirty="0">
                <a:solidFill>
                  <a:srgbClr val="000000"/>
                </a:solidFill>
              </a:rPr>
              <a:t> y reclama un </a:t>
            </a:r>
            <a:r>
              <a:rPr lang="en-US" sz="2000" err="1">
                <a:solidFill>
                  <a:srgbClr val="000000"/>
                </a:solidFill>
              </a:rPr>
              <a:t>mundo</a:t>
            </a:r>
            <a:r>
              <a:rPr lang="en-US" sz="2000" dirty="0">
                <a:solidFill>
                  <a:srgbClr val="000000"/>
                </a:solidFill>
              </a:rPr>
              <a:t> </a:t>
            </a:r>
            <a:r>
              <a:rPr lang="en-US" sz="2000" err="1">
                <a:solidFill>
                  <a:srgbClr val="000000"/>
                </a:solidFill>
              </a:rPr>
              <a:t>donde</a:t>
            </a:r>
            <a:r>
              <a:rPr lang="en-US" sz="2000" dirty="0">
                <a:solidFill>
                  <a:srgbClr val="000000"/>
                </a:solidFill>
              </a:rPr>
              <a:t> </a:t>
            </a:r>
            <a:r>
              <a:rPr lang="en-US" sz="2000" err="1">
                <a:solidFill>
                  <a:srgbClr val="000000"/>
                </a:solidFill>
              </a:rPr>
              <a:t>impere</a:t>
            </a:r>
            <a:r>
              <a:rPr lang="en-US" sz="2000" dirty="0">
                <a:solidFill>
                  <a:srgbClr val="000000"/>
                </a:solidFill>
              </a:rPr>
              <a:t> la </a:t>
            </a:r>
            <a:r>
              <a:rPr lang="en-US" sz="2000" err="1">
                <a:solidFill>
                  <a:srgbClr val="000000"/>
                </a:solidFill>
              </a:rPr>
              <a:t>igualdad</a:t>
            </a:r>
            <a:r>
              <a:rPr lang="en-US" sz="2000" dirty="0">
                <a:solidFill>
                  <a:srgbClr val="000000"/>
                </a:solidFill>
              </a:rPr>
              <a:t>. </a:t>
            </a:r>
            <a:endParaRPr lang="en-US" sz="2000" i="1" dirty="0">
              <a:solidFill>
                <a:srgbClr val="000000"/>
              </a:solidFill>
              <a:cs typeface="Calibri" panose="020F0502020204030204"/>
            </a:endParaRPr>
          </a:p>
        </p:txBody>
      </p:sp>
      <p:pic>
        <p:nvPicPr>
          <p:cNvPr id="6" name="Imagen 6" descr="Imagen que contiene persona, hombre, interior, pared&#10;&#10;Descripción generada con confianza muy alta">
            <a:extLst>
              <a:ext uri="{FF2B5EF4-FFF2-40B4-BE49-F238E27FC236}">
                <a16:creationId xmlns:a16="http://schemas.microsoft.com/office/drawing/2014/main" id="{28167325-06AF-4553-9ABD-8F80EE541265}"/>
              </a:ext>
            </a:extLst>
          </p:cNvPr>
          <p:cNvPicPr>
            <a:picLocks noGrp="1" noChangeAspect="1"/>
          </p:cNvPicPr>
          <p:nvPr>
            <p:ph sz="half" idx="1"/>
          </p:nvPr>
        </p:nvPicPr>
        <p:blipFill rotWithShape="1">
          <a:blip r:embed="rId2">
            <a:extLst>
              <a:ext uri="{837473B0-CC2E-450A-ABE3-18F120FF3D39}">
                <a1611:picAttrSrcUrl xmlns:a1611="http://schemas.microsoft.com/office/drawing/2016/11/main" r:id="rId3"/>
              </a:ext>
            </a:extLst>
          </a:blip>
          <a:srcRect l="9655" r="16107"/>
          <a:stretch/>
        </p:blipFill>
        <p:spPr>
          <a:xfrm>
            <a:off x="4790137" y="11"/>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723091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de sÃ­mbolo feminista">
            <a:extLst>
              <a:ext uri="{FF2B5EF4-FFF2-40B4-BE49-F238E27FC236}">
                <a16:creationId xmlns:a16="http://schemas.microsoft.com/office/drawing/2014/main" id="{BA8E3916-39C6-478D-A7F4-3EDFCE66DE2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74788">
            <a:off x="7502997" y="4715120"/>
            <a:ext cx="1315415" cy="1950075"/>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1">
            <a:extLst>
              <a:ext uri="{FF2B5EF4-FFF2-40B4-BE49-F238E27FC236}">
                <a16:creationId xmlns:a16="http://schemas.microsoft.com/office/drawing/2014/main" id="{4853EB82-016E-4BC8-81C0-B6D13F41E51F}"/>
              </a:ext>
            </a:extLst>
          </p:cNvPr>
          <p:cNvSpPr txBox="1">
            <a:spLocks noChangeArrowheads="1"/>
          </p:cNvSpPr>
          <p:nvPr/>
        </p:nvSpPr>
        <p:spPr bwMode="auto">
          <a:xfrm>
            <a:off x="685800" y="438696"/>
            <a:ext cx="6085857" cy="1553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r>
              <a:rPr lang="es-ES" altLang="es-ES" sz="5400" dirty="0">
                <a:latin typeface="Arial Black"/>
                <a:ea typeface="Microsoft YaHei"/>
              </a:rPr>
              <a:t>¿Sabías que...</a:t>
            </a:r>
            <a:endParaRPr lang="es-ES" sz="3200" dirty="0">
              <a:cs typeface="Arial" panose="020B0604020202020204" pitchFamily="34" charset="0"/>
            </a:endParaRPr>
          </a:p>
        </p:txBody>
      </p:sp>
      <p:sp>
        <p:nvSpPr>
          <p:cNvPr id="3" name="Text Box 1">
            <a:extLst>
              <a:ext uri="{FF2B5EF4-FFF2-40B4-BE49-F238E27FC236}">
                <a16:creationId xmlns:a16="http://schemas.microsoft.com/office/drawing/2014/main" id="{5C322A24-670E-4C15-B31F-3CDEDABD290F}"/>
              </a:ext>
            </a:extLst>
          </p:cNvPr>
          <p:cNvSpPr txBox="1">
            <a:spLocks noChangeArrowheads="1"/>
          </p:cNvSpPr>
          <p:nvPr/>
        </p:nvSpPr>
        <p:spPr bwMode="auto">
          <a:xfrm>
            <a:off x="360219" y="2209800"/>
            <a:ext cx="8868560" cy="320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just"/>
            <a:r>
              <a:rPr lang="es-ES" altLang="es-ES" sz="4000" dirty="0">
                <a:latin typeface="Arial Black"/>
                <a:ea typeface="Microsoft YaHei"/>
              </a:rPr>
              <a:t>… el único país del mundo donde las mujeres no pueden votar es El Vaticano?</a:t>
            </a:r>
            <a:endParaRPr lang="es-ES" altLang="es-ES" sz="4000" dirty="0">
              <a:latin typeface="Arial Black"/>
            </a:endParaRPr>
          </a:p>
        </p:txBody>
      </p:sp>
    </p:spTree>
    <p:extLst>
      <p:ext uri="{BB962C8B-B14F-4D97-AF65-F5344CB8AC3E}">
        <p14:creationId xmlns:p14="http://schemas.microsoft.com/office/powerpoint/2010/main" val="41084296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651306C2-7012-49B6-99A1-8BABCE01AE00}"/>
              </a:ext>
            </a:extLst>
          </p:cNvPr>
          <p:cNvSpPr txBox="1">
            <a:spLocks noChangeArrowheads="1"/>
          </p:cNvSpPr>
          <p:nvPr/>
        </p:nvSpPr>
        <p:spPr bwMode="auto">
          <a:xfrm>
            <a:off x="518720" y="533400"/>
            <a:ext cx="8868560" cy="5791200"/>
          </a:xfrm>
          <a:prstGeom prst="rect">
            <a:avLst/>
          </a:prstGeom>
          <a:noFill/>
          <a:ln w="57150" cap="flat" cmpd="thickThin">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ctr"/>
            <a:r>
              <a:rPr lang="es-ES" altLang="es-ES" sz="6000" u="sng" dirty="0">
                <a:ln cmpd="thickThin">
                  <a:noFill/>
                </a:ln>
                <a:latin typeface="Arial Black"/>
                <a:ea typeface="Microsoft YaHei"/>
              </a:rPr>
              <a:t>Feminismo</a:t>
            </a:r>
            <a:endParaRPr lang="es-ES" altLang="es-ES" sz="6000" u="sng" dirty="0">
              <a:latin typeface="Arial Black"/>
              <a:ea typeface="Microsoft YaHei"/>
            </a:endParaRPr>
          </a:p>
          <a:p>
            <a:pPr algn="ctr"/>
            <a:endParaRPr lang="es-ES" altLang="es-ES" sz="6000" u="sng">
              <a:latin typeface="Arial Black"/>
              <a:ea typeface="Microsoft YaHei"/>
            </a:endParaRPr>
          </a:p>
          <a:p>
            <a:pPr algn="ctr"/>
            <a:r>
              <a:rPr lang="es-ES" altLang="es-ES" sz="3500" dirty="0">
                <a:latin typeface="Arial Black"/>
                <a:ea typeface="Microsoft YaHei"/>
              </a:rPr>
              <a:t>Conjunto heterogéneo de movimientos políticos e intelectuales que buscan la igualdad legal y social de las mujeres y los hombres.</a:t>
            </a:r>
          </a:p>
        </p:txBody>
      </p:sp>
      <p:pic>
        <p:nvPicPr>
          <p:cNvPr id="5" name="Picture 2" descr="Resultado de imagen de feminismo">
            <a:extLst>
              <a:ext uri="{FF2B5EF4-FFF2-40B4-BE49-F238E27FC236}">
                <a16:creationId xmlns:a16="http://schemas.microsoft.com/office/drawing/2014/main" id="{BD54B9A7-713A-4D8E-88B5-AB8E707BE392}"/>
              </a:ext>
            </a:extLst>
          </p:cNvPr>
          <p:cNvPicPr>
            <a:picLocks noChangeAspect="1" noChangeArrowheads="1"/>
          </p:cNvPicPr>
          <p:nvPr/>
        </p:nvPicPr>
        <p:blipFill>
          <a:blip r:embed="rId2" cstate="hqprint">
            <a:extLst>
              <a:ext uri="{BEBA8EAE-BF5A-486C-A8C5-ECC9F3942E4B}">
                <a14:imgProps xmlns:a14="http://schemas.microsoft.com/office/drawing/2010/main">
                  <a14:imgLayer r:embed="rId3">
                    <a14:imgEffect>
                      <a14:backgroundRemoval t="6429" b="93988" l="6917" r="94417">
                        <a14:foregroundMark x1="51000" y1="48750" x2="48917" y2="82500"/>
                        <a14:foregroundMark x1="33500" y1="29821" x2="33500" y2="33988"/>
                        <a14:foregroundMark x1="41333" y1="26667" x2="41083" y2="31250"/>
                        <a14:foregroundMark x1="51833" y1="25238" x2="52167" y2="30000"/>
                        <a14:foregroundMark x1="61750" y1="27917" x2="61750" y2="32500"/>
                      </a14:backgroundRemoval>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20319415">
            <a:off x="917214" y="794815"/>
            <a:ext cx="1479948" cy="2126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26182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2086"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ítulo 1">
            <a:extLst>
              <a:ext uri="{FF2B5EF4-FFF2-40B4-BE49-F238E27FC236}">
                <a16:creationId xmlns:a16="http://schemas.microsoft.com/office/drawing/2014/main" id="{D3E721AD-9CA4-40F1-B7EE-4B694156ABE1}"/>
              </a:ext>
            </a:extLst>
          </p:cNvPr>
          <p:cNvSpPr>
            <a:spLocks noGrp="1"/>
          </p:cNvSpPr>
          <p:nvPr>
            <p:ph type="title"/>
          </p:nvPr>
        </p:nvSpPr>
        <p:spPr>
          <a:xfrm>
            <a:off x="4951460" y="802955"/>
            <a:ext cx="4044605" cy="1454051"/>
          </a:xfrm>
        </p:spPr>
        <p:txBody>
          <a:bodyPr vert="horz" lIns="91440" tIns="45720" rIns="91440" bIns="45720" rtlCol="0" anchor="ctr">
            <a:normAutofit fontScale="90000"/>
          </a:bodyPr>
          <a:lstStyle/>
          <a:p>
            <a:r>
              <a:rPr lang="en-US" b="1">
                <a:solidFill>
                  <a:srgbClr val="000000"/>
                </a:solidFill>
                <a:latin typeface="Arial Black"/>
              </a:rPr>
              <a:t>Chimamanda Ngozi Adichie</a:t>
            </a:r>
            <a:endParaRPr lang="en-US">
              <a:solidFill>
                <a:srgbClr val="000000"/>
              </a:solidFill>
              <a:latin typeface="Arial Black"/>
            </a:endParaRPr>
          </a:p>
          <a:p>
            <a:endParaRPr lang="en-US">
              <a:solidFill>
                <a:srgbClr val="000000"/>
              </a:solidFill>
            </a:endParaRPr>
          </a:p>
        </p:txBody>
      </p:sp>
      <p:sp>
        <p:nvSpPr>
          <p:cNvPr id="18"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4062855"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Imagen 7" descr="Imagen que contiene persona, interior, pared, ropa&#10;&#10;Descripción generada con confianza muy alta">
            <a:extLst>
              <a:ext uri="{FF2B5EF4-FFF2-40B4-BE49-F238E27FC236}">
                <a16:creationId xmlns:a16="http://schemas.microsoft.com/office/drawing/2014/main" id="{764F98F5-A939-4405-B99D-CA2AE6B39A8E}"/>
              </a:ext>
            </a:extLst>
          </p:cNvPr>
          <p:cNvPicPr>
            <a:picLocks noGrp="1" noChangeAspect="1"/>
          </p:cNvPicPr>
          <p:nvPr>
            <p:ph sz="half" idx="2"/>
          </p:nvPr>
        </p:nvPicPr>
        <p:blipFill rotWithShape="1">
          <a:blip r:embed="rId3">
            <a:alphaModFix/>
            <a:extLst>
              <a:ext uri="{837473B0-CC2E-450A-ABE3-18F120FF3D39}">
                <a1611:picAttrSrcUrl xmlns:a1611="http://schemas.microsoft.com/office/drawing/2016/11/main" r:id="rId4"/>
              </a:ext>
            </a:extLst>
          </a:blip>
          <a:srcRect l="12161" r="21663" b="2"/>
          <a:stretch/>
        </p:blipFill>
        <p:spPr>
          <a:xfrm>
            <a:off x="20" y="907231"/>
            <a:ext cx="3930888"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4" name="Marcador de contenido 3">
            <a:extLst>
              <a:ext uri="{FF2B5EF4-FFF2-40B4-BE49-F238E27FC236}">
                <a16:creationId xmlns:a16="http://schemas.microsoft.com/office/drawing/2014/main" id="{239D6945-7047-4C9F-B960-92D2B5EA2B5D}"/>
              </a:ext>
            </a:extLst>
          </p:cNvPr>
          <p:cNvSpPr>
            <a:spLocks noGrp="1"/>
          </p:cNvSpPr>
          <p:nvPr>
            <p:ph sz="half" idx="1"/>
          </p:nvPr>
        </p:nvSpPr>
        <p:spPr>
          <a:xfrm>
            <a:off x="4948591" y="2421682"/>
            <a:ext cx="4044282" cy="3639289"/>
          </a:xfrm>
        </p:spPr>
        <p:txBody>
          <a:bodyPr vert="horz" lIns="91440" tIns="45720" rIns="91440" bIns="45720" rtlCol="0" anchor="ctr">
            <a:noAutofit/>
          </a:bodyPr>
          <a:lstStyle/>
          <a:p>
            <a:pPr marL="0" indent="0">
              <a:buNone/>
            </a:pPr>
            <a:r>
              <a:rPr lang="en-US" sz="2200" dirty="0" err="1">
                <a:solidFill>
                  <a:schemeClr val="bg1"/>
                </a:solidFill>
                <a:latin typeface="Arial Black"/>
                <a:cs typeface="Calibri"/>
              </a:rPr>
              <a:t>Escritora</a:t>
            </a:r>
            <a:r>
              <a:rPr lang="en-US" sz="2200" dirty="0">
                <a:solidFill>
                  <a:schemeClr val="bg1"/>
                </a:solidFill>
                <a:latin typeface="Arial Black"/>
                <a:cs typeface="Calibri"/>
              </a:rPr>
              <a:t> </a:t>
            </a:r>
            <a:r>
              <a:rPr lang="en-US" sz="2200" dirty="0" err="1">
                <a:solidFill>
                  <a:schemeClr val="bg1"/>
                </a:solidFill>
                <a:latin typeface="Arial Black"/>
                <a:cs typeface="Calibri"/>
              </a:rPr>
              <a:t>nigeriana</a:t>
            </a:r>
            <a:r>
              <a:rPr lang="en-US" sz="2200" dirty="0">
                <a:solidFill>
                  <a:schemeClr val="bg1"/>
                </a:solidFill>
                <a:latin typeface="Arial Black"/>
                <a:cs typeface="Calibri"/>
              </a:rPr>
              <a:t> </a:t>
            </a:r>
            <a:r>
              <a:rPr lang="en-US" sz="2200" dirty="0" err="1">
                <a:solidFill>
                  <a:schemeClr val="bg1"/>
                </a:solidFill>
                <a:latin typeface="Arial Black"/>
                <a:cs typeface="Calibri"/>
              </a:rPr>
              <a:t>nacida</a:t>
            </a:r>
            <a:r>
              <a:rPr lang="en-US" sz="2200" dirty="0">
                <a:solidFill>
                  <a:schemeClr val="bg1"/>
                </a:solidFill>
                <a:latin typeface="Arial Black"/>
                <a:cs typeface="Calibri"/>
              </a:rPr>
              <a:t> en 1977.</a:t>
            </a:r>
            <a:endParaRPr lang="es-ES" sz="2200" dirty="0">
              <a:solidFill>
                <a:schemeClr val="bg1"/>
              </a:solidFill>
              <a:cs typeface="Calibri" panose="020F0502020204030204"/>
            </a:endParaRPr>
          </a:p>
          <a:p>
            <a:pPr marL="0" indent="0">
              <a:buNone/>
            </a:pPr>
            <a:r>
              <a:rPr lang="en-US" sz="2200" dirty="0" err="1">
                <a:solidFill>
                  <a:schemeClr val="bg1"/>
                </a:solidFill>
                <a:latin typeface="Arial Black"/>
                <a:cs typeface="Calibri"/>
              </a:rPr>
              <a:t>Autora</a:t>
            </a:r>
            <a:r>
              <a:rPr lang="en-US" sz="2200" dirty="0">
                <a:solidFill>
                  <a:schemeClr val="bg1"/>
                </a:solidFill>
                <a:latin typeface="Arial Black"/>
                <a:cs typeface="Calibri"/>
              </a:rPr>
              <a:t> de la </a:t>
            </a:r>
            <a:r>
              <a:rPr lang="en-US" sz="2200" dirty="0" err="1">
                <a:solidFill>
                  <a:schemeClr val="bg1"/>
                </a:solidFill>
                <a:latin typeface="Arial Black"/>
                <a:cs typeface="Calibri"/>
              </a:rPr>
              <a:t>obra</a:t>
            </a:r>
            <a:r>
              <a:rPr lang="en-US" sz="2200" dirty="0">
                <a:solidFill>
                  <a:schemeClr val="bg1"/>
                </a:solidFill>
                <a:latin typeface="Arial Black"/>
                <a:cs typeface="Calibri"/>
              </a:rPr>
              <a:t> </a:t>
            </a:r>
            <a:r>
              <a:rPr lang="en-US" sz="2200" i="1" u="sng" dirty="0" err="1">
                <a:solidFill>
                  <a:schemeClr val="bg1"/>
                </a:solidFill>
                <a:latin typeface="Arial Black"/>
                <a:cs typeface="Calibri"/>
              </a:rPr>
              <a:t>Todos</a:t>
            </a:r>
            <a:r>
              <a:rPr lang="en-US" sz="2200" i="1" u="sng" dirty="0">
                <a:solidFill>
                  <a:schemeClr val="bg1"/>
                </a:solidFill>
                <a:latin typeface="Arial Black"/>
                <a:cs typeface="Calibri"/>
              </a:rPr>
              <a:t> </a:t>
            </a:r>
            <a:r>
              <a:rPr lang="en-US" sz="2200" i="1" u="sng" dirty="0" err="1">
                <a:solidFill>
                  <a:schemeClr val="bg1"/>
                </a:solidFill>
                <a:latin typeface="Arial Black"/>
                <a:cs typeface="Calibri"/>
              </a:rPr>
              <a:t>debríamos</a:t>
            </a:r>
            <a:r>
              <a:rPr lang="en-US" sz="2200" i="1" u="sng" dirty="0">
                <a:solidFill>
                  <a:schemeClr val="bg1"/>
                </a:solidFill>
                <a:latin typeface="Arial Black"/>
                <a:cs typeface="Calibri"/>
              </a:rPr>
              <a:t> ser </a:t>
            </a:r>
            <a:r>
              <a:rPr lang="en-US" sz="2200" i="1" u="sng" dirty="0" err="1">
                <a:solidFill>
                  <a:schemeClr val="bg1"/>
                </a:solidFill>
                <a:latin typeface="Arial Black"/>
                <a:cs typeface="Calibri"/>
              </a:rPr>
              <a:t>feministas</a:t>
            </a:r>
            <a:r>
              <a:rPr lang="en-US" sz="2200" i="1" dirty="0">
                <a:solidFill>
                  <a:schemeClr val="bg1"/>
                </a:solidFill>
                <a:latin typeface="Arial Black"/>
                <a:cs typeface="Calibri"/>
              </a:rPr>
              <a:t>.</a:t>
            </a:r>
          </a:p>
          <a:p>
            <a:pPr marL="0" indent="0">
              <a:buNone/>
            </a:pPr>
            <a:r>
              <a:rPr lang="en-US" sz="2200" dirty="0">
                <a:solidFill>
                  <a:schemeClr val="bg1"/>
                </a:solidFill>
                <a:latin typeface="Arial Black"/>
                <a:cs typeface="Calibri"/>
              </a:rPr>
              <a:t>Se ha </a:t>
            </a:r>
            <a:r>
              <a:rPr lang="en-US" sz="2200" dirty="0" err="1">
                <a:solidFill>
                  <a:schemeClr val="bg1"/>
                </a:solidFill>
                <a:latin typeface="Arial Black"/>
                <a:cs typeface="Calibri"/>
              </a:rPr>
              <a:t>convertido</a:t>
            </a:r>
            <a:r>
              <a:rPr lang="en-US" sz="2200" dirty="0">
                <a:solidFill>
                  <a:schemeClr val="bg1"/>
                </a:solidFill>
                <a:latin typeface="Arial Black"/>
                <a:cs typeface="Calibri"/>
              </a:rPr>
              <a:t> en una de las </a:t>
            </a:r>
            <a:r>
              <a:rPr lang="en-US" sz="2200" dirty="0" err="1">
                <a:solidFill>
                  <a:schemeClr val="bg1"/>
                </a:solidFill>
                <a:latin typeface="Arial Black"/>
                <a:cs typeface="Calibri"/>
              </a:rPr>
              <a:t>principales</a:t>
            </a:r>
            <a:r>
              <a:rPr lang="en-US" sz="2200" dirty="0">
                <a:solidFill>
                  <a:schemeClr val="bg1"/>
                </a:solidFill>
                <a:latin typeface="Arial Black"/>
                <a:cs typeface="Calibri"/>
              </a:rPr>
              <a:t> </a:t>
            </a:r>
            <a:r>
              <a:rPr lang="en-US" sz="2200" dirty="0" err="1">
                <a:solidFill>
                  <a:schemeClr val="bg1"/>
                </a:solidFill>
                <a:latin typeface="Arial Black"/>
                <a:cs typeface="Calibri"/>
              </a:rPr>
              <a:t>defensoras</a:t>
            </a:r>
            <a:r>
              <a:rPr lang="en-US" sz="2200" dirty="0">
                <a:solidFill>
                  <a:schemeClr val="bg1"/>
                </a:solidFill>
                <a:latin typeface="Arial Black"/>
                <a:cs typeface="Calibri"/>
              </a:rPr>
              <a:t> </a:t>
            </a:r>
            <a:r>
              <a:rPr lang="en-US" sz="2200" dirty="0" err="1">
                <a:solidFill>
                  <a:schemeClr val="bg1"/>
                </a:solidFill>
                <a:latin typeface="Arial Black"/>
                <a:cs typeface="Calibri"/>
              </a:rPr>
              <a:t>actuales</a:t>
            </a:r>
            <a:r>
              <a:rPr lang="en-US" sz="2200" dirty="0">
                <a:solidFill>
                  <a:schemeClr val="bg1"/>
                </a:solidFill>
                <a:latin typeface="Arial Black"/>
                <a:cs typeface="Calibri"/>
              </a:rPr>
              <a:t> de la </a:t>
            </a:r>
            <a:r>
              <a:rPr lang="en-US" sz="2200" dirty="0" err="1">
                <a:solidFill>
                  <a:schemeClr val="bg1"/>
                </a:solidFill>
                <a:latin typeface="Arial Black"/>
                <a:cs typeface="Calibri"/>
              </a:rPr>
              <a:t>lucha</a:t>
            </a:r>
            <a:r>
              <a:rPr lang="en-US" sz="2200" dirty="0">
                <a:solidFill>
                  <a:schemeClr val="bg1"/>
                </a:solidFill>
                <a:latin typeface="Arial Black"/>
                <a:cs typeface="Calibri"/>
              </a:rPr>
              <a:t> por la </a:t>
            </a:r>
            <a:r>
              <a:rPr lang="en-US" sz="2200" dirty="0" err="1">
                <a:solidFill>
                  <a:schemeClr val="bg1"/>
                </a:solidFill>
                <a:latin typeface="Arial Black"/>
                <a:cs typeface="Calibri"/>
              </a:rPr>
              <a:t>igualdad</a:t>
            </a:r>
            <a:r>
              <a:rPr lang="en-US" sz="2200" dirty="0">
                <a:solidFill>
                  <a:schemeClr val="bg1"/>
                </a:solidFill>
                <a:latin typeface="Arial Black"/>
                <a:cs typeface="Calibri"/>
              </a:rPr>
              <a:t> y de la </a:t>
            </a:r>
            <a:r>
              <a:rPr lang="en-US" sz="2200" dirty="0" err="1">
                <a:solidFill>
                  <a:schemeClr val="bg1"/>
                </a:solidFill>
                <a:latin typeface="Arial Black"/>
                <a:cs typeface="Calibri"/>
              </a:rPr>
              <a:t>visibilidad</a:t>
            </a:r>
            <a:r>
              <a:rPr lang="en-US" sz="2200" dirty="0">
                <a:solidFill>
                  <a:schemeClr val="bg1"/>
                </a:solidFill>
                <a:latin typeface="Arial Black"/>
                <a:cs typeface="Calibri"/>
              </a:rPr>
              <a:t> de la </a:t>
            </a:r>
            <a:r>
              <a:rPr lang="en-US" sz="2200" dirty="0" err="1">
                <a:solidFill>
                  <a:schemeClr val="bg1"/>
                </a:solidFill>
                <a:latin typeface="Arial Black"/>
                <a:cs typeface="Calibri"/>
              </a:rPr>
              <a:t>mujer</a:t>
            </a:r>
            <a:r>
              <a:rPr lang="en-US" sz="2200" dirty="0">
                <a:solidFill>
                  <a:schemeClr val="bg1"/>
                </a:solidFill>
                <a:latin typeface="Arial Black"/>
                <a:cs typeface="Calibri"/>
              </a:rPr>
              <a:t> de </a:t>
            </a:r>
            <a:r>
              <a:rPr lang="en-US" sz="2200" dirty="0" err="1">
                <a:solidFill>
                  <a:schemeClr val="bg1"/>
                </a:solidFill>
                <a:latin typeface="Arial Black"/>
                <a:cs typeface="Calibri"/>
              </a:rPr>
              <a:t>origen</a:t>
            </a:r>
            <a:r>
              <a:rPr lang="en-US" sz="2200" dirty="0">
                <a:solidFill>
                  <a:schemeClr val="bg1"/>
                </a:solidFill>
                <a:latin typeface="Arial Black"/>
                <a:cs typeface="Calibri"/>
              </a:rPr>
              <a:t> </a:t>
            </a:r>
            <a:r>
              <a:rPr lang="en-US" sz="2200" dirty="0" err="1">
                <a:solidFill>
                  <a:schemeClr val="bg1"/>
                </a:solidFill>
                <a:latin typeface="Arial Black"/>
                <a:cs typeface="Calibri"/>
              </a:rPr>
              <a:t>africano</a:t>
            </a:r>
            <a:r>
              <a:rPr lang="en-US" sz="2200" dirty="0">
                <a:solidFill>
                  <a:schemeClr val="bg1"/>
                </a:solidFill>
                <a:latin typeface="Arial Black"/>
                <a:cs typeface="Calibri"/>
              </a:rPr>
              <a:t>.</a:t>
            </a:r>
            <a:endParaRPr lang="en-US" sz="2200" dirty="0">
              <a:solidFill>
                <a:schemeClr val="bg1"/>
              </a:solidFill>
              <a:cs typeface="Calibri" panose="020F0502020204030204"/>
            </a:endParaRPr>
          </a:p>
        </p:txBody>
      </p:sp>
    </p:spTree>
    <p:extLst>
      <p:ext uri="{BB962C8B-B14F-4D97-AF65-F5344CB8AC3E}">
        <p14:creationId xmlns:p14="http://schemas.microsoft.com/office/powerpoint/2010/main" val="4737717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651306C2-7012-49B6-99A1-8BABCE01AE00}"/>
              </a:ext>
            </a:extLst>
          </p:cNvPr>
          <p:cNvSpPr txBox="1">
            <a:spLocks noChangeArrowheads="1"/>
          </p:cNvSpPr>
          <p:nvPr/>
        </p:nvSpPr>
        <p:spPr bwMode="auto">
          <a:xfrm>
            <a:off x="518720" y="533400"/>
            <a:ext cx="8868560" cy="5791200"/>
          </a:xfrm>
          <a:prstGeom prst="rect">
            <a:avLst/>
          </a:prstGeom>
          <a:noFill/>
          <a:ln w="57150" cap="flat" cmpd="thickThin">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ctr"/>
            <a:r>
              <a:rPr lang="es-ES" altLang="es-ES" sz="6000" u="sng" dirty="0" err="1">
                <a:ln cmpd="thickThin">
                  <a:noFill/>
                </a:ln>
                <a:latin typeface="Arial Black"/>
                <a:ea typeface="Microsoft YaHei"/>
              </a:rPr>
              <a:t>Transfeminismo</a:t>
            </a:r>
            <a:endParaRPr lang="es-ES" altLang="es-ES" sz="6000" u="sng" dirty="0" err="1">
              <a:latin typeface="Arial Black"/>
              <a:ea typeface="Microsoft YaHei"/>
            </a:endParaRPr>
          </a:p>
          <a:p>
            <a:pPr algn="ctr"/>
            <a:endParaRPr lang="es-ES" altLang="es-ES" sz="2000">
              <a:latin typeface="Arial Black"/>
              <a:ea typeface="Microsoft YaHei"/>
            </a:endParaRPr>
          </a:p>
          <a:p>
            <a:pPr algn="ctr"/>
            <a:r>
              <a:rPr lang="es-ES" altLang="es-ES" sz="3500" dirty="0">
                <a:ln cmpd="thickThin">
                  <a:noFill/>
                </a:ln>
                <a:latin typeface="Arial Black"/>
                <a:ea typeface="Microsoft YaHei"/>
              </a:rPr>
              <a:t>Corriente del feminismo influenciada por la vivencia de las personas transexuales que considera que el género no sólo es una construcción social, sino que es un sistema de poder que perpetúa la desigualdad.</a:t>
            </a:r>
            <a:endParaRPr lang="es-ES" dirty="0">
              <a:cs typeface="Arial"/>
            </a:endParaRPr>
          </a:p>
          <a:p>
            <a:pPr algn="ctr"/>
            <a:endParaRPr lang="es-ES" altLang="es-ES" sz="3500">
              <a:latin typeface="Arial Black"/>
              <a:cs typeface="Arial" panose="020B0604020202020204" pitchFamily="34" charset="0"/>
            </a:endParaRPr>
          </a:p>
        </p:txBody>
      </p:sp>
      <p:pic>
        <p:nvPicPr>
          <p:cNvPr id="5" name="Imagen 5">
            <a:extLst>
              <a:ext uri="{FF2B5EF4-FFF2-40B4-BE49-F238E27FC236}">
                <a16:creationId xmlns:a16="http://schemas.microsoft.com/office/drawing/2014/main" id="{F12AF980-3717-4750-AF7C-11772F65F043}"/>
              </a:ext>
            </a:extLst>
          </p:cNvPr>
          <p:cNvPicPr>
            <a:picLocks noChangeAspect="1"/>
          </p:cNvPicPr>
          <p:nvPr/>
        </p:nvPicPr>
        <p:blipFill>
          <a:blip r:embed="rId2"/>
          <a:stretch>
            <a:fillRect/>
          </a:stretch>
        </p:blipFill>
        <p:spPr>
          <a:xfrm>
            <a:off x="576532" y="4835536"/>
            <a:ext cx="1319843" cy="1385116"/>
          </a:xfrm>
          <a:prstGeom prst="rect">
            <a:avLst/>
          </a:prstGeom>
        </p:spPr>
      </p:pic>
    </p:spTree>
    <p:extLst>
      <p:ext uri="{BB962C8B-B14F-4D97-AF65-F5344CB8AC3E}">
        <p14:creationId xmlns:p14="http://schemas.microsoft.com/office/powerpoint/2010/main" val="894890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de sÃ­mbolo feminista">
            <a:extLst>
              <a:ext uri="{FF2B5EF4-FFF2-40B4-BE49-F238E27FC236}">
                <a16:creationId xmlns:a16="http://schemas.microsoft.com/office/drawing/2014/main" id="{BA8E3916-39C6-478D-A7F4-3EDFCE66DE2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74788">
            <a:off x="7502997" y="4715120"/>
            <a:ext cx="1315415" cy="1950075"/>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1">
            <a:extLst>
              <a:ext uri="{FF2B5EF4-FFF2-40B4-BE49-F238E27FC236}">
                <a16:creationId xmlns:a16="http://schemas.microsoft.com/office/drawing/2014/main" id="{4853EB82-016E-4BC8-81C0-B6D13F41E51F}"/>
              </a:ext>
            </a:extLst>
          </p:cNvPr>
          <p:cNvSpPr txBox="1">
            <a:spLocks noChangeArrowheads="1"/>
          </p:cNvSpPr>
          <p:nvPr/>
        </p:nvSpPr>
        <p:spPr bwMode="auto">
          <a:xfrm>
            <a:off x="685800" y="438696"/>
            <a:ext cx="6085857" cy="1553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r>
              <a:rPr lang="es-ES" altLang="es-ES" sz="5400" dirty="0">
                <a:latin typeface="Arial Black"/>
                <a:ea typeface="Microsoft YaHei"/>
              </a:rPr>
              <a:t>¿Sabías que...</a:t>
            </a:r>
            <a:endParaRPr lang="es-ES" sz="3200" dirty="0">
              <a:cs typeface="Arial" panose="020B0604020202020204" pitchFamily="34" charset="0"/>
            </a:endParaRPr>
          </a:p>
        </p:txBody>
      </p:sp>
      <p:sp>
        <p:nvSpPr>
          <p:cNvPr id="3" name="Text Box 1">
            <a:extLst>
              <a:ext uri="{FF2B5EF4-FFF2-40B4-BE49-F238E27FC236}">
                <a16:creationId xmlns:a16="http://schemas.microsoft.com/office/drawing/2014/main" id="{5C322A24-670E-4C15-B31F-3CDEDABD290F}"/>
              </a:ext>
            </a:extLst>
          </p:cNvPr>
          <p:cNvSpPr txBox="1">
            <a:spLocks noChangeArrowheads="1"/>
          </p:cNvSpPr>
          <p:nvPr/>
        </p:nvSpPr>
        <p:spPr bwMode="auto">
          <a:xfrm>
            <a:off x="360219" y="2209800"/>
            <a:ext cx="8868560" cy="320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just"/>
            <a:r>
              <a:rPr lang="es-ES" altLang="es-ES" sz="4000" dirty="0">
                <a:latin typeface="Arial Black"/>
                <a:ea typeface="Microsoft YaHei"/>
              </a:rPr>
              <a:t>… el primer país del mundo donde las mujeres pudieron votar fue Nueva Zelanda en 1893?</a:t>
            </a:r>
            <a:endParaRPr lang="es-ES" altLang="es-ES" sz="4000" dirty="0">
              <a:latin typeface="Arial Black"/>
            </a:endParaRPr>
          </a:p>
        </p:txBody>
      </p:sp>
    </p:spTree>
    <p:extLst>
      <p:ext uri="{BB962C8B-B14F-4D97-AF65-F5344CB8AC3E}">
        <p14:creationId xmlns:p14="http://schemas.microsoft.com/office/powerpoint/2010/main" val="31559952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651306C2-7012-49B6-99A1-8BABCE01AE00}"/>
              </a:ext>
            </a:extLst>
          </p:cNvPr>
          <p:cNvSpPr txBox="1">
            <a:spLocks noChangeArrowheads="1"/>
          </p:cNvSpPr>
          <p:nvPr/>
        </p:nvSpPr>
        <p:spPr bwMode="auto">
          <a:xfrm>
            <a:off x="518720" y="533400"/>
            <a:ext cx="8868560" cy="5791200"/>
          </a:xfrm>
          <a:prstGeom prst="rect">
            <a:avLst/>
          </a:prstGeom>
          <a:noFill/>
          <a:ln w="57150" cap="flat" cmpd="thickThin">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ctr"/>
            <a:endParaRPr lang="es-ES" altLang="es-ES" sz="6000" u="sng">
              <a:ln cmpd="thickThin">
                <a:noFill/>
              </a:ln>
              <a:latin typeface="Arial Black"/>
              <a:ea typeface="Microsoft YaHei"/>
            </a:endParaRPr>
          </a:p>
          <a:p>
            <a:pPr algn="ctr"/>
            <a:r>
              <a:rPr lang="es-ES" altLang="es-ES" sz="6000" u="sng" dirty="0">
                <a:ln cmpd="thickThin">
                  <a:noFill/>
                </a:ln>
                <a:latin typeface="Arial Black"/>
                <a:ea typeface="Microsoft YaHei"/>
              </a:rPr>
              <a:t>Machismo</a:t>
            </a:r>
            <a:endParaRPr lang="es-ES" dirty="0"/>
          </a:p>
          <a:p>
            <a:pPr algn="ctr"/>
            <a:endParaRPr lang="es-ES" altLang="es-ES" sz="6000" u="sng">
              <a:latin typeface="Arial Black"/>
              <a:ea typeface="Microsoft YaHei"/>
            </a:endParaRPr>
          </a:p>
          <a:p>
            <a:pPr algn="ctr"/>
            <a:r>
              <a:rPr lang="es-ES" sz="3600" dirty="0">
                <a:latin typeface="Arial Black"/>
                <a:ea typeface="Microsoft YaHei"/>
              </a:rPr>
              <a:t>No es lo contrario de feminismo.</a:t>
            </a:r>
            <a:endParaRPr lang="es-ES" dirty="0"/>
          </a:p>
          <a:p>
            <a:pPr algn="ctr"/>
            <a:endParaRPr lang="es-ES" sz="3600">
              <a:latin typeface="Arial Black"/>
              <a:ea typeface="Microsoft YaHei"/>
            </a:endParaRPr>
          </a:p>
          <a:p>
            <a:pPr algn="ctr"/>
            <a:r>
              <a:rPr lang="es-ES" sz="3600" dirty="0">
                <a:latin typeface="Arial Black"/>
                <a:ea typeface="Microsoft YaHei"/>
              </a:rPr>
              <a:t>Es una ideología que engloba el conjunto de actitudes, conductas, prácticas sociales y creencias destinadas a promover la negación de la mujer como sujeto.</a:t>
            </a:r>
            <a:endParaRPr lang="es-ES" dirty="0"/>
          </a:p>
          <a:p>
            <a:pPr algn="ctr"/>
            <a:endParaRPr lang="es-ES" sz="3600">
              <a:latin typeface="Arial Black"/>
            </a:endParaRPr>
          </a:p>
        </p:txBody>
      </p:sp>
      <p:pic>
        <p:nvPicPr>
          <p:cNvPr id="2050" name="Picture 2" descr="Resultado de imagen de feminismo">
            <a:extLst>
              <a:ext uri="{FF2B5EF4-FFF2-40B4-BE49-F238E27FC236}">
                <a16:creationId xmlns:a16="http://schemas.microsoft.com/office/drawing/2014/main" id="{B4B90241-8EEC-4C79-AF24-C9EDE29B3162}"/>
              </a:ext>
            </a:extLst>
          </p:cNvPr>
          <p:cNvPicPr>
            <a:picLocks noChangeAspect="1" noChangeArrowheads="1"/>
          </p:cNvPicPr>
          <p:nvPr/>
        </p:nvPicPr>
        <p:blipFill>
          <a:blip r:embed="rId2" cstate="hqprint">
            <a:extLst>
              <a:ext uri="{BEBA8EAE-BF5A-486C-A8C5-ECC9F3942E4B}">
                <a14:imgProps xmlns:a14="http://schemas.microsoft.com/office/drawing/2010/main">
                  <a14:imgLayer r:embed="rId3">
                    <a14:imgEffect>
                      <a14:backgroundRemoval t="6429" b="93988" l="6917" r="94417">
                        <a14:foregroundMark x1="51000" y1="48750" x2="48917" y2="82500"/>
                        <a14:foregroundMark x1="33500" y1="29821" x2="33500" y2="33988"/>
                        <a14:foregroundMark x1="41333" y1="26667" x2="41083" y2="31250"/>
                        <a14:foregroundMark x1="51833" y1="25238" x2="52167" y2="30000"/>
                        <a14:foregroundMark x1="61750" y1="27917" x2="61750" y2="32500"/>
                      </a14:backgroundRemoval>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20319415">
            <a:off x="653243" y="516556"/>
            <a:ext cx="1580588" cy="2212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85893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2086"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ítulo 1">
            <a:extLst>
              <a:ext uri="{FF2B5EF4-FFF2-40B4-BE49-F238E27FC236}">
                <a16:creationId xmlns:a16="http://schemas.microsoft.com/office/drawing/2014/main" id="{06FA2F9D-0FBC-4F69-99F0-23D1F4CA002A}"/>
              </a:ext>
            </a:extLst>
          </p:cNvPr>
          <p:cNvSpPr>
            <a:spLocks noGrp="1"/>
          </p:cNvSpPr>
          <p:nvPr>
            <p:ph type="title"/>
          </p:nvPr>
        </p:nvSpPr>
        <p:spPr>
          <a:xfrm>
            <a:off x="4951460" y="802955"/>
            <a:ext cx="4044605" cy="1454051"/>
          </a:xfrm>
        </p:spPr>
        <p:txBody>
          <a:bodyPr vert="horz" lIns="91440" tIns="45720" rIns="91440" bIns="45720" rtlCol="0" anchor="ctr">
            <a:normAutofit/>
          </a:bodyPr>
          <a:lstStyle/>
          <a:p>
            <a:r>
              <a:rPr lang="es-ES" sz="4000" dirty="0">
                <a:solidFill>
                  <a:schemeClr val="bg1"/>
                </a:solidFill>
                <a:latin typeface="Arial Black"/>
                <a:cs typeface="Calibri Light"/>
              </a:rPr>
              <a:t>Rigoberta Menchú</a:t>
            </a:r>
          </a:p>
        </p:txBody>
      </p:sp>
      <p:sp>
        <p:nvSpPr>
          <p:cNvPr id="16"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4062855"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Imagen 5" descr="Imagen que contiene persona, suelo, exterior, ropa&#10;&#10;Descripción generada con confianza muy alta">
            <a:extLst>
              <a:ext uri="{FF2B5EF4-FFF2-40B4-BE49-F238E27FC236}">
                <a16:creationId xmlns:a16="http://schemas.microsoft.com/office/drawing/2014/main" id="{FFCCA2D4-399A-4453-8EC2-ABC51D8D35B2}"/>
              </a:ext>
            </a:extLst>
          </p:cNvPr>
          <p:cNvPicPr>
            <a:picLocks noGrp="1" noChangeAspect="1"/>
          </p:cNvPicPr>
          <p:nvPr>
            <p:ph sz="half" idx="1"/>
          </p:nvPr>
        </p:nvPicPr>
        <p:blipFill rotWithShape="1">
          <a:blip r:embed="rId3">
            <a:alphaModFix/>
            <a:extLst>
              <a:ext uri="{837473B0-CC2E-450A-ABE3-18F120FF3D39}">
                <a1611:picAttrSrcUrl xmlns:a1611="http://schemas.microsoft.com/office/drawing/2016/11/main" r:id="rId4"/>
              </a:ext>
            </a:extLst>
          </a:blip>
          <a:srcRect r="2" b="14337"/>
          <a:stretch/>
        </p:blipFill>
        <p:spPr>
          <a:xfrm>
            <a:off x="20" y="907231"/>
            <a:ext cx="3930888"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4" name="Marcador de contenido 3">
            <a:extLst>
              <a:ext uri="{FF2B5EF4-FFF2-40B4-BE49-F238E27FC236}">
                <a16:creationId xmlns:a16="http://schemas.microsoft.com/office/drawing/2014/main" id="{3E6026E0-2F64-4FA4-BA4C-065CA611D8F8}"/>
              </a:ext>
            </a:extLst>
          </p:cNvPr>
          <p:cNvSpPr>
            <a:spLocks noGrp="1"/>
          </p:cNvSpPr>
          <p:nvPr>
            <p:ph sz="half" idx="2"/>
          </p:nvPr>
        </p:nvSpPr>
        <p:spPr>
          <a:xfrm>
            <a:off x="4948591" y="2421682"/>
            <a:ext cx="4387301" cy="3639289"/>
          </a:xfrm>
        </p:spPr>
        <p:txBody>
          <a:bodyPr vert="horz" lIns="91440" tIns="45720" rIns="91440" bIns="45720" rtlCol="0" anchor="ctr">
            <a:noAutofit/>
          </a:bodyPr>
          <a:lstStyle/>
          <a:p>
            <a:pPr marL="0" indent="0">
              <a:buNone/>
            </a:pPr>
            <a:r>
              <a:rPr lang="es-ES" sz="2200" dirty="0">
                <a:solidFill>
                  <a:schemeClr val="bg1"/>
                </a:solidFill>
                <a:latin typeface="Arial Black"/>
                <a:cs typeface="Calibri"/>
              </a:rPr>
              <a:t>Nacida en Guatemala en 1959, es una activista de los derechos humanos.</a:t>
            </a:r>
          </a:p>
          <a:p>
            <a:pPr marL="0" indent="0">
              <a:buNone/>
            </a:pPr>
            <a:r>
              <a:rPr lang="es-ES" sz="2200" dirty="0">
                <a:solidFill>
                  <a:schemeClr val="bg1"/>
                </a:solidFill>
                <a:latin typeface="Arial Black"/>
                <a:cs typeface="Calibri"/>
              </a:rPr>
              <a:t>Una de sus mayores aportaciones ha sido denunciar la situación de la mujer indígena en Latinoamérica. </a:t>
            </a:r>
          </a:p>
          <a:p>
            <a:pPr marL="0" indent="0">
              <a:buNone/>
            </a:pPr>
            <a:r>
              <a:rPr lang="es-ES" sz="2200" dirty="0">
                <a:solidFill>
                  <a:schemeClr val="bg1"/>
                </a:solidFill>
                <a:latin typeface="Arial Black"/>
                <a:cs typeface="Calibri"/>
              </a:rPr>
              <a:t>Premio Nobel de la Paz en 1992.</a:t>
            </a:r>
            <a:endParaRPr lang="en-US" sz="2200" dirty="0">
              <a:solidFill>
                <a:schemeClr val="bg1"/>
              </a:solidFill>
              <a:latin typeface="Arial Black"/>
              <a:cs typeface="Calibri"/>
            </a:endParaRPr>
          </a:p>
          <a:p>
            <a:pPr marL="0" indent="0">
              <a:buNone/>
            </a:pPr>
            <a:endParaRPr lang="en-US" sz="2200">
              <a:solidFill>
                <a:srgbClr val="000000"/>
              </a:solidFill>
              <a:latin typeface="Arial Black"/>
              <a:cs typeface="Calibri"/>
            </a:endParaRPr>
          </a:p>
        </p:txBody>
      </p:sp>
    </p:spTree>
    <p:extLst>
      <p:ext uri="{BB962C8B-B14F-4D97-AF65-F5344CB8AC3E}">
        <p14:creationId xmlns:p14="http://schemas.microsoft.com/office/powerpoint/2010/main" val="34188822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651306C2-7012-49B6-99A1-8BABCE01AE00}"/>
              </a:ext>
            </a:extLst>
          </p:cNvPr>
          <p:cNvSpPr txBox="1">
            <a:spLocks noChangeArrowheads="1"/>
          </p:cNvSpPr>
          <p:nvPr/>
        </p:nvSpPr>
        <p:spPr bwMode="auto">
          <a:xfrm>
            <a:off x="518720" y="533400"/>
            <a:ext cx="8868560" cy="5791200"/>
          </a:xfrm>
          <a:prstGeom prst="rect">
            <a:avLst/>
          </a:prstGeom>
          <a:noFill/>
          <a:ln w="57150" cap="flat" cmpd="thickThin">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ctr"/>
            <a:endParaRPr lang="es-ES" altLang="es-ES" sz="6000" u="sng">
              <a:ln cmpd="thickThin">
                <a:noFill/>
              </a:ln>
              <a:latin typeface="Arial Black"/>
              <a:ea typeface="Microsoft YaHei"/>
            </a:endParaRPr>
          </a:p>
          <a:p>
            <a:pPr algn="ctr"/>
            <a:r>
              <a:rPr lang="es-ES" altLang="es-ES" sz="6000" dirty="0">
                <a:ln cmpd="thickThin">
                  <a:noFill/>
                </a:ln>
                <a:latin typeface="Arial Black"/>
                <a:ea typeface="Microsoft YaHei"/>
              </a:rPr>
              <a:t>    </a:t>
            </a:r>
            <a:r>
              <a:rPr lang="es-ES" altLang="es-ES" sz="6000" u="sng" dirty="0">
                <a:ln cmpd="thickThin">
                  <a:noFill/>
                </a:ln>
                <a:latin typeface="Arial Black"/>
                <a:ea typeface="Microsoft YaHei"/>
              </a:rPr>
              <a:t>Emancipación</a:t>
            </a:r>
            <a:endParaRPr lang="es-ES" dirty="0">
              <a:cs typeface="Arial"/>
            </a:endParaRPr>
          </a:p>
          <a:p>
            <a:pPr algn="ctr"/>
            <a:endParaRPr lang="es-ES" altLang="es-ES" sz="6000" u="sng">
              <a:latin typeface="Arial Black"/>
              <a:ea typeface="Microsoft YaHei"/>
            </a:endParaRPr>
          </a:p>
          <a:p>
            <a:pPr algn="ctr"/>
            <a:r>
              <a:rPr lang="es-ES" sz="3600" dirty="0">
                <a:latin typeface="Arial Black"/>
                <a:ea typeface="Microsoft YaHei"/>
              </a:rPr>
              <a:t>Proceso histórico por el cual las mujeres han reivindicado y conseguido  la igualdad legal, política, profesional, social, familiar y personal que tradicionalmente se les había negado.</a:t>
            </a:r>
            <a:endParaRPr lang="es-ES" sz="3600" dirty="0">
              <a:ea typeface="Microsoft YaHei"/>
              <a:cs typeface="Arial"/>
            </a:endParaRPr>
          </a:p>
          <a:p>
            <a:pPr algn="ctr"/>
            <a:endParaRPr lang="es-ES" altLang="es-ES" sz="3500">
              <a:latin typeface="Lucida Fax" panose="02060602050505020204" pitchFamily="18" charset="0"/>
            </a:endParaRPr>
          </a:p>
        </p:txBody>
      </p:sp>
      <p:pic>
        <p:nvPicPr>
          <p:cNvPr id="2050" name="Picture 2" descr="Resultado de imagen de feminismo">
            <a:extLst>
              <a:ext uri="{FF2B5EF4-FFF2-40B4-BE49-F238E27FC236}">
                <a16:creationId xmlns:a16="http://schemas.microsoft.com/office/drawing/2014/main" id="{B4B90241-8EEC-4C79-AF24-C9EDE29B3162}"/>
              </a:ext>
            </a:extLst>
          </p:cNvPr>
          <p:cNvPicPr>
            <a:picLocks noChangeAspect="1" noChangeArrowheads="1"/>
          </p:cNvPicPr>
          <p:nvPr/>
        </p:nvPicPr>
        <p:blipFill>
          <a:blip r:embed="rId2" cstate="hqprint">
            <a:extLst>
              <a:ext uri="{BEBA8EAE-BF5A-486C-A8C5-ECC9F3942E4B}">
                <a14:imgProps xmlns:a14="http://schemas.microsoft.com/office/drawing/2010/main">
                  <a14:imgLayer r:embed="rId3">
                    <a14:imgEffect>
                      <a14:backgroundRemoval t="6429" b="93988" l="6917" r="94417">
                        <a14:foregroundMark x1="51000" y1="48750" x2="48917" y2="82500"/>
                        <a14:foregroundMark x1="33500" y1="29821" x2="33500" y2="33988"/>
                        <a14:foregroundMark x1="41333" y1="26667" x2="41083" y2="31250"/>
                        <a14:foregroundMark x1="51833" y1="25238" x2="52167" y2="30000"/>
                        <a14:foregroundMark x1="61750" y1="27917" x2="61750" y2="32500"/>
                      </a14:backgroundRemoval>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20319415">
            <a:off x="653243" y="516556"/>
            <a:ext cx="1580588" cy="2212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0993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sultado de imagen de sÃ­mbolo feminist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191095">
            <a:off x="1197126" y="4832373"/>
            <a:ext cx="1315415" cy="1950075"/>
          </a:xfrm>
          <a:prstGeom prst="rect">
            <a:avLst/>
          </a:prstGeom>
          <a:noFill/>
          <a:extLst>
            <a:ext uri="{909E8E84-426E-40DD-AFC4-6F175D3DCCD1}">
              <a14:hiddenFill xmlns:a14="http://schemas.microsoft.com/office/drawing/2010/main">
                <a:solidFill>
                  <a:srgbClr val="FFFFFF"/>
                </a:solidFill>
              </a14:hiddenFill>
            </a:ext>
          </a:extLst>
        </p:spPr>
      </p:pic>
      <p:sp>
        <p:nvSpPr>
          <p:cNvPr id="6145" name="Text Box 1">
            <a:extLst>
              <a:ext uri="{FF2B5EF4-FFF2-40B4-BE49-F238E27FC236}">
                <a16:creationId xmlns:a16="http://schemas.microsoft.com/office/drawing/2014/main" id="{57B367ED-088C-40A1-BAFC-CC00F815BE24}"/>
              </a:ext>
            </a:extLst>
          </p:cNvPr>
          <p:cNvSpPr txBox="1">
            <a:spLocks noChangeArrowheads="1"/>
          </p:cNvSpPr>
          <p:nvPr/>
        </p:nvSpPr>
        <p:spPr bwMode="auto">
          <a:xfrm>
            <a:off x="837049" y="273630"/>
            <a:ext cx="8229024" cy="1143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endParaRPr lang="es-ES"/>
          </a:p>
        </p:txBody>
      </p:sp>
      <p:sp>
        <p:nvSpPr>
          <p:cNvPr id="6146" name="Rectangle 2">
            <a:extLst>
              <a:ext uri="{FF2B5EF4-FFF2-40B4-BE49-F238E27FC236}">
                <a16:creationId xmlns:a16="http://schemas.microsoft.com/office/drawing/2014/main" id="{4A3C0A50-B5BE-419F-845E-444A43631605}"/>
              </a:ext>
            </a:extLst>
          </p:cNvPr>
          <p:cNvSpPr>
            <a:spLocks noGrp="1" noChangeArrowheads="1"/>
          </p:cNvSpPr>
          <p:nvPr>
            <p:ph type="title"/>
          </p:nvPr>
        </p:nvSpPr>
        <p:spPr>
          <a:xfrm>
            <a:off x="839209" y="273630"/>
            <a:ext cx="8227583" cy="1143480"/>
          </a:xfrm>
          <a:ln/>
        </p:spPr>
        <p:txBody>
          <a:bodyPr>
            <a:normAutofit/>
          </a:bodyPr>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ct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es-ES" altLang="es-ES" sz="3629">
                <a:solidFill>
                  <a:schemeClr val="bg1"/>
                </a:solidFill>
                <a:latin typeface="Arial Black" panose="020B0A04020102020204" pitchFamily="34" charset="0"/>
              </a:rPr>
              <a:t>¿Por qué el color violeta? </a:t>
            </a:r>
          </a:p>
        </p:txBody>
      </p:sp>
      <p:sp>
        <p:nvSpPr>
          <p:cNvPr id="6147" name="Rectangle 3">
            <a:extLst>
              <a:ext uri="{FF2B5EF4-FFF2-40B4-BE49-F238E27FC236}">
                <a16:creationId xmlns:a16="http://schemas.microsoft.com/office/drawing/2014/main" id="{5816DFD8-71E7-4860-9306-16EBD18B6A6B}"/>
              </a:ext>
            </a:extLst>
          </p:cNvPr>
          <p:cNvSpPr>
            <a:spLocks noGrp="1" noChangeArrowheads="1"/>
          </p:cNvSpPr>
          <p:nvPr>
            <p:ph type="subTitle" idx="4294967295"/>
          </p:nvPr>
        </p:nvSpPr>
        <p:spPr bwMode="auto">
          <a:xfrm>
            <a:off x="993775" y="1050925"/>
            <a:ext cx="8226425" cy="47561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ormAutofit/>
          </a:bodyPr>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marL="0" indent="0" algn="just">
              <a:lnSpc>
                <a:spcPct val="150000"/>
              </a:lnSpc>
              <a:spcAft>
                <a:spcPct val="0"/>
              </a:spcAft>
              <a:buNone/>
              <a:tabLst>
                <a:tab pos="0" algn="l"/>
                <a:tab pos="95052" algn="l"/>
                <a:tab pos="502623" algn="l"/>
                <a:tab pos="910194" algn="l"/>
                <a:tab pos="1317765" algn="l"/>
                <a:tab pos="1725336" algn="l"/>
                <a:tab pos="2132907" algn="l"/>
                <a:tab pos="2540478" algn="l"/>
                <a:tab pos="2948049" algn="l"/>
                <a:tab pos="3355619" algn="l"/>
                <a:tab pos="3763191" algn="l"/>
                <a:tab pos="4170761" algn="l"/>
                <a:tab pos="4578333" algn="l"/>
                <a:tab pos="4985903" algn="l"/>
                <a:tab pos="5393475" algn="l"/>
                <a:tab pos="5801045" algn="l"/>
                <a:tab pos="6208616" algn="l"/>
                <a:tab pos="6616187" algn="l"/>
                <a:tab pos="7023758" algn="l"/>
                <a:tab pos="7431329" algn="l"/>
                <a:tab pos="7838900" algn="l"/>
                <a:tab pos="7880665" algn="l"/>
              </a:tabLst>
            </a:pPr>
            <a:endParaRPr lang="es-ES" altLang="es-ES" sz="1814">
              <a:solidFill>
                <a:schemeClr val="bg1"/>
              </a:solidFill>
              <a:latin typeface="Arial Black"/>
            </a:endParaRPr>
          </a:p>
          <a:p>
            <a:pPr marL="0" indent="0" algn="just">
              <a:lnSpc>
                <a:spcPct val="150000"/>
              </a:lnSpc>
              <a:spcAft>
                <a:spcPct val="0"/>
              </a:spcAft>
              <a:buNone/>
              <a:tabLst>
                <a:tab pos="0" algn="l"/>
                <a:tab pos="95052" algn="l"/>
                <a:tab pos="502623" algn="l"/>
                <a:tab pos="910194" algn="l"/>
                <a:tab pos="1317765" algn="l"/>
                <a:tab pos="1725336" algn="l"/>
                <a:tab pos="2132907" algn="l"/>
                <a:tab pos="2540478" algn="l"/>
                <a:tab pos="2948049" algn="l"/>
                <a:tab pos="3355619" algn="l"/>
                <a:tab pos="3763191" algn="l"/>
                <a:tab pos="4170761" algn="l"/>
                <a:tab pos="4578333" algn="l"/>
                <a:tab pos="4985903" algn="l"/>
                <a:tab pos="5393475" algn="l"/>
                <a:tab pos="5801045" algn="l"/>
                <a:tab pos="6208616" algn="l"/>
                <a:tab pos="6616187" algn="l"/>
                <a:tab pos="7023758" algn="l"/>
                <a:tab pos="7431329" algn="l"/>
                <a:tab pos="7838900" algn="l"/>
                <a:tab pos="7880665" algn="l"/>
              </a:tabLst>
            </a:pPr>
            <a:r>
              <a:rPr lang="es-ES" altLang="es-ES" sz="1814">
                <a:solidFill>
                  <a:schemeClr val="bg1"/>
                </a:solidFill>
                <a:latin typeface="Arial Black"/>
              </a:rPr>
              <a:t>“Nadie sabe muy bien por qué. La leyenda cuenta que se adoptó en honor a las 129 mujeres que murieron en una fábrica textil de Estados Unidos en 1908 cuando el empresario, ante la huelga de las trabajadoras, prendió fuego a la empresa con todas las mujeres dentro. (…). En esa misma leyenda se relata que las telas sobre las que estaban trabajando las obreras eran de color violeta. Las más poéticas aseguran que era el humo que salía de la fábrica, (…), el que tenía ese color.” </a:t>
            </a:r>
            <a:endParaRPr lang="es-ES">
              <a:solidFill>
                <a:schemeClr val="bg1"/>
              </a:solidFill>
              <a:cs typeface="Arial"/>
            </a:endParaRPr>
          </a:p>
          <a:p>
            <a:pPr marL="0" indent="0" algn="just">
              <a:lnSpc>
                <a:spcPct val="100000"/>
              </a:lnSpc>
              <a:spcAft>
                <a:spcPct val="0"/>
              </a:spcAft>
              <a:tabLst>
                <a:tab pos="0" algn="l"/>
                <a:tab pos="95052" algn="l"/>
                <a:tab pos="502623" algn="l"/>
                <a:tab pos="910194" algn="l"/>
                <a:tab pos="1317765" algn="l"/>
                <a:tab pos="1725336" algn="l"/>
                <a:tab pos="2132907" algn="l"/>
                <a:tab pos="2540478" algn="l"/>
                <a:tab pos="2948049" algn="l"/>
                <a:tab pos="3355619" algn="l"/>
                <a:tab pos="3763191" algn="l"/>
                <a:tab pos="4170761" algn="l"/>
                <a:tab pos="4578333" algn="l"/>
                <a:tab pos="4985903" algn="l"/>
                <a:tab pos="5393475" algn="l"/>
                <a:tab pos="5801045" algn="l"/>
                <a:tab pos="6208616" algn="l"/>
                <a:tab pos="6616187" algn="l"/>
                <a:tab pos="7023758" algn="l"/>
                <a:tab pos="7431329" algn="l"/>
                <a:tab pos="7838900" algn="l"/>
                <a:tab pos="7880665" algn="l"/>
              </a:tabLst>
            </a:pPr>
            <a:endParaRPr lang="es-ES" altLang="es-ES" sz="1814">
              <a:solidFill>
                <a:schemeClr val="bg1"/>
              </a:solidFill>
              <a:latin typeface="Arial Black" panose="020B0A04020102020204" pitchFamily="34" charset="0"/>
            </a:endParaRPr>
          </a:p>
          <a:p>
            <a:pPr marL="0" indent="0" algn="just">
              <a:lnSpc>
                <a:spcPct val="100000"/>
              </a:lnSpc>
              <a:spcAft>
                <a:spcPct val="0"/>
              </a:spcAft>
              <a:tabLst>
                <a:tab pos="0" algn="l"/>
                <a:tab pos="95052" algn="l"/>
                <a:tab pos="502623" algn="l"/>
                <a:tab pos="910194" algn="l"/>
                <a:tab pos="1317765" algn="l"/>
                <a:tab pos="1725336" algn="l"/>
                <a:tab pos="2132907" algn="l"/>
                <a:tab pos="2540478" algn="l"/>
                <a:tab pos="2948049" algn="l"/>
                <a:tab pos="3355619" algn="l"/>
                <a:tab pos="3763191" algn="l"/>
                <a:tab pos="4170761" algn="l"/>
                <a:tab pos="4578333" algn="l"/>
                <a:tab pos="4985903" algn="l"/>
                <a:tab pos="5393475" algn="l"/>
                <a:tab pos="5801045" algn="l"/>
                <a:tab pos="6208616" algn="l"/>
                <a:tab pos="6616187" algn="l"/>
                <a:tab pos="7023758" algn="l"/>
                <a:tab pos="7431329" algn="l"/>
                <a:tab pos="7838900" algn="l"/>
                <a:tab pos="7880665" algn="l"/>
              </a:tabLst>
            </a:pPr>
            <a:endParaRPr lang="es-ES" altLang="es-ES" sz="1814">
              <a:solidFill>
                <a:schemeClr val="bg1"/>
              </a:solidFill>
              <a:latin typeface="Arial Black" panose="020B0A04020102020204" pitchFamily="34" charset="0"/>
            </a:endParaRPr>
          </a:p>
          <a:p>
            <a:pPr marL="0" indent="0" algn="r">
              <a:lnSpc>
                <a:spcPct val="100000"/>
              </a:lnSpc>
              <a:spcAft>
                <a:spcPct val="0"/>
              </a:spcAft>
              <a:buNone/>
              <a:tabLst>
                <a:tab pos="0" algn="l"/>
                <a:tab pos="95052" algn="l"/>
                <a:tab pos="502623" algn="l"/>
                <a:tab pos="910194" algn="l"/>
                <a:tab pos="1317765" algn="l"/>
                <a:tab pos="1725336" algn="l"/>
                <a:tab pos="2132907" algn="l"/>
                <a:tab pos="2540478" algn="l"/>
                <a:tab pos="2948049" algn="l"/>
                <a:tab pos="3355619" algn="l"/>
                <a:tab pos="3763191" algn="l"/>
                <a:tab pos="4170761" algn="l"/>
                <a:tab pos="4578333" algn="l"/>
                <a:tab pos="4985903" algn="l"/>
                <a:tab pos="5393475" algn="l"/>
                <a:tab pos="5801045" algn="l"/>
                <a:tab pos="6208616" algn="l"/>
                <a:tab pos="6616187" algn="l"/>
                <a:tab pos="7023758" algn="l"/>
                <a:tab pos="7431329" algn="l"/>
                <a:tab pos="7838900" algn="l"/>
                <a:tab pos="7880665" algn="l"/>
              </a:tabLst>
            </a:pPr>
            <a:r>
              <a:rPr lang="es-ES" altLang="es-ES" sz="1270">
                <a:solidFill>
                  <a:schemeClr val="bg1"/>
                </a:solidFill>
                <a:latin typeface="Arial Black"/>
              </a:rPr>
              <a:t>VARELA, Nuria: </a:t>
            </a:r>
            <a:r>
              <a:rPr lang="es-ES" altLang="es-ES" sz="1270" i="1">
                <a:solidFill>
                  <a:schemeClr val="bg1"/>
                </a:solidFill>
                <a:latin typeface="Arial Black"/>
              </a:rPr>
              <a:t>Feminismo para principiantes</a:t>
            </a:r>
            <a:r>
              <a:rPr lang="es-ES" altLang="es-ES" sz="1270">
                <a:solidFill>
                  <a:schemeClr val="bg1"/>
                </a:solidFill>
                <a:latin typeface="Arial Black"/>
              </a:rPr>
              <a:t>, 2005.</a:t>
            </a:r>
            <a:r>
              <a:rPr lang="es-ES" altLang="es-ES" sz="1270">
                <a:solidFill>
                  <a:schemeClr val="bg1"/>
                </a:solidFill>
              </a:rPr>
              <a:t> </a:t>
            </a:r>
            <a:endParaRPr lang="es-ES" altLang="es-ES" sz="1270">
              <a:solidFill>
                <a:schemeClr val="bg1"/>
              </a:solidFill>
              <a:cs typeface="Aria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651306C2-7012-49B6-99A1-8BABCE01AE00}"/>
              </a:ext>
            </a:extLst>
          </p:cNvPr>
          <p:cNvSpPr txBox="1">
            <a:spLocks noChangeArrowheads="1"/>
          </p:cNvSpPr>
          <p:nvPr/>
        </p:nvSpPr>
        <p:spPr bwMode="auto">
          <a:xfrm>
            <a:off x="518720" y="533400"/>
            <a:ext cx="8868560" cy="5791200"/>
          </a:xfrm>
          <a:prstGeom prst="rect">
            <a:avLst/>
          </a:prstGeom>
          <a:noFill/>
          <a:ln w="57150" cap="flat" cmpd="thickThin">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ctr"/>
            <a:r>
              <a:rPr lang="es-ES" altLang="es-ES" sz="3500" dirty="0">
                <a:ln cmpd="thickThin">
                  <a:noFill/>
                </a:ln>
                <a:latin typeface="Arial Narrow" panose="020B0606020202030204" pitchFamily="34" charset="0"/>
                <a:ea typeface="Microsoft YaHei"/>
              </a:rPr>
              <a:t>Nacerá una niña que se hará mujer</a:t>
            </a:r>
          </a:p>
          <a:p>
            <a:pPr algn="ctr"/>
            <a:r>
              <a:rPr lang="es-ES" altLang="es-ES" sz="3500" dirty="0">
                <a:ln cmpd="thickThin">
                  <a:noFill/>
                </a:ln>
                <a:latin typeface="Bodoni MT" panose="02070603080606020203" pitchFamily="18" charset="0"/>
                <a:ea typeface="Microsoft YaHei"/>
              </a:rPr>
              <a:t>y morirá de vieja sin haber</a:t>
            </a:r>
          </a:p>
          <a:p>
            <a:pPr algn="ctr"/>
            <a:r>
              <a:rPr lang="es-ES" altLang="es-ES" sz="3500" dirty="0">
                <a:ln cmpd="thickThin">
                  <a:noFill/>
                </a:ln>
                <a:latin typeface="Baskerville Old Face" panose="02020602080505020303" pitchFamily="18" charset="0"/>
                <a:ea typeface="Microsoft YaHei"/>
              </a:rPr>
              <a:t>escuchado la palabra "puta" por</a:t>
            </a:r>
          </a:p>
          <a:p>
            <a:pPr algn="ctr"/>
            <a:r>
              <a:rPr lang="es-ES" altLang="es-ES" sz="3500" dirty="0">
                <a:ln cmpd="thickThin">
                  <a:noFill/>
                </a:ln>
                <a:latin typeface="Berlin Sans FB" panose="020E0602020502020306" pitchFamily="34" charset="0"/>
                <a:ea typeface="Microsoft YaHei"/>
              </a:rPr>
              <a:t>vestir, pensar o sentir como le dé la gana.</a:t>
            </a:r>
          </a:p>
          <a:p>
            <a:pPr algn="ctr"/>
            <a:endParaRPr lang="es-ES" altLang="es-ES" sz="3500">
              <a:ln cmpd="thickThin">
                <a:noFill/>
              </a:ln>
              <a:latin typeface="Arial Black"/>
              <a:ea typeface="Microsoft YaHei"/>
            </a:endParaRPr>
          </a:p>
          <a:p>
            <a:pPr algn="ctr"/>
            <a:r>
              <a:rPr lang="es-ES" altLang="es-ES" sz="3500" dirty="0">
                <a:ln cmpd="thickThin">
                  <a:noFill/>
                </a:ln>
                <a:latin typeface="Century Schoolbook" panose="02040604050505020304" pitchFamily="18" charset="0"/>
                <a:ea typeface="Microsoft YaHei"/>
              </a:rPr>
              <a:t>Nacerá un niño que se hará hombre</a:t>
            </a:r>
          </a:p>
          <a:p>
            <a:pPr algn="ctr"/>
            <a:r>
              <a:rPr lang="es-ES" altLang="es-ES" sz="3500" dirty="0">
                <a:ln cmpd="thickThin">
                  <a:noFill/>
                </a:ln>
                <a:latin typeface="Century Gothic" panose="020B0502020202020204" pitchFamily="34" charset="0"/>
                <a:ea typeface="Microsoft YaHei"/>
              </a:rPr>
              <a:t>y morirá de viejo sin haber escuchado</a:t>
            </a:r>
          </a:p>
          <a:p>
            <a:pPr algn="ctr"/>
            <a:r>
              <a:rPr lang="es-ES" altLang="es-ES" sz="3500" dirty="0">
                <a:ln cmpd="thickThin">
                  <a:noFill/>
                </a:ln>
                <a:latin typeface="Gadugi" panose="020B0502040204020203" pitchFamily="34" charset="0"/>
                <a:ea typeface="Gadugi" panose="020B0502040204020203" pitchFamily="34" charset="0"/>
              </a:rPr>
              <a:t>la palabra "maricón” por llorar, vestir,</a:t>
            </a:r>
          </a:p>
          <a:p>
            <a:pPr algn="ctr"/>
            <a:r>
              <a:rPr lang="es-ES" altLang="es-ES" sz="3500" dirty="0">
                <a:ln cmpd="thickThin">
                  <a:noFill/>
                </a:ln>
                <a:latin typeface="Lucida Fax" panose="02060602050505020204" pitchFamily="18" charset="0"/>
                <a:ea typeface="Microsoft YaHei"/>
              </a:rPr>
              <a:t>pensar o sentir como le dé la gana.</a:t>
            </a:r>
            <a:endParaRPr lang="es-ES" altLang="es-ES" sz="3500" dirty="0">
              <a:ln cmpd="thickThin">
                <a:noFill/>
              </a:ln>
              <a:latin typeface="Lucida Fax" panose="02060602050505020204" pitchFamily="18" charset="0"/>
            </a:endParaRPr>
          </a:p>
        </p:txBody>
      </p:sp>
      <p:pic>
        <p:nvPicPr>
          <p:cNvPr id="2050" name="Picture 2" descr="Resultado de imagen de feminismo">
            <a:extLst>
              <a:ext uri="{FF2B5EF4-FFF2-40B4-BE49-F238E27FC236}">
                <a16:creationId xmlns:a16="http://schemas.microsoft.com/office/drawing/2014/main" id="{B4B90241-8EEC-4C79-AF24-C9EDE29B3162}"/>
              </a:ext>
            </a:extLst>
          </p:cNvPr>
          <p:cNvPicPr>
            <a:picLocks noChangeAspect="1" noChangeArrowheads="1"/>
          </p:cNvPicPr>
          <p:nvPr/>
        </p:nvPicPr>
        <p:blipFill>
          <a:blip r:embed="rId2" cstate="hqprint">
            <a:extLst>
              <a:ext uri="{BEBA8EAE-BF5A-486C-A8C5-ECC9F3942E4B}">
                <a14:imgProps xmlns:a14="http://schemas.microsoft.com/office/drawing/2010/main">
                  <a14:imgLayer r:embed="rId3">
                    <a14:imgEffect>
                      <a14:backgroundRemoval t="6429" b="93988" l="6917" r="94417">
                        <a14:foregroundMark x1="51000" y1="48750" x2="48917" y2="82500"/>
                        <a14:foregroundMark x1="33500" y1="29821" x2="33500" y2="33988"/>
                        <a14:foregroundMark x1="41333" y1="26667" x2="41083" y2="31250"/>
                        <a14:foregroundMark x1="51833" y1="25238" x2="52167" y2="30000"/>
                        <a14:foregroundMark x1="61750" y1="27917" x2="61750" y2="32500"/>
                      </a14:backgroundRemoval>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20319415">
            <a:off x="653243" y="516556"/>
            <a:ext cx="1580588" cy="2212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31210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2086"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ítulo 1">
            <a:extLst>
              <a:ext uri="{FF2B5EF4-FFF2-40B4-BE49-F238E27FC236}">
                <a16:creationId xmlns:a16="http://schemas.microsoft.com/office/drawing/2014/main" id="{7B3830E4-2864-4E39-8A14-3C397FFC06C9}"/>
              </a:ext>
            </a:extLst>
          </p:cNvPr>
          <p:cNvSpPr>
            <a:spLocks noGrp="1"/>
          </p:cNvSpPr>
          <p:nvPr>
            <p:ph type="title"/>
          </p:nvPr>
        </p:nvSpPr>
        <p:spPr>
          <a:xfrm>
            <a:off x="4951460" y="802955"/>
            <a:ext cx="4044605" cy="1454051"/>
          </a:xfrm>
        </p:spPr>
        <p:txBody>
          <a:bodyPr vert="horz" lIns="91440" tIns="45720" rIns="91440" bIns="45720" rtlCol="0" anchor="ctr">
            <a:normAutofit fontScale="90000"/>
          </a:bodyPr>
          <a:lstStyle/>
          <a:p>
            <a:r>
              <a:rPr lang="en-US" sz="4000">
                <a:solidFill>
                  <a:srgbClr val="000000"/>
                </a:solidFill>
                <a:latin typeface="Arial Black"/>
                <a:cs typeface="Calibri Light"/>
              </a:rPr>
              <a:t>Carmen de Burgos y </a:t>
            </a:r>
            <a:r>
              <a:rPr lang="en-US" sz="4000" err="1">
                <a:solidFill>
                  <a:srgbClr val="000000"/>
                </a:solidFill>
                <a:latin typeface="Arial Black"/>
                <a:cs typeface="Calibri Light"/>
              </a:rPr>
              <a:t>Seguí</a:t>
            </a:r>
          </a:p>
        </p:txBody>
      </p:sp>
      <p:sp>
        <p:nvSpPr>
          <p:cNvPr id="16"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4062855"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Imagen 5" descr="Imagen que contiene texto, libro&#10;&#10;Descripción generada con confianza muy alta">
            <a:extLst>
              <a:ext uri="{FF2B5EF4-FFF2-40B4-BE49-F238E27FC236}">
                <a16:creationId xmlns:a16="http://schemas.microsoft.com/office/drawing/2014/main" id="{9D4E4090-2953-4DB6-AD5B-2BAEB84AFAE4}"/>
              </a:ext>
            </a:extLst>
          </p:cNvPr>
          <p:cNvPicPr>
            <a:picLocks noGrp="1" noChangeAspect="1"/>
          </p:cNvPicPr>
          <p:nvPr>
            <p:ph sz="half" idx="1"/>
          </p:nvPr>
        </p:nvPicPr>
        <p:blipFill rotWithShape="1">
          <a:blip r:embed="rId3">
            <a:alphaModFix/>
            <a:extLst>
              <a:ext uri="{837473B0-CC2E-450A-ABE3-18F120FF3D39}">
                <a1611:picAttrSrcUrl xmlns:a1611="http://schemas.microsoft.com/office/drawing/2016/11/main" r:id="rId4"/>
              </a:ext>
            </a:extLst>
          </a:blip>
          <a:srcRect l="16468" r="12541" b="-1"/>
          <a:stretch/>
        </p:blipFill>
        <p:spPr>
          <a:xfrm>
            <a:off x="20" y="907231"/>
            <a:ext cx="3930888"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4" name="Marcador de contenido 3">
            <a:extLst>
              <a:ext uri="{FF2B5EF4-FFF2-40B4-BE49-F238E27FC236}">
                <a16:creationId xmlns:a16="http://schemas.microsoft.com/office/drawing/2014/main" id="{96A974C0-39B8-4949-BD93-01F6640DC48D}"/>
              </a:ext>
            </a:extLst>
          </p:cNvPr>
          <p:cNvSpPr>
            <a:spLocks noGrp="1"/>
          </p:cNvSpPr>
          <p:nvPr>
            <p:ph sz="half" idx="2"/>
          </p:nvPr>
        </p:nvSpPr>
        <p:spPr>
          <a:xfrm>
            <a:off x="4948591" y="2421682"/>
            <a:ext cx="4044282" cy="3639289"/>
          </a:xfrm>
        </p:spPr>
        <p:txBody>
          <a:bodyPr vert="horz" lIns="91440" tIns="45720" rIns="91440" bIns="45720" rtlCol="0" anchor="ctr">
            <a:noAutofit/>
          </a:bodyPr>
          <a:lstStyle/>
          <a:p>
            <a:pPr marL="0" indent="0">
              <a:buNone/>
            </a:pPr>
            <a:endParaRPr lang="en-US" sz="2000">
              <a:solidFill>
                <a:schemeClr val="bg1"/>
              </a:solidFill>
              <a:latin typeface="Arial Black"/>
              <a:cs typeface="Calibri"/>
            </a:endParaRPr>
          </a:p>
          <a:p>
            <a:pPr marL="0" indent="0">
              <a:buNone/>
            </a:pPr>
            <a:r>
              <a:rPr lang="en-US" sz="2000" dirty="0">
                <a:solidFill>
                  <a:schemeClr val="bg1"/>
                </a:solidFill>
                <a:latin typeface="Arial Black"/>
                <a:cs typeface="Calibri"/>
              </a:rPr>
              <a:t>(Almería 1867-Madrid 1932)</a:t>
            </a:r>
            <a:endParaRPr lang="en-US" sz="2000" dirty="0">
              <a:solidFill>
                <a:schemeClr val="bg1"/>
              </a:solidFill>
              <a:latin typeface="Calibri" panose="020F0502020204030204"/>
              <a:cs typeface="Calibri"/>
            </a:endParaRPr>
          </a:p>
          <a:p>
            <a:pPr marL="0" indent="0">
              <a:buNone/>
            </a:pPr>
            <a:r>
              <a:rPr lang="en-US" sz="2000" dirty="0" err="1">
                <a:solidFill>
                  <a:schemeClr val="bg1"/>
                </a:solidFill>
                <a:latin typeface="Arial Black"/>
                <a:cs typeface="Calibri"/>
              </a:rPr>
              <a:t>Periodista</a:t>
            </a:r>
            <a:r>
              <a:rPr lang="en-US" sz="2000" dirty="0">
                <a:solidFill>
                  <a:schemeClr val="bg1"/>
                </a:solidFill>
                <a:latin typeface="Arial Black"/>
                <a:cs typeface="Calibri"/>
              </a:rPr>
              <a:t>, </a:t>
            </a:r>
            <a:r>
              <a:rPr lang="en-US" sz="2000" dirty="0" err="1">
                <a:solidFill>
                  <a:schemeClr val="bg1"/>
                </a:solidFill>
                <a:latin typeface="Arial Black"/>
                <a:cs typeface="Calibri"/>
              </a:rPr>
              <a:t>corresponsal</a:t>
            </a:r>
            <a:r>
              <a:rPr lang="en-US" sz="2000" dirty="0">
                <a:solidFill>
                  <a:schemeClr val="bg1"/>
                </a:solidFill>
                <a:latin typeface="Arial Black"/>
                <a:cs typeface="Calibri"/>
              </a:rPr>
              <a:t> de </a:t>
            </a:r>
            <a:r>
              <a:rPr lang="en-US" sz="2000" dirty="0" err="1">
                <a:solidFill>
                  <a:schemeClr val="bg1"/>
                </a:solidFill>
                <a:latin typeface="Arial Black"/>
                <a:cs typeface="Calibri"/>
              </a:rPr>
              <a:t>guerra</a:t>
            </a:r>
            <a:r>
              <a:rPr lang="en-US" sz="2000" dirty="0">
                <a:solidFill>
                  <a:schemeClr val="bg1"/>
                </a:solidFill>
                <a:latin typeface="Arial Black"/>
                <a:cs typeface="Calibri"/>
              </a:rPr>
              <a:t>, </a:t>
            </a:r>
            <a:r>
              <a:rPr lang="en-US" sz="2000" dirty="0" err="1">
                <a:solidFill>
                  <a:schemeClr val="bg1"/>
                </a:solidFill>
                <a:latin typeface="Arial Black"/>
                <a:cs typeface="Calibri"/>
              </a:rPr>
              <a:t>escritora</a:t>
            </a:r>
            <a:r>
              <a:rPr lang="en-US" sz="2000" dirty="0">
                <a:solidFill>
                  <a:schemeClr val="bg1"/>
                </a:solidFill>
                <a:latin typeface="Arial Black"/>
                <a:cs typeface="Calibri"/>
              </a:rPr>
              <a:t>, </a:t>
            </a:r>
            <a:r>
              <a:rPr lang="en-US" sz="2000" dirty="0" err="1">
                <a:solidFill>
                  <a:schemeClr val="bg1"/>
                </a:solidFill>
                <a:latin typeface="Arial Black"/>
                <a:cs typeface="Calibri"/>
              </a:rPr>
              <a:t>traductora</a:t>
            </a:r>
            <a:r>
              <a:rPr lang="en-US" sz="2000" dirty="0">
                <a:solidFill>
                  <a:schemeClr val="bg1"/>
                </a:solidFill>
                <a:latin typeface="Arial Black"/>
                <a:cs typeface="Calibri"/>
              </a:rPr>
              <a:t> y </a:t>
            </a:r>
            <a:r>
              <a:rPr lang="en-US" sz="2000" dirty="0" err="1">
                <a:solidFill>
                  <a:schemeClr val="bg1"/>
                </a:solidFill>
                <a:latin typeface="Arial Black"/>
                <a:cs typeface="Calibri"/>
              </a:rPr>
              <a:t>activista</a:t>
            </a:r>
            <a:r>
              <a:rPr lang="en-US" sz="2000" dirty="0">
                <a:solidFill>
                  <a:schemeClr val="bg1"/>
                </a:solidFill>
                <a:latin typeface="Arial Black"/>
                <a:cs typeface="Calibri"/>
              </a:rPr>
              <a:t> de los derechos de la </a:t>
            </a:r>
            <a:r>
              <a:rPr lang="en-US" sz="2000" dirty="0" err="1">
                <a:solidFill>
                  <a:schemeClr val="bg1"/>
                </a:solidFill>
                <a:latin typeface="Arial Black"/>
                <a:cs typeface="Calibri"/>
              </a:rPr>
              <a:t>mujer</a:t>
            </a:r>
            <a:r>
              <a:rPr lang="en-US" sz="2000" dirty="0">
                <a:solidFill>
                  <a:schemeClr val="bg1"/>
                </a:solidFill>
                <a:latin typeface="Arial Black"/>
                <a:cs typeface="Calibri"/>
              </a:rPr>
              <a:t> </a:t>
            </a:r>
            <a:r>
              <a:rPr lang="en-US" sz="2000" dirty="0" err="1">
                <a:solidFill>
                  <a:schemeClr val="bg1"/>
                </a:solidFill>
                <a:latin typeface="Arial Black"/>
                <a:cs typeface="Calibri"/>
              </a:rPr>
              <a:t>española</a:t>
            </a:r>
            <a:r>
              <a:rPr lang="en-US" sz="2000" dirty="0">
                <a:solidFill>
                  <a:schemeClr val="bg1"/>
                </a:solidFill>
                <a:latin typeface="Arial Black"/>
                <a:cs typeface="Calibri"/>
              </a:rPr>
              <a:t>. </a:t>
            </a:r>
            <a:endParaRPr lang="en-US" sz="2000" dirty="0">
              <a:solidFill>
                <a:schemeClr val="bg1"/>
              </a:solidFill>
              <a:cs typeface="Calibri" panose="020F0502020204030204"/>
            </a:endParaRPr>
          </a:p>
          <a:p>
            <a:pPr marL="0" indent="0">
              <a:buNone/>
            </a:pPr>
            <a:r>
              <a:rPr lang="en-US" sz="2000" dirty="0">
                <a:solidFill>
                  <a:schemeClr val="bg1"/>
                </a:solidFill>
                <a:latin typeface="Arial Black"/>
                <a:cs typeface="Calibri"/>
              </a:rPr>
              <a:t>En 1921 </a:t>
            </a:r>
            <a:r>
              <a:rPr lang="en-US" sz="2000" dirty="0" err="1">
                <a:solidFill>
                  <a:schemeClr val="bg1"/>
                </a:solidFill>
                <a:latin typeface="Arial Black"/>
                <a:cs typeface="Calibri"/>
              </a:rPr>
              <a:t>organizó</a:t>
            </a:r>
            <a:r>
              <a:rPr lang="en-US" sz="2000" dirty="0">
                <a:solidFill>
                  <a:schemeClr val="bg1"/>
                </a:solidFill>
                <a:latin typeface="Arial Black"/>
                <a:cs typeface="Calibri"/>
              </a:rPr>
              <a:t> la </a:t>
            </a:r>
            <a:r>
              <a:rPr lang="en-US" sz="2000" b="1" dirty="0" err="1">
                <a:solidFill>
                  <a:schemeClr val="bg1"/>
                </a:solidFill>
                <a:latin typeface="Arial Black"/>
                <a:cs typeface="Calibri"/>
              </a:rPr>
              <a:t>primera</a:t>
            </a:r>
            <a:r>
              <a:rPr lang="en-US" sz="2000" b="1" dirty="0">
                <a:solidFill>
                  <a:schemeClr val="bg1"/>
                </a:solidFill>
                <a:latin typeface="Arial Black"/>
                <a:cs typeface="Calibri"/>
              </a:rPr>
              <a:t> </a:t>
            </a:r>
            <a:r>
              <a:rPr lang="en-US" sz="2000" b="1" dirty="0" err="1">
                <a:solidFill>
                  <a:schemeClr val="bg1"/>
                </a:solidFill>
                <a:latin typeface="Arial Black"/>
                <a:cs typeface="Calibri"/>
              </a:rPr>
              <a:t>manifestación</a:t>
            </a:r>
            <a:r>
              <a:rPr lang="en-US" sz="2000" b="1" dirty="0">
                <a:solidFill>
                  <a:schemeClr val="bg1"/>
                </a:solidFill>
                <a:latin typeface="Arial Black"/>
                <a:cs typeface="Calibri"/>
              </a:rPr>
              <a:t> </a:t>
            </a:r>
            <a:r>
              <a:rPr lang="en-US" sz="2000" b="1" dirty="0" err="1">
                <a:solidFill>
                  <a:schemeClr val="bg1"/>
                </a:solidFill>
                <a:latin typeface="Arial Black"/>
                <a:cs typeface="Calibri"/>
              </a:rPr>
              <a:t>feminista</a:t>
            </a:r>
            <a:r>
              <a:rPr lang="en-US" sz="2000" dirty="0">
                <a:solidFill>
                  <a:schemeClr val="bg1"/>
                </a:solidFill>
                <a:latin typeface="Arial Black"/>
                <a:cs typeface="Calibri"/>
              </a:rPr>
              <a:t> en la </a:t>
            </a:r>
            <a:r>
              <a:rPr lang="en-US" sz="2000" dirty="0" err="1">
                <a:solidFill>
                  <a:schemeClr val="bg1"/>
                </a:solidFill>
                <a:latin typeface="Arial Black"/>
                <a:cs typeface="Calibri"/>
              </a:rPr>
              <a:t>historia</a:t>
            </a:r>
            <a:r>
              <a:rPr lang="en-US" sz="2000" dirty="0">
                <a:solidFill>
                  <a:schemeClr val="bg1"/>
                </a:solidFill>
                <a:latin typeface="Arial Black"/>
                <a:cs typeface="Calibri"/>
              </a:rPr>
              <a:t> de </a:t>
            </a:r>
            <a:r>
              <a:rPr lang="en-US" sz="2000" b="1" dirty="0" err="1">
                <a:solidFill>
                  <a:schemeClr val="bg1"/>
                </a:solidFill>
                <a:latin typeface="Arial Black"/>
                <a:cs typeface="Calibri"/>
              </a:rPr>
              <a:t>España</a:t>
            </a:r>
            <a:r>
              <a:rPr lang="en-US" sz="2000" dirty="0">
                <a:solidFill>
                  <a:schemeClr val="bg1"/>
                </a:solidFill>
                <a:latin typeface="Arial Black"/>
                <a:cs typeface="Calibri"/>
              </a:rPr>
              <a:t> para </a:t>
            </a:r>
            <a:r>
              <a:rPr lang="en-US" sz="2000" dirty="0" err="1">
                <a:solidFill>
                  <a:schemeClr val="bg1"/>
                </a:solidFill>
                <a:latin typeface="Arial Black"/>
                <a:cs typeface="Calibri"/>
              </a:rPr>
              <a:t>entregar</a:t>
            </a:r>
            <a:r>
              <a:rPr lang="en-US" sz="2000" dirty="0">
                <a:solidFill>
                  <a:schemeClr val="bg1"/>
                </a:solidFill>
                <a:latin typeface="Arial Black"/>
                <a:cs typeface="Calibri"/>
              </a:rPr>
              <a:t> en el Congreso de los </a:t>
            </a:r>
            <a:r>
              <a:rPr lang="en-US" sz="2000" dirty="0" err="1">
                <a:solidFill>
                  <a:schemeClr val="bg1"/>
                </a:solidFill>
                <a:latin typeface="Arial Black"/>
                <a:cs typeface="Calibri"/>
              </a:rPr>
              <a:t>Diputados</a:t>
            </a:r>
            <a:r>
              <a:rPr lang="en-US" sz="2000" dirty="0">
                <a:solidFill>
                  <a:schemeClr val="bg1"/>
                </a:solidFill>
                <a:latin typeface="Arial Black"/>
                <a:cs typeface="Calibri"/>
              </a:rPr>
              <a:t> un </a:t>
            </a:r>
            <a:r>
              <a:rPr lang="en-US" sz="2000" dirty="0" err="1">
                <a:solidFill>
                  <a:schemeClr val="bg1"/>
                </a:solidFill>
                <a:latin typeface="Arial Black"/>
                <a:cs typeface="Calibri"/>
              </a:rPr>
              <a:t>manifiesto</a:t>
            </a:r>
            <a:r>
              <a:rPr lang="en-US" sz="2000" dirty="0">
                <a:solidFill>
                  <a:schemeClr val="bg1"/>
                </a:solidFill>
                <a:latin typeface="Arial Black"/>
                <a:cs typeface="Calibri"/>
              </a:rPr>
              <a:t> </a:t>
            </a:r>
            <a:r>
              <a:rPr lang="en-US" sz="2000" dirty="0" err="1">
                <a:solidFill>
                  <a:schemeClr val="bg1"/>
                </a:solidFill>
                <a:latin typeface="Arial Black"/>
                <a:cs typeface="Calibri"/>
              </a:rPr>
              <a:t>exigiendo</a:t>
            </a:r>
            <a:r>
              <a:rPr lang="en-US" sz="2000" dirty="0">
                <a:solidFill>
                  <a:schemeClr val="bg1"/>
                </a:solidFill>
                <a:latin typeface="Arial Black"/>
                <a:cs typeface="Calibri"/>
              </a:rPr>
              <a:t> la </a:t>
            </a:r>
            <a:r>
              <a:rPr lang="en-US" sz="2000" b="1" dirty="0" err="1">
                <a:solidFill>
                  <a:schemeClr val="bg1"/>
                </a:solidFill>
                <a:latin typeface="Arial Black"/>
                <a:cs typeface="Calibri"/>
              </a:rPr>
              <a:t>igualdad</a:t>
            </a:r>
            <a:r>
              <a:rPr lang="en-US" sz="2000" b="1" dirty="0">
                <a:solidFill>
                  <a:schemeClr val="bg1"/>
                </a:solidFill>
                <a:latin typeface="Arial Black"/>
                <a:cs typeface="Calibri"/>
              </a:rPr>
              <a:t> de derechos.</a:t>
            </a:r>
          </a:p>
          <a:p>
            <a:endParaRPr lang="en-US" sz="1800">
              <a:solidFill>
                <a:srgbClr val="000000"/>
              </a:solidFill>
              <a:cs typeface="Calibri"/>
            </a:endParaRPr>
          </a:p>
        </p:txBody>
      </p:sp>
    </p:spTree>
    <p:extLst>
      <p:ext uri="{BB962C8B-B14F-4D97-AF65-F5344CB8AC3E}">
        <p14:creationId xmlns:p14="http://schemas.microsoft.com/office/powerpoint/2010/main" val="34417862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72491" y="365125"/>
            <a:ext cx="3840085" cy="1692794"/>
          </a:xfrm>
        </p:spPr>
        <p:txBody>
          <a:bodyPr vert="horz" lIns="91440" tIns="45720" rIns="91440" bIns="45720" rtlCol="0" anchor="ctr">
            <a:normAutofit/>
          </a:bodyPr>
          <a:lstStyle/>
          <a:p>
            <a:r>
              <a:rPr lang="en-US" b="1" dirty="0">
                <a:solidFill>
                  <a:srgbClr val="000000"/>
                </a:solidFill>
              </a:rPr>
              <a:t>Tenzin Gyatso</a:t>
            </a:r>
          </a:p>
        </p:txBody>
      </p:sp>
      <p:sp>
        <p:nvSpPr>
          <p:cNvPr id="4" name="Marcador de contenido 3">
            <a:extLst>
              <a:ext uri="{FF2B5EF4-FFF2-40B4-BE49-F238E27FC236}">
                <a16:creationId xmlns:a16="http://schemas.microsoft.com/office/drawing/2014/main" id="{74F35F18-6053-4A8D-8F19-BEC9018E36BB}"/>
              </a:ext>
            </a:extLst>
          </p:cNvPr>
          <p:cNvSpPr>
            <a:spLocks noGrp="1"/>
          </p:cNvSpPr>
          <p:nvPr>
            <p:ph sz="half" idx="2"/>
          </p:nvPr>
        </p:nvSpPr>
        <p:spPr>
          <a:xfrm>
            <a:off x="872491" y="2575034"/>
            <a:ext cx="3840085" cy="3462228"/>
          </a:xfrm>
        </p:spPr>
        <p:txBody>
          <a:bodyPr vert="horz" lIns="91440" tIns="45720" rIns="91440" bIns="45720" rtlCol="0" anchor="t">
            <a:normAutofit/>
          </a:bodyPr>
          <a:lstStyle/>
          <a:p>
            <a:pPr marL="0" indent="0">
              <a:buNone/>
            </a:pPr>
            <a:r>
              <a:rPr lang="en-US" sz="2000" dirty="0">
                <a:solidFill>
                  <a:srgbClr val="000000"/>
                </a:solidFill>
              </a:rPr>
              <a:t>Este </a:t>
            </a:r>
            <a:r>
              <a:rPr lang="en-US" sz="2000" dirty="0" err="1">
                <a:solidFill>
                  <a:srgbClr val="000000"/>
                </a:solidFill>
              </a:rPr>
              <a:t>tibetano</a:t>
            </a:r>
            <a:r>
              <a:rPr lang="en-US" sz="2000" dirty="0">
                <a:solidFill>
                  <a:srgbClr val="000000"/>
                </a:solidFill>
              </a:rPr>
              <a:t> </a:t>
            </a:r>
            <a:r>
              <a:rPr lang="en-US" sz="2000" dirty="0" err="1">
                <a:solidFill>
                  <a:srgbClr val="000000"/>
                </a:solidFill>
              </a:rPr>
              <a:t>nacido</a:t>
            </a:r>
            <a:r>
              <a:rPr lang="en-US" sz="2000" dirty="0">
                <a:solidFill>
                  <a:srgbClr val="000000"/>
                </a:solidFill>
              </a:rPr>
              <a:t> en 1935 es el </a:t>
            </a:r>
            <a:r>
              <a:rPr lang="en-US" sz="2000" dirty="0" err="1">
                <a:solidFill>
                  <a:srgbClr val="000000"/>
                </a:solidFill>
              </a:rPr>
              <a:t>decimocuarto</a:t>
            </a:r>
            <a:r>
              <a:rPr lang="en-US" sz="2000" dirty="0">
                <a:solidFill>
                  <a:srgbClr val="000000"/>
                </a:solidFill>
              </a:rPr>
              <a:t> </a:t>
            </a:r>
            <a:r>
              <a:rPr lang="en-US" sz="2000" dirty="0" err="1">
                <a:solidFill>
                  <a:srgbClr val="000000"/>
                </a:solidFill>
              </a:rPr>
              <a:t>dalái</a:t>
            </a:r>
            <a:r>
              <a:rPr lang="en-US" sz="2000" dirty="0">
                <a:solidFill>
                  <a:srgbClr val="000000"/>
                </a:solidFill>
              </a:rPr>
              <a:t> lama, </a:t>
            </a:r>
            <a:r>
              <a:rPr lang="en-US" sz="2000" dirty="0" err="1">
                <a:solidFill>
                  <a:srgbClr val="000000"/>
                </a:solidFill>
              </a:rPr>
              <a:t>supremo</a:t>
            </a:r>
            <a:r>
              <a:rPr lang="en-US" sz="2000" dirty="0">
                <a:solidFill>
                  <a:srgbClr val="000000"/>
                </a:solidFill>
              </a:rPr>
              <a:t> </a:t>
            </a:r>
            <a:r>
              <a:rPr lang="en-US" sz="2000" dirty="0" err="1">
                <a:solidFill>
                  <a:srgbClr val="000000"/>
                </a:solidFill>
              </a:rPr>
              <a:t>dirigente</a:t>
            </a:r>
            <a:r>
              <a:rPr lang="en-US" sz="2000" dirty="0">
                <a:solidFill>
                  <a:srgbClr val="000000"/>
                </a:solidFill>
              </a:rPr>
              <a:t> </a:t>
            </a:r>
            <a:r>
              <a:rPr lang="en-US" sz="2000" dirty="0" err="1">
                <a:solidFill>
                  <a:srgbClr val="000000"/>
                </a:solidFill>
              </a:rPr>
              <a:t>espiritual</a:t>
            </a:r>
            <a:r>
              <a:rPr lang="en-US" sz="2000" dirty="0">
                <a:solidFill>
                  <a:srgbClr val="000000"/>
                </a:solidFill>
              </a:rPr>
              <a:t> y </a:t>
            </a:r>
            <a:r>
              <a:rPr lang="en-US" sz="2000" dirty="0" err="1">
                <a:solidFill>
                  <a:srgbClr val="000000"/>
                </a:solidFill>
              </a:rPr>
              <a:t>político</a:t>
            </a:r>
            <a:r>
              <a:rPr lang="en-US" sz="2000" dirty="0">
                <a:solidFill>
                  <a:srgbClr val="000000"/>
                </a:solidFill>
              </a:rPr>
              <a:t> del </a:t>
            </a:r>
            <a:r>
              <a:rPr lang="en-US" sz="2000" dirty="0" err="1">
                <a:solidFill>
                  <a:srgbClr val="000000"/>
                </a:solidFill>
              </a:rPr>
              <a:t>Tíbet</a:t>
            </a:r>
            <a:r>
              <a:rPr lang="en-US" sz="2000" dirty="0">
                <a:solidFill>
                  <a:srgbClr val="000000"/>
                </a:solidFill>
              </a:rPr>
              <a:t>.</a:t>
            </a:r>
            <a:endParaRPr lang="en-US" sz="2000" dirty="0">
              <a:solidFill>
                <a:srgbClr val="000000"/>
              </a:solidFill>
              <a:cs typeface="Calibri"/>
            </a:endParaRPr>
          </a:p>
          <a:p>
            <a:pPr marL="0" indent="0">
              <a:buNone/>
            </a:pPr>
            <a:r>
              <a:rPr lang="en-US" sz="2000" err="1">
                <a:solidFill>
                  <a:srgbClr val="000000"/>
                </a:solidFill>
              </a:rPr>
              <a:t>Defiende</a:t>
            </a:r>
            <a:r>
              <a:rPr lang="en-US" sz="2000" dirty="0">
                <a:solidFill>
                  <a:srgbClr val="000000"/>
                </a:solidFill>
              </a:rPr>
              <a:t> la </a:t>
            </a:r>
            <a:r>
              <a:rPr lang="en-US" sz="2000" err="1">
                <a:solidFill>
                  <a:srgbClr val="000000"/>
                </a:solidFill>
              </a:rPr>
              <a:t>necesidad</a:t>
            </a:r>
            <a:r>
              <a:rPr lang="en-US" sz="2000" dirty="0">
                <a:solidFill>
                  <a:srgbClr val="000000"/>
                </a:solidFill>
              </a:rPr>
              <a:t> de una </a:t>
            </a:r>
            <a:r>
              <a:rPr lang="en-US" sz="2000" err="1">
                <a:solidFill>
                  <a:srgbClr val="000000"/>
                </a:solidFill>
              </a:rPr>
              <a:t>sociedad</a:t>
            </a:r>
            <a:r>
              <a:rPr lang="en-US" sz="2000" dirty="0">
                <a:solidFill>
                  <a:srgbClr val="000000"/>
                </a:solidFill>
              </a:rPr>
              <a:t> </a:t>
            </a:r>
            <a:r>
              <a:rPr lang="en-US" sz="2000" err="1">
                <a:solidFill>
                  <a:srgbClr val="000000"/>
                </a:solidFill>
              </a:rPr>
              <a:t>más</a:t>
            </a:r>
            <a:r>
              <a:rPr lang="en-US" sz="2000" dirty="0">
                <a:solidFill>
                  <a:srgbClr val="000000"/>
                </a:solidFill>
              </a:rPr>
              <a:t> </a:t>
            </a:r>
            <a:r>
              <a:rPr lang="en-US" sz="2000" err="1">
                <a:solidFill>
                  <a:srgbClr val="000000"/>
                </a:solidFill>
              </a:rPr>
              <a:t>altruista</a:t>
            </a:r>
            <a:r>
              <a:rPr lang="en-US" sz="2000" dirty="0">
                <a:solidFill>
                  <a:srgbClr val="000000"/>
                </a:solidFill>
              </a:rPr>
              <a:t>, </a:t>
            </a:r>
            <a:r>
              <a:rPr lang="en-US" sz="2000" err="1">
                <a:solidFill>
                  <a:srgbClr val="000000"/>
                </a:solidFill>
              </a:rPr>
              <a:t>comprensiva</a:t>
            </a:r>
            <a:r>
              <a:rPr lang="en-US" sz="2000" dirty="0">
                <a:solidFill>
                  <a:srgbClr val="000000"/>
                </a:solidFill>
              </a:rPr>
              <a:t> y </a:t>
            </a:r>
            <a:r>
              <a:rPr lang="en-US" sz="2000" err="1">
                <a:solidFill>
                  <a:srgbClr val="000000"/>
                </a:solidFill>
              </a:rPr>
              <a:t>solidaria</a:t>
            </a:r>
            <a:r>
              <a:rPr lang="en-US" sz="2000" dirty="0">
                <a:solidFill>
                  <a:srgbClr val="000000"/>
                </a:solidFill>
              </a:rPr>
              <a:t> </a:t>
            </a:r>
            <a:r>
              <a:rPr lang="en-US" sz="2000" err="1">
                <a:solidFill>
                  <a:srgbClr val="000000"/>
                </a:solidFill>
              </a:rPr>
              <a:t>donde</a:t>
            </a:r>
            <a:r>
              <a:rPr lang="en-US" sz="2000" dirty="0">
                <a:solidFill>
                  <a:srgbClr val="000000"/>
                </a:solidFill>
              </a:rPr>
              <a:t> la </a:t>
            </a:r>
            <a:r>
              <a:rPr lang="en-US" sz="2000" err="1">
                <a:solidFill>
                  <a:srgbClr val="000000"/>
                </a:solidFill>
              </a:rPr>
              <a:t>mujer</a:t>
            </a:r>
            <a:r>
              <a:rPr lang="en-US" sz="2000" dirty="0">
                <a:solidFill>
                  <a:srgbClr val="000000"/>
                </a:solidFill>
              </a:rPr>
              <a:t> </a:t>
            </a:r>
            <a:r>
              <a:rPr lang="en-US" sz="2000" err="1">
                <a:solidFill>
                  <a:srgbClr val="000000"/>
                </a:solidFill>
              </a:rPr>
              <a:t>tiene</a:t>
            </a:r>
            <a:r>
              <a:rPr lang="en-US" sz="2000" dirty="0">
                <a:solidFill>
                  <a:srgbClr val="000000"/>
                </a:solidFill>
              </a:rPr>
              <a:t> un </a:t>
            </a:r>
            <a:r>
              <a:rPr lang="en-US" sz="2000" err="1">
                <a:solidFill>
                  <a:srgbClr val="000000"/>
                </a:solidFill>
              </a:rPr>
              <a:t>papel</a:t>
            </a:r>
            <a:r>
              <a:rPr lang="en-US" sz="2000" dirty="0">
                <a:solidFill>
                  <a:srgbClr val="000000"/>
                </a:solidFill>
              </a:rPr>
              <a:t> fundamental. </a:t>
            </a:r>
            <a:r>
              <a:rPr lang="en-US" sz="2000" err="1">
                <a:solidFill>
                  <a:srgbClr val="000000"/>
                </a:solidFill>
              </a:rPr>
              <a:t>Podríamos</a:t>
            </a:r>
            <a:r>
              <a:rPr lang="en-US" sz="2000" dirty="0">
                <a:solidFill>
                  <a:srgbClr val="000000"/>
                </a:solidFill>
              </a:rPr>
              <a:t> </a:t>
            </a:r>
            <a:r>
              <a:rPr lang="en-US" sz="2000" err="1">
                <a:solidFill>
                  <a:srgbClr val="000000"/>
                </a:solidFill>
              </a:rPr>
              <a:t>estar</a:t>
            </a:r>
            <a:r>
              <a:rPr lang="en-US" sz="2000" dirty="0">
                <a:solidFill>
                  <a:srgbClr val="000000"/>
                </a:solidFill>
              </a:rPr>
              <a:t> </a:t>
            </a:r>
            <a:r>
              <a:rPr lang="en-US" sz="2000" err="1">
                <a:solidFill>
                  <a:srgbClr val="000000"/>
                </a:solidFill>
              </a:rPr>
              <a:t>entrando</a:t>
            </a:r>
            <a:r>
              <a:rPr lang="en-US" sz="2000" dirty="0">
                <a:solidFill>
                  <a:srgbClr val="000000"/>
                </a:solidFill>
              </a:rPr>
              <a:t> en "la era de la </a:t>
            </a:r>
            <a:r>
              <a:rPr lang="en-US" sz="2000" err="1">
                <a:solidFill>
                  <a:srgbClr val="000000"/>
                </a:solidFill>
              </a:rPr>
              <a:t>mujer</a:t>
            </a:r>
            <a:r>
              <a:rPr lang="en-US" sz="2000" dirty="0">
                <a:solidFill>
                  <a:srgbClr val="000000"/>
                </a:solidFill>
              </a:rPr>
              <a:t>". </a:t>
            </a:r>
            <a:endParaRPr lang="en-US" sz="2000" dirty="0">
              <a:solidFill>
                <a:srgbClr val="000000"/>
              </a:solidFill>
              <a:cs typeface="Calibri"/>
            </a:endParaRPr>
          </a:p>
          <a:p>
            <a:pPr marL="0"/>
            <a:endParaRPr lang="en-US" sz="1600">
              <a:solidFill>
                <a:srgbClr val="000000"/>
              </a:solidFill>
            </a:endParaRPr>
          </a:p>
        </p:txBody>
      </p:sp>
      <p:pic>
        <p:nvPicPr>
          <p:cNvPr id="13" name="Imagen 13" descr="Imagen que contiene persona, hombre, interior, gafas&#10;&#10;Descripción generada con confianza muy alta">
            <a:extLst>
              <a:ext uri="{FF2B5EF4-FFF2-40B4-BE49-F238E27FC236}">
                <a16:creationId xmlns:a16="http://schemas.microsoft.com/office/drawing/2014/main" id="{31865BEB-8DE7-47DF-AEE3-6577C6F2EEAB}"/>
              </a:ext>
            </a:extLst>
          </p:cNvPr>
          <p:cNvPicPr>
            <a:picLocks noGrp="1" noChangeAspect="1"/>
          </p:cNvPicPr>
          <p:nvPr>
            <p:ph sz="half" idx="1"/>
          </p:nvPr>
        </p:nvPicPr>
        <p:blipFill rotWithShape="1">
          <a:blip r:embed="rId2">
            <a:extLst>
              <a:ext uri="{837473B0-CC2E-450A-ABE3-18F120FF3D39}">
                <a1611:picAttrSrcUrl xmlns:a1611="http://schemas.microsoft.com/office/drawing/2016/11/main" r:id="rId3"/>
              </a:ext>
            </a:extLst>
          </a:blip>
          <a:srcRect b="4405"/>
          <a:stretch/>
        </p:blipFill>
        <p:spPr>
          <a:xfrm>
            <a:off x="4790137" y="11"/>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42579950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13D656-078C-4D4F-8084-49855749F46A}"/>
              </a:ext>
            </a:extLst>
          </p:cNvPr>
          <p:cNvSpPr>
            <a:spLocks noGrp="1"/>
          </p:cNvSpPr>
          <p:nvPr>
            <p:ph type="title"/>
          </p:nvPr>
        </p:nvSpPr>
        <p:spPr>
          <a:xfrm>
            <a:off x="867697" y="629267"/>
            <a:ext cx="4939869" cy="1676603"/>
          </a:xfrm>
        </p:spPr>
        <p:txBody>
          <a:bodyPr vert="horz" lIns="91440" tIns="45720" rIns="91440" bIns="45720" rtlCol="0" anchor="ctr">
            <a:normAutofit/>
          </a:bodyPr>
          <a:lstStyle/>
          <a:p>
            <a:r>
              <a:rPr lang="en-US" sz="4400" b="1" dirty="0">
                <a:solidFill>
                  <a:srgbClr val="000000"/>
                </a:solidFill>
              </a:rPr>
              <a:t>Thomas Mathieu</a:t>
            </a:r>
          </a:p>
        </p:txBody>
      </p:sp>
      <p:sp>
        <p:nvSpPr>
          <p:cNvPr id="4" name="Marcador de texto 3">
            <a:extLst>
              <a:ext uri="{FF2B5EF4-FFF2-40B4-BE49-F238E27FC236}">
                <a16:creationId xmlns:a16="http://schemas.microsoft.com/office/drawing/2014/main" id="{F06697EE-6E9C-4A62-9A64-58C525D0F450}"/>
              </a:ext>
            </a:extLst>
          </p:cNvPr>
          <p:cNvSpPr>
            <a:spLocks noGrp="1"/>
          </p:cNvSpPr>
          <p:nvPr>
            <p:ph type="body" sz="half" idx="2"/>
          </p:nvPr>
        </p:nvSpPr>
        <p:spPr>
          <a:xfrm>
            <a:off x="867698" y="2438401"/>
            <a:ext cx="4939867" cy="3785419"/>
          </a:xfrm>
        </p:spPr>
        <p:txBody>
          <a:bodyPr vert="horz" lIns="91440" tIns="45720" rIns="91440" bIns="45720" rtlCol="0" anchor="t">
            <a:normAutofit/>
          </a:bodyPr>
          <a:lstStyle/>
          <a:p>
            <a:r>
              <a:rPr lang="en-US" sz="2400" dirty="0">
                <a:solidFill>
                  <a:srgbClr val="000000"/>
                </a:solidFill>
              </a:rPr>
              <a:t>Este </a:t>
            </a:r>
            <a:r>
              <a:rPr lang="en-US" sz="2400" err="1">
                <a:solidFill>
                  <a:srgbClr val="000000"/>
                </a:solidFill>
              </a:rPr>
              <a:t>dibujante</a:t>
            </a:r>
            <a:r>
              <a:rPr lang="en-US" sz="2400" dirty="0">
                <a:solidFill>
                  <a:srgbClr val="000000"/>
                </a:solidFill>
              </a:rPr>
              <a:t> </a:t>
            </a:r>
            <a:r>
              <a:rPr lang="en-US" sz="2400" err="1">
                <a:solidFill>
                  <a:srgbClr val="000000"/>
                </a:solidFill>
              </a:rPr>
              <a:t>belga</a:t>
            </a:r>
            <a:r>
              <a:rPr lang="en-US" sz="2400" dirty="0">
                <a:solidFill>
                  <a:srgbClr val="000000"/>
                </a:solidFill>
              </a:rPr>
              <a:t> es, junto con Juliette </a:t>
            </a:r>
            <a:r>
              <a:rPr lang="en-US" sz="2400" err="1">
                <a:solidFill>
                  <a:srgbClr val="000000"/>
                </a:solidFill>
              </a:rPr>
              <a:t>Boutant</a:t>
            </a:r>
            <a:r>
              <a:rPr lang="en-US" sz="2400" dirty="0">
                <a:solidFill>
                  <a:srgbClr val="000000"/>
                </a:solidFill>
              </a:rPr>
              <a:t>, el </a:t>
            </a:r>
            <a:r>
              <a:rPr lang="en-US" sz="2400" err="1">
                <a:solidFill>
                  <a:srgbClr val="000000"/>
                </a:solidFill>
              </a:rPr>
              <a:t>creador</a:t>
            </a:r>
            <a:r>
              <a:rPr lang="en-US" sz="2400" dirty="0">
                <a:solidFill>
                  <a:srgbClr val="000000"/>
                </a:solidFill>
              </a:rPr>
              <a:t>  del </a:t>
            </a:r>
            <a:r>
              <a:rPr lang="en-US" sz="2400" i="1" err="1">
                <a:solidFill>
                  <a:srgbClr val="000000"/>
                </a:solidFill>
              </a:rPr>
              <a:t>Projet</a:t>
            </a:r>
            <a:r>
              <a:rPr lang="en-US" sz="2400" i="1" dirty="0">
                <a:solidFill>
                  <a:srgbClr val="000000"/>
                </a:solidFill>
              </a:rPr>
              <a:t> Crocodiles </a:t>
            </a:r>
            <a:r>
              <a:rPr lang="en-US" sz="2400" dirty="0">
                <a:solidFill>
                  <a:srgbClr val="000000"/>
                </a:solidFill>
              </a:rPr>
              <a:t>(2013), un </a:t>
            </a:r>
            <a:r>
              <a:rPr lang="en-US" sz="2400" i="1" err="1">
                <a:solidFill>
                  <a:srgbClr val="000000"/>
                </a:solidFill>
              </a:rPr>
              <a:t>tumblr</a:t>
            </a:r>
            <a:r>
              <a:rPr lang="en-US" sz="2400" i="1" dirty="0">
                <a:solidFill>
                  <a:srgbClr val="000000"/>
                </a:solidFill>
              </a:rPr>
              <a:t> </a:t>
            </a:r>
            <a:r>
              <a:rPr lang="en-US" sz="2400" dirty="0">
                <a:solidFill>
                  <a:srgbClr val="000000"/>
                </a:solidFill>
              </a:rPr>
              <a:t>en el que </a:t>
            </a:r>
            <a:r>
              <a:rPr lang="en-US" sz="2400" err="1">
                <a:solidFill>
                  <a:srgbClr val="000000"/>
                </a:solidFill>
              </a:rPr>
              <a:t>ilustra</a:t>
            </a:r>
            <a:r>
              <a:rPr lang="en-US" sz="2400" dirty="0">
                <a:solidFill>
                  <a:srgbClr val="000000"/>
                </a:solidFill>
              </a:rPr>
              <a:t> </a:t>
            </a:r>
            <a:r>
              <a:rPr lang="en-US" sz="2400" err="1">
                <a:solidFill>
                  <a:srgbClr val="000000"/>
                </a:solidFill>
              </a:rPr>
              <a:t>situaciones</a:t>
            </a:r>
            <a:r>
              <a:rPr lang="en-US" sz="2400" dirty="0">
                <a:solidFill>
                  <a:srgbClr val="000000"/>
                </a:solidFill>
              </a:rPr>
              <a:t> </a:t>
            </a:r>
            <a:r>
              <a:rPr lang="en-US" sz="2400" err="1">
                <a:solidFill>
                  <a:srgbClr val="000000"/>
                </a:solidFill>
              </a:rPr>
              <a:t>cotidianas</a:t>
            </a:r>
            <a:r>
              <a:rPr lang="en-US" sz="2400" dirty="0">
                <a:solidFill>
                  <a:srgbClr val="000000"/>
                </a:solidFill>
              </a:rPr>
              <a:t> de </a:t>
            </a:r>
            <a:r>
              <a:rPr lang="en-US" sz="2400" err="1">
                <a:solidFill>
                  <a:srgbClr val="000000"/>
                </a:solidFill>
              </a:rPr>
              <a:t>sexismo</a:t>
            </a:r>
            <a:r>
              <a:rPr lang="en-US" sz="2400" dirty="0">
                <a:solidFill>
                  <a:srgbClr val="000000"/>
                </a:solidFill>
              </a:rPr>
              <a:t> </a:t>
            </a:r>
            <a:r>
              <a:rPr lang="en-US" sz="2400" err="1">
                <a:solidFill>
                  <a:srgbClr val="000000"/>
                </a:solidFill>
              </a:rPr>
              <a:t>hacia</a:t>
            </a:r>
            <a:r>
              <a:rPr lang="en-US" sz="2400" dirty="0">
                <a:solidFill>
                  <a:srgbClr val="000000"/>
                </a:solidFill>
              </a:rPr>
              <a:t> las </a:t>
            </a:r>
            <a:r>
              <a:rPr lang="en-US" sz="2400" err="1">
                <a:solidFill>
                  <a:srgbClr val="000000"/>
                </a:solidFill>
              </a:rPr>
              <a:t>mujeres</a:t>
            </a:r>
            <a:r>
              <a:rPr lang="en-US" sz="2400" dirty="0">
                <a:solidFill>
                  <a:srgbClr val="000000"/>
                </a:solidFill>
              </a:rPr>
              <a:t> y el </a:t>
            </a:r>
            <a:r>
              <a:rPr lang="en-US" sz="2400" err="1">
                <a:solidFill>
                  <a:srgbClr val="000000"/>
                </a:solidFill>
              </a:rPr>
              <a:t>acoso</a:t>
            </a:r>
            <a:r>
              <a:rPr lang="en-US" sz="2400" dirty="0">
                <a:solidFill>
                  <a:srgbClr val="000000"/>
                </a:solidFill>
              </a:rPr>
              <a:t> </a:t>
            </a:r>
            <a:r>
              <a:rPr lang="en-US" sz="2400" err="1">
                <a:solidFill>
                  <a:srgbClr val="000000"/>
                </a:solidFill>
              </a:rPr>
              <a:t>callejero</a:t>
            </a:r>
            <a:r>
              <a:rPr lang="en-US" sz="2400" dirty="0">
                <a:solidFill>
                  <a:srgbClr val="000000"/>
                </a:solidFill>
              </a:rPr>
              <a:t> </a:t>
            </a:r>
            <a:r>
              <a:rPr lang="en-US" sz="2400" err="1">
                <a:solidFill>
                  <a:srgbClr val="000000"/>
                </a:solidFill>
              </a:rPr>
              <a:t>donde</a:t>
            </a:r>
            <a:r>
              <a:rPr lang="en-US" sz="2400" dirty="0">
                <a:solidFill>
                  <a:srgbClr val="000000"/>
                </a:solidFill>
              </a:rPr>
              <a:t> los hombres </a:t>
            </a:r>
            <a:r>
              <a:rPr lang="en-US" sz="2400" err="1">
                <a:solidFill>
                  <a:srgbClr val="000000"/>
                </a:solidFill>
              </a:rPr>
              <a:t>están</a:t>
            </a:r>
            <a:r>
              <a:rPr lang="en-US" sz="2400" dirty="0">
                <a:solidFill>
                  <a:srgbClr val="000000"/>
                </a:solidFill>
              </a:rPr>
              <a:t> </a:t>
            </a:r>
            <a:r>
              <a:rPr lang="en-US" sz="2400" err="1">
                <a:solidFill>
                  <a:srgbClr val="000000"/>
                </a:solidFill>
              </a:rPr>
              <a:t>representados</a:t>
            </a:r>
            <a:r>
              <a:rPr lang="en-US" sz="2400" dirty="0">
                <a:solidFill>
                  <a:srgbClr val="000000"/>
                </a:solidFill>
              </a:rPr>
              <a:t> por </a:t>
            </a:r>
            <a:r>
              <a:rPr lang="en-US" sz="2400" err="1">
                <a:solidFill>
                  <a:srgbClr val="000000"/>
                </a:solidFill>
              </a:rPr>
              <a:t>cocodrilos</a:t>
            </a:r>
            <a:r>
              <a:rPr lang="en-US" sz="2400" dirty="0">
                <a:solidFill>
                  <a:srgbClr val="000000"/>
                </a:solidFill>
              </a:rPr>
              <a:t> </a:t>
            </a:r>
            <a:r>
              <a:rPr lang="en-US" sz="2400" err="1">
                <a:solidFill>
                  <a:srgbClr val="000000"/>
                </a:solidFill>
              </a:rPr>
              <a:t>antropomorfos</a:t>
            </a:r>
            <a:r>
              <a:rPr lang="en-US" sz="2400" dirty="0">
                <a:solidFill>
                  <a:srgbClr val="000000"/>
                </a:solidFill>
              </a:rPr>
              <a:t>. </a:t>
            </a:r>
            <a:endParaRPr lang="es-ES">
              <a:solidFill>
                <a:srgbClr val="000000"/>
              </a:solidFill>
            </a:endParaRPr>
          </a:p>
        </p:txBody>
      </p:sp>
      <p:pic>
        <p:nvPicPr>
          <p:cNvPr id="6" name="Imagen 6" descr="Imagen que contiene persona, hombre, interior, gafas&#10;&#10;Descripción generada con confianza muy alta">
            <a:extLst>
              <a:ext uri="{FF2B5EF4-FFF2-40B4-BE49-F238E27FC236}">
                <a16:creationId xmlns:a16="http://schemas.microsoft.com/office/drawing/2014/main" id="{EA0B9095-F329-47D1-BB73-51BEF7764E1D}"/>
              </a:ext>
            </a:extLst>
          </p:cNvPr>
          <p:cNvPicPr>
            <a:picLocks noGrp="1" noChangeAspect="1"/>
          </p:cNvPicPr>
          <p:nvPr>
            <p:ph type="pic" idx="1"/>
          </p:nvPr>
        </p:nvPicPr>
        <p:blipFill rotWithShape="1">
          <a:blip r:embed="rId2"/>
          <a:srcRect l="7108" r="23180"/>
          <a:stretch/>
        </p:blipFill>
        <p:spPr>
          <a:xfrm>
            <a:off x="6048306" y="640083"/>
            <a:ext cx="2996946" cy="5577837"/>
          </a:xfrm>
          <a:prstGeom prst="rect">
            <a:avLst/>
          </a:prstGeom>
          <a:effectLst/>
        </p:spPr>
      </p:pic>
    </p:spTree>
    <p:extLst>
      <p:ext uri="{BB962C8B-B14F-4D97-AF65-F5344CB8AC3E}">
        <p14:creationId xmlns:p14="http://schemas.microsoft.com/office/powerpoint/2010/main" val="11205919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651306C2-7012-49B6-99A1-8BABCE01AE00}"/>
              </a:ext>
            </a:extLst>
          </p:cNvPr>
          <p:cNvSpPr txBox="1">
            <a:spLocks noChangeArrowheads="1"/>
          </p:cNvSpPr>
          <p:nvPr/>
        </p:nvSpPr>
        <p:spPr bwMode="auto">
          <a:xfrm>
            <a:off x="518720" y="533400"/>
            <a:ext cx="8868560" cy="5791200"/>
          </a:xfrm>
          <a:prstGeom prst="rect">
            <a:avLst/>
          </a:prstGeom>
          <a:noFill/>
          <a:ln w="57150" cap="flat" cmpd="thickThin">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ctr"/>
            <a:r>
              <a:rPr lang="es-ES" altLang="es-ES" sz="6000" u="sng" dirty="0">
                <a:ln cmpd="thickThin">
                  <a:noFill/>
                </a:ln>
                <a:latin typeface="Arial Black"/>
                <a:ea typeface="Microsoft YaHei"/>
              </a:rPr>
              <a:t>Trabajo reproductivo</a:t>
            </a:r>
          </a:p>
          <a:p>
            <a:pPr algn="ctr"/>
            <a:endParaRPr lang="es-ES" altLang="es-ES" sz="3600">
              <a:latin typeface="Arial Black"/>
              <a:ea typeface="Microsoft YaHei"/>
            </a:endParaRPr>
          </a:p>
          <a:p>
            <a:pPr algn="ctr"/>
            <a:r>
              <a:rPr lang="es-ES" altLang="es-ES" sz="3600" dirty="0">
                <a:latin typeface="Arial Black"/>
                <a:ea typeface="Microsoft YaHei"/>
              </a:rPr>
              <a:t>Conjunto de trabajos necesarios para la reproducción humana desde el embarazo y lactancia al cuidado físico y afectivo. Frente al trabajo productivo, no está asalariado, aun siendo esencial para la pervivencia de la sociedad. </a:t>
            </a:r>
            <a:endParaRPr lang="es-ES" altLang="es-ES" sz="3600" dirty="0">
              <a:latin typeface="Arial Black"/>
            </a:endParaRPr>
          </a:p>
        </p:txBody>
      </p:sp>
      <p:pic>
        <p:nvPicPr>
          <p:cNvPr id="3" name="Picture 2" descr="Resultado de imagen de feminismo">
            <a:extLst>
              <a:ext uri="{FF2B5EF4-FFF2-40B4-BE49-F238E27FC236}">
                <a16:creationId xmlns:a16="http://schemas.microsoft.com/office/drawing/2014/main" id="{9DF5022E-3782-4F10-B93F-8853DD6B524F}"/>
              </a:ext>
            </a:extLst>
          </p:cNvPr>
          <p:cNvPicPr>
            <a:picLocks noChangeAspect="1" noChangeArrowheads="1"/>
          </p:cNvPicPr>
          <p:nvPr/>
        </p:nvPicPr>
        <p:blipFill>
          <a:blip r:embed="rId2" cstate="hqprint">
            <a:extLst>
              <a:ext uri="{BEBA8EAE-BF5A-486C-A8C5-ECC9F3942E4B}">
                <a14:imgProps xmlns:a14="http://schemas.microsoft.com/office/drawing/2010/main">
                  <a14:imgLayer r:embed="rId3">
                    <a14:imgEffect>
                      <a14:backgroundRemoval t="6429" b="93988" l="6917" r="94417">
                        <a14:foregroundMark x1="51000" y1="48750" x2="48917" y2="82500"/>
                        <a14:foregroundMark x1="33500" y1="29821" x2="33500" y2="33988"/>
                        <a14:foregroundMark x1="41333" y1="26667" x2="41083" y2="31250"/>
                        <a14:foregroundMark x1="51833" y1="25238" x2="52167" y2="30000"/>
                        <a14:foregroundMark x1="61750" y1="27917" x2="61750" y2="32500"/>
                      </a14:backgroundRemoval>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20319415">
            <a:off x="743496" y="4913829"/>
            <a:ext cx="991118" cy="1421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187315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651306C2-7012-49B6-99A1-8BABCE01AE00}"/>
              </a:ext>
            </a:extLst>
          </p:cNvPr>
          <p:cNvSpPr txBox="1">
            <a:spLocks noChangeArrowheads="1"/>
          </p:cNvSpPr>
          <p:nvPr/>
        </p:nvSpPr>
        <p:spPr bwMode="auto">
          <a:xfrm>
            <a:off x="518720" y="533400"/>
            <a:ext cx="8868560" cy="5791200"/>
          </a:xfrm>
          <a:prstGeom prst="rect">
            <a:avLst/>
          </a:prstGeom>
          <a:noFill/>
          <a:ln w="57150" cap="flat" cmpd="thickThin">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ctr"/>
            <a:r>
              <a:rPr lang="es-ES" altLang="es-ES" sz="6000" u="sng" dirty="0">
                <a:ln cmpd="thickThin">
                  <a:noFill/>
                </a:ln>
                <a:latin typeface="Arial Black"/>
                <a:ea typeface="Microsoft YaHei"/>
              </a:rPr>
              <a:t>Ecofeminismo</a:t>
            </a:r>
            <a:endParaRPr lang="es-ES" altLang="es-ES" sz="6000" u="sng" dirty="0">
              <a:latin typeface="Arial Black"/>
              <a:ea typeface="Microsoft YaHei"/>
            </a:endParaRPr>
          </a:p>
          <a:p>
            <a:pPr algn="ctr"/>
            <a:r>
              <a:rPr lang="es-ES" altLang="es-ES" sz="3500" dirty="0">
                <a:ln cmpd="thickThin">
                  <a:noFill/>
                </a:ln>
                <a:latin typeface="Arial Black"/>
                <a:ea typeface="Microsoft YaHei"/>
              </a:rPr>
              <a:t>Corriente del feminismo que vincula la explotación del medio ambiente con la de las mujeres. Critica la visión económica hegemónica que considera arbitrariamente que ciertos bienes y trabajos son </a:t>
            </a:r>
            <a:r>
              <a:rPr lang="es-ES" altLang="es-ES" sz="3500" dirty="0" err="1">
                <a:ln cmpd="thickThin">
                  <a:noFill/>
                </a:ln>
                <a:latin typeface="Arial Black"/>
                <a:ea typeface="Microsoft YaHei"/>
              </a:rPr>
              <a:t>monetarizables</a:t>
            </a:r>
            <a:r>
              <a:rPr lang="es-ES" altLang="es-ES" sz="3500" dirty="0">
                <a:ln cmpd="thickThin">
                  <a:noFill/>
                </a:ln>
                <a:latin typeface="Arial Black"/>
                <a:ea typeface="Microsoft YaHei"/>
              </a:rPr>
              <a:t> mientras que otros no.</a:t>
            </a:r>
            <a:endParaRPr lang="es-ES" dirty="0"/>
          </a:p>
          <a:p>
            <a:pPr algn="ctr"/>
            <a:endParaRPr lang="es-ES" altLang="es-ES" sz="3500">
              <a:latin typeface="Arial Black"/>
              <a:cs typeface="Arial" panose="020B0604020202020204" pitchFamily="34" charset="0"/>
            </a:endParaRPr>
          </a:p>
        </p:txBody>
      </p:sp>
      <p:pic>
        <p:nvPicPr>
          <p:cNvPr id="3" name="Imagen 3" descr="Imagen que contiene objeto&#10;&#10;Descripción generada con confianza alta">
            <a:extLst>
              <a:ext uri="{FF2B5EF4-FFF2-40B4-BE49-F238E27FC236}">
                <a16:creationId xmlns:a16="http://schemas.microsoft.com/office/drawing/2014/main" id="{7BA06630-E518-4D24-B4AF-D4D365C46628}"/>
              </a:ext>
            </a:extLst>
          </p:cNvPr>
          <p:cNvPicPr>
            <a:picLocks noChangeAspect="1"/>
          </p:cNvPicPr>
          <p:nvPr/>
        </p:nvPicPr>
        <p:blipFill>
          <a:blip r:embed="rId2"/>
          <a:stretch>
            <a:fillRect/>
          </a:stretch>
        </p:blipFill>
        <p:spPr>
          <a:xfrm rot="-1020000">
            <a:off x="114000" y="4846286"/>
            <a:ext cx="2081842" cy="1464362"/>
          </a:xfrm>
          <a:prstGeom prst="rect">
            <a:avLst/>
          </a:prstGeom>
        </p:spPr>
      </p:pic>
    </p:spTree>
    <p:extLst>
      <p:ext uri="{BB962C8B-B14F-4D97-AF65-F5344CB8AC3E}">
        <p14:creationId xmlns:p14="http://schemas.microsoft.com/office/powerpoint/2010/main" val="42634273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de sÃ­mbolo feminista">
            <a:extLst>
              <a:ext uri="{FF2B5EF4-FFF2-40B4-BE49-F238E27FC236}">
                <a16:creationId xmlns:a16="http://schemas.microsoft.com/office/drawing/2014/main" id="{BA8E3916-39C6-478D-A7F4-3EDFCE66DE2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74788">
            <a:off x="7502997" y="4715120"/>
            <a:ext cx="1315415" cy="1950075"/>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1">
            <a:extLst>
              <a:ext uri="{FF2B5EF4-FFF2-40B4-BE49-F238E27FC236}">
                <a16:creationId xmlns:a16="http://schemas.microsoft.com/office/drawing/2014/main" id="{4853EB82-016E-4BC8-81C0-B6D13F41E51F}"/>
              </a:ext>
            </a:extLst>
          </p:cNvPr>
          <p:cNvSpPr txBox="1">
            <a:spLocks noChangeArrowheads="1"/>
          </p:cNvSpPr>
          <p:nvPr/>
        </p:nvSpPr>
        <p:spPr bwMode="auto">
          <a:xfrm>
            <a:off x="685800" y="438696"/>
            <a:ext cx="6085857" cy="1553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r>
              <a:rPr lang="es-ES" altLang="es-ES" sz="5400" dirty="0">
                <a:latin typeface="Arial Black"/>
                <a:ea typeface="Microsoft YaHei"/>
              </a:rPr>
              <a:t>¿Sabías que...</a:t>
            </a:r>
            <a:endParaRPr lang="es-ES" sz="3200" dirty="0">
              <a:cs typeface="Arial" panose="020B0604020202020204" pitchFamily="34" charset="0"/>
            </a:endParaRPr>
          </a:p>
        </p:txBody>
      </p:sp>
      <p:sp>
        <p:nvSpPr>
          <p:cNvPr id="3" name="Text Box 1">
            <a:extLst>
              <a:ext uri="{FF2B5EF4-FFF2-40B4-BE49-F238E27FC236}">
                <a16:creationId xmlns:a16="http://schemas.microsoft.com/office/drawing/2014/main" id="{5C322A24-670E-4C15-B31F-3CDEDABD290F}"/>
              </a:ext>
            </a:extLst>
          </p:cNvPr>
          <p:cNvSpPr txBox="1">
            <a:spLocks noChangeArrowheads="1"/>
          </p:cNvSpPr>
          <p:nvPr/>
        </p:nvSpPr>
        <p:spPr bwMode="auto">
          <a:xfrm>
            <a:off x="360219" y="2209800"/>
            <a:ext cx="8868560" cy="320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just"/>
            <a:r>
              <a:rPr lang="es-ES" altLang="es-ES" sz="4000" dirty="0">
                <a:latin typeface="Arial Black"/>
                <a:ea typeface="Microsoft YaHei"/>
              </a:rPr>
              <a:t>… la primera mujer en ser elegida primera ministra fue </a:t>
            </a:r>
            <a:r>
              <a:rPr lang="es-ES" altLang="es-ES" sz="4000" dirty="0" err="1">
                <a:latin typeface="Arial Black"/>
                <a:ea typeface="Microsoft YaHei"/>
              </a:rPr>
              <a:t>Sirimavo</a:t>
            </a:r>
            <a:r>
              <a:rPr lang="es-ES" altLang="es-ES" sz="4000" dirty="0">
                <a:latin typeface="Arial Black"/>
                <a:ea typeface="Microsoft YaHei"/>
              </a:rPr>
              <a:t> </a:t>
            </a:r>
            <a:r>
              <a:rPr lang="es-ES" altLang="es-ES" sz="4000" dirty="0" err="1">
                <a:latin typeface="Arial Black"/>
                <a:ea typeface="Microsoft YaHei"/>
              </a:rPr>
              <a:t>Bandaranaike</a:t>
            </a:r>
            <a:r>
              <a:rPr lang="es-ES" altLang="es-ES" sz="4000" dirty="0">
                <a:latin typeface="Arial Black"/>
                <a:ea typeface="Microsoft YaHei"/>
              </a:rPr>
              <a:t> en la Sri Lanka de 1960?</a:t>
            </a:r>
            <a:endParaRPr lang="es-ES" altLang="es-ES" sz="4000" dirty="0">
              <a:latin typeface="Arial Black"/>
            </a:endParaRPr>
          </a:p>
        </p:txBody>
      </p:sp>
    </p:spTree>
    <p:extLst>
      <p:ext uri="{BB962C8B-B14F-4D97-AF65-F5344CB8AC3E}">
        <p14:creationId xmlns:p14="http://schemas.microsoft.com/office/powerpoint/2010/main" val="20611473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 name="Rectangle 58">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2086"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 name="Picture 60">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ítulo 1">
            <a:extLst>
              <a:ext uri="{FF2B5EF4-FFF2-40B4-BE49-F238E27FC236}">
                <a16:creationId xmlns:a16="http://schemas.microsoft.com/office/drawing/2014/main" id="{76769085-3E74-4F36-8895-CDB887929B46}"/>
              </a:ext>
            </a:extLst>
          </p:cNvPr>
          <p:cNvSpPr>
            <a:spLocks noGrp="1"/>
          </p:cNvSpPr>
          <p:nvPr>
            <p:ph type="title"/>
          </p:nvPr>
        </p:nvSpPr>
        <p:spPr>
          <a:xfrm>
            <a:off x="4951460" y="802955"/>
            <a:ext cx="4539905" cy="1454051"/>
          </a:xfrm>
        </p:spPr>
        <p:txBody>
          <a:bodyPr vert="horz" lIns="91440" tIns="45720" rIns="91440" bIns="45720" rtlCol="0" anchor="ctr">
            <a:normAutofit fontScale="90000"/>
          </a:bodyPr>
          <a:lstStyle/>
          <a:p>
            <a:r>
              <a:rPr lang="en-US" sz="4000">
                <a:solidFill>
                  <a:srgbClr val="000000"/>
                </a:solidFill>
                <a:latin typeface="Arial Black"/>
                <a:cs typeface="Calibri Light" panose="020F0302020204030204"/>
              </a:rPr>
              <a:t>Dolores </a:t>
            </a:r>
            <a:r>
              <a:rPr lang="en-US" sz="4000" err="1">
                <a:solidFill>
                  <a:srgbClr val="000000"/>
                </a:solidFill>
                <a:latin typeface="Arial Black"/>
                <a:cs typeface="Calibri Light" panose="020F0302020204030204"/>
              </a:rPr>
              <a:t>Ibárruri</a:t>
            </a:r>
            <a:r>
              <a:rPr lang="en-US" sz="4000">
                <a:solidFill>
                  <a:srgbClr val="000000"/>
                </a:solidFill>
                <a:latin typeface="Arial Black"/>
                <a:cs typeface="Calibri Light" panose="020F0302020204030204"/>
              </a:rPr>
              <a:t> Gómez, </a:t>
            </a:r>
            <a:br>
              <a:rPr lang="en-US" sz="4000">
                <a:solidFill>
                  <a:srgbClr val="000000"/>
                </a:solidFill>
                <a:latin typeface="Arial Black"/>
                <a:cs typeface="Calibri Light" panose="020F0302020204030204"/>
              </a:rPr>
            </a:br>
            <a:r>
              <a:rPr lang="en-US" sz="4000">
                <a:solidFill>
                  <a:srgbClr val="000000"/>
                </a:solidFill>
                <a:latin typeface="Arial Black"/>
                <a:cs typeface="Calibri Light" panose="020F0302020204030204"/>
              </a:rPr>
              <a:t>la </a:t>
            </a:r>
            <a:r>
              <a:rPr lang="en-US" sz="4000" err="1">
                <a:solidFill>
                  <a:srgbClr val="000000"/>
                </a:solidFill>
                <a:latin typeface="Arial Black"/>
                <a:cs typeface="Calibri Light" panose="020F0302020204030204"/>
              </a:rPr>
              <a:t>Pasionaria</a:t>
            </a:r>
          </a:p>
        </p:txBody>
      </p:sp>
      <p:sp>
        <p:nvSpPr>
          <p:cNvPr id="63"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4062855"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6" name="Imagen 46" descr="Imagen que contiene persona, hombre, foto, ropa&#10;&#10;Descripción generada con confianza muy alta">
            <a:extLst>
              <a:ext uri="{FF2B5EF4-FFF2-40B4-BE49-F238E27FC236}">
                <a16:creationId xmlns:a16="http://schemas.microsoft.com/office/drawing/2014/main" id="{188CD081-1BCE-4E4F-BFD9-4567753E17BB}"/>
              </a:ext>
            </a:extLst>
          </p:cNvPr>
          <p:cNvPicPr>
            <a:picLocks noGrp="1" noChangeAspect="1"/>
          </p:cNvPicPr>
          <p:nvPr>
            <p:ph sz="half" idx="1"/>
          </p:nvPr>
        </p:nvPicPr>
        <p:blipFill rotWithShape="1">
          <a:blip r:embed="rId3">
            <a:alphaModFix/>
            <a:extLst>
              <a:ext uri="{837473B0-CC2E-450A-ABE3-18F120FF3D39}">
                <a1611:picAttrSrcUrl xmlns:a1611="http://schemas.microsoft.com/office/drawing/2016/11/main" r:id="rId4"/>
              </a:ext>
            </a:extLst>
          </a:blip>
          <a:srcRect r="-2" b="2418"/>
          <a:stretch/>
        </p:blipFill>
        <p:spPr>
          <a:xfrm>
            <a:off x="20" y="907231"/>
            <a:ext cx="3930888"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53" name="Marcador de contenido 52">
            <a:extLst>
              <a:ext uri="{FF2B5EF4-FFF2-40B4-BE49-F238E27FC236}">
                <a16:creationId xmlns:a16="http://schemas.microsoft.com/office/drawing/2014/main" id="{2BB69E83-C72E-4DA3-9B3B-3C0E58732A37}"/>
              </a:ext>
            </a:extLst>
          </p:cNvPr>
          <p:cNvSpPr>
            <a:spLocks noGrp="1"/>
          </p:cNvSpPr>
          <p:nvPr>
            <p:ph sz="half" idx="2"/>
          </p:nvPr>
        </p:nvSpPr>
        <p:spPr>
          <a:xfrm>
            <a:off x="4758091" y="2421682"/>
            <a:ext cx="4511007" cy="3639289"/>
          </a:xfrm>
        </p:spPr>
        <p:txBody>
          <a:bodyPr vert="horz" lIns="91440" tIns="45720" rIns="91440" bIns="45720" rtlCol="0" anchor="ctr">
            <a:noAutofit/>
          </a:bodyPr>
          <a:lstStyle/>
          <a:p>
            <a:pPr marL="0" indent="0">
              <a:buNone/>
            </a:pPr>
            <a:r>
              <a:rPr lang="en-US" sz="2200">
                <a:solidFill>
                  <a:schemeClr val="bg1"/>
                </a:solidFill>
                <a:latin typeface="Arial Black"/>
              </a:rPr>
              <a:t>(</a:t>
            </a:r>
            <a:r>
              <a:rPr lang="en-US" sz="2200" err="1">
                <a:solidFill>
                  <a:schemeClr val="bg1"/>
                </a:solidFill>
                <a:latin typeface="Arial Black"/>
              </a:rPr>
              <a:t>Gallarta</a:t>
            </a:r>
            <a:r>
              <a:rPr lang="en-US" sz="2200">
                <a:solidFill>
                  <a:schemeClr val="bg1"/>
                </a:solidFill>
                <a:latin typeface="Arial Black"/>
              </a:rPr>
              <a:t> 1895-Madrid 1989)</a:t>
            </a:r>
            <a:endParaRPr lang="es-ES" sz="2200">
              <a:solidFill>
                <a:schemeClr val="bg1"/>
              </a:solidFill>
              <a:cs typeface="Calibri"/>
            </a:endParaRPr>
          </a:p>
          <a:p>
            <a:pPr marL="0" indent="0">
              <a:buNone/>
            </a:pPr>
            <a:r>
              <a:rPr lang="en-US" sz="2200" err="1">
                <a:solidFill>
                  <a:schemeClr val="bg1"/>
                </a:solidFill>
                <a:latin typeface="Arial Black"/>
              </a:rPr>
              <a:t>Histórica</a:t>
            </a:r>
            <a:r>
              <a:rPr lang="en-US" sz="2200">
                <a:solidFill>
                  <a:schemeClr val="bg1"/>
                </a:solidFill>
                <a:latin typeface="Arial Black"/>
              </a:rPr>
              <a:t> </a:t>
            </a:r>
            <a:r>
              <a:rPr lang="en-US" sz="2200" err="1">
                <a:solidFill>
                  <a:schemeClr val="bg1"/>
                </a:solidFill>
                <a:latin typeface="Arial Black"/>
              </a:rPr>
              <a:t>dirigente</a:t>
            </a:r>
            <a:r>
              <a:rPr lang="en-US" sz="2200">
                <a:solidFill>
                  <a:schemeClr val="bg1"/>
                </a:solidFill>
                <a:latin typeface="Arial Black"/>
              </a:rPr>
              <a:t> del Partido </a:t>
            </a:r>
            <a:r>
              <a:rPr lang="en-US" sz="2200" err="1">
                <a:solidFill>
                  <a:schemeClr val="bg1"/>
                </a:solidFill>
                <a:latin typeface="Arial Black"/>
              </a:rPr>
              <a:t>Comunista</a:t>
            </a:r>
            <a:r>
              <a:rPr lang="en-US" sz="2200">
                <a:solidFill>
                  <a:schemeClr val="bg1"/>
                </a:solidFill>
                <a:latin typeface="Arial Black"/>
              </a:rPr>
              <a:t> de </a:t>
            </a:r>
            <a:r>
              <a:rPr lang="en-US" sz="2200" err="1">
                <a:solidFill>
                  <a:schemeClr val="bg1"/>
                </a:solidFill>
                <a:latin typeface="Arial Black"/>
              </a:rPr>
              <a:t>España</a:t>
            </a:r>
            <a:r>
              <a:rPr lang="en-US" sz="2200">
                <a:solidFill>
                  <a:schemeClr val="bg1"/>
                </a:solidFill>
                <a:latin typeface="Arial Black"/>
              </a:rPr>
              <a:t>, a </a:t>
            </a:r>
            <a:r>
              <a:rPr lang="en-US" sz="2200" err="1">
                <a:solidFill>
                  <a:schemeClr val="bg1"/>
                </a:solidFill>
                <a:latin typeface="Arial Black"/>
              </a:rPr>
              <a:t>su</a:t>
            </a:r>
            <a:r>
              <a:rPr lang="en-US" sz="2200">
                <a:solidFill>
                  <a:schemeClr val="bg1"/>
                </a:solidFill>
                <a:latin typeface="Arial Black"/>
              </a:rPr>
              <a:t> </a:t>
            </a:r>
            <a:r>
              <a:rPr lang="en-US" sz="2200" err="1">
                <a:solidFill>
                  <a:schemeClr val="bg1"/>
                </a:solidFill>
                <a:latin typeface="Arial Black"/>
              </a:rPr>
              <a:t>acción</a:t>
            </a:r>
            <a:r>
              <a:rPr lang="en-US" sz="2200">
                <a:solidFill>
                  <a:schemeClr val="bg1"/>
                </a:solidFill>
                <a:latin typeface="Arial Black"/>
              </a:rPr>
              <a:t> </a:t>
            </a:r>
            <a:r>
              <a:rPr lang="en-US" sz="2200" err="1">
                <a:solidFill>
                  <a:schemeClr val="bg1"/>
                </a:solidFill>
                <a:latin typeface="Arial Black"/>
              </a:rPr>
              <a:t>política</a:t>
            </a:r>
            <a:r>
              <a:rPr lang="en-US" sz="2200">
                <a:solidFill>
                  <a:schemeClr val="bg1"/>
                </a:solidFill>
                <a:latin typeface="Arial Black"/>
              </a:rPr>
              <a:t> </a:t>
            </a:r>
            <a:r>
              <a:rPr lang="en-US" sz="2200" err="1">
                <a:solidFill>
                  <a:schemeClr val="bg1"/>
                </a:solidFill>
                <a:latin typeface="Arial Black"/>
              </a:rPr>
              <a:t>unió</a:t>
            </a:r>
            <a:r>
              <a:rPr lang="en-US" sz="2200">
                <a:solidFill>
                  <a:schemeClr val="bg1"/>
                </a:solidFill>
                <a:latin typeface="Arial Black"/>
              </a:rPr>
              <a:t> la </a:t>
            </a:r>
            <a:r>
              <a:rPr lang="en-US" sz="2200" err="1">
                <a:solidFill>
                  <a:schemeClr val="bg1"/>
                </a:solidFill>
                <a:latin typeface="Arial Black"/>
              </a:rPr>
              <a:t>lucha</a:t>
            </a:r>
            <a:r>
              <a:rPr lang="en-US" sz="2200">
                <a:solidFill>
                  <a:schemeClr val="bg1"/>
                </a:solidFill>
                <a:latin typeface="Arial Black"/>
              </a:rPr>
              <a:t> por los derechos de las </a:t>
            </a:r>
            <a:r>
              <a:rPr lang="en-US" sz="2200" err="1">
                <a:solidFill>
                  <a:schemeClr val="bg1"/>
                </a:solidFill>
                <a:latin typeface="Arial Black"/>
              </a:rPr>
              <a:t>mujeres</a:t>
            </a:r>
            <a:r>
              <a:rPr lang="en-US" sz="2200">
                <a:solidFill>
                  <a:schemeClr val="bg1"/>
                </a:solidFill>
                <a:latin typeface="Arial Black"/>
              </a:rPr>
              <a:t> para </a:t>
            </a:r>
            <a:r>
              <a:rPr lang="en-US" sz="2200" err="1">
                <a:solidFill>
                  <a:schemeClr val="bg1"/>
                </a:solidFill>
                <a:latin typeface="Arial Black"/>
              </a:rPr>
              <a:t>demostrar</a:t>
            </a:r>
            <a:r>
              <a:rPr lang="en-US" sz="2200">
                <a:solidFill>
                  <a:schemeClr val="bg1"/>
                </a:solidFill>
                <a:latin typeface="Arial Black"/>
              </a:rPr>
              <a:t> que «las </a:t>
            </a:r>
            <a:r>
              <a:rPr lang="en-US" sz="2200" err="1">
                <a:solidFill>
                  <a:schemeClr val="bg1"/>
                </a:solidFill>
                <a:latin typeface="Arial Black"/>
              </a:rPr>
              <a:t>mujeres</a:t>
            </a:r>
            <a:r>
              <a:rPr lang="en-US" sz="2200">
                <a:solidFill>
                  <a:schemeClr val="bg1"/>
                </a:solidFill>
                <a:latin typeface="Arial Black"/>
              </a:rPr>
              <a:t>, </a:t>
            </a:r>
            <a:r>
              <a:rPr lang="en-US" sz="2200" err="1">
                <a:solidFill>
                  <a:schemeClr val="bg1"/>
                </a:solidFill>
                <a:latin typeface="Arial Black"/>
              </a:rPr>
              <a:t>fuesen</a:t>
            </a:r>
            <a:r>
              <a:rPr lang="en-US" sz="2200">
                <a:solidFill>
                  <a:schemeClr val="bg1"/>
                </a:solidFill>
                <a:latin typeface="Arial Black"/>
              </a:rPr>
              <a:t> de la </a:t>
            </a:r>
            <a:r>
              <a:rPr lang="en-US" sz="2200" err="1">
                <a:solidFill>
                  <a:schemeClr val="bg1"/>
                </a:solidFill>
                <a:latin typeface="Arial Black"/>
              </a:rPr>
              <a:t>condición</a:t>
            </a:r>
            <a:r>
              <a:rPr lang="en-US" sz="2200">
                <a:solidFill>
                  <a:schemeClr val="bg1"/>
                </a:solidFill>
                <a:latin typeface="Arial Black"/>
              </a:rPr>
              <a:t> que </a:t>
            </a:r>
            <a:r>
              <a:rPr lang="en-US" sz="2200" err="1">
                <a:solidFill>
                  <a:schemeClr val="bg1"/>
                </a:solidFill>
                <a:latin typeface="Arial Black"/>
              </a:rPr>
              <a:t>fuesen</a:t>
            </a:r>
            <a:r>
              <a:rPr lang="en-US" sz="2200">
                <a:solidFill>
                  <a:schemeClr val="bg1"/>
                </a:solidFill>
                <a:latin typeface="Arial Black"/>
              </a:rPr>
              <a:t>, </a:t>
            </a:r>
            <a:r>
              <a:rPr lang="en-US" sz="2200" err="1">
                <a:solidFill>
                  <a:schemeClr val="bg1"/>
                </a:solidFill>
                <a:latin typeface="Arial Black"/>
              </a:rPr>
              <a:t>eran</a:t>
            </a:r>
            <a:r>
              <a:rPr lang="en-US" sz="2200">
                <a:solidFill>
                  <a:schemeClr val="bg1"/>
                </a:solidFill>
                <a:latin typeface="Arial Black"/>
              </a:rPr>
              <a:t> </a:t>
            </a:r>
            <a:r>
              <a:rPr lang="en-US" sz="2200" err="1">
                <a:solidFill>
                  <a:schemeClr val="bg1"/>
                </a:solidFill>
                <a:latin typeface="Arial Black"/>
              </a:rPr>
              <a:t>seres</a:t>
            </a:r>
            <a:r>
              <a:rPr lang="en-US" sz="2200">
                <a:solidFill>
                  <a:schemeClr val="bg1"/>
                </a:solidFill>
                <a:latin typeface="Arial Black"/>
              </a:rPr>
              <a:t> </a:t>
            </a:r>
            <a:r>
              <a:rPr lang="en-US" sz="2200" err="1">
                <a:solidFill>
                  <a:schemeClr val="bg1"/>
                </a:solidFill>
                <a:latin typeface="Arial Black"/>
              </a:rPr>
              <a:t>libres</a:t>
            </a:r>
            <a:r>
              <a:rPr lang="en-US" sz="2200">
                <a:solidFill>
                  <a:schemeClr val="bg1"/>
                </a:solidFill>
                <a:latin typeface="Arial Black"/>
              </a:rPr>
              <a:t> para </a:t>
            </a:r>
            <a:r>
              <a:rPr lang="en-US" sz="2200" err="1">
                <a:solidFill>
                  <a:schemeClr val="bg1"/>
                </a:solidFill>
                <a:latin typeface="Arial Black"/>
              </a:rPr>
              <a:t>elegir</a:t>
            </a:r>
            <a:r>
              <a:rPr lang="en-US" sz="2200">
                <a:solidFill>
                  <a:schemeClr val="bg1"/>
                </a:solidFill>
                <a:latin typeface="Arial Black"/>
              </a:rPr>
              <a:t> </a:t>
            </a:r>
            <a:r>
              <a:rPr lang="en-US" sz="2200" err="1">
                <a:solidFill>
                  <a:schemeClr val="bg1"/>
                </a:solidFill>
                <a:latin typeface="Arial Black"/>
              </a:rPr>
              <a:t>su</a:t>
            </a:r>
            <a:r>
              <a:rPr lang="en-US" sz="2200">
                <a:solidFill>
                  <a:schemeClr val="bg1"/>
                </a:solidFill>
                <a:latin typeface="Arial Black"/>
              </a:rPr>
              <a:t> </a:t>
            </a:r>
            <a:r>
              <a:rPr lang="en-US" sz="2200" err="1">
                <a:solidFill>
                  <a:schemeClr val="bg1"/>
                </a:solidFill>
                <a:latin typeface="Arial Black"/>
              </a:rPr>
              <a:t>destino</a:t>
            </a:r>
            <a:r>
              <a:rPr lang="en-US" sz="2200">
                <a:solidFill>
                  <a:schemeClr val="bg1"/>
                </a:solidFill>
                <a:latin typeface="Arial Black"/>
              </a:rPr>
              <a:t>».</a:t>
            </a:r>
          </a:p>
        </p:txBody>
      </p:sp>
    </p:spTree>
    <p:extLst>
      <p:ext uri="{BB962C8B-B14F-4D97-AF65-F5344CB8AC3E}">
        <p14:creationId xmlns:p14="http://schemas.microsoft.com/office/powerpoint/2010/main" val="28304275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Imagen 2">
            <a:extLst>
              <a:ext uri="{FF2B5EF4-FFF2-40B4-BE49-F238E27FC236}">
                <a16:creationId xmlns:a16="http://schemas.microsoft.com/office/drawing/2014/main" id="{5997DA6E-9E1E-4650-A8D4-5BD3B3D06CAD}"/>
              </a:ext>
            </a:extLst>
          </p:cNvPr>
          <p:cNvPicPr>
            <a:picLocks noChangeAspect="1"/>
          </p:cNvPicPr>
          <p:nvPr/>
        </p:nvPicPr>
        <p:blipFill rotWithShape="1">
          <a:blip r:embed="rId2"/>
          <a:srcRect r="888" b="-1"/>
          <a:stretch/>
        </p:blipFill>
        <p:spPr>
          <a:xfrm>
            <a:off x="510414" y="805143"/>
            <a:ext cx="8741416" cy="4917049"/>
          </a:xfrm>
          <a:prstGeom prst="rect">
            <a:avLst/>
          </a:prstGeom>
        </p:spPr>
      </p:pic>
    </p:spTree>
    <p:extLst>
      <p:ext uri="{BB962C8B-B14F-4D97-AF65-F5344CB8AC3E}">
        <p14:creationId xmlns:p14="http://schemas.microsoft.com/office/powerpoint/2010/main" val="25809812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72491" y="365125"/>
            <a:ext cx="3840085" cy="1692794"/>
          </a:xfrm>
        </p:spPr>
        <p:txBody>
          <a:bodyPr vert="horz" lIns="91440" tIns="45720" rIns="91440" bIns="45720" rtlCol="0" anchor="ctr">
            <a:noAutofit/>
          </a:bodyPr>
          <a:lstStyle/>
          <a:p>
            <a:r>
              <a:rPr lang="en-US" sz="3600" b="1" dirty="0">
                <a:solidFill>
                  <a:srgbClr val="000000"/>
                </a:solidFill>
              </a:rPr>
              <a:t>Frederick Douglass</a:t>
            </a:r>
            <a:br>
              <a:rPr lang="en-US" sz="2800" b="1" dirty="0">
                <a:solidFill>
                  <a:srgbClr val="000000"/>
                </a:solidFill>
              </a:rPr>
            </a:br>
            <a:br>
              <a:rPr lang="en-US" sz="2800" b="1" dirty="0">
                <a:solidFill>
                  <a:srgbClr val="000000"/>
                </a:solidFill>
              </a:rPr>
            </a:br>
            <a:r>
              <a:rPr lang="en-US" sz="2800" b="1" dirty="0">
                <a:solidFill>
                  <a:srgbClr val="000000"/>
                </a:solidFill>
              </a:rPr>
              <a:t>Talbot 1818-Washington D.C. 1895</a:t>
            </a:r>
          </a:p>
        </p:txBody>
      </p:sp>
      <p:sp>
        <p:nvSpPr>
          <p:cNvPr id="4" name="Marcador de contenido 3">
            <a:extLst>
              <a:ext uri="{FF2B5EF4-FFF2-40B4-BE49-F238E27FC236}">
                <a16:creationId xmlns:a16="http://schemas.microsoft.com/office/drawing/2014/main" id="{74F35F18-6053-4A8D-8F19-BEC9018E36BB}"/>
              </a:ext>
            </a:extLst>
          </p:cNvPr>
          <p:cNvSpPr>
            <a:spLocks noGrp="1"/>
          </p:cNvSpPr>
          <p:nvPr>
            <p:ph sz="half" idx="2"/>
          </p:nvPr>
        </p:nvSpPr>
        <p:spPr>
          <a:xfrm>
            <a:off x="872490" y="2575034"/>
            <a:ext cx="4170764" cy="3462228"/>
          </a:xfrm>
        </p:spPr>
        <p:txBody>
          <a:bodyPr vert="horz" lIns="91440" tIns="45720" rIns="91440" bIns="45720" rtlCol="0" anchor="t">
            <a:normAutofit fontScale="92500" lnSpcReduction="10000"/>
          </a:bodyPr>
          <a:lstStyle/>
          <a:p>
            <a:pPr marL="0" indent="0">
              <a:buNone/>
            </a:pPr>
            <a:r>
              <a:rPr lang="en-US" sz="2000" dirty="0" err="1">
                <a:solidFill>
                  <a:srgbClr val="000000"/>
                </a:solidFill>
              </a:rPr>
              <a:t>Escritor</a:t>
            </a:r>
            <a:r>
              <a:rPr lang="en-US" sz="2000" dirty="0">
                <a:solidFill>
                  <a:srgbClr val="000000"/>
                </a:solidFill>
              </a:rPr>
              <a:t>, editor y </a:t>
            </a:r>
            <a:r>
              <a:rPr lang="en-US" sz="2000" dirty="0" err="1">
                <a:solidFill>
                  <a:srgbClr val="000000"/>
                </a:solidFill>
              </a:rPr>
              <a:t>orador</a:t>
            </a:r>
            <a:r>
              <a:rPr lang="en-US" sz="2000" dirty="0">
                <a:solidFill>
                  <a:srgbClr val="000000"/>
                </a:solidFill>
              </a:rPr>
              <a:t> </a:t>
            </a:r>
            <a:r>
              <a:rPr lang="en-US" sz="2000" dirty="0" err="1">
                <a:solidFill>
                  <a:srgbClr val="000000"/>
                </a:solidFill>
              </a:rPr>
              <a:t>abolicionista</a:t>
            </a:r>
            <a:r>
              <a:rPr lang="en-US" sz="2000" dirty="0">
                <a:solidFill>
                  <a:srgbClr val="000000"/>
                </a:solidFill>
              </a:rPr>
              <a:t> </a:t>
            </a:r>
            <a:r>
              <a:rPr lang="en-US" sz="2000" dirty="0" err="1">
                <a:solidFill>
                  <a:srgbClr val="000000"/>
                </a:solidFill>
              </a:rPr>
              <a:t>estadounidense</a:t>
            </a:r>
            <a:r>
              <a:rPr lang="en-US" sz="2000" dirty="0">
                <a:solidFill>
                  <a:srgbClr val="000000"/>
                </a:solidFill>
              </a:rPr>
              <a:t>, </a:t>
            </a:r>
            <a:r>
              <a:rPr lang="en-US" sz="2000" dirty="0" err="1">
                <a:solidFill>
                  <a:srgbClr val="000000"/>
                </a:solidFill>
              </a:rPr>
              <a:t>famoso</a:t>
            </a:r>
            <a:r>
              <a:rPr lang="en-US" sz="2000" dirty="0">
                <a:solidFill>
                  <a:srgbClr val="000000"/>
                </a:solidFill>
              </a:rPr>
              <a:t> </a:t>
            </a:r>
            <a:r>
              <a:rPr lang="en-US" sz="2000" dirty="0" err="1">
                <a:solidFill>
                  <a:srgbClr val="000000"/>
                </a:solidFill>
              </a:rPr>
              <a:t>como</a:t>
            </a:r>
            <a:r>
              <a:rPr lang="en-US" sz="2000" dirty="0">
                <a:solidFill>
                  <a:srgbClr val="000000"/>
                </a:solidFill>
              </a:rPr>
              <a:t> </a:t>
            </a:r>
            <a:r>
              <a:rPr lang="en-US" sz="2000" dirty="0" err="1">
                <a:solidFill>
                  <a:srgbClr val="000000"/>
                </a:solidFill>
              </a:rPr>
              <a:t>reformador</a:t>
            </a:r>
            <a:r>
              <a:rPr lang="en-US" sz="2000" dirty="0">
                <a:solidFill>
                  <a:srgbClr val="000000"/>
                </a:solidFill>
              </a:rPr>
              <a:t> social.</a:t>
            </a:r>
            <a:endParaRPr lang="en-US" sz="2000" dirty="0">
              <a:solidFill>
                <a:srgbClr val="000000"/>
              </a:solidFill>
              <a:cs typeface="Calibri"/>
            </a:endParaRPr>
          </a:p>
          <a:p>
            <a:pPr marL="0" indent="0">
              <a:buNone/>
            </a:pPr>
            <a:r>
              <a:rPr lang="en-US" sz="2000" dirty="0">
                <a:solidFill>
                  <a:srgbClr val="000000"/>
                </a:solidFill>
              </a:rPr>
              <a:t>En 1848 </a:t>
            </a:r>
            <a:r>
              <a:rPr lang="en-US" sz="2000" err="1">
                <a:solidFill>
                  <a:srgbClr val="000000"/>
                </a:solidFill>
              </a:rPr>
              <a:t>tomó</a:t>
            </a:r>
            <a:r>
              <a:rPr lang="en-US" sz="2000" dirty="0">
                <a:solidFill>
                  <a:srgbClr val="000000"/>
                </a:solidFill>
              </a:rPr>
              <a:t> </a:t>
            </a:r>
            <a:r>
              <a:rPr lang="en-US" sz="2000" err="1">
                <a:solidFill>
                  <a:srgbClr val="000000"/>
                </a:solidFill>
              </a:rPr>
              <a:t>parte</a:t>
            </a:r>
            <a:r>
              <a:rPr lang="en-US" sz="2000" dirty="0">
                <a:solidFill>
                  <a:srgbClr val="000000"/>
                </a:solidFill>
              </a:rPr>
              <a:t> en la </a:t>
            </a:r>
            <a:r>
              <a:rPr lang="en-US" sz="2000" err="1">
                <a:solidFill>
                  <a:srgbClr val="000000"/>
                </a:solidFill>
              </a:rPr>
              <a:t>Convención</a:t>
            </a:r>
            <a:r>
              <a:rPr lang="en-US" sz="2000" dirty="0">
                <a:solidFill>
                  <a:srgbClr val="000000"/>
                </a:solidFill>
              </a:rPr>
              <a:t> de Seneca Falls, </a:t>
            </a:r>
            <a:r>
              <a:rPr lang="en-US" sz="2000" err="1">
                <a:solidFill>
                  <a:srgbClr val="000000"/>
                </a:solidFill>
              </a:rPr>
              <a:t>donde</a:t>
            </a:r>
            <a:r>
              <a:rPr lang="en-US" sz="2000" dirty="0">
                <a:solidFill>
                  <a:srgbClr val="000000"/>
                </a:solidFill>
              </a:rPr>
              <a:t> </a:t>
            </a:r>
            <a:r>
              <a:rPr lang="en-US" sz="2000" err="1">
                <a:solidFill>
                  <a:srgbClr val="000000"/>
                </a:solidFill>
              </a:rPr>
              <a:t>nació</a:t>
            </a:r>
            <a:r>
              <a:rPr lang="en-US" sz="2000" dirty="0">
                <a:solidFill>
                  <a:srgbClr val="000000"/>
                </a:solidFill>
              </a:rPr>
              <a:t> el </a:t>
            </a:r>
            <a:r>
              <a:rPr lang="en-US" sz="2000" err="1">
                <a:solidFill>
                  <a:srgbClr val="000000"/>
                </a:solidFill>
              </a:rPr>
              <a:t>movimiento</a:t>
            </a:r>
            <a:r>
              <a:rPr lang="en-US" sz="2000" dirty="0">
                <a:solidFill>
                  <a:srgbClr val="000000"/>
                </a:solidFill>
              </a:rPr>
              <a:t> </a:t>
            </a:r>
            <a:r>
              <a:rPr lang="en-US" sz="2000" err="1">
                <a:solidFill>
                  <a:srgbClr val="000000"/>
                </a:solidFill>
              </a:rPr>
              <a:t>feminista</a:t>
            </a:r>
            <a:r>
              <a:rPr lang="en-US" sz="2000" dirty="0">
                <a:solidFill>
                  <a:srgbClr val="000000"/>
                </a:solidFill>
              </a:rPr>
              <a:t> </a:t>
            </a:r>
            <a:r>
              <a:rPr lang="en-US" sz="2000" err="1">
                <a:solidFill>
                  <a:srgbClr val="000000"/>
                </a:solidFill>
              </a:rPr>
              <a:t>norteamericano</a:t>
            </a:r>
            <a:r>
              <a:rPr lang="en-US" sz="2000" dirty="0">
                <a:solidFill>
                  <a:srgbClr val="000000"/>
                </a:solidFill>
              </a:rPr>
              <a:t>, y </a:t>
            </a:r>
            <a:r>
              <a:rPr lang="en-US" sz="2000" err="1">
                <a:solidFill>
                  <a:srgbClr val="000000"/>
                </a:solidFill>
              </a:rPr>
              <a:t>fue</a:t>
            </a:r>
            <a:r>
              <a:rPr lang="en-US" sz="2000" dirty="0">
                <a:solidFill>
                  <a:srgbClr val="000000"/>
                </a:solidFill>
              </a:rPr>
              <a:t> </a:t>
            </a:r>
            <a:r>
              <a:rPr lang="en-US" sz="2000" err="1">
                <a:solidFill>
                  <a:srgbClr val="000000"/>
                </a:solidFill>
              </a:rPr>
              <a:t>uno</a:t>
            </a:r>
            <a:r>
              <a:rPr lang="en-US" sz="2000" dirty="0">
                <a:solidFill>
                  <a:srgbClr val="000000"/>
                </a:solidFill>
              </a:rPr>
              <a:t> de los </a:t>
            </a:r>
            <a:r>
              <a:rPr lang="en-US" sz="2000" err="1">
                <a:solidFill>
                  <a:srgbClr val="000000"/>
                </a:solidFill>
              </a:rPr>
              <a:t>firmantes</a:t>
            </a:r>
            <a:r>
              <a:rPr lang="en-US" sz="2000" dirty="0">
                <a:solidFill>
                  <a:srgbClr val="000000"/>
                </a:solidFill>
              </a:rPr>
              <a:t> de </a:t>
            </a:r>
            <a:r>
              <a:rPr lang="en-US" sz="2000" err="1">
                <a:solidFill>
                  <a:srgbClr val="000000"/>
                </a:solidFill>
              </a:rPr>
              <a:t>su</a:t>
            </a:r>
            <a:r>
              <a:rPr lang="en-US" sz="2000" dirty="0">
                <a:solidFill>
                  <a:srgbClr val="000000"/>
                </a:solidFill>
              </a:rPr>
              <a:t> </a:t>
            </a:r>
            <a:r>
              <a:rPr lang="en-US" sz="2000" i="1" err="1">
                <a:solidFill>
                  <a:srgbClr val="000000"/>
                </a:solidFill>
              </a:rPr>
              <a:t>Declaración</a:t>
            </a:r>
            <a:r>
              <a:rPr lang="en-US" sz="2000" i="1" dirty="0">
                <a:solidFill>
                  <a:srgbClr val="000000"/>
                </a:solidFill>
              </a:rPr>
              <a:t> de </a:t>
            </a:r>
            <a:r>
              <a:rPr lang="en-US" sz="2000" i="1" err="1">
                <a:solidFill>
                  <a:srgbClr val="000000"/>
                </a:solidFill>
              </a:rPr>
              <a:t>sentimientos</a:t>
            </a:r>
            <a:r>
              <a:rPr lang="en-US" sz="2000" dirty="0">
                <a:solidFill>
                  <a:srgbClr val="000000"/>
                </a:solidFill>
              </a:rPr>
              <a:t>.</a:t>
            </a:r>
            <a:endParaRPr lang="en-US" sz="2000" dirty="0">
              <a:solidFill>
                <a:srgbClr val="000000"/>
              </a:solidFill>
              <a:cs typeface="Calibri"/>
            </a:endParaRPr>
          </a:p>
          <a:p>
            <a:pPr marL="0" indent="0">
              <a:buNone/>
            </a:pPr>
            <a:r>
              <a:rPr lang="en-US" sz="2000" err="1">
                <a:solidFill>
                  <a:srgbClr val="000000"/>
                </a:solidFill>
              </a:rPr>
              <a:t>Pronunció</a:t>
            </a:r>
            <a:r>
              <a:rPr lang="en-US" sz="2000" dirty="0">
                <a:solidFill>
                  <a:srgbClr val="000000"/>
                </a:solidFill>
              </a:rPr>
              <a:t> </a:t>
            </a:r>
            <a:r>
              <a:rPr lang="en-US" sz="2000" err="1">
                <a:solidFill>
                  <a:srgbClr val="000000"/>
                </a:solidFill>
              </a:rPr>
              <a:t>frases</a:t>
            </a:r>
            <a:r>
              <a:rPr lang="en-US" sz="2000" dirty="0">
                <a:solidFill>
                  <a:srgbClr val="000000"/>
                </a:solidFill>
              </a:rPr>
              <a:t> </a:t>
            </a:r>
            <a:r>
              <a:rPr lang="en-US" sz="2000" err="1">
                <a:solidFill>
                  <a:srgbClr val="000000"/>
                </a:solidFill>
              </a:rPr>
              <a:t>como</a:t>
            </a:r>
            <a:r>
              <a:rPr lang="en-US" sz="2000" dirty="0">
                <a:solidFill>
                  <a:srgbClr val="000000"/>
                </a:solidFill>
              </a:rPr>
              <a:t> : «El derecho no </a:t>
            </a:r>
            <a:r>
              <a:rPr lang="en-US" sz="2000" err="1">
                <a:solidFill>
                  <a:srgbClr val="000000"/>
                </a:solidFill>
              </a:rPr>
              <a:t>tiene</a:t>
            </a:r>
            <a:r>
              <a:rPr lang="en-US" sz="2000" dirty="0">
                <a:solidFill>
                  <a:srgbClr val="000000"/>
                </a:solidFill>
              </a:rPr>
              <a:t> </a:t>
            </a:r>
            <a:r>
              <a:rPr lang="en-US" sz="2000" err="1">
                <a:solidFill>
                  <a:srgbClr val="000000"/>
                </a:solidFill>
              </a:rPr>
              <a:t>sexo</a:t>
            </a:r>
            <a:r>
              <a:rPr lang="en-US" sz="2000" dirty="0">
                <a:solidFill>
                  <a:srgbClr val="000000"/>
                </a:solidFill>
              </a:rPr>
              <a:t>, la </a:t>
            </a:r>
            <a:r>
              <a:rPr lang="en-US" sz="2000" err="1">
                <a:solidFill>
                  <a:srgbClr val="000000"/>
                </a:solidFill>
              </a:rPr>
              <a:t>verdad</a:t>
            </a:r>
            <a:r>
              <a:rPr lang="en-US" sz="2000" dirty="0">
                <a:solidFill>
                  <a:srgbClr val="000000"/>
                </a:solidFill>
              </a:rPr>
              <a:t> no es de color, Dios es el Padre de </a:t>
            </a:r>
            <a:r>
              <a:rPr lang="en-US" sz="2000" err="1">
                <a:solidFill>
                  <a:srgbClr val="000000"/>
                </a:solidFill>
              </a:rPr>
              <a:t>todos</a:t>
            </a:r>
            <a:r>
              <a:rPr lang="en-US" sz="2000" dirty="0">
                <a:solidFill>
                  <a:srgbClr val="000000"/>
                </a:solidFill>
              </a:rPr>
              <a:t> </a:t>
            </a:r>
            <a:r>
              <a:rPr lang="en-US" sz="2000" err="1">
                <a:solidFill>
                  <a:srgbClr val="000000"/>
                </a:solidFill>
              </a:rPr>
              <a:t>nosotros</a:t>
            </a:r>
            <a:r>
              <a:rPr lang="en-US" sz="2000" dirty="0">
                <a:solidFill>
                  <a:srgbClr val="000000"/>
                </a:solidFill>
              </a:rPr>
              <a:t>, y </a:t>
            </a:r>
            <a:r>
              <a:rPr lang="en-US" sz="2000" err="1">
                <a:solidFill>
                  <a:srgbClr val="000000"/>
                </a:solidFill>
              </a:rPr>
              <a:t>todos</a:t>
            </a:r>
            <a:r>
              <a:rPr lang="en-US" sz="2000" dirty="0">
                <a:solidFill>
                  <a:srgbClr val="000000"/>
                </a:solidFill>
              </a:rPr>
              <a:t> </a:t>
            </a:r>
            <a:r>
              <a:rPr lang="en-US" sz="2000" err="1">
                <a:solidFill>
                  <a:srgbClr val="000000"/>
                </a:solidFill>
              </a:rPr>
              <a:t>somos</a:t>
            </a:r>
            <a:r>
              <a:rPr lang="en-US" sz="2000" dirty="0">
                <a:solidFill>
                  <a:srgbClr val="000000"/>
                </a:solidFill>
              </a:rPr>
              <a:t> </a:t>
            </a:r>
            <a:r>
              <a:rPr lang="en-US" sz="2000" err="1">
                <a:solidFill>
                  <a:srgbClr val="000000"/>
                </a:solidFill>
              </a:rPr>
              <a:t>hermanos</a:t>
            </a:r>
            <a:r>
              <a:rPr lang="en-US" sz="2000" dirty="0">
                <a:solidFill>
                  <a:srgbClr val="000000"/>
                </a:solidFill>
              </a:rPr>
              <a:t>». </a:t>
            </a:r>
            <a:endParaRPr lang="en-US" sz="2000" dirty="0">
              <a:solidFill>
                <a:srgbClr val="000000"/>
              </a:solidFill>
              <a:cs typeface="Calibri"/>
            </a:endParaRPr>
          </a:p>
        </p:txBody>
      </p:sp>
      <p:pic>
        <p:nvPicPr>
          <p:cNvPr id="8" name="Imagen 9" descr="Imagen que contiene hombre, persona, traje, corbata&#10;&#10;Descripción generada con confianza muy alta">
            <a:extLst>
              <a:ext uri="{FF2B5EF4-FFF2-40B4-BE49-F238E27FC236}">
                <a16:creationId xmlns:a16="http://schemas.microsoft.com/office/drawing/2014/main" id="{62C182DE-6C42-4393-A42A-F763AB7AC5FC}"/>
              </a:ext>
            </a:extLst>
          </p:cNvPr>
          <p:cNvPicPr>
            <a:picLocks noGrp="1" noChangeAspect="1"/>
          </p:cNvPicPr>
          <p:nvPr>
            <p:ph sz="half" idx="1"/>
          </p:nvPr>
        </p:nvPicPr>
        <p:blipFill rotWithShape="1">
          <a:blip r:embed="rId2">
            <a:extLst>
              <a:ext uri="{837473B0-CC2E-450A-ABE3-18F120FF3D39}">
                <a1611:picAttrSrcUrl xmlns:a1611="http://schemas.microsoft.com/office/drawing/2016/11/main" r:id="rId3"/>
              </a:ext>
            </a:extLst>
          </a:blip>
          <a:srcRect l="18495" r="2826"/>
          <a:stretch/>
        </p:blipFill>
        <p:spPr>
          <a:xfrm>
            <a:off x="4790137" y="11"/>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362185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a:extLst>
              <a:ext uri="{FF2B5EF4-FFF2-40B4-BE49-F238E27FC236}">
                <a16:creationId xmlns:a16="http://schemas.microsoft.com/office/drawing/2014/main" id="{9CE05034-E2A8-4FA4-A25B-3F2E537F362F}"/>
              </a:ext>
            </a:extLst>
          </p:cNvPr>
          <p:cNvSpPr txBox="1">
            <a:spLocks noChangeArrowheads="1"/>
          </p:cNvSpPr>
          <p:nvPr/>
        </p:nvSpPr>
        <p:spPr bwMode="auto">
          <a:xfrm>
            <a:off x="685800" y="-135373"/>
            <a:ext cx="6085857" cy="1553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r>
              <a:rPr lang="es-ES" altLang="es-ES" sz="5400">
                <a:latin typeface="Arial Black"/>
                <a:ea typeface="Microsoft YaHei"/>
              </a:rPr>
              <a:t>¿Sabías que...</a:t>
            </a:r>
            <a:endParaRPr lang="es-ES" sz="3200">
              <a:cs typeface="Arial" panose="020B0604020202020204" pitchFamily="34" charset="0"/>
            </a:endParaRPr>
          </a:p>
        </p:txBody>
      </p:sp>
      <p:sp>
        <p:nvSpPr>
          <p:cNvPr id="10" name="Text Box 1">
            <a:extLst>
              <a:ext uri="{FF2B5EF4-FFF2-40B4-BE49-F238E27FC236}">
                <a16:creationId xmlns:a16="http://schemas.microsoft.com/office/drawing/2014/main" id="{0E7314A0-B77E-4F26-9A50-C3DDB3E82290}"/>
              </a:ext>
            </a:extLst>
          </p:cNvPr>
          <p:cNvSpPr txBox="1">
            <a:spLocks noChangeArrowheads="1"/>
          </p:cNvSpPr>
          <p:nvPr/>
        </p:nvSpPr>
        <p:spPr bwMode="auto">
          <a:xfrm>
            <a:off x="381000" y="1447800"/>
            <a:ext cx="8868560" cy="1553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just"/>
            <a:r>
              <a:rPr lang="es-ES" altLang="es-ES" sz="3629">
                <a:latin typeface="Arial Black"/>
                <a:ea typeface="Microsoft YaHei"/>
              </a:rPr>
              <a:t>… las mujeres en España cobran de media un 30% menos que los hombres?</a:t>
            </a:r>
            <a:endParaRPr lang="es-ES" altLang="es-ES" sz="3629">
              <a:latin typeface="Arial Black"/>
            </a:endParaRPr>
          </a:p>
        </p:txBody>
      </p:sp>
      <p:sp>
        <p:nvSpPr>
          <p:cNvPr id="3" name="CuadroTexto 2">
            <a:extLst>
              <a:ext uri="{FF2B5EF4-FFF2-40B4-BE49-F238E27FC236}">
                <a16:creationId xmlns:a16="http://schemas.microsoft.com/office/drawing/2014/main" id="{025A09B3-A355-4A51-855E-2178976C221B}"/>
              </a:ext>
            </a:extLst>
          </p:cNvPr>
          <p:cNvSpPr txBox="1"/>
          <p:nvPr/>
        </p:nvSpPr>
        <p:spPr>
          <a:xfrm>
            <a:off x="400665" y="5163658"/>
            <a:ext cx="9067800" cy="1294585"/>
          </a:xfrm>
          <a:prstGeom prst="rect">
            <a:avLst/>
          </a:prstGeom>
          <a:noFill/>
        </p:spPr>
        <p:txBody>
          <a:bodyPr wrap="square" rtlCol="0">
            <a:spAutoFit/>
          </a:bodyPr>
          <a:lstStyle/>
          <a:p>
            <a:r>
              <a:rPr lang="es-ES" sz="1400" i="1"/>
              <a:t>La brecha salarial entre hombres y mujeres crece casi medio punto en un año, según los Técnicos de Hacienda.</a:t>
            </a:r>
            <a:r>
              <a:rPr lang="es-ES" sz="1400"/>
              <a:t> Sindicato de Técnicos del Ministerio de Hacienda. 2018.</a:t>
            </a:r>
            <a:endParaRPr lang="es-ES" sz="1400" i="1"/>
          </a:p>
          <a:p>
            <a:r>
              <a:rPr lang="es-ES" sz="1400">
                <a:hlinkClick r:id="rId3"/>
              </a:rPr>
              <a:t>http://www.gestha.es/index.php?seccion=actualidad&amp;num=507</a:t>
            </a:r>
            <a:endParaRPr lang="es-ES" sz="1400"/>
          </a:p>
          <a:p>
            <a:endParaRPr lang="es-ES" sz="1400"/>
          </a:p>
          <a:p>
            <a:r>
              <a:rPr lang="es-ES" sz="1400" i="1"/>
              <a:t>Brecha salarial: más de dos euros menos por el mismo trabajo. El Salto Diario. 2018.</a:t>
            </a:r>
          </a:p>
          <a:p>
            <a:r>
              <a:rPr lang="es-ES" sz="1400">
                <a:hlinkClick r:id="rId4"/>
              </a:rPr>
              <a:t>https://www.elsaltodiario.com/brecha-salarial/mas-de-dos-euros-menos-por-mismo-trabajo</a:t>
            </a:r>
            <a:endParaRPr lang="es-ES" sz="1400"/>
          </a:p>
        </p:txBody>
      </p:sp>
      <p:sp>
        <p:nvSpPr>
          <p:cNvPr id="7" name="Text Box 1">
            <a:extLst>
              <a:ext uri="{FF2B5EF4-FFF2-40B4-BE49-F238E27FC236}">
                <a16:creationId xmlns:a16="http://schemas.microsoft.com/office/drawing/2014/main" id="{8C8170BD-A52C-4B48-B63C-A84A28870EBE}"/>
              </a:ext>
            </a:extLst>
          </p:cNvPr>
          <p:cNvSpPr txBox="1">
            <a:spLocks noChangeArrowheads="1"/>
          </p:cNvSpPr>
          <p:nvPr/>
        </p:nvSpPr>
        <p:spPr bwMode="auto">
          <a:xfrm>
            <a:off x="381000" y="3276600"/>
            <a:ext cx="8868560" cy="1553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just"/>
            <a:r>
              <a:rPr lang="es-ES" altLang="es-ES" sz="3629">
                <a:latin typeface="Arial Black"/>
                <a:ea typeface="Microsoft YaHei"/>
              </a:rPr>
              <a:t>… y que cobran de media un 19% menos por el mismo trabajo?</a:t>
            </a:r>
            <a:endParaRPr lang="es-ES" altLang="es-ES" sz="3629">
              <a:latin typeface="Arial Black"/>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651306C2-7012-49B6-99A1-8BABCE01AE00}"/>
              </a:ext>
            </a:extLst>
          </p:cNvPr>
          <p:cNvSpPr txBox="1">
            <a:spLocks noChangeArrowheads="1"/>
          </p:cNvSpPr>
          <p:nvPr/>
        </p:nvSpPr>
        <p:spPr bwMode="auto">
          <a:xfrm>
            <a:off x="518720" y="533400"/>
            <a:ext cx="8868560" cy="5791200"/>
          </a:xfrm>
          <a:prstGeom prst="rect">
            <a:avLst/>
          </a:prstGeom>
          <a:noFill/>
          <a:ln w="57150" cap="flat" cmpd="thickThin">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r"/>
            <a:r>
              <a:rPr lang="es-ES" altLang="es-ES" sz="6000" u="sng" dirty="0">
                <a:ln cmpd="thickThin">
                  <a:noFill/>
                </a:ln>
                <a:latin typeface="Arial Black"/>
                <a:ea typeface="Microsoft YaHei"/>
              </a:rPr>
              <a:t>Micromachismos</a:t>
            </a:r>
            <a:r>
              <a:rPr lang="es-ES" altLang="es-ES" sz="6000" dirty="0">
                <a:ln cmpd="thickThin">
                  <a:noFill/>
                </a:ln>
                <a:latin typeface="Arial Black"/>
                <a:ea typeface="Microsoft YaHei"/>
              </a:rPr>
              <a:t> </a:t>
            </a:r>
            <a:endParaRPr lang="es-ES" altLang="es-ES" sz="6000" u="sng" dirty="0">
              <a:latin typeface="Arial Black"/>
            </a:endParaRPr>
          </a:p>
          <a:p>
            <a:pPr algn="ctr"/>
            <a:endParaRPr lang="es-ES" altLang="es-ES" sz="4000" u="sng">
              <a:latin typeface="Arial Black"/>
              <a:ea typeface="Microsoft YaHei"/>
            </a:endParaRPr>
          </a:p>
          <a:p>
            <a:pPr algn="ctr"/>
            <a:endParaRPr lang="es-ES" altLang="es-ES" sz="3600" u="sng">
              <a:latin typeface="Arial Black"/>
              <a:ea typeface="Microsoft YaHei"/>
            </a:endParaRPr>
          </a:p>
          <a:p>
            <a:pPr algn="ctr"/>
            <a:r>
              <a:rPr lang="es-ES" sz="3600" dirty="0">
                <a:latin typeface="Arial Black"/>
                <a:ea typeface="Microsoft YaHei"/>
              </a:rPr>
              <a:t>Pequeños gestos, comentarios y prejuicios que tenemos tan interiorizados que no los percibimos como machistas aunque nos posicionemos contra el machismo.</a:t>
            </a:r>
          </a:p>
          <a:p>
            <a:pPr algn="ctr"/>
            <a:endParaRPr lang="es-ES" altLang="es-ES" sz="3500">
              <a:latin typeface="Lucida Fax" panose="02060602050505020204" pitchFamily="18" charset="0"/>
            </a:endParaRPr>
          </a:p>
        </p:txBody>
      </p:sp>
      <p:pic>
        <p:nvPicPr>
          <p:cNvPr id="2050" name="Picture 2" descr="Resultado de imagen de feminismo">
            <a:extLst>
              <a:ext uri="{FF2B5EF4-FFF2-40B4-BE49-F238E27FC236}">
                <a16:creationId xmlns:a16="http://schemas.microsoft.com/office/drawing/2014/main" id="{B4B90241-8EEC-4C79-AF24-C9EDE29B3162}"/>
              </a:ext>
            </a:extLst>
          </p:cNvPr>
          <p:cNvPicPr>
            <a:picLocks noChangeAspect="1" noChangeArrowheads="1"/>
          </p:cNvPicPr>
          <p:nvPr/>
        </p:nvPicPr>
        <p:blipFill>
          <a:blip r:embed="rId2" cstate="hqprint">
            <a:extLst>
              <a:ext uri="{BEBA8EAE-BF5A-486C-A8C5-ECC9F3942E4B}">
                <a14:imgProps xmlns:a14="http://schemas.microsoft.com/office/drawing/2010/main">
                  <a14:imgLayer r:embed="rId3">
                    <a14:imgEffect>
                      <a14:backgroundRemoval t="6429" b="93988" l="6917" r="94417">
                        <a14:foregroundMark x1="51000" y1="48750" x2="48917" y2="82500"/>
                        <a14:foregroundMark x1="33500" y1="29821" x2="33500" y2="33988"/>
                        <a14:foregroundMark x1="41333" y1="26667" x2="41083" y2="31250"/>
                        <a14:foregroundMark x1="51833" y1="25238" x2="52167" y2="30000"/>
                        <a14:foregroundMark x1="61750" y1="27917" x2="61750" y2="32500"/>
                      </a14:backgroundRemoval>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20319415">
            <a:off x="653243" y="516556"/>
            <a:ext cx="1580588" cy="2212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3145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a:extLst>
              <a:ext uri="{FF2B5EF4-FFF2-40B4-BE49-F238E27FC236}">
                <a16:creationId xmlns:a16="http://schemas.microsoft.com/office/drawing/2014/main" id="{9CE05034-E2A8-4FA4-A25B-3F2E537F362F}"/>
              </a:ext>
            </a:extLst>
          </p:cNvPr>
          <p:cNvSpPr txBox="1">
            <a:spLocks noChangeArrowheads="1"/>
          </p:cNvSpPr>
          <p:nvPr/>
        </p:nvSpPr>
        <p:spPr bwMode="auto">
          <a:xfrm>
            <a:off x="837049" y="54726"/>
            <a:ext cx="8688432" cy="20565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ctr"/>
            <a:r>
              <a:rPr lang="es-ES" altLang="es-ES" sz="3629" dirty="0">
                <a:solidFill>
                  <a:srgbClr val="FFFFFF"/>
                </a:solidFill>
                <a:latin typeface="Arial Black" panose="020B0A04020102020204" pitchFamily="34" charset="0"/>
              </a:rPr>
              <a:t>¿Sobre qué se pretende “Sensibilizar, concienciar, llamar la atención”? </a:t>
            </a:r>
            <a:br>
              <a:rPr lang="es-ES" altLang="es-ES" sz="3629">
                <a:solidFill>
                  <a:srgbClr val="FFFFFF"/>
                </a:solidFill>
                <a:latin typeface="Arial Black" panose="020B0A04020102020204" pitchFamily="34" charset="0"/>
              </a:rPr>
            </a:br>
            <a:r>
              <a:rPr lang="es-ES" altLang="es-ES" sz="3629" dirty="0">
                <a:solidFill>
                  <a:srgbClr val="FFFFFF"/>
                </a:solidFill>
                <a:latin typeface="Arial Black" panose="020B0A04020102020204" pitchFamily="34" charset="0"/>
              </a:rPr>
              <a:t> </a:t>
            </a:r>
          </a:p>
        </p:txBody>
      </p:sp>
      <p:sp>
        <p:nvSpPr>
          <p:cNvPr id="7176" name="Text Box 8">
            <a:extLst>
              <a:ext uri="{FF2B5EF4-FFF2-40B4-BE49-F238E27FC236}">
                <a16:creationId xmlns:a16="http://schemas.microsoft.com/office/drawing/2014/main" id="{FF2F0FE0-8A66-4C7D-A1ED-9F43B1ECF0A7}"/>
              </a:ext>
            </a:extLst>
          </p:cNvPr>
          <p:cNvSpPr txBox="1">
            <a:spLocks noChangeArrowheads="1"/>
          </p:cNvSpPr>
          <p:nvPr/>
        </p:nvSpPr>
        <p:spPr bwMode="auto">
          <a:xfrm>
            <a:off x="678145" y="6153696"/>
            <a:ext cx="8719594" cy="5640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0823" rIns="81646" bIns="40823"/>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r>
              <a:rPr lang="es-ES" altLang="es-ES" sz="1270" i="1" dirty="0">
                <a:cs typeface="Arial" panose="020B0604020202020204" pitchFamily="34" charset="0"/>
              </a:rPr>
              <a:t>El reparto desigual en las tareas del hogar, germen de la brecha laboral de género en España. 20 minutos. 24/10/2016</a:t>
            </a:r>
          </a:p>
          <a:p>
            <a:r>
              <a:rPr lang="es-ES" altLang="es-ES" sz="1270" i="1">
                <a:cs typeface="Arial" panose="020B0604020202020204" pitchFamily="34" charset="0"/>
              </a:rPr>
              <a:t>https://www.20minutos.es/noticia/2870358/0/brecha-genero-mercado-laboral-espana-fedea</a:t>
            </a:r>
            <a:endParaRPr lang="es-ES" altLang="es-ES" sz="1270">
              <a:cs typeface="Arial" panose="020B0604020202020204" pitchFamily="34" charset="0"/>
            </a:endParaRPr>
          </a:p>
        </p:txBody>
      </p:sp>
      <p:sp>
        <p:nvSpPr>
          <p:cNvPr id="10" name="Text Box 1">
            <a:extLst>
              <a:ext uri="{FF2B5EF4-FFF2-40B4-BE49-F238E27FC236}">
                <a16:creationId xmlns:a16="http://schemas.microsoft.com/office/drawing/2014/main" id="{F47788A8-9051-441A-9CDC-6EAE8771D96A}"/>
              </a:ext>
            </a:extLst>
          </p:cNvPr>
          <p:cNvSpPr txBox="1">
            <a:spLocks noChangeArrowheads="1"/>
          </p:cNvSpPr>
          <p:nvPr/>
        </p:nvSpPr>
        <p:spPr bwMode="auto">
          <a:xfrm>
            <a:off x="359601" y="140277"/>
            <a:ext cx="9038138" cy="10534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r>
              <a:rPr lang="es-ES" altLang="es-ES" sz="4800" dirty="0">
                <a:latin typeface="Arial Black"/>
                <a:ea typeface="Microsoft YaHei"/>
              </a:rPr>
              <a:t>¿Sabías que… </a:t>
            </a:r>
            <a:endParaRPr lang="es-ES" sz="2800" dirty="0">
              <a:cs typeface="Arial" panose="020B0604020202020204" pitchFamily="34" charset="0"/>
            </a:endParaRPr>
          </a:p>
        </p:txBody>
      </p:sp>
      <p:sp>
        <p:nvSpPr>
          <p:cNvPr id="11" name="Text Box 1">
            <a:extLst>
              <a:ext uri="{FF2B5EF4-FFF2-40B4-BE49-F238E27FC236}">
                <a16:creationId xmlns:a16="http://schemas.microsoft.com/office/drawing/2014/main" id="{5EDFCEF4-7A89-42E0-B688-34F8FA9869AF}"/>
              </a:ext>
            </a:extLst>
          </p:cNvPr>
          <p:cNvSpPr txBox="1">
            <a:spLocks noChangeArrowheads="1"/>
          </p:cNvSpPr>
          <p:nvPr/>
        </p:nvSpPr>
        <p:spPr bwMode="auto">
          <a:xfrm>
            <a:off x="4915152" y="1524000"/>
            <a:ext cx="4798730" cy="35813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r>
              <a:rPr lang="es-ES" altLang="es-ES" sz="3629" dirty="0">
                <a:latin typeface="Arial Black"/>
                <a:ea typeface="Microsoft YaHei"/>
              </a:rPr>
              <a:t>… el 70% de las tareas domésticas las siguen realizando las mujeres?</a:t>
            </a:r>
            <a:endParaRPr lang="es-ES" altLang="es-ES" sz="3629" dirty="0">
              <a:latin typeface="Arial Black"/>
            </a:endParaRPr>
          </a:p>
        </p:txBody>
      </p:sp>
      <p:pic>
        <p:nvPicPr>
          <p:cNvPr id="2050" name="Picture 2" descr="Resultado de imagen de dibujo hombre barriendo">
            <a:extLst>
              <a:ext uri="{FF2B5EF4-FFF2-40B4-BE49-F238E27FC236}">
                <a16:creationId xmlns:a16="http://schemas.microsoft.com/office/drawing/2014/main" id="{30248A32-019A-4C65-A1A0-AC52B5F552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285875"/>
            <a:ext cx="4200525" cy="4200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68776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651306C2-7012-49B6-99A1-8BABCE01AE00}"/>
              </a:ext>
            </a:extLst>
          </p:cNvPr>
          <p:cNvSpPr txBox="1">
            <a:spLocks noChangeArrowheads="1"/>
          </p:cNvSpPr>
          <p:nvPr/>
        </p:nvSpPr>
        <p:spPr bwMode="auto">
          <a:xfrm>
            <a:off x="518720" y="533400"/>
            <a:ext cx="8868560" cy="5791200"/>
          </a:xfrm>
          <a:prstGeom prst="rect">
            <a:avLst/>
          </a:prstGeom>
          <a:noFill/>
          <a:ln w="57150" cap="flat" cmpd="thickThin">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ctr"/>
            <a:r>
              <a:rPr lang="es-ES" altLang="es-ES" sz="6000" u="sng">
                <a:ln cmpd="thickThin">
                  <a:noFill/>
                </a:ln>
                <a:latin typeface="Arial Black"/>
                <a:ea typeface="Microsoft YaHei"/>
              </a:rPr>
              <a:t>Interseccionalidad</a:t>
            </a:r>
            <a:endParaRPr lang="es-ES" altLang="es-ES" sz="6000" u="sng">
              <a:latin typeface="Arial Black"/>
              <a:ea typeface="Microsoft YaHei"/>
            </a:endParaRPr>
          </a:p>
          <a:p>
            <a:pPr algn="ctr">
              <a:spcBef>
                <a:spcPts val="2000"/>
              </a:spcBef>
            </a:pPr>
            <a:r>
              <a:rPr lang="es-ES" altLang="es-ES" sz="3600">
                <a:latin typeface="Arial Black"/>
                <a:ea typeface="Microsoft YaHei"/>
              </a:rPr>
              <a:t>Enfoque sobre la identidad de las personas y la discriminación que sufren, que tiene en cuenta la interrelación entre categorías sociales como el género, la clase, la etnia, la nacionalidad, </a:t>
            </a:r>
            <a:r>
              <a:rPr lang="es-ES" sz="3600">
                <a:latin typeface="Arial Black"/>
                <a:ea typeface="Microsoft YaHei"/>
              </a:rPr>
              <a:t>la orientación sexual o la</a:t>
            </a:r>
            <a:r>
              <a:rPr lang="es-ES" altLang="es-ES" sz="3600">
                <a:latin typeface="Arial Black"/>
                <a:ea typeface="Microsoft YaHei"/>
              </a:rPr>
              <a:t> (dis)capacidad.</a:t>
            </a:r>
          </a:p>
          <a:p>
            <a:pPr algn="ctr"/>
            <a:endParaRPr lang="es-ES" altLang="es-ES" sz="3500">
              <a:latin typeface="Lucida Fax" panose="02060602050505020204" pitchFamily="18" charset="0"/>
            </a:endParaRPr>
          </a:p>
        </p:txBody>
      </p:sp>
      <p:pic>
        <p:nvPicPr>
          <p:cNvPr id="3" name="Picture 2" descr="Resultado de imagen de feminismo">
            <a:extLst>
              <a:ext uri="{FF2B5EF4-FFF2-40B4-BE49-F238E27FC236}">
                <a16:creationId xmlns:a16="http://schemas.microsoft.com/office/drawing/2014/main" id="{A8B07A7C-321B-43F0-B5AC-5CF93DC43CFA}"/>
              </a:ext>
            </a:extLst>
          </p:cNvPr>
          <p:cNvPicPr>
            <a:picLocks noChangeAspect="1" noChangeArrowheads="1"/>
          </p:cNvPicPr>
          <p:nvPr/>
        </p:nvPicPr>
        <p:blipFill>
          <a:blip r:embed="rId2" cstate="hqprint">
            <a:extLst>
              <a:ext uri="{BEBA8EAE-BF5A-486C-A8C5-ECC9F3942E4B}">
                <a14:imgProps xmlns:a14="http://schemas.microsoft.com/office/drawing/2010/main">
                  <a14:imgLayer r:embed="rId3">
                    <a14:imgEffect>
                      <a14:backgroundRemoval t="6429" b="93988" l="6917" r="94417">
                        <a14:foregroundMark x1="51000" y1="48750" x2="48917" y2="82500"/>
                        <a14:foregroundMark x1="33500" y1="29821" x2="33500" y2="33988"/>
                        <a14:foregroundMark x1="41333" y1="26667" x2="41083" y2="31250"/>
                        <a14:foregroundMark x1="51833" y1="25238" x2="52167" y2="30000"/>
                        <a14:foregroundMark x1="61750" y1="27917" x2="61750" y2="32500"/>
                      </a14:backgroundRemoval>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20319415">
            <a:off x="680388" y="4731519"/>
            <a:ext cx="1134890" cy="1594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66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2086"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ítulo 1">
            <a:extLst>
              <a:ext uri="{FF2B5EF4-FFF2-40B4-BE49-F238E27FC236}">
                <a16:creationId xmlns:a16="http://schemas.microsoft.com/office/drawing/2014/main" id="{C16EF166-CCE0-4F97-A901-1F996FD66BDD}"/>
              </a:ext>
            </a:extLst>
          </p:cNvPr>
          <p:cNvSpPr>
            <a:spLocks noGrp="1"/>
          </p:cNvSpPr>
          <p:nvPr>
            <p:ph type="title"/>
          </p:nvPr>
        </p:nvSpPr>
        <p:spPr>
          <a:xfrm>
            <a:off x="4951460" y="802955"/>
            <a:ext cx="4044605" cy="1454051"/>
          </a:xfrm>
        </p:spPr>
        <p:txBody>
          <a:bodyPr vert="horz" lIns="91440" tIns="45720" rIns="91440" bIns="45720" rtlCol="0" anchor="ctr">
            <a:normAutofit/>
          </a:bodyPr>
          <a:lstStyle/>
          <a:p>
            <a:r>
              <a:rPr lang="en-US" sz="4000" err="1">
                <a:solidFill>
                  <a:srgbClr val="000000"/>
                </a:solidFill>
                <a:latin typeface="Arial Black"/>
                <a:cs typeface="Calibri Light"/>
              </a:rPr>
              <a:t>Yayo</a:t>
            </a:r>
            <a:r>
              <a:rPr lang="en-US" sz="4000">
                <a:solidFill>
                  <a:srgbClr val="000000"/>
                </a:solidFill>
                <a:latin typeface="Arial Black"/>
                <a:cs typeface="Calibri Light"/>
              </a:rPr>
              <a:t> Herrero López</a:t>
            </a:r>
            <a:endParaRPr lang="en-US" sz="4000">
              <a:solidFill>
                <a:srgbClr val="000000"/>
              </a:solidFill>
              <a:latin typeface="Arial Black"/>
            </a:endParaRPr>
          </a:p>
        </p:txBody>
      </p:sp>
      <p:sp>
        <p:nvSpPr>
          <p:cNvPr id="16"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4062855"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Imagen 5" descr="Imagen que contiene persona, interior, pared, hombre&#10;&#10;Descripción generada con confianza muy alta">
            <a:extLst>
              <a:ext uri="{FF2B5EF4-FFF2-40B4-BE49-F238E27FC236}">
                <a16:creationId xmlns:a16="http://schemas.microsoft.com/office/drawing/2014/main" id="{490970AB-028C-419C-98B5-1B0EAD46DB2E}"/>
              </a:ext>
            </a:extLst>
          </p:cNvPr>
          <p:cNvPicPr>
            <a:picLocks noGrp="1" noChangeAspect="1"/>
          </p:cNvPicPr>
          <p:nvPr>
            <p:ph sz="half" idx="1"/>
          </p:nvPr>
        </p:nvPicPr>
        <p:blipFill rotWithShape="1">
          <a:blip r:embed="rId3">
            <a:alphaModFix/>
            <a:extLst>
              <a:ext uri="{837473B0-CC2E-450A-ABE3-18F120FF3D39}">
                <a1611:picAttrSrcUrl xmlns:a1611="http://schemas.microsoft.com/office/drawing/2016/11/main" r:id="rId4"/>
              </a:ext>
            </a:extLst>
          </a:blip>
          <a:srcRect r="22370" b="-3"/>
          <a:stretch/>
        </p:blipFill>
        <p:spPr>
          <a:xfrm>
            <a:off x="20" y="907231"/>
            <a:ext cx="3930888"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4" name="Marcador de contenido 3">
            <a:extLst>
              <a:ext uri="{FF2B5EF4-FFF2-40B4-BE49-F238E27FC236}">
                <a16:creationId xmlns:a16="http://schemas.microsoft.com/office/drawing/2014/main" id="{E33A0402-3FAD-4087-841D-357E7CA84D38}"/>
              </a:ext>
            </a:extLst>
          </p:cNvPr>
          <p:cNvSpPr>
            <a:spLocks noGrp="1"/>
          </p:cNvSpPr>
          <p:nvPr>
            <p:ph sz="half" idx="2"/>
          </p:nvPr>
        </p:nvSpPr>
        <p:spPr>
          <a:xfrm>
            <a:off x="4948591" y="2421682"/>
            <a:ext cx="4044282" cy="3639289"/>
          </a:xfrm>
        </p:spPr>
        <p:txBody>
          <a:bodyPr vert="horz" lIns="91440" tIns="45720" rIns="91440" bIns="45720" rtlCol="0" anchor="ctr">
            <a:normAutofit/>
          </a:bodyPr>
          <a:lstStyle/>
          <a:p>
            <a:pPr marL="0" indent="0">
              <a:buNone/>
            </a:pPr>
            <a:r>
              <a:rPr lang="en-US" sz="2200" b="1" err="1">
                <a:solidFill>
                  <a:schemeClr val="bg1"/>
                </a:solidFill>
                <a:latin typeface="Arial Black"/>
                <a:cs typeface="Calibri"/>
              </a:rPr>
              <a:t>Antropóloga</a:t>
            </a:r>
            <a:r>
              <a:rPr lang="en-US" sz="2200" b="1">
                <a:solidFill>
                  <a:schemeClr val="bg1"/>
                </a:solidFill>
                <a:latin typeface="Arial Black"/>
                <a:cs typeface="Calibri"/>
              </a:rPr>
              <a:t>, </a:t>
            </a:r>
            <a:r>
              <a:rPr lang="en-US" sz="2200" b="1" err="1">
                <a:solidFill>
                  <a:schemeClr val="bg1"/>
                </a:solidFill>
                <a:latin typeface="Arial Black"/>
                <a:cs typeface="Calibri"/>
              </a:rPr>
              <a:t>ingeniera</a:t>
            </a:r>
            <a:r>
              <a:rPr lang="en-US" sz="2200" b="1">
                <a:solidFill>
                  <a:schemeClr val="bg1"/>
                </a:solidFill>
                <a:latin typeface="Arial Black"/>
                <a:cs typeface="Calibri"/>
              </a:rPr>
              <a:t>, </a:t>
            </a:r>
            <a:r>
              <a:rPr lang="en-US" sz="2200" b="1" err="1">
                <a:solidFill>
                  <a:schemeClr val="bg1"/>
                </a:solidFill>
                <a:latin typeface="Arial Black"/>
                <a:cs typeface="Calibri"/>
              </a:rPr>
              <a:t>prosefoa</a:t>
            </a:r>
            <a:r>
              <a:rPr lang="en-US" sz="2200" b="1">
                <a:solidFill>
                  <a:schemeClr val="bg1"/>
                </a:solidFill>
                <a:latin typeface="Arial Black"/>
                <a:cs typeface="Calibri"/>
              </a:rPr>
              <a:t> y </a:t>
            </a:r>
            <a:r>
              <a:rPr lang="en-US" sz="2200" b="1" err="1">
                <a:solidFill>
                  <a:schemeClr val="bg1"/>
                </a:solidFill>
                <a:latin typeface="Arial Black"/>
                <a:cs typeface="Calibri"/>
              </a:rPr>
              <a:t>activista</a:t>
            </a:r>
            <a:r>
              <a:rPr lang="en-US" sz="2200" b="1">
                <a:solidFill>
                  <a:schemeClr val="bg1"/>
                </a:solidFill>
                <a:latin typeface="Arial Black"/>
                <a:cs typeface="Calibri"/>
              </a:rPr>
              <a:t> </a:t>
            </a:r>
            <a:r>
              <a:rPr lang="en-US" sz="2200" b="1" err="1">
                <a:solidFill>
                  <a:schemeClr val="bg1"/>
                </a:solidFill>
                <a:latin typeface="Arial Black"/>
                <a:cs typeface="Calibri"/>
              </a:rPr>
              <a:t>ecofeminista</a:t>
            </a:r>
            <a:r>
              <a:rPr lang="en-US" sz="2200" b="1">
                <a:solidFill>
                  <a:schemeClr val="bg1"/>
                </a:solidFill>
                <a:latin typeface="Arial Black"/>
                <a:cs typeface="Calibri"/>
              </a:rPr>
              <a:t> </a:t>
            </a:r>
            <a:r>
              <a:rPr lang="en-US" sz="2200" b="1" err="1">
                <a:solidFill>
                  <a:schemeClr val="bg1"/>
                </a:solidFill>
                <a:latin typeface="Arial Black"/>
                <a:cs typeface="Calibri"/>
              </a:rPr>
              <a:t>española</a:t>
            </a:r>
            <a:r>
              <a:rPr lang="en-US" sz="2200" b="1">
                <a:solidFill>
                  <a:schemeClr val="bg1"/>
                </a:solidFill>
                <a:latin typeface="Arial Black"/>
                <a:cs typeface="Calibri"/>
              </a:rPr>
              <a:t> </a:t>
            </a:r>
            <a:r>
              <a:rPr lang="en-US" sz="2200" b="1" err="1">
                <a:solidFill>
                  <a:schemeClr val="bg1"/>
                </a:solidFill>
                <a:latin typeface="Arial Black"/>
                <a:cs typeface="Calibri"/>
              </a:rPr>
              <a:t>nacida</a:t>
            </a:r>
            <a:r>
              <a:rPr lang="en-US" sz="2200" b="1">
                <a:solidFill>
                  <a:schemeClr val="bg1"/>
                </a:solidFill>
                <a:latin typeface="Arial Black"/>
                <a:cs typeface="Calibri"/>
              </a:rPr>
              <a:t> en Madrid en 1965.</a:t>
            </a:r>
            <a:endParaRPr lang="en-US" sz="2200">
              <a:solidFill>
                <a:schemeClr val="bg1"/>
              </a:solidFill>
              <a:latin typeface="Arial Black"/>
              <a:cs typeface="Calibri"/>
            </a:endParaRPr>
          </a:p>
          <a:p>
            <a:pPr marL="0" indent="0">
              <a:buNone/>
            </a:pPr>
            <a:r>
              <a:rPr lang="en-US" sz="2200">
                <a:solidFill>
                  <a:schemeClr val="bg1"/>
                </a:solidFill>
                <a:latin typeface="Arial Black"/>
                <a:cs typeface="Calibri"/>
              </a:rPr>
              <a:t>Es una de las </a:t>
            </a:r>
            <a:r>
              <a:rPr lang="en-US" sz="2200" err="1">
                <a:solidFill>
                  <a:schemeClr val="bg1"/>
                </a:solidFill>
                <a:latin typeface="Arial Black"/>
                <a:cs typeface="Calibri"/>
              </a:rPr>
              <a:t>investigadoras</a:t>
            </a:r>
            <a:r>
              <a:rPr lang="en-US" sz="2200">
                <a:solidFill>
                  <a:schemeClr val="bg1"/>
                </a:solidFill>
                <a:latin typeface="Arial Black"/>
                <a:cs typeface="Calibri"/>
              </a:rPr>
              <a:t> </a:t>
            </a:r>
            <a:r>
              <a:rPr lang="en-US" sz="2200" err="1">
                <a:solidFill>
                  <a:schemeClr val="bg1"/>
                </a:solidFill>
                <a:latin typeface="Arial Black"/>
                <a:cs typeface="Calibri"/>
              </a:rPr>
              <a:t>más</a:t>
            </a:r>
            <a:r>
              <a:rPr lang="en-US" sz="2200">
                <a:solidFill>
                  <a:schemeClr val="bg1"/>
                </a:solidFill>
                <a:latin typeface="Arial Black"/>
                <a:cs typeface="Calibri"/>
              </a:rPr>
              <a:t> </a:t>
            </a:r>
            <a:r>
              <a:rPr lang="en-US" sz="2200" err="1">
                <a:solidFill>
                  <a:schemeClr val="bg1"/>
                </a:solidFill>
                <a:latin typeface="Arial Black"/>
                <a:cs typeface="Calibri"/>
              </a:rPr>
              <a:t>influyentes</a:t>
            </a:r>
            <a:r>
              <a:rPr lang="en-US" sz="2200">
                <a:solidFill>
                  <a:schemeClr val="bg1"/>
                </a:solidFill>
                <a:latin typeface="Arial Black"/>
                <a:cs typeface="Calibri"/>
              </a:rPr>
              <a:t> en el </a:t>
            </a:r>
            <a:r>
              <a:rPr lang="en-US" sz="2200" err="1">
                <a:solidFill>
                  <a:schemeClr val="bg1"/>
                </a:solidFill>
                <a:latin typeface="Arial Black"/>
                <a:cs typeface="Calibri"/>
              </a:rPr>
              <a:t>ámbito</a:t>
            </a:r>
            <a:r>
              <a:rPr lang="en-US" sz="2200">
                <a:solidFill>
                  <a:schemeClr val="bg1"/>
                </a:solidFill>
                <a:latin typeface="Arial Black"/>
                <a:cs typeface="Calibri"/>
              </a:rPr>
              <a:t> </a:t>
            </a:r>
            <a:r>
              <a:rPr lang="en-US" sz="2200" err="1">
                <a:solidFill>
                  <a:schemeClr val="bg1"/>
                </a:solidFill>
                <a:latin typeface="Arial Black"/>
                <a:cs typeface="Calibri"/>
              </a:rPr>
              <a:t>ecofeminista</a:t>
            </a:r>
            <a:r>
              <a:rPr lang="en-US" sz="2200">
                <a:solidFill>
                  <a:schemeClr val="bg1"/>
                </a:solidFill>
                <a:latin typeface="Arial Black"/>
                <a:cs typeface="Calibri"/>
              </a:rPr>
              <a:t> y </a:t>
            </a:r>
            <a:r>
              <a:rPr lang="en-US" sz="2200" err="1">
                <a:solidFill>
                  <a:schemeClr val="bg1"/>
                </a:solidFill>
                <a:latin typeface="Arial Black"/>
                <a:cs typeface="Calibri"/>
              </a:rPr>
              <a:t>ecosocialista</a:t>
            </a:r>
            <a:r>
              <a:rPr lang="en-US" sz="2200">
                <a:solidFill>
                  <a:schemeClr val="bg1"/>
                </a:solidFill>
                <a:latin typeface="Arial Black"/>
                <a:cs typeface="Calibri"/>
              </a:rPr>
              <a:t> a </a:t>
            </a:r>
            <a:r>
              <a:rPr lang="en-US" sz="2200" err="1">
                <a:solidFill>
                  <a:schemeClr val="bg1"/>
                </a:solidFill>
                <a:latin typeface="Arial Black"/>
                <a:cs typeface="Calibri"/>
              </a:rPr>
              <a:t>nivel</a:t>
            </a:r>
            <a:r>
              <a:rPr lang="en-US" sz="2200">
                <a:solidFill>
                  <a:schemeClr val="bg1"/>
                </a:solidFill>
                <a:latin typeface="Arial Black"/>
                <a:cs typeface="Calibri"/>
              </a:rPr>
              <a:t> </a:t>
            </a:r>
            <a:r>
              <a:rPr lang="en-US" sz="2200" err="1">
                <a:solidFill>
                  <a:schemeClr val="bg1"/>
                </a:solidFill>
                <a:latin typeface="Arial Black"/>
                <a:cs typeface="Calibri"/>
              </a:rPr>
              <a:t>europeo</a:t>
            </a:r>
            <a:r>
              <a:rPr lang="en-US" sz="2200">
                <a:solidFill>
                  <a:schemeClr val="bg1"/>
                </a:solidFill>
                <a:latin typeface="Arial Black"/>
                <a:cs typeface="Calibri"/>
              </a:rPr>
              <a:t>.</a:t>
            </a:r>
            <a:endParaRPr lang="en-US" sz="2200">
              <a:solidFill>
                <a:schemeClr val="bg1"/>
              </a:solidFill>
              <a:latin typeface="Arial Black"/>
            </a:endParaRPr>
          </a:p>
        </p:txBody>
      </p:sp>
    </p:spTree>
    <p:extLst>
      <p:ext uri="{BB962C8B-B14F-4D97-AF65-F5344CB8AC3E}">
        <p14:creationId xmlns:p14="http://schemas.microsoft.com/office/powerpoint/2010/main" val="355727367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651306C2-7012-49B6-99A1-8BABCE01AE00}"/>
              </a:ext>
            </a:extLst>
          </p:cNvPr>
          <p:cNvSpPr txBox="1">
            <a:spLocks noChangeArrowheads="1"/>
          </p:cNvSpPr>
          <p:nvPr/>
        </p:nvSpPr>
        <p:spPr bwMode="auto">
          <a:xfrm>
            <a:off x="518720" y="533400"/>
            <a:ext cx="8868560" cy="5791200"/>
          </a:xfrm>
          <a:prstGeom prst="rect">
            <a:avLst/>
          </a:prstGeom>
          <a:noFill/>
          <a:ln w="57150" cap="flat" cmpd="thickThin">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ctr"/>
            <a:r>
              <a:rPr lang="es-ES" altLang="es-ES" sz="6000" u="sng" err="1">
                <a:ln cmpd="thickThin">
                  <a:noFill/>
                </a:ln>
                <a:latin typeface="Arial Black"/>
                <a:ea typeface="Microsoft YaHei"/>
              </a:rPr>
              <a:t>Heteropatriarcado</a:t>
            </a:r>
            <a:endParaRPr lang="es-ES"/>
          </a:p>
          <a:p>
            <a:pPr algn="ctr"/>
            <a:endParaRPr lang="es-ES" altLang="es-ES" sz="6000" u="sng">
              <a:latin typeface="Arial Black"/>
            </a:endParaRPr>
          </a:p>
          <a:p>
            <a:pPr algn="ctr"/>
            <a:r>
              <a:rPr lang="es-ES" altLang="es-ES" sz="3600">
                <a:latin typeface="Arial Black"/>
                <a:ea typeface="Microsoft YaHei"/>
              </a:rPr>
              <a:t>Término que enfatiza que la discriminación hacia las mujeres y hacia la diversidad sexual tiene el mismo principio ideológico machista.</a:t>
            </a:r>
            <a:endParaRPr lang="es-ES" altLang="es-ES" sz="3600">
              <a:latin typeface="Arial Black"/>
            </a:endParaRPr>
          </a:p>
        </p:txBody>
      </p:sp>
      <p:pic>
        <p:nvPicPr>
          <p:cNvPr id="2050" name="Picture 2" descr="Resultado de imagen de feminismo">
            <a:extLst>
              <a:ext uri="{FF2B5EF4-FFF2-40B4-BE49-F238E27FC236}">
                <a16:creationId xmlns:a16="http://schemas.microsoft.com/office/drawing/2014/main" id="{B4B90241-8EEC-4C79-AF24-C9EDE29B3162}"/>
              </a:ext>
            </a:extLst>
          </p:cNvPr>
          <p:cNvPicPr>
            <a:picLocks noChangeAspect="1" noChangeArrowheads="1"/>
          </p:cNvPicPr>
          <p:nvPr/>
        </p:nvPicPr>
        <p:blipFill>
          <a:blip r:embed="rId2" cstate="hqprint">
            <a:extLst>
              <a:ext uri="{BEBA8EAE-BF5A-486C-A8C5-ECC9F3942E4B}">
                <a14:imgProps xmlns:a14="http://schemas.microsoft.com/office/drawing/2010/main">
                  <a14:imgLayer r:embed="rId3">
                    <a14:imgEffect>
                      <a14:backgroundRemoval t="6429" b="93988" l="6917" r="94417">
                        <a14:foregroundMark x1="51000" y1="48750" x2="48917" y2="82500"/>
                        <a14:foregroundMark x1="33500" y1="29821" x2="33500" y2="33988"/>
                        <a14:foregroundMark x1="41333" y1="26667" x2="41083" y2="31250"/>
                        <a14:foregroundMark x1="51833" y1="25238" x2="52167" y2="30000"/>
                        <a14:foregroundMark x1="61750" y1="27917" x2="61750" y2="32500"/>
                      </a14:backgroundRemoval>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20319415">
            <a:off x="680388" y="4731519"/>
            <a:ext cx="1134890" cy="1594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3298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de sÃ­mbolo feminista">
            <a:extLst>
              <a:ext uri="{FF2B5EF4-FFF2-40B4-BE49-F238E27FC236}">
                <a16:creationId xmlns:a16="http://schemas.microsoft.com/office/drawing/2014/main" id="{DB38FDB5-AA67-4592-B1CC-95C4C64864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74788">
            <a:off x="7523779" y="4511362"/>
            <a:ext cx="1315415" cy="1950075"/>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1">
            <a:extLst>
              <a:ext uri="{FF2B5EF4-FFF2-40B4-BE49-F238E27FC236}">
                <a16:creationId xmlns:a16="http://schemas.microsoft.com/office/drawing/2014/main" id="{4853EB82-016E-4BC8-81C0-B6D13F41E51F}"/>
              </a:ext>
            </a:extLst>
          </p:cNvPr>
          <p:cNvSpPr txBox="1">
            <a:spLocks noChangeArrowheads="1"/>
          </p:cNvSpPr>
          <p:nvPr/>
        </p:nvSpPr>
        <p:spPr bwMode="auto">
          <a:xfrm>
            <a:off x="685800" y="438696"/>
            <a:ext cx="6085857" cy="1553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r>
              <a:rPr lang="es-ES" altLang="es-ES" sz="5400">
                <a:latin typeface="Arial Black"/>
                <a:ea typeface="Microsoft YaHei"/>
              </a:rPr>
              <a:t>¿Sabías que...</a:t>
            </a:r>
            <a:endParaRPr lang="es-ES" sz="3200">
              <a:cs typeface="Arial" panose="020B0604020202020204" pitchFamily="34" charset="0"/>
            </a:endParaRPr>
          </a:p>
        </p:txBody>
      </p:sp>
      <p:sp>
        <p:nvSpPr>
          <p:cNvPr id="3" name="Text Box 1">
            <a:extLst>
              <a:ext uri="{FF2B5EF4-FFF2-40B4-BE49-F238E27FC236}">
                <a16:creationId xmlns:a16="http://schemas.microsoft.com/office/drawing/2014/main" id="{5C322A24-670E-4C15-B31F-3CDEDABD290F}"/>
              </a:ext>
            </a:extLst>
          </p:cNvPr>
          <p:cNvSpPr txBox="1">
            <a:spLocks noChangeArrowheads="1"/>
          </p:cNvSpPr>
          <p:nvPr/>
        </p:nvSpPr>
        <p:spPr bwMode="auto">
          <a:xfrm>
            <a:off x="360219" y="2209800"/>
            <a:ext cx="8868560" cy="320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just"/>
            <a:r>
              <a:rPr lang="es-ES" altLang="es-ES" sz="4000">
                <a:latin typeface="Arial Black"/>
                <a:ea typeface="Microsoft YaHei"/>
              </a:rPr>
              <a:t>… la primera mujer universitaria española fue la médica Elena Maseras en 1872?</a:t>
            </a:r>
            <a:endParaRPr lang="es-ES" altLang="es-ES" sz="4000">
              <a:latin typeface="Arial Black"/>
            </a:endParaRPr>
          </a:p>
        </p:txBody>
      </p:sp>
      <p:sp>
        <p:nvSpPr>
          <p:cNvPr id="5" name="Text Box 1">
            <a:extLst>
              <a:ext uri="{FF2B5EF4-FFF2-40B4-BE49-F238E27FC236}">
                <a16:creationId xmlns:a16="http://schemas.microsoft.com/office/drawing/2014/main" id="{4F0DF2AC-3FEC-4471-8993-B54D35F37199}"/>
              </a:ext>
            </a:extLst>
          </p:cNvPr>
          <p:cNvSpPr txBox="1">
            <a:spLocks noChangeArrowheads="1"/>
          </p:cNvSpPr>
          <p:nvPr/>
        </p:nvSpPr>
        <p:spPr bwMode="auto">
          <a:xfrm>
            <a:off x="1222859" y="5559723"/>
            <a:ext cx="5360485" cy="7993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just"/>
            <a:r>
              <a:rPr lang="es-ES" altLang="es-ES">
                <a:latin typeface="Arial Black"/>
                <a:ea typeface="Microsoft YaHei"/>
              </a:rPr>
              <a:t>La primera Universidad en España se fundó en 1212 en Palencia.</a:t>
            </a:r>
            <a:endParaRPr lang="es-ES" altLang="es-ES">
              <a:latin typeface="Arial Black"/>
            </a:endParaRPr>
          </a:p>
        </p:txBody>
      </p:sp>
    </p:spTree>
    <p:extLst>
      <p:ext uri="{BB962C8B-B14F-4D97-AF65-F5344CB8AC3E}">
        <p14:creationId xmlns:p14="http://schemas.microsoft.com/office/powerpoint/2010/main" val="38812675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651306C2-7012-49B6-99A1-8BABCE01AE00}"/>
              </a:ext>
            </a:extLst>
          </p:cNvPr>
          <p:cNvSpPr txBox="1">
            <a:spLocks noChangeArrowheads="1"/>
          </p:cNvSpPr>
          <p:nvPr/>
        </p:nvSpPr>
        <p:spPr bwMode="auto">
          <a:xfrm>
            <a:off x="518720" y="533400"/>
            <a:ext cx="8868560" cy="5791200"/>
          </a:xfrm>
          <a:prstGeom prst="rect">
            <a:avLst/>
          </a:prstGeom>
          <a:noFill/>
          <a:ln w="57150" cap="flat" cmpd="thickThin">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ctr"/>
            <a:r>
              <a:rPr lang="es-ES" altLang="es-ES" sz="5400" u="sng">
                <a:ln cmpd="thickThin">
                  <a:noFill/>
                </a:ln>
                <a:latin typeface="Arial Black"/>
                <a:ea typeface="Microsoft YaHei"/>
              </a:rPr>
              <a:t>Perspectiva de género</a:t>
            </a:r>
            <a:endParaRPr lang="es-ES" altLang="es-ES" sz="5400" u="sng">
              <a:latin typeface="Arial Black"/>
              <a:ea typeface="Microsoft YaHei"/>
            </a:endParaRPr>
          </a:p>
          <a:p>
            <a:pPr algn="ctr"/>
            <a:endParaRPr lang="es-ES" altLang="es-ES" sz="6000">
              <a:latin typeface="Arial Black"/>
              <a:ea typeface="Microsoft YaHei"/>
            </a:endParaRPr>
          </a:p>
          <a:p>
            <a:pPr algn="ctr"/>
            <a:r>
              <a:rPr lang="es-ES" altLang="es-ES" sz="3600">
                <a:latin typeface="Arial Black"/>
                <a:ea typeface="Microsoft YaHei"/>
              </a:rPr>
              <a:t>Proceso de evaluación de las implicaciones de cualquier acción teniendo en cuenta que las consecuencias para hombres y mujeres pueden no ser iguales.</a:t>
            </a:r>
          </a:p>
          <a:p>
            <a:pPr algn="ctr"/>
            <a:endParaRPr lang="es-ES" altLang="es-ES" sz="3600">
              <a:latin typeface="Arial Black"/>
              <a:ea typeface="Microsoft YaHei"/>
            </a:endParaRPr>
          </a:p>
          <a:p>
            <a:pPr algn="ctr"/>
            <a:endParaRPr lang="es-ES" altLang="es-ES" sz="3600">
              <a:latin typeface="Arial Black"/>
              <a:ea typeface="Microsoft YaHei"/>
            </a:endParaRPr>
          </a:p>
        </p:txBody>
      </p:sp>
      <p:pic>
        <p:nvPicPr>
          <p:cNvPr id="3" name="Picture 2" descr="Resultado de imagen de feminismo">
            <a:extLst>
              <a:ext uri="{FF2B5EF4-FFF2-40B4-BE49-F238E27FC236}">
                <a16:creationId xmlns:a16="http://schemas.microsoft.com/office/drawing/2014/main" id="{8504B9EA-7FC6-4880-811C-6E389E1B7310}"/>
              </a:ext>
            </a:extLst>
          </p:cNvPr>
          <p:cNvPicPr>
            <a:picLocks noChangeAspect="1" noChangeArrowheads="1"/>
          </p:cNvPicPr>
          <p:nvPr/>
        </p:nvPicPr>
        <p:blipFill>
          <a:blip r:embed="rId2" cstate="hqprint">
            <a:extLst>
              <a:ext uri="{BEBA8EAE-BF5A-486C-A8C5-ECC9F3942E4B}">
                <a14:imgProps xmlns:a14="http://schemas.microsoft.com/office/drawing/2010/main">
                  <a14:imgLayer r:embed="rId3">
                    <a14:imgEffect>
                      <a14:backgroundRemoval t="6429" b="93988" l="6917" r="94417">
                        <a14:foregroundMark x1="51000" y1="48750" x2="48917" y2="82500"/>
                        <a14:foregroundMark x1="33500" y1="29821" x2="33500" y2="33988"/>
                        <a14:foregroundMark x1="41333" y1="26667" x2="41083" y2="31250"/>
                        <a14:foregroundMark x1="51833" y1="25238" x2="52167" y2="30000"/>
                        <a14:foregroundMark x1="61750" y1="27917" x2="61750" y2="32500"/>
                      </a14:backgroundRemoval>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20319415">
            <a:off x="680388" y="4774651"/>
            <a:ext cx="1134890" cy="1594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7853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72491" y="365125"/>
            <a:ext cx="3840085" cy="1692794"/>
          </a:xfrm>
        </p:spPr>
        <p:txBody>
          <a:bodyPr vert="horz" lIns="91440" tIns="45720" rIns="91440" bIns="45720" rtlCol="0" anchor="ctr">
            <a:normAutofit/>
          </a:bodyPr>
          <a:lstStyle/>
          <a:p>
            <a:r>
              <a:rPr lang="en-US" b="1" dirty="0">
                <a:solidFill>
                  <a:srgbClr val="000000"/>
                </a:solidFill>
              </a:rPr>
              <a:t>Javier </a:t>
            </a:r>
            <a:r>
              <a:rPr lang="en-US" b="1" dirty="0" err="1">
                <a:solidFill>
                  <a:srgbClr val="000000"/>
                </a:solidFill>
              </a:rPr>
              <a:t>Sáez</a:t>
            </a:r>
            <a:r>
              <a:rPr lang="en-US" b="1" dirty="0">
                <a:solidFill>
                  <a:srgbClr val="000000"/>
                </a:solidFill>
              </a:rPr>
              <a:t> del </a:t>
            </a:r>
            <a:r>
              <a:rPr lang="en-US" b="1" dirty="0" err="1">
                <a:solidFill>
                  <a:srgbClr val="000000"/>
                </a:solidFill>
              </a:rPr>
              <a:t>Álamo</a:t>
            </a:r>
          </a:p>
        </p:txBody>
      </p:sp>
      <p:sp>
        <p:nvSpPr>
          <p:cNvPr id="4" name="Marcador de contenido 3">
            <a:extLst>
              <a:ext uri="{FF2B5EF4-FFF2-40B4-BE49-F238E27FC236}">
                <a16:creationId xmlns:a16="http://schemas.microsoft.com/office/drawing/2014/main" id="{74F35F18-6053-4A8D-8F19-BEC9018E36BB}"/>
              </a:ext>
            </a:extLst>
          </p:cNvPr>
          <p:cNvSpPr>
            <a:spLocks noGrp="1"/>
          </p:cNvSpPr>
          <p:nvPr>
            <p:ph sz="half" idx="2"/>
          </p:nvPr>
        </p:nvSpPr>
        <p:spPr>
          <a:xfrm>
            <a:off x="872491" y="2575034"/>
            <a:ext cx="3840085" cy="3462228"/>
          </a:xfrm>
        </p:spPr>
        <p:txBody>
          <a:bodyPr vert="horz" lIns="91440" tIns="45720" rIns="91440" bIns="45720" rtlCol="0" anchor="t">
            <a:noAutofit/>
          </a:bodyPr>
          <a:lstStyle/>
          <a:p>
            <a:pPr marL="0" indent="0">
              <a:buNone/>
            </a:pPr>
            <a:r>
              <a:rPr lang="en-US" sz="2000" dirty="0" err="1">
                <a:solidFill>
                  <a:srgbClr val="000000"/>
                </a:solidFill>
              </a:rPr>
              <a:t>Sociólogo</a:t>
            </a:r>
            <a:r>
              <a:rPr lang="en-US" sz="2000" dirty="0">
                <a:solidFill>
                  <a:srgbClr val="000000"/>
                </a:solidFill>
              </a:rPr>
              <a:t>, traductor y </a:t>
            </a:r>
            <a:r>
              <a:rPr lang="en-US" sz="2000" dirty="0" err="1">
                <a:solidFill>
                  <a:srgbClr val="000000"/>
                </a:solidFill>
              </a:rPr>
              <a:t>activista</a:t>
            </a:r>
            <a:r>
              <a:rPr lang="en-US" sz="2000" dirty="0">
                <a:solidFill>
                  <a:srgbClr val="000000"/>
                </a:solidFill>
              </a:rPr>
              <a:t> gay </a:t>
            </a:r>
            <a:r>
              <a:rPr lang="en-US" sz="2000" dirty="0" err="1">
                <a:solidFill>
                  <a:srgbClr val="000000"/>
                </a:solidFill>
              </a:rPr>
              <a:t>burgalés</a:t>
            </a:r>
            <a:r>
              <a:rPr lang="en-US" sz="2000" dirty="0">
                <a:solidFill>
                  <a:srgbClr val="000000"/>
                </a:solidFill>
              </a:rPr>
              <a:t>, </a:t>
            </a:r>
            <a:r>
              <a:rPr lang="en-US" sz="2000" dirty="0" err="1">
                <a:solidFill>
                  <a:srgbClr val="000000"/>
                </a:solidFill>
              </a:rPr>
              <a:t>nacido</a:t>
            </a:r>
            <a:r>
              <a:rPr lang="en-US" sz="2000" dirty="0">
                <a:solidFill>
                  <a:srgbClr val="000000"/>
                </a:solidFill>
              </a:rPr>
              <a:t> en 1965 es </a:t>
            </a:r>
            <a:r>
              <a:rPr lang="en-US" sz="2000" dirty="0" err="1">
                <a:solidFill>
                  <a:srgbClr val="000000"/>
                </a:solidFill>
              </a:rPr>
              <a:t>especialista</a:t>
            </a:r>
            <a:r>
              <a:rPr lang="en-US" sz="2000" dirty="0">
                <a:solidFill>
                  <a:srgbClr val="000000"/>
                </a:solidFill>
              </a:rPr>
              <a:t> en </a:t>
            </a:r>
            <a:r>
              <a:rPr lang="en-US" sz="2000" dirty="0" err="1">
                <a:solidFill>
                  <a:srgbClr val="000000"/>
                </a:solidFill>
              </a:rPr>
              <a:t>toría</a:t>
            </a:r>
            <a:r>
              <a:rPr lang="en-US" sz="2000" dirty="0">
                <a:solidFill>
                  <a:srgbClr val="000000"/>
                </a:solidFill>
              </a:rPr>
              <a:t> </a:t>
            </a:r>
            <a:r>
              <a:rPr lang="en-US" sz="2000" i="1" dirty="0">
                <a:solidFill>
                  <a:srgbClr val="000000"/>
                </a:solidFill>
              </a:rPr>
              <a:t>queer</a:t>
            </a:r>
            <a:r>
              <a:rPr lang="en-US" sz="2000" dirty="0">
                <a:solidFill>
                  <a:srgbClr val="000000"/>
                </a:solidFill>
              </a:rPr>
              <a:t> y en </a:t>
            </a:r>
            <a:r>
              <a:rPr lang="en-US" sz="2000" dirty="0" err="1">
                <a:solidFill>
                  <a:srgbClr val="000000"/>
                </a:solidFill>
              </a:rPr>
              <a:t>psicoanálisis</a:t>
            </a:r>
            <a:r>
              <a:rPr lang="en-US" sz="2000" dirty="0">
                <a:solidFill>
                  <a:srgbClr val="000000"/>
                </a:solidFill>
              </a:rPr>
              <a:t>. </a:t>
            </a:r>
            <a:endParaRPr lang="en-US" sz="2000" dirty="0">
              <a:solidFill>
                <a:srgbClr val="000000"/>
              </a:solidFill>
              <a:cs typeface="Calibri"/>
            </a:endParaRPr>
          </a:p>
          <a:p>
            <a:pPr marL="0" indent="0">
              <a:buNone/>
            </a:pPr>
            <a:r>
              <a:rPr lang="en-US" sz="2000" dirty="0">
                <a:solidFill>
                  <a:srgbClr val="000000"/>
                </a:solidFill>
              </a:rPr>
              <a:t>Ha </a:t>
            </a:r>
            <a:r>
              <a:rPr lang="en-US" sz="2000" dirty="0" err="1">
                <a:solidFill>
                  <a:srgbClr val="000000"/>
                </a:solidFill>
              </a:rPr>
              <a:t>centrado</a:t>
            </a:r>
            <a:r>
              <a:rPr lang="en-US" sz="2000" dirty="0">
                <a:solidFill>
                  <a:srgbClr val="000000"/>
                </a:solidFill>
              </a:rPr>
              <a:t> </a:t>
            </a:r>
            <a:r>
              <a:rPr lang="en-US" sz="2000" dirty="0" err="1">
                <a:solidFill>
                  <a:srgbClr val="000000"/>
                </a:solidFill>
              </a:rPr>
              <a:t>su</a:t>
            </a:r>
            <a:r>
              <a:rPr lang="en-US" sz="2000" dirty="0">
                <a:solidFill>
                  <a:srgbClr val="000000"/>
                </a:solidFill>
              </a:rPr>
              <a:t> </a:t>
            </a:r>
            <a:r>
              <a:rPr lang="en-US" sz="2000" dirty="0" err="1">
                <a:solidFill>
                  <a:srgbClr val="000000"/>
                </a:solidFill>
              </a:rPr>
              <a:t>actividad</a:t>
            </a:r>
            <a:r>
              <a:rPr lang="en-US" sz="2000" dirty="0">
                <a:solidFill>
                  <a:srgbClr val="000000"/>
                </a:solidFill>
              </a:rPr>
              <a:t> en los </a:t>
            </a:r>
            <a:r>
              <a:rPr lang="en-US" sz="2000" dirty="0" err="1">
                <a:solidFill>
                  <a:srgbClr val="000000"/>
                </a:solidFill>
              </a:rPr>
              <a:t>estudios</a:t>
            </a:r>
            <a:r>
              <a:rPr lang="en-US" sz="2000" dirty="0">
                <a:solidFill>
                  <a:srgbClr val="000000"/>
                </a:solidFill>
              </a:rPr>
              <a:t> </a:t>
            </a:r>
            <a:r>
              <a:rPr lang="en-US" sz="2000" dirty="0" err="1">
                <a:solidFill>
                  <a:srgbClr val="000000"/>
                </a:solidFill>
              </a:rPr>
              <a:t>feministas</a:t>
            </a:r>
            <a:r>
              <a:rPr lang="en-US" sz="2000" dirty="0">
                <a:solidFill>
                  <a:srgbClr val="000000"/>
                </a:solidFill>
              </a:rPr>
              <a:t> y LGTBI.</a:t>
            </a:r>
            <a:endParaRPr lang="en-US" sz="2000" dirty="0">
              <a:solidFill>
                <a:srgbClr val="000000"/>
              </a:solidFill>
              <a:cs typeface="Calibri"/>
            </a:endParaRPr>
          </a:p>
          <a:p>
            <a:pPr marL="0" indent="0">
              <a:buNone/>
            </a:pPr>
            <a:r>
              <a:rPr lang="en-US" sz="2000" dirty="0">
                <a:solidFill>
                  <a:srgbClr val="000000"/>
                </a:solidFill>
              </a:rPr>
              <a:t>En </a:t>
            </a:r>
            <a:r>
              <a:rPr lang="en-US" sz="2000" err="1">
                <a:solidFill>
                  <a:srgbClr val="000000"/>
                </a:solidFill>
              </a:rPr>
              <a:t>su</a:t>
            </a:r>
            <a:r>
              <a:rPr lang="en-US" sz="2000" dirty="0">
                <a:solidFill>
                  <a:srgbClr val="000000"/>
                </a:solidFill>
              </a:rPr>
              <a:t> </a:t>
            </a:r>
            <a:r>
              <a:rPr lang="en-US" sz="2000" err="1">
                <a:solidFill>
                  <a:srgbClr val="000000"/>
                </a:solidFill>
              </a:rPr>
              <a:t>obra</a:t>
            </a:r>
            <a:r>
              <a:rPr lang="en-US" sz="2000" dirty="0">
                <a:solidFill>
                  <a:srgbClr val="000000"/>
                </a:solidFill>
              </a:rPr>
              <a:t> </a:t>
            </a:r>
            <a:r>
              <a:rPr lang="en-US" sz="2000" err="1">
                <a:solidFill>
                  <a:srgbClr val="000000"/>
                </a:solidFill>
              </a:rPr>
              <a:t>analiza</a:t>
            </a:r>
            <a:r>
              <a:rPr lang="en-US" sz="2000" dirty="0">
                <a:solidFill>
                  <a:srgbClr val="000000"/>
                </a:solidFill>
              </a:rPr>
              <a:t> la </a:t>
            </a:r>
            <a:r>
              <a:rPr lang="en-US" sz="2000" err="1">
                <a:solidFill>
                  <a:srgbClr val="000000"/>
                </a:solidFill>
              </a:rPr>
              <a:t>discriminación</a:t>
            </a:r>
            <a:r>
              <a:rPr lang="en-US" sz="2000" dirty="0">
                <a:solidFill>
                  <a:srgbClr val="000000"/>
                </a:solidFill>
              </a:rPr>
              <a:t> </a:t>
            </a:r>
            <a:r>
              <a:rPr lang="en-US" sz="2000" err="1">
                <a:solidFill>
                  <a:srgbClr val="000000"/>
                </a:solidFill>
              </a:rPr>
              <a:t>interseccional</a:t>
            </a:r>
            <a:r>
              <a:rPr lang="en-US" sz="2000" dirty="0">
                <a:solidFill>
                  <a:srgbClr val="000000"/>
                </a:solidFill>
              </a:rPr>
              <a:t> de </a:t>
            </a:r>
            <a:r>
              <a:rPr lang="en-US" sz="2000" err="1">
                <a:solidFill>
                  <a:srgbClr val="000000"/>
                </a:solidFill>
              </a:rPr>
              <a:t>mujeres</a:t>
            </a:r>
            <a:r>
              <a:rPr lang="en-US" sz="2000" dirty="0">
                <a:solidFill>
                  <a:srgbClr val="000000"/>
                </a:solidFill>
              </a:rPr>
              <a:t>, </a:t>
            </a:r>
            <a:r>
              <a:rPr lang="en-US" sz="2000" err="1">
                <a:solidFill>
                  <a:srgbClr val="000000"/>
                </a:solidFill>
              </a:rPr>
              <a:t>discapacitados</a:t>
            </a:r>
            <a:r>
              <a:rPr lang="en-US" sz="2000" dirty="0">
                <a:solidFill>
                  <a:srgbClr val="000000"/>
                </a:solidFill>
              </a:rPr>
              <a:t>, gitanos o </a:t>
            </a:r>
            <a:r>
              <a:rPr lang="en-US" sz="2000" err="1">
                <a:solidFill>
                  <a:srgbClr val="000000"/>
                </a:solidFill>
              </a:rPr>
              <a:t>seropositivos</a:t>
            </a:r>
            <a:r>
              <a:rPr lang="en-US" sz="2000" dirty="0">
                <a:solidFill>
                  <a:srgbClr val="000000"/>
                </a:solidFill>
              </a:rPr>
              <a:t> en un </a:t>
            </a:r>
            <a:r>
              <a:rPr lang="en-US" sz="2000" err="1">
                <a:solidFill>
                  <a:srgbClr val="000000"/>
                </a:solidFill>
              </a:rPr>
              <a:t>contexto</a:t>
            </a:r>
            <a:r>
              <a:rPr lang="en-US" sz="2000" dirty="0">
                <a:solidFill>
                  <a:srgbClr val="000000"/>
                </a:solidFill>
              </a:rPr>
              <a:t>   </a:t>
            </a:r>
            <a:r>
              <a:rPr lang="en-US" sz="2000" err="1">
                <a:solidFill>
                  <a:srgbClr val="000000"/>
                </a:solidFill>
              </a:rPr>
              <a:t>como</a:t>
            </a:r>
            <a:r>
              <a:rPr lang="en-US" sz="2000" dirty="0">
                <a:solidFill>
                  <a:srgbClr val="000000"/>
                </a:solidFill>
              </a:rPr>
              <a:t> el actual de </a:t>
            </a:r>
            <a:r>
              <a:rPr lang="en-US" sz="2000" err="1">
                <a:solidFill>
                  <a:srgbClr val="000000"/>
                </a:solidFill>
              </a:rPr>
              <a:t>privatización</a:t>
            </a:r>
            <a:r>
              <a:rPr lang="en-US" sz="2000" dirty="0">
                <a:solidFill>
                  <a:srgbClr val="000000"/>
                </a:solidFill>
              </a:rPr>
              <a:t> y el </a:t>
            </a:r>
            <a:r>
              <a:rPr lang="en-US" sz="2000" err="1">
                <a:solidFill>
                  <a:srgbClr val="000000"/>
                </a:solidFill>
              </a:rPr>
              <a:t>retroceso</a:t>
            </a:r>
            <a:r>
              <a:rPr lang="en-US" sz="2000" dirty="0">
                <a:solidFill>
                  <a:srgbClr val="000000"/>
                </a:solidFill>
              </a:rPr>
              <a:t> de los derechos </a:t>
            </a:r>
            <a:r>
              <a:rPr lang="en-US" sz="2000" err="1">
                <a:solidFill>
                  <a:srgbClr val="000000"/>
                </a:solidFill>
              </a:rPr>
              <a:t>sexuales</a:t>
            </a:r>
            <a:r>
              <a:rPr lang="en-US" sz="2000" dirty="0">
                <a:solidFill>
                  <a:srgbClr val="000000"/>
                </a:solidFill>
              </a:rPr>
              <a:t>.</a:t>
            </a:r>
            <a:endParaRPr lang="en-US" sz="2000" dirty="0">
              <a:solidFill>
                <a:srgbClr val="000000"/>
              </a:solidFill>
              <a:cs typeface="Calibri"/>
            </a:endParaRPr>
          </a:p>
        </p:txBody>
      </p:sp>
      <p:pic>
        <p:nvPicPr>
          <p:cNvPr id="13" name="Imagen 13" descr="Imagen que contiene hombre, persona, ropa, corbata&#10;&#10;Descripción generada con confianza muy alta">
            <a:extLst>
              <a:ext uri="{FF2B5EF4-FFF2-40B4-BE49-F238E27FC236}">
                <a16:creationId xmlns:a16="http://schemas.microsoft.com/office/drawing/2014/main" id="{79F80C97-6CB0-4624-A4A3-5ABDB33C68CC}"/>
              </a:ext>
            </a:extLst>
          </p:cNvPr>
          <p:cNvPicPr>
            <a:picLocks noGrp="1" noChangeAspect="1"/>
          </p:cNvPicPr>
          <p:nvPr>
            <p:ph sz="half" idx="1"/>
          </p:nvPr>
        </p:nvPicPr>
        <p:blipFill rotWithShape="1">
          <a:blip r:embed="rId2">
            <a:extLst>
              <a:ext uri="{837473B0-CC2E-450A-ABE3-18F120FF3D39}">
                <a1611:picAttrSrcUrl xmlns:a1611="http://schemas.microsoft.com/office/drawing/2016/11/main" r:id="rId3"/>
              </a:ext>
            </a:extLst>
          </a:blip>
          <a:srcRect t="35" r="2" b="3287"/>
          <a:stretch/>
        </p:blipFill>
        <p:spPr>
          <a:xfrm>
            <a:off x="4790137" y="11"/>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256987802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2086"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ítulo 1">
            <a:extLst>
              <a:ext uri="{FF2B5EF4-FFF2-40B4-BE49-F238E27FC236}">
                <a16:creationId xmlns:a16="http://schemas.microsoft.com/office/drawing/2014/main" id="{C16EF166-CCE0-4F97-A901-1F996FD66BDD}"/>
              </a:ext>
            </a:extLst>
          </p:cNvPr>
          <p:cNvSpPr>
            <a:spLocks noGrp="1"/>
          </p:cNvSpPr>
          <p:nvPr>
            <p:ph type="title"/>
          </p:nvPr>
        </p:nvSpPr>
        <p:spPr>
          <a:xfrm>
            <a:off x="4750177" y="802955"/>
            <a:ext cx="4993510" cy="1454051"/>
          </a:xfrm>
        </p:spPr>
        <p:txBody>
          <a:bodyPr vert="horz" lIns="91440" tIns="45720" rIns="91440" bIns="45720" rtlCol="0" anchor="ctr">
            <a:normAutofit/>
          </a:bodyPr>
          <a:lstStyle/>
          <a:p>
            <a:r>
              <a:rPr lang="en-US" sz="4000" dirty="0">
                <a:solidFill>
                  <a:srgbClr val="000000"/>
                </a:solidFill>
                <a:latin typeface="Arial Black"/>
                <a:cs typeface="Calibri Light"/>
              </a:rPr>
              <a:t>Wangari Maathai</a:t>
            </a:r>
            <a:endParaRPr lang="es-ES" dirty="0"/>
          </a:p>
        </p:txBody>
      </p:sp>
      <p:sp>
        <p:nvSpPr>
          <p:cNvPr id="16"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4062855"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Imagen 5" descr="Imagen que contiene persona, exterior, mujer, sonriendo&#10;&#10;Descripción generada con confianza muy alta">
            <a:extLst>
              <a:ext uri="{FF2B5EF4-FFF2-40B4-BE49-F238E27FC236}">
                <a16:creationId xmlns:a16="http://schemas.microsoft.com/office/drawing/2014/main" id="{490970AB-028C-419C-98B5-1B0EAD46DB2E}"/>
              </a:ext>
            </a:extLst>
          </p:cNvPr>
          <p:cNvPicPr>
            <a:picLocks noGrp="1" noChangeAspect="1"/>
          </p:cNvPicPr>
          <p:nvPr>
            <p:ph sz="half" idx="1"/>
          </p:nvPr>
        </p:nvPicPr>
        <p:blipFill rotWithShape="1">
          <a:blip r:embed="rId3"/>
          <a:srcRect r="22370" b="-3"/>
          <a:stretch/>
        </p:blipFill>
        <p:spPr>
          <a:xfrm>
            <a:off x="316727" y="907231"/>
            <a:ext cx="3297473"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4" name="Marcador de contenido 3">
            <a:extLst>
              <a:ext uri="{FF2B5EF4-FFF2-40B4-BE49-F238E27FC236}">
                <a16:creationId xmlns:a16="http://schemas.microsoft.com/office/drawing/2014/main" id="{E33A0402-3FAD-4087-841D-357E7CA84D38}"/>
              </a:ext>
            </a:extLst>
          </p:cNvPr>
          <p:cNvSpPr>
            <a:spLocks noGrp="1"/>
          </p:cNvSpPr>
          <p:nvPr>
            <p:ph sz="half" idx="2"/>
          </p:nvPr>
        </p:nvSpPr>
        <p:spPr>
          <a:xfrm>
            <a:off x="4948591" y="2421682"/>
            <a:ext cx="4044282" cy="3639289"/>
          </a:xfrm>
        </p:spPr>
        <p:txBody>
          <a:bodyPr vert="horz" lIns="91440" tIns="45720" rIns="91440" bIns="45720" rtlCol="0" anchor="ctr">
            <a:normAutofit fontScale="92500"/>
          </a:bodyPr>
          <a:lstStyle/>
          <a:p>
            <a:pPr marL="0" indent="0">
              <a:buNone/>
            </a:pPr>
            <a:r>
              <a:rPr lang="en-US" sz="2200" b="1" dirty="0" err="1">
                <a:solidFill>
                  <a:schemeClr val="bg1"/>
                </a:solidFill>
                <a:latin typeface="Arial Black"/>
                <a:cs typeface="Calibri"/>
              </a:rPr>
              <a:t>Fue</a:t>
            </a:r>
            <a:r>
              <a:rPr lang="en-US" sz="2200" b="1" dirty="0">
                <a:solidFill>
                  <a:schemeClr val="bg1"/>
                </a:solidFill>
                <a:latin typeface="Arial Black"/>
                <a:cs typeface="Calibri"/>
              </a:rPr>
              <a:t> una </a:t>
            </a:r>
            <a:r>
              <a:rPr lang="en-US" sz="2200" b="1" dirty="0" err="1">
                <a:solidFill>
                  <a:schemeClr val="bg1"/>
                </a:solidFill>
                <a:latin typeface="Arial Black"/>
                <a:cs typeface="Calibri"/>
              </a:rPr>
              <a:t>ecologista</a:t>
            </a:r>
            <a:r>
              <a:rPr lang="en-US" sz="2200" b="1" dirty="0">
                <a:solidFill>
                  <a:schemeClr val="bg1"/>
                </a:solidFill>
                <a:latin typeface="Arial Black"/>
                <a:cs typeface="Calibri"/>
              </a:rPr>
              <a:t> y </a:t>
            </a:r>
            <a:r>
              <a:rPr lang="en-US" sz="2200" b="1" dirty="0" err="1">
                <a:solidFill>
                  <a:schemeClr val="bg1"/>
                </a:solidFill>
                <a:latin typeface="Arial Black"/>
                <a:cs typeface="Calibri"/>
              </a:rPr>
              <a:t>política</a:t>
            </a:r>
            <a:r>
              <a:rPr lang="en-US" sz="2200" b="1" dirty="0">
                <a:solidFill>
                  <a:schemeClr val="bg1"/>
                </a:solidFill>
                <a:latin typeface="Arial Black"/>
                <a:cs typeface="Calibri"/>
              </a:rPr>
              <a:t> </a:t>
            </a:r>
            <a:r>
              <a:rPr lang="en-US" sz="2200" b="1" dirty="0" err="1">
                <a:solidFill>
                  <a:schemeClr val="bg1"/>
                </a:solidFill>
                <a:latin typeface="Arial Black"/>
                <a:cs typeface="Calibri"/>
              </a:rPr>
              <a:t>keniata</a:t>
            </a:r>
            <a:r>
              <a:rPr lang="en-US" sz="2200" b="1" dirty="0">
                <a:solidFill>
                  <a:schemeClr val="bg1"/>
                </a:solidFill>
                <a:latin typeface="Arial Black"/>
                <a:cs typeface="Calibri"/>
              </a:rPr>
              <a:t>. Primera </a:t>
            </a:r>
            <a:r>
              <a:rPr lang="en-US" sz="2200" b="1" dirty="0" err="1">
                <a:solidFill>
                  <a:schemeClr val="bg1"/>
                </a:solidFill>
                <a:latin typeface="Arial Black"/>
                <a:cs typeface="Calibri"/>
              </a:rPr>
              <a:t>mujer</a:t>
            </a:r>
            <a:r>
              <a:rPr lang="en-US" sz="2200" b="1" dirty="0">
                <a:solidFill>
                  <a:schemeClr val="bg1"/>
                </a:solidFill>
                <a:latin typeface="Arial Black"/>
                <a:cs typeface="Calibri"/>
              </a:rPr>
              <a:t> </a:t>
            </a:r>
            <a:r>
              <a:rPr lang="en-US" sz="2200" b="1" dirty="0" err="1">
                <a:solidFill>
                  <a:schemeClr val="bg1"/>
                </a:solidFill>
                <a:latin typeface="Arial Black"/>
                <a:cs typeface="Calibri"/>
              </a:rPr>
              <a:t>africana</a:t>
            </a:r>
            <a:r>
              <a:rPr lang="en-US" sz="2200" b="1" dirty="0">
                <a:solidFill>
                  <a:schemeClr val="bg1"/>
                </a:solidFill>
                <a:latin typeface="Arial Black"/>
                <a:cs typeface="Calibri"/>
              </a:rPr>
              <a:t> en </a:t>
            </a:r>
            <a:r>
              <a:rPr lang="en-US" sz="2200" b="1" dirty="0" err="1">
                <a:solidFill>
                  <a:schemeClr val="bg1"/>
                </a:solidFill>
                <a:latin typeface="Arial Black"/>
                <a:cs typeface="Calibri"/>
              </a:rPr>
              <a:t>recibir</a:t>
            </a:r>
            <a:r>
              <a:rPr lang="en-US" sz="2200" b="1" dirty="0">
                <a:solidFill>
                  <a:schemeClr val="bg1"/>
                </a:solidFill>
                <a:latin typeface="Arial Black"/>
                <a:cs typeface="Calibri"/>
              </a:rPr>
              <a:t> el Premio Nobel de la Paz en 2004.</a:t>
            </a:r>
            <a:endParaRPr lang="en-US" sz="2200" dirty="0">
              <a:solidFill>
                <a:schemeClr val="bg1"/>
              </a:solidFill>
              <a:latin typeface="Arial Black"/>
              <a:cs typeface="Calibri"/>
            </a:endParaRPr>
          </a:p>
          <a:p>
            <a:pPr marL="0" indent="0">
              <a:buNone/>
            </a:pPr>
            <a:r>
              <a:rPr lang="en-US" sz="2200" dirty="0" err="1">
                <a:solidFill>
                  <a:schemeClr val="bg1"/>
                </a:solidFill>
                <a:latin typeface="Arial Black"/>
                <a:cs typeface="Calibri"/>
              </a:rPr>
              <a:t>Promovió</a:t>
            </a:r>
            <a:r>
              <a:rPr lang="en-US" sz="2200" dirty="0">
                <a:solidFill>
                  <a:schemeClr val="bg1"/>
                </a:solidFill>
                <a:latin typeface="Arial Black"/>
                <a:cs typeface="Calibri"/>
              </a:rPr>
              <a:t> el </a:t>
            </a:r>
            <a:r>
              <a:rPr lang="en-US" sz="2200" dirty="0" err="1">
                <a:solidFill>
                  <a:schemeClr val="bg1"/>
                </a:solidFill>
                <a:latin typeface="Arial Black"/>
                <a:cs typeface="Calibri"/>
              </a:rPr>
              <a:t>proyecto</a:t>
            </a:r>
            <a:r>
              <a:rPr lang="en-US" sz="2200" dirty="0">
                <a:solidFill>
                  <a:schemeClr val="bg1"/>
                </a:solidFill>
                <a:latin typeface="Arial Black"/>
                <a:cs typeface="Calibri"/>
              </a:rPr>
              <a:t> </a:t>
            </a:r>
            <a:r>
              <a:rPr lang="en-US" sz="2200" dirty="0" err="1">
                <a:solidFill>
                  <a:schemeClr val="bg1"/>
                </a:solidFill>
                <a:latin typeface="Arial Black"/>
                <a:cs typeface="Calibri"/>
              </a:rPr>
              <a:t>Cinturón</a:t>
            </a:r>
            <a:r>
              <a:rPr lang="en-US" sz="2200" dirty="0">
                <a:solidFill>
                  <a:schemeClr val="bg1"/>
                </a:solidFill>
                <a:latin typeface="Arial Black"/>
                <a:cs typeface="Calibri"/>
              </a:rPr>
              <a:t> Verde por el que las </a:t>
            </a:r>
            <a:r>
              <a:rPr lang="en-US" sz="2200" dirty="0" err="1">
                <a:solidFill>
                  <a:schemeClr val="bg1"/>
                </a:solidFill>
                <a:latin typeface="Arial Black"/>
                <a:cs typeface="Calibri"/>
              </a:rPr>
              <a:t>mujeres</a:t>
            </a:r>
            <a:r>
              <a:rPr lang="en-US" sz="2200" dirty="0">
                <a:solidFill>
                  <a:schemeClr val="bg1"/>
                </a:solidFill>
                <a:latin typeface="Arial Black"/>
                <a:cs typeface="Calibri"/>
              </a:rPr>
              <a:t> </a:t>
            </a:r>
            <a:r>
              <a:rPr lang="en-US" sz="2200" dirty="0" err="1">
                <a:solidFill>
                  <a:schemeClr val="bg1"/>
                </a:solidFill>
                <a:latin typeface="Arial Black"/>
                <a:cs typeface="Calibri"/>
              </a:rPr>
              <a:t>plantaban</a:t>
            </a:r>
            <a:r>
              <a:rPr lang="en-US" sz="2200" dirty="0">
                <a:solidFill>
                  <a:schemeClr val="bg1"/>
                </a:solidFill>
                <a:latin typeface="Arial Black"/>
                <a:cs typeface="Calibri"/>
              </a:rPr>
              <a:t> </a:t>
            </a:r>
            <a:r>
              <a:rPr lang="en-US" sz="2200" dirty="0" err="1">
                <a:solidFill>
                  <a:schemeClr val="bg1"/>
                </a:solidFill>
                <a:latin typeface="Arial Black"/>
                <a:cs typeface="Calibri"/>
              </a:rPr>
              <a:t>árboles</a:t>
            </a:r>
            <a:r>
              <a:rPr lang="en-US" sz="2200" dirty="0">
                <a:solidFill>
                  <a:schemeClr val="bg1"/>
                </a:solidFill>
                <a:latin typeface="Arial Black"/>
                <a:cs typeface="Calibri"/>
              </a:rPr>
              <a:t> </a:t>
            </a:r>
            <a:r>
              <a:rPr lang="en-US" sz="2200" dirty="0" err="1">
                <a:solidFill>
                  <a:schemeClr val="bg1"/>
                </a:solidFill>
                <a:latin typeface="Arial Black"/>
                <a:cs typeface="Calibri"/>
              </a:rPr>
              <a:t>mejorando</a:t>
            </a:r>
            <a:r>
              <a:rPr lang="en-US" sz="2200" dirty="0">
                <a:solidFill>
                  <a:schemeClr val="bg1"/>
                </a:solidFill>
                <a:latin typeface="Arial Black"/>
                <a:cs typeface="Calibri"/>
              </a:rPr>
              <a:t> sus </a:t>
            </a:r>
            <a:r>
              <a:rPr lang="en-US" sz="2200" dirty="0" err="1">
                <a:solidFill>
                  <a:schemeClr val="bg1"/>
                </a:solidFill>
                <a:latin typeface="Arial Black"/>
                <a:cs typeface="Calibri"/>
              </a:rPr>
              <a:t>condiciones</a:t>
            </a:r>
            <a:r>
              <a:rPr lang="en-US" sz="2200" dirty="0">
                <a:solidFill>
                  <a:schemeClr val="bg1"/>
                </a:solidFill>
                <a:latin typeface="Arial Black"/>
                <a:cs typeface="Calibri"/>
              </a:rPr>
              <a:t> de </a:t>
            </a:r>
            <a:r>
              <a:rPr lang="en-US" sz="2200" dirty="0" err="1">
                <a:solidFill>
                  <a:schemeClr val="bg1"/>
                </a:solidFill>
                <a:latin typeface="Arial Black"/>
                <a:cs typeface="Calibri"/>
              </a:rPr>
              <a:t>vida</a:t>
            </a:r>
            <a:r>
              <a:rPr lang="en-US" sz="2200" dirty="0">
                <a:solidFill>
                  <a:schemeClr val="bg1"/>
                </a:solidFill>
                <a:latin typeface="Arial Black"/>
                <a:cs typeface="Calibri"/>
              </a:rPr>
              <a:t> y </a:t>
            </a:r>
            <a:r>
              <a:rPr lang="en-US" sz="2200" dirty="0" err="1">
                <a:solidFill>
                  <a:schemeClr val="bg1"/>
                </a:solidFill>
                <a:latin typeface="Arial Black"/>
                <a:cs typeface="Calibri"/>
              </a:rPr>
              <a:t>ayudaban</a:t>
            </a:r>
            <a:r>
              <a:rPr lang="en-US" sz="2200" dirty="0">
                <a:solidFill>
                  <a:schemeClr val="bg1"/>
                </a:solidFill>
                <a:latin typeface="Arial Black"/>
                <a:cs typeface="Calibri"/>
              </a:rPr>
              <a:t> a </a:t>
            </a:r>
            <a:r>
              <a:rPr lang="en-US" sz="2200" dirty="0" err="1">
                <a:solidFill>
                  <a:schemeClr val="bg1"/>
                </a:solidFill>
                <a:latin typeface="Arial Black"/>
                <a:cs typeface="Calibri"/>
              </a:rPr>
              <a:t>mantener</a:t>
            </a:r>
            <a:r>
              <a:rPr lang="en-US" sz="2200" dirty="0">
                <a:solidFill>
                  <a:schemeClr val="bg1"/>
                </a:solidFill>
                <a:latin typeface="Arial Black"/>
                <a:cs typeface="Calibri"/>
              </a:rPr>
              <a:t> </a:t>
            </a:r>
            <a:r>
              <a:rPr lang="en-US" sz="2200" dirty="0" err="1">
                <a:solidFill>
                  <a:schemeClr val="bg1"/>
                </a:solidFill>
                <a:latin typeface="Arial Black"/>
                <a:cs typeface="Calibri"/>
              </a:rPr>
              <a:t>suelo</a:t>
            </a:r>
            <a:r>
              <a:rPr lang="en-US" sz="2200" dirty="0">
                <a:solidFill>
                  <a:schemeClr val="bg1"/>
                </a:solidFill>
                <a:latin typeface="Arial Black"/>
                <a:cs typeface="Calibri"/>
              </a:rPr>
              <a:t> </a:t>
            </a:r>
            <a:r>
              <a:rPr lang="en-US" sz="2200" dirty="0" err="1">
                <a:solidFill>
                  <a:schemeClr val="bg1"/>
                </a:solidFill>
                <a:latin typeface="Arial Black"/>
                <a:cs typeface="Calibri"/>
              </a:rPr>
              <a:t>fértil</a:t>
            </a:r>
            <a:r>
              <a:rPr lang="en-US" sz="2200" dirty="0">
                <a:solidFill>
                  <a:schemeClr val="bg1"/>
                </a:solidFill>
                <a:latin typeface="Arial Black"/>
                <a:cs typeface="Calibri"/>
              </a:rPr>
              <a:t>.</a:t>
            </a:r>
            <a:endParaRPr lang="en-US" sz="2200" dirty="0" err="1">
              <a:solidFill>
                <a:schemeClr val="bg1"/>
              </a:solidFill>
              <a:latin typeface="Arial Black"/>
            </a:endParaRPr>
          </a:p>
        </p:txBody>
      </p:sp>
    </p:spTree>
    <p:extLst>
      <p:ext uri="{BB962C8B-B14F-4D97-AF65-F5344CB8AC3E}">
        <p14:creationId xmlns:p14="http://schemas.microsoft.com/office/powerpoint/2010/main" val="32586330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651306C2-7012-49B6-99A1-8BABCE01AE00}"/>
              </a:ext>
            </a:extLst>
          </p:cNvPr>
          <p:cNvSpPr txBox="1">
            <a:spLocks noChangeArrowheads="1"/>
          </p:cNvSpPr>
          <p:nvPr/>
        </p:nvSpPr>
        <p:spPr bwMode="auto">
          <a:xfrm>
            <a:off x="518720" y="533400"/>
            <a:ext cx="8868560" cy="5791200"/>
          </a:xfrm>
          <a:prstGeom prst="rect">
            <a:avLst/>
          </a:prstGeom>
          <a:noFill/>
          <a:ln w="57150" cap="flat" cmpd="thickThin">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ctr"/>
            <a:r>
              <a:rPr lang="es-ES" altLang="es-ES" sz="6000" u="sng">
                <a:ln cmpd="thickThin">
                  <a:noFill/>
                </a:ln>
                <a:latin typeface="Arial Black"/>
                <a:ea typeface="Microsoft YaHei"/>
              </a:rPr>
              <a:t>Doble jornada</a:t>
            </a:r>
            <a:endParaRPr lang="es-ES" altLang="es-ES" sz="6000" u="sng">
              <a:latin typeface="Arial Black"/>
              <a:ea typeface="Microsoft YaHei"/>
            </a:endParaRPr>
          </a:p>
          <a:p>
            <a:pPr algn="ctr"/>
            <a:endParaRPr lang="es-ES" altLang="es-ES" sz="6000">
              <a:latin typeface="Arial Black"/>
            </a:endParaRPr>
          </a:p>
          <a:p>
            <a:pPr algn="ctr"/>
            <a:r>
              <a:rPr lang="es-ES" altLang="es-ES" sz="3600">
                <a:latin typeface="Arial Black"/>
                <a:ea typeface="Microsoft YaHei"/>
              </a:rPr>
              <a:t>Fenómeno por el que las mujeres tienen un trabajo asalariado pero siguen ocupándose del trabajo doméstico.</a:t>
            </a:r>
            <a:endParaRPr lang="es-ES" altLang="es-ES" sz="6000">
              <a:latin typeface="Arial Black"/>
            </a:endParaRPr>
          </a:p>
          <a:p>
            <a:pPr algn="ctr"/>
            <a:r>
              <a:rPr lang="es-ES" altLang="es-ES" sz="3600">
                <a:latin typeface="Arial Black"/>
                <a:ea typeface="Microsoft YaHei"/>
              </a:rPr>
              <a:t>Es una de las causas de la menor promoción laboral o presencia política.</a:t>
            </a:r>
            <a:endParaRPr lang="es-ES" altLang="es-ES" sz="3600">
              <a:latin typeface="Arial Black"/>
            </a:endParaRPr>
          </a:p>
        </p:txBody>
      </p:sp>
      <p:pic>
        <p:nvPicPr>
          <p:cNvPr id="2050" name="Picture 2" descr="Resultado de imagen de feminismo">
            <a:extLst>
              <a:ext uri="{FF2B5EF4-FFF2-40B4-BE49-F238E27FC236}">
                <a16:creationId xmlns:a16="http://schemas.microsoft.com/office/drawing/2014/main" id="{B4B90241-8EEC-4C79-AF24-C9EDE29B3162}"/>
              </a:ext>
            </a:extLst>
          </p:cNvPr>
          <p:cNvPicPr>
            <a:picLocks noChangeAspect="1" noChangeArrowheads="1"/>
          </p:cNvPicPr>
          <p:nvPr/>
        </p:nvPicPr>
        <p:blipFill>
          <a:blip r:embed="rId2" cstate="hqprint">
            <a:extLst>
              <a:ext uri="{BEBA8EAE-BF5A-486C-A8C5-ECC9F3942E4B}">
                <a14:imgProps xmlns:a14="http://schemas.microsoft.com/office/drawing/2010/main">
                  <a14:imgLayer r:embed="rId3">
                    <a14:imgEffect>
                      <a14:backgroundRemoval t="6429" b="93988" l="6917" r="94417">
                        <a14:foregroundMark x1="51000" y1="48750" x2="48917" y2="82500"/>
                        <a14:foregroundMark x1="33500" y1="29821" x2="33500" y2="33988"/>
                        <a14:foregroundMark x1="41333" y1="26667" x2="41083" y2="31250"/>
                        <a14:foregroundMark x1="51833" y1="25238" x2="52167" y2="30000"/>
                        <a14:foregroundMark x1="61750" y1="27917" x2="61750" y2="32500"/>
                      </a14:backgroundRemoval>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20319415">
            <a:off x="653243" y="516556"/>
            <a:ext cx="1580588" cy="2212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8287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a:extLst>
              <a:ext uri="{FF2B5EF4-FFF2-40B4-BE49-F238E27FC236}">
                <a16:creationId xmlns:a16="http://schemas.microsoft.com/office/drawing/2014/main" id="{57B367ED-088C-40A1-BAFC-CC00F815BE24}"/>
              </a:ext>
            </a:extLst>
          </p:cNvPr>
          <p:cNvSpPr txBox="1">
            <a:spLocks noChangeArrowheads="1"/>
          </p:cNvSpPr>
          <p:nvPr/>
        </p:nvSpPr>
        <p:spPr bwMode="auto">
          <a:xfrm>
            <a:off x="837049" y="273630"/>
            <a:ext cx="8229024" cy="1143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endParaRPr lang="es-ES"/>
          </a:p>
        </p:txBody>
      </p:sp>
      <p:sp>
        <p:nvSpPr>
          <p:cNvPr id="6146" name="Rectangle 2">
            <a:extLst>
              <a:ext uri="{FF2B5EF4-FFF2-40B4-BE49-F238E27FC236}">
                <a16:creationId xmlns:a16="http://schemas.microsoft.com/office/drawing/2014/main" id="{4A3C0A50-B5BE-419F-845E-444A43631605}"/>
              </a:ext>
            </a:extLst>
          </p:cNvPr>
          <p:cNvSpPr>
            <a:spLocks noGrp="1" noChangeArrowheads="1"/>
          </p:cNvSpPr>
          <p:nvPr>
            <p:ph type="title"/>
          </p:nvPr>
        </p:nvSpPr>
        <p:spPr>
          <a:xfrm>
            <a:off x="228600" y="273630"/>
            <a:ext cx="9372599" cy="1143480"/>
          </a:xfrm>
          <a:ln/>
        </p:spPr>
        <p:txBody>
          <a:bodyPr>
            <a:normAutofit/>
          </a:bodyPr>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ct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es-ES" altLang="es-ES" sz="3629">
                <a:solidFill>
                  <a:schemeClr val="bg1"/>
                </a:solidFill>
                <a:latin typeface="Arial Black" panose="020B0A04020102020204" pitchFamily="34" charset="0"/>
              </a:rPr>
              <a:t>¿Por qué feminismo y no </a:t>
            </a:r>
            <a:r>
              <a:rPr lang="es-ES" altLang="es-ES" sz="3629" err="1">
                <a:solidFill>
                  <a:schemeClr val="bg1"/>
                </a:solidFill>
                <a:latin typeface="Arial Black" panose="020B0A04020102020204" pitchFamily="34" charset="0"/>
              </a:rPr>
              <a:t>igualismo</a:t>
            </a:r>
            <a:r>
              <a:rPr lang="es-ES" altLang="es-ES" sz="3629">
                <a:solidFill>
                  <a:schemeClr val="bg1"/>
                </a:solidFill>
                <a:latin typeface="Arial Black" panose="020B0A04020102020204" pitchFamily="34" charset="0"/>
              </a:rPr>
              <a:t>? </a:t>
            </a:r>
          </a:p>
        </p:txBody>
      </p:sp>
      <p:sp>
        <p:nvSpPr>
          <p:cNvPr id="6147" name="Rectangle 3">
            <a:extLst>
              <a:ext uri="{FF2B5EF4-FFF2-40B4-BE49-F238E27FC236}">
                <a16:creationId xmlns:a16="http://schemas.microsoft.com/office/drawing/2014/main" id="{5816DFD8-71E7-4860-9306-16EBD18B6A6B}"/>
              </a:ext>
            </a:extLst>
          </p:cNvPr>
          <p:cNvSpPr>
            <a:spLocks noGrp="1" noChangeArrowheads="1"/>
          </p:cNvSpPr>
          <p:nvPr>
            <p:ph type="subTitle" idx="4294967295"/>
          </p:nvPr>
        </p:nvSpPr>
        <p:spPr bwMode="auto">
          <a:xfrm>
            <a:off x="993775" y="1417111"/>
            <a:ext cx="8226425" cy="438996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ctr">
            <a:normAutofit/>
          </a:bodyPr>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marL="0" indent="0" algn="just">
              <a:lnSpc>
                <a:spcPct val="150000"/>
              </a:lnSpc>
              <a:spcAft>
                <a:spcPct val="0"/>
              </a:spcAft>
              <a:buNone/>
              <a:tabLst>
                <a:tab pos="0" algn="l"/>
                <a:tab pos="95052" algn="l"/>
                <a:tab pos="502623" algn="l"/>
                <a:tab pos="910194" algn="l"/>
                <a:tab pos="1317765" algn="l"/>
                <a:tab pos="1725336" algn="l"/>
                <a:tab pos="2132907" algn="l"/>
                <a:tab pos="2540478" algn="l"/>
                <a:tab pos="2948049" algn="l"/>
                <a:tab pos="3355619" algn="l"/>
                <a:tab pos="3763191" algn="l"/>
                <a:tab pos="4170761" algn="l"/>
                <a:tab pos="4578333" algn="l"/>
                <a:tab pos="4985903" algn="l"/>
                <a:tab pos="5393475" algn="l"/>
                <a:tab pos="5801045" algn="l"/>
                <a:tab pos="6208616" algn="l"/>
                <a:tab pos="6616187" algn="l"/>
                <a:tab pos="7023758" algn="l"/>
                <a:tab pos="7431329" algn="l"/>
                <a:tab pos="7838900" algn="l"/>
                <a:tab pos="7880665" algn="l"/>
              </a:tabLst>
            </a:pPr>
            <a:r>
              <a:rPr lang="es-ES" altLang="es-ES" sz="2300">
                <a:solidFill>
                  <a:schemeClr val="bg1"/>
                </a:solidFill>
                <a:latin typeface="Arial Black"/>
              </a:rPr>
              <a:t>			La palabra feminista comenzó a utilizarse en 1872 como desprecio e insulto contra los hombres que apoyaban el movimiento de las mujere</a:t>
            </a:r>
            <a:r>
              <a:rPr lang="es-ES" altLang="es-ES" sz="2300">
                <a:latin typeface="Arial Black"/>
              </a:rPr>
              <a:t>s que demandaban sus derechos ciudadanos, como poder votar o simplemente obrar sin el permiso del padre o marido.</a:t>
            </a:r>
          </a:p>
          <a:p>
            <a:pPr marL="0" indent="0" algn="just">
              <a:lnSpc>
                <a:spcPct val="150000"/>
              </a:lnSpc>
              <a:spcAft>
                <a:spcPct val="0"/>
              </a:spcAft>
              <a:buNone/>
              <a:tabLst>
                <a:tab pos="0" algn="l"/>
                <a:tab pos="95052" algn="l"/>
                <a:tab pos="502623" algn="l"/>
                <a:tab pos="910194" algn="l"/>
                <a:tab pos="1317765" algn="l"/>
                <a:tab pos="1725336" algn="l"/>
                <a:tab pos="2132907" algn="l"/>
                <a:tab pos="2540478" algn="l"/>
                <a:tab pos="2948049" algn="l"/>
                <a:tab pos="3355619" algn="l"/>
                <a:tab pos="3763191" algn="l"/>
                <a:tab pos="4170761" algn="l"/>
                <a:tab pos="4578333" algn="l"/>
                <a:tab pos="4985903" algn="l"/>
                <a:tab pos="5393475" algn="l"/>
                <a:tab pos="5801045" algn="l"/>
                <a:tab pos="6208616" algn="l"/>
                <a:tab pos="6616187" algn="l"/>
                <a:tab pos="7023758" algn="l"/>
                <a:tab pos="7431329" algn="l"/>
                <a:tab pos="7838900" algn="l"/>
                <a:tab pos="7880665" algn="l"/>
              </a:tabLst>
            </a:pPr>
            <a:r>
              <a:rPr lang="es-ES" altLang="es-ES" sz="2300">
                <a:latin typeface="Arial Black"/>
              </a:rPr>
              <a:t>			Con el tiempo, el término se reapropió y resinificó positivamente.</a:t>
            </a:r>
          </a:p>
        </p:txBody>
      </p:sp>
      <p:sp>
        <p:nvSpPr>
          <p:cNvPr id="6" name="Rectangle 3">
            <a:extLst>
              <a:ext uri="{FF2B5EF4-FFF2-40B4-BE49-F238E27FC236}">
                <a16:creationId xmlns:a16="http://schemas.microsoft.com/office/drawing/2014/main" id="{863308C3-FD0B-4CA0-AAC4-8CD9E69BE7F3}"/>
              </a:ext>
            </a:extLst>
          </p:cNvPr>
          <p:cNvSpPr txBox="1">
            <a:spLocks noChangeArrowheads="1"/>
          </p:cNvSpPr>
          <p:nvPr/>
        </p:nvSpPr>
        <p:spPr bwMode="auto">
          <a:xfrm>
            <a:off x="1219200" y="5843170"/>
            <a:ext cx="8226425" cy="47307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0" tIns="0" rIns="0" bIns="0" rtlCol="0" anchor="ctr">
            <a:normAutofit fontScale="92500" lnSpcReduction="10000"/>
          </a:bodyPr>
          <a:lstStyle>
            <a:defPPr>
              <a:defRPr lang="en-GB"/>
            </a:defPPr>
            <a:lvl1pPr marL="228600" indent="-228600" algn="l" defTabSz="426935"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Char char="•"/>
              <a:defRPr sz="2800"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Char char="•"/>
              <a:defRPr sz="2400"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Char char="•"/>
              <a:defRPr sz="2000"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Char char="•"/>
              <a:defRPr sz="1800"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eaLnBrk="1" fontAlgn="base" latinLnBrk="0" hangingPunct="0">
              <a:lnSpc>
                <a:spcPct val="93000"/>
              </a:lnSpc>
              <a:spcBef>
                <a:spcPct val="0"/>
              </a:spcBef>
              <a:spcAft>
                <a:spcPct val="0"/>
              </a:spcAft>
              <a:buClr>
                <a:srgbClr val="000000"/>
              </a:buClr>
              <a:buSzPct val="100000"/>
              <a:buFont typeface="Times New Roman" panose="02020603050405020304" pitchFamily="18" charset="0"/>
              <a:buChar char="•"/>
              <a:defRPr sz="1800" kern="1200">
                <a:solidFill>
                  <a:schemeClr val="bg1"/>
                </a:solidFill>
                <a:latin typeface="Arial" panose="020B0604020202020204" pitchFamily="34" charset="0"/>
                <a:ea typeface="Microsoft YaHei" panose="020B0503020204020204" pitchFamily="34" charset="-122"/>
                <a:cs typeface="+mn-cs"/>
              </a:defRPr>
            </a:lvl5pPr>
            <a:lvl6pPr marL="2172386" indent="-228600" algn="l" defTabSz="868954"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icrosoft YaHei" panose="020B0503020204020204" pitchFamily="34" charset="-122"/>
                <a:cs typeface="+mn-cs"/>
              </a:defRPr>
            </a:lvl6pPr>
            <a:lvl7pPr marL="2606863" indent="-228600" algn="l" defTabSz="868954"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icrosoft YaHei" panose="020B0503020204020204" pitchFamily="34" charset="-122"/>
                <a:cs typeface="+mn-cs"/>
              </a:defRPr>
            </a:lvl7pPr>
            <a:lvl8pPr marL="3041340" indent="-228600" algn="l" defTabSz="868954"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icrosoft YaHei" panose="020B0503020204020204" pitchFamily="34" charset="-122"/>
                <a:cs typeface="+mn-cs"/>
              </a:defRPr>
            </a:lvl8pPr>
            <a:lvl9pPr marL="3475817" indent="-228600" algn="l" defTabSz="868954" rtl="0" eaLnBrk="1" latinLnBrk="0" hangingPunct="1">
              <a:lnSpc>
                <a:spcPct val="90000"/>
              </a:lnSpc>
              <a:spcBef>
                <a:spcPts val="500"/>
              </a:spcBef>
              <a:buFont typeface="Arial" panose="020B0604020202020204" pitchFamily="34" charset="0"/>
              <a:buChar char="•"/>
              <a:defRPr sz="1800" kern="1200">
                <a:solidFill>
                  <a:schemeClr val="bg1"/>
                </a:solidFill>
                <a:latin typeface="Arial" panose="020B0604020202020204" pitchFamily="34" charset="0"/>
                <a:ea typeface="Microsoft YaHei" panose="020B0503020204020204" pitchFamily="34" charset="-122"/>
                <a:cs typeface="+mn-cs"/>
              </a:defRPr>
            </a:lvl9pPr>
          </a:lstStyle>
          <a:p>
            <a:pPr marL="0" indent="0" algn="r">
              <a:lnSpc>
                <a:spcPct val="150000"/>
              </a:lnSpc>
              <a:buFont typeface="Times New Roman" panose="02020603050405020304" pitchFamily="18" charset="0"/>
              <a:buNone/>
              <a:tabLst>
                <a:tab pos="0" algn="l"/>
                <a:tab pos="95052" algn="l"/>
                <a:tab pos="502623" algn="l"/>
                <a:tab pos="910194" algn="l"/>
                <a:tab pos="1317765" algn="l"/>
                <a:tab pos="1725336" algn="l"/>
                <a:tab pos="2132907" algn="l"/>
                <a:tab pos="2540478" algn="l"/>
                <a:tab pos="2948049" algn="l"/>
                <a:tab pos="3355619" algn="l"/>
                <a:tab pos="3763191" algn="l"/>
                <a:tab pos="4170761" algn="l"/>
                <a:tab pos="4578333" algn="l"/>
                <a:tab pos="4985903" algn="l"/>
                <a:tab pos="5393475" algn="l"/>
                <a:tab pos="5801045" algn="l"/>
                <a:tab pos="6208616" algn="l"/>
                <a:tab pos="6616187" algn="l"/>
                <a:tab pos="7023758" algn="l"/>
                <a:tab pos="7431329" algn="l"/>
                <a:tab pos="7838900" algn="l"/>
                <a:tab pos="7880665" algn="l"/>
              </a:tabLst>
            </a:pPr>
            <a:r>
              <a:rPr lang="es-ES" altLang="es-ES" sz="1200">
                <a:latin typeface="Arial Black"/>
              </a:rPr>
              <a:t>Hombre feminista. El Mundo. 29 de enero de 2019.</a:t>
            </a:r>
          </a:p>
          <a:p>
            <a:pPr marL="0" indent="0" algn="r">
              <a:lnSpc>
                <a:spcPct val="150000"/>
              </a:lnSpc>
              <a:buFont typeface="Times New Roman" panose="02020603050405020304" pitchFamily="18" charset="0"/>
              <a:buNone/>
              <a:tabLst>
                <a:tab pos="0" algn="l"/>
                <a:tab pos="95052" algn="l"/>
                <a:tab pos="502623" algn="l"/>
                <a:tab pos="910194" algn="l"/>
                <a:tab pos="1317765" algn="l"/>
                <a:tab pos="1725336" algn="l"/>
                <a:tab pos="2132907" algn="l"/>
                <a:tab pos="2540478" algn="l"/>
                <a:tab pos="2948049" algn="l"/>
                <a:tab pos="3355619" algn="l"/>
                <a:tab pos="3763191" algn="l"/>
                <a:tab pos="4170761" algn="l"/>
                <a:tab pos="4578333" algn="l"/>
                <a:tab pos="4985903" algn="l"/>
                <a:tab pos="5393475" algn="l"/>
                <a:tab pos="5801045" algn="l"/>
                <a:tab pos="6208616" algn="l"/>
                <a:tab pos="6616187" algn="l"/>
                <a:tab pos="7023758" algn="l"/>
                <a:tab pos="7431329" algn="l"/>
                <a:tab pos="7838900" algn="l"/>
                <a:tab pos="7880665" algn="l"/>
              </a:tabLst>
            </a:pPr>
            <a:r>
              <a:rPr lang="es-ES" altLang="es-ES" sz="1200">
                <a:latin typeface="Arial Black"/>
              </a:rPr>
              <a:t>https://www.elmundo.es/cataluna/2019/01/29/5c502e1521efa0b73a8b46b5.html</a:t>
            </a:r>
          </a:p>
          <a:p>
            <a:pPr marL="0" indent="0" algn="r">
              <a:lnSpc>
                <a:spcPct val="150000"/>
              </a:lnSpc>
              <a:buFont typeface="Times New Roman" panose="02020603050405020304" pitchFamily="18" charset="0"/>
              <a:buNone/>
              <a:tabLst>
                <a:tab pos="0" algn="l"/>
                <a:tab pos="95052" algn="l"/>
                <a:tab pos="502623" algn="l"/>
                <a:tab pos="910194" algn="l"/>
                <a:tab pos="1317765" algn="l"/>
                <a:tab pos="1725336" algn="l"/>
                <a:tab pos="2132907" algn="l"/>
                <a:tab pos="2540478" algn="l"/>
                <a:tab pos="2948049" algn="l"/>
                <a:tab pos="3355619" algn="l"/>
                <a:tab pos="3763191" algn="l"/>
                <a:tab pos="4170761" algn="l"/>
                <a:tab pos="4578333" algn="l"/>
                <a:tab pos="4985903" algn="l"/>
                <a:tab pos="5393475" algn="l"/>
                <a:tab pos="5801045" algn="l"/>
                <a:tab pos="6208616" algn="l"/>
                <a:tab pos="6616187" algn="l"/>
                <a:tab pos="7023758" algn="l"/>
                <a:tab pos="7431329" algn="l"/>
                <a:tab pos="7838900" algn="l"/>
                <a:tab pos="7880665" algn="l"/>
              </a:tabLst>
            </a:pPr>
            <a:endParaRPr lang="es-ES" altLang="es-ES" sz="900">
              <a:cs typeface="Arial"/>
            </a:endParaRPr>
          </a:p>
        </p:txBody>
      </p:sp>
      <p:pic>
        <p:nvPicPr>
          <p:cNvPr id="7" name="Picture 2" descr="Resultado de imagen de feminismo">
            <a:extLst>
              <a:ext uri="{FF2B5EF4-FFF2-40B4-BE49-F238E27FC236}">
                <a16:creationId xmlns:a16="http://schemas.microsoft.com/office/drawing/2014/main" id="{FDCD68FB-E177-4435-BC65-84CE647F2D99}"/>
              </a:ext>
            </a:extLst>
          </p:cNvPr>
          <p:cNvPicPr>
            <a:picLocks noChangeAspect="1" noChangeArrowheads="1"/>
          </p:cNvPicPr>
          <p:nvPr/>
        </p:nvPicPr>
        <p:blipFill>
          <a:blip r:embed="rId3" cstate="hqprint">
            <a:extLst>
              <a:ext uri="{BEBA8EAE-BF5A-486C-A8C5-ECC9F3942E4B}">
                <a14:imgProps xmlns:a14="http://schemas.microsoft.com/office/drawing/2010/main">
                  <a14:imgLayer r:embed="rId4">
                    <a14:imgEffect>
                      <a14:backgroundRemoval t="6429" b="93988" l="6917" r="94417">
                        <a14:foregroundMark x1="51000" y1="48750" x2="48917" y2="82500"/>
                        <a14:foregroundMark x1="33500" y1="29821" x2="33500" y2="33988"/>
                        <a14:foregroundMark x1="41333" y1="26667" x2="41083" y2="31250"/>
                        <a14:foregroundMark x1="51833" y1="25238" x2="52167" y2="30000"/>
                        <a14:foregroundMark x1="61750" y1="27917" x2="61750" y2="32500"/>
                      </a14:backgroundRemoval>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20319415">
            <a:off x="402822" y="5592278"/>
            <a:ext cx="790294" cy="11063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de sÃ­mbolo feminista">
            <a:extLst>
              <a:ext uri="{FF2B5EF4-FFF2-40B4-BE49-F238E27FC236}">
                <a16:creationId xmlns:a16="http://schemas.microsoft.com/office/drawing/2014/main" id="{BA8E3916-39C6-478D-A7F4-3EDFCE66DE2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74788">
            <a:off x="7502997" y="4715120"/>
            <a:ext cx="1315415" cy="1950075"/>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1">
            <a:extLst>
              <a:ext uri="{FF2B5EF4-FFF2-40B4-BE49-F238E27FC236}">
                <a16:creationId xmlns:a16="http://schemas.microsoft.com/office/drawing/2014/main" id="{4853EB82-016E-4BC8-81C0-B6D13F41E51F}"/>
              </a:ext>
            </a:extLst>
          </p:cNvPr>
          <p:cNvSpPr txBox="1">
            <a:spLocks noChangeArrowheads="1"/>
          </p:cNvSpPr>
          <p:nvPr/>
        </p:nvSpPr>
        <p:spPr bwMode="auto">
          <a:xfrm>
            <a:off x="685800" y="438696"/>
            <a:ext cx="6085857" cy="1553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r>
              <a:rPr lang="es-ES" altLang="es-ES" sz="5400">
                <a:latin typeface="Arial Black"/>
                <a:ea typeface="Microsoft YaHei"/>
              </a:rPr>
              <a:t>¿Sabías que...</a:t>
            </a:r>
            <a:endParaRPr lang="es-ES" sz="3200">
              <a:cs typeface="Arial" panose="020B0604020202020204" pitchFamily="34" charset="0"/>
            </a:endParaRPr>
          </a:p>
        </p:txBody>
      </p:sp>
      <p:sp>
        <p:nvSpPr>
          <p:cNvPr id="3" name="Text Box 1">
            <a:extLst>
              <a:ext uri="{FF2B5EF4-FFF2-40B4-BE49-F238E27FC236}">
                <a16:creationId xmlns:a16="http://schemas.microsoft.com/office/drawing/2014/main" id="{5C322A24-670E-4C15-B31F-3CDEDABD290F}"/>
              </a:ext>
            </a:extLst>
          </p:cNvPr>
          <p:cNvSpPr txBox="1">
            <a:spLocks noChangeArrowheads="1"/>
          </p:cNvSpPr>
          <p:nvPr/>
        </p:nvSpPr>
        <p:spPr bwMode="auto">
          <a:xfrm>
            <a:off x="360219" y="2209800"/>
            <a:ext cx="8868560" cy="320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just"/>
            <a:r>
              <a:rPr lang="es-ES" altLang="es-ES" sz="4000">
                <a:latin typeface="Arial Black"/>
                <a:ea typeface="Microsoft YaHei"/>
              </a:rPr>
              <a:t>… la primera mujer ministra española fue la anarquista Federica Montseny en 1936?</a:t>
            </a:r>
            <a:endParaRPr lang="es-ES" altLang="es-ES" sz="4000">
              <a:latin typeface="Arial Black"/>
            </a:endParaRPr>
          </a:p>
        </p:txBody>
      </p:sp>
    </p:spTree>
    <p:extLst>
      <p:ext uri="{BB962C8B-B14F-4D97-AF65-F5344CB8AC3E}">
        <p14:creationId xmlns:p14="http://schemas.microsoft.com/office/powerpoint/2010/main" val="20267747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872491" y="365125"/>
            <a:ext cx="3840085" cy="1692794"/>
          </a:xfrm>
        </p:spPr>
        <p:txBody>
          <a:bodyPr vert="horz" lIns="91440" tIns="45720" rIns="91440" bIns="45720" rtlCol="0" anchor="ctr">
            <a:noAutofit/>
          </a:bodyPr>
          <a:lstStyle/>
          <a:p>
            <a:r>
              <a:rPr lang="en-US" sz="4000" b="1" dirty="0">
                <a:solidFill>
                  <a:srgbClr val="000000"/>
                </a:solidFill>
              </a:rPr>
              <a:t>John Stuart Mill</a:t>
            </a:r>
            <a:br>
              <a:rPr lang="en-US" sz="3200" b="1" dirty="0">
                <a:solidFill>
                  <a:srgbClr val="000000"/>
                </a:solidFill>
              </a:rPr>
            </a:br>
            <a:br>
              <a:rPr lang="en-US" sz="3200" b="1" dirty="0">
                <a:solidFill>
                  <a:srgbClr val="000000"/>
                </a:solidFill>
              </a:rPr>
            </a:br>
            <a:r>
              <a:rPr lang="en-US" sz="3200" b="1" err="1">
                <a:solidFill>
                  <a:srgbClr val="000000"/>
                </a:solidFill>
              </a:rPr>
              <a:t>Londres</a:t>
            </a:r>
            <a:r>
              <a:rPr lang="en-US" sz="3200" b="1" dirty="0">
                <a:solidFill>
                  <a:srgbClr val="000000"/>
                </a:solidFill>
              </a:rPr>
              <a:t> 1806-Aviñón 1873</a:t>
            </a:r>
          </a:p>
        </p:txBody>
      </p:sp>
      <p:sp>
        <p:nvSpPr>
          <p:cNvPr id="4" name="Marcador de contenido 3">
            <a:extLst>
              <a:ext uri="{FF2B5EF4-FFF2-40B4-BE49-F238E27FC236}">
                <a16:creationId xmlns:a16="http://schemas.microsoft.com/office/drawing/2014/main" id="{74F35F18-6053-4A8D-8F19-BEC9018E36BB}"/>
              </a:ext>
            </a:extLst>
          </p:cNvPr>
          <p:cNvSpPr>
            <a:spLocks noGrp="1"/>
          </p:cNvSpPr>
          <p:nvPr>
            <p:ph sz="half" idx="2"/>
          </p:nvPr>
        </p:nvSpPr>
        <p:spPr>
          <a:xfrm>
            <a:off x="872490" y="2575034"/>
            <a:ext cx="4026990" cy="3462228"/>
          </a:xfrm>
        </p:spPr>
        <p:txBody>
          <a:bodyPr vert="horz" lIns="91440" tIns="45720" rIns="91440" bIns="45720" rtlCol="0" anchor="t">
            <a:noAutofit/>
          </a:bodyPr>
          <a:lstStyle/>
          <a:p>
            <a:pPr marL="0" indent="0">
              <a:buNone/>
            </a:pPr>
            <a:r>
              <a:rPr lang="en-US" sz="2000" dirty="0" err="1">
                <a:solidFill>
                  <a:srgbClr val="000000"/>
                </a:solidFill>
              </a:rPr>
              <a:t>Filósofo</a:t>
            </a:r>
            <a:r>
              <a:rPr lang="en-US" sz="2000" dirty="0">
                <a:solidFill>
                  <a:srgbClr val="000000"/>
                </a:solidFill>
              </a:rPr>
              <a:t>, </a:t>
            </a:r>
            <a:r>
              <a:rPr lang="en-US" sz="2000" dirty="0" err="1">
                <a:solidFill>
                  <a:srgbClr val="000000"/>
                </a:solidFill>
              </a:rPr>
              <a:t>político</a:t>
            </a:r>
            <a:r>
              <a:rPr lang="en-US" sz="2000" dirty="0">
                <a:solidFill>
                  <a:srgbClr val="000000"/>
                </a:solidFill>
              </a:rPr>
              <a:t> y </a:t>
            </a:r>
            <a:r>
              <a:rPr lang="en-US" sz="2000" dirty="0" err="1">
                <a:solidFill>
                  <a:srgbClr val="000000"/>
                </a:solidFill>
              </a:rPr>
              <a:t>economista</a:t>
            </a:r>
            <a:r>
              <a:rPr lang="en-US" sz="2000" dirty="0">
                <a:solidFill>
                  <a:srgbClr val="000000"/>
                </a:solidFill>
              </a:rPr>
              <a:t> </a:t>
            </a:r>
            <a:r>
              <a:rPr lang="en-US" sz="2000" dirty="0" err="1">
                <a:solidFill>
                  <a:srgbClr val="000000"/>
                </a:solidFill>
              </a:rPr>
              <a:t>representante</a:t>
            </a:r>
            <a:r>
              <a:rPr lang="en-US" sz="2000" dirty="0">
                <a:solidFill>
                  <a:srgbClr val="000000"/>
                </a:solidFill>
              </a:rPr>
              <a:t> de la </a:t>
            </a:r>
            <a:r>
              <a:rPr lang="en-US" sz="2000" dirty="0" err="1">
                <a:solidFill>
                  <a:srgbClr val="000000"/>
                </a:solidFill>
              </a:rPr>
              <a:t>escuela</a:t>
            </a:r>
            <a:r>
              <a:rPr lang="en-US" sz="2000" dirty="0">
                <a:solidFill>
                  <a:srgbClr val="000000"/>
                </a:solidFill>
              </a:rPr>
              <a:t> </a:t>
            </a:r>
            <a:r>
              <a:rPr lang="en-US" sz="2000" dirty="0" err="1">
                <a:solidFill>
                  <a:srgbClr val="000000"/>
                </a:solidFill>
              </a:rPr>
              <a:t>económica</a:t>
            </a:r>
            <a:r>
              <a:rPr lang="en-US" sz="2000" dirty="0">
                <a:solidFill>
                  <a:srgbClr val="000000"/>
                </a:solidFill>
              </a:rPr>
              <a:t> </a:t>
            </a:r>
            <a:r>
              <a:rPr lang="en-US" sz="2000" dirty="0" err="1">
                <a:solidFill>
                  <a:srgbClr val="000000"/>
                </a:solidFill>
              </a:rPr>
              <a:t>clásica</a:t>
            </a:r>
            <a:r>
              <a:rPr lang="en-US" sz="2000" dirty="0">
                <a:solidFill>
                  <a:srgbClr val="000000"/>
                </a:solidFill>
              </a:rPr>
              <a:t> y </a:t>
            </a:r>
            <a:r>
              <a:rPr lang="en-US" sz="2000" dirty="0" err="1">
                <a:solidFill>
                  <a:srgbClr val="000000"/>
                </a:solidFill>
              </a:rPr>
              <a:t>teórico</a:t>
            </a:r>
            <a:r>
              <a:rPr lang="en-US" sz="2000" dirty="0">
                <a:solidFill>
                  <a:srgbClr val="000000"/>
                </a:solidFill>
              </a:rPr>
              <a:t> del </a:t>
            </a:r>
            <a:r>
              <a:rPr lang="en-US" sz="2000" dirty="0" err="1">
                <a:solidFill>
                  <a:srgbClr val="000000"/>
                </a:solidFill>
              </a:rPr>
              <a:t>utilitarismo</a:t>
            </a:r>
            <a:r>
              <a:rPr lang="en-US" sz="2000" dirty="0">
                <a:solidFill>
                  <a:srgbClr val="000000"/>
                </a:solidFill>
              </a:rPr>
              <a:t>.</a:t>
            </a:r>
            <a:endParaRPr lang="en-US" sz="2000" dirty="0">
              <a:solidFill>
                <a:srgbClr val="000000"/>
              </a:solidFill>
              <a:cs typeface="Calibri"/>
            </a:endParaRPr>
          </a:p>
          <a:p>
            <a:pPr marL="0" indent="0">
              <a:buNone/>
            </a:pPr>
            <a:r>
              <a:rPr lang="en-US" sz="2000" err="1">
                <a:solidFill>
                  <a:srgbClr val="000000"/>
                </a:solidFill>
              </a:rPr>
              <a:t>Su</a:t>
            </a:r>
            <a:r>
              <a:rPr lang="en-US" sz="2000" dirty="0">
                <a:solidFill>
                  <a:srgbClr val="000000"/>
                </a:solidFill>
              </a:rPr>
              <a:t> </a:t>
            </a:r>
            <a:r>
              <a:rPr lang="en-US" sz="2000" err="1">
                <a:solidFill>
                  <a:srgbClr val="000000"/>
                </a:solidFill>
              </a:rPr>
              <a:t>esposa</a:t>
            </a:r>
            <a:r>
              <a:rPr lang="en-US" sz="2000" dirty="0">
                <a:solidFill>
                  <a:srgbClr val="000000"/>
                </a:solidFill>
              </a:rPr>
              <a:t>,  </a:t>
            </a:r>
            <a:r>
              <a:rPr lang="en-US" sz="2000" b="1" dirty="0">
                <a:solidFill>
                  <a:srgbClr val="000000"/>
                </a:solidFill>
              </a:rPr>
              <a:t>Harriet Taylor</a:t>
            </a:r>
            <a:r>
              <a:rPr lang="en-US" sz="2000" dirty="0">
                <a:solidFill>
                  <a:srgbClr val="000000"/>
                </a:solidFill>
              </a:rPr>
              <a:t> , y </a:t>
            </a:r>
            <a:r>
              <a:rPr lang="en-US" sz="2000" err="1">
                <a:solidFill>
                  <a:srgbClr val="000000"/>
                </a:solidFill>
              </a:rPr>
              <a:t>él</a:t>
            </a:r>
            <a:r>
              <a:rPr lang="en-US" sz="2000" dirty="0">
                <a:solidFill>
                  <a:srgbClr val="000000"/>
                </a:solidFill>
              </a:rPr>
              <a:t> </a:t>
            </a:r>
            <a:r>
              <a:rPr lang="en-US" sz="2000" err="1">
                <a:solidFill>
                  <a:srgbClr val="000000"/>
                </a:solidFill>
              </a:rPr>
              <a:t>pusieron</a:t>
            </a:r>
            <a:r>
              <a:rPr lang="en-US" sz="2000" dirty="0">
                <a:solidFill>
                  <a:srgbClr val="000000"/>
                </a:solidFill>
              </a:rPr>
              <a:t> las bases de la </a:t>
            </a:r>
            <a:r>
              <a:rPr lang="en-US" sz="2000" dirty="0" err="1">
                <a:solidFill>
                  <a:srgbClr val="000000"/>
                </a:solidFill>
              </a:rPr>
              <a:t>teoría</a:t>
            </a:r>
            <a:r>
              <a:rPr lang="en-US" sz="2000" dirty="0">
                <a:solidFill>
                  <a:srgbClr val="000000"/>
                </a:solidFill>
              </a:rPr>
              <a:t> </a:t>
            </a:r>
            <a:r>
              <a:rPr lang="en-US" sz="2000" dirty="0" err="1">
                <a:solidFill>
                  <a:srgbClr val="000000"/>
                </a:solidFill>
              </a:rPr>
              <a:t>política</a:t>
            </a:r>
            <a:r>
              <a:rPr lang="en-US" sz="2000" dirty="0">
                <a:solidFill>
                  <a:srgbClr val="000000"/>
                </a:solidFill>
              </a:rPr>
              <a:t> del </a:t>
            </a:r>
            <a:r>
              <a:rPr lang="en-US" sz="2000" dirty="0" err="1">
                <a:solidFill>
                  <a:srgbClr val="000000"/>
                </a:solidFill>
              </a:rPr>
              <a:t>sufragismo</a:t>
            </a:r>
            <a:r>
              <a:rPr lang="en-US" sz="2000" dirty="0">
                <a:solidFill>
                  <a:srgbClr val="000000"/>
                </a:solidFill>
              </a:rPr>
              <a:t>.</a:t>
            </a:r>
            <a:endParaRPr lang="en-US" sz="2000" dirty="0">
              <a:solidFill>
                <a:srgbClr val="000000"/>
              </a:solidFill>
              <a:cs typeface="Calibri"/>
            </a:endParaRPr>
          </a:p>
          <a:p>
            <a:pPr marL="0" indent="0">
              <a:buNone/>
            </a:pPr>
            <a:r>
              <a:rPr lang="en-US" sz="2000" dirty="0">
                <a:solidFill>
                  <a:srgbClr val="000000"/>
                </a:solidFill>
              </a:rPr>
              <a:t>Como </a:t>
            </a:r>
            <a:r>
              <a:rPr lang="en-US" sz="2000" err="1">
                <a:solidFill>
                  <a:srgbClr val="000000"/>
                </a:solidFill>
              </a:rPr>
              <a:t>diputado</a:t>
            </a:r>
            <a:r>
              <a:rPr lang="en-US" sz="2000" dirty="0">
                <a:solidFill>
                  <a:srgbClr val="000000"/>
                </a:solidFill>
              </a:rPr>
              <a:t> en la </a:t>
            </a:r>
            <a:r>
              <a:rPr lang="en-US" sz="2000" err="1">
                <a:solidFill>
                  <a:srgbClr val="000000"/>
                </a:solidFill>
              </a:rPr>
              <a:t>Cámara</a:t>
            </a:r>
            <a:r>
              <a:rPr lang="en-US" sz="2000" dirty="0">
                <a:solidFill>
                  <a:srgbClr val="000000"/>
                </a:solidFill>
              </a:rPr>
              <a:t> de los </a:t>
            </a:r>
            <a:r>
              <a:rPr lang="en-US" sz="2000" err="1">
                <a:solidFill>
                  <a:srgbClr val="000000"/>
                </a:solidFill>
              </a:rPr>
              <a:t>Comunes</a:t>
            </a:r>
            <a:r>
              <a:rPr lang="en-US" sz="2000" dirty="0">
                <a:solidFill>
                  <a:srgbClr val="000000"/>
                </a:solidFill>
              </a:rPr>
              <a:t> </a:t>
            </a:r>
            <a:r>
              <a:rPr lang="en-US" sz="2000" err="1">
                <a:solidFill>
                  <a:srgbClr val="000000"/>
                </a:solidFill>
              </a:rPr>
              <a:t>llevó</a:t>
            </a:r>
            <a:r>
              <a:rPr lang="en-US" sz="2000" dirty="0">
                <a:solidFill>
                  <a:srgbClr val="000000"/>
                </a:solidFill>
              </a:rPr>
              <a:t> la </a:t>
            </a:r>
            <a:r>
              <a:rPr lang="en-US" sz="2000" err="1">
                <a:solidFill>
                  <a:srgbClr val="000000"/>
                </a:solidFill>
              </a:rPr>
              <a:t>petición</a:t>
            </a:r>
            <a:r>
              <a:rPr lang="en-US" sz="2000" dirty="0">
                <a:solidFill>
                  <a:srgbClr val="000000"/>
                </a:solidFill>
              </a:rPr>
              <a:t> del </a:t>
            </a:r>
            <a:r>
              <a:rPr lang="en-US" sz="2000" err="1">
                <a:solidFill>
                  <a:srgbClr val="000000"/>
                </a:solidFill>
              </a:rPr>
              <a:t>voto</a:t>
            </a:r>
            <a:r>
              <a:rPr lang="en-US" sz="2000" dirty="0">
                <a:solidFill>
                  <a:srgbClr val="000000"/>
                </a:solidFill>
              </a:rPr>
              <a:t> </a:t>
            </a:r>
            <a:r>
              <a:rPr lang="en-US" sz="2000" err="1">
                <a:solidFill>
                  <a:srgbClr val="000000"/>
                </a:solidFill>
              </a:rPr>
              <a:t>femenino</a:t>
            </a:r>
            <a:r>
              <a:rPr lang="en-US" sz="2000" dirty="0">
                <a:solidFill>
                  <a:srgbClr val="000000"/>
                </a:solidFill>
              </a:rPr>
              <a:t>, lo que </a:t>
            </a:r>
            <a:r>
              <a:rPr lang="en-US" sz="2000" err="1">
                <a:solidFill>
                  <a:srgbClr val="000000"/>
                </a:solidFill>
              </a:rPr>
              <a:t>fue</a:t>
            </a:r>
            <a:r>
              <a:rPr lang="en-US" sz="2000" dirty="0">
                <a:solidFill>
                  <a:srgbClr val="000000"/>
                </a:solidFill>
              </a:rPr>
              <a:t> </a:t>
            </a:r>
            <a:r>
              <a:rPr lang="en-US" sz="2000" err="1">
                <a:solidFill>
                  <a:srgbClr val="000000"/>
                </a:solidFill>
              </a:rPr>
              <a:t>muy</a:t>
            </a:r>
            <a:r>
              <a:rPr lang="en-US" sz="2000" dirty="0">
                <a:solidFill>
                  <a:srgbClr val="000000"/>
                </a:solidFill>
              </a:rPr>
              <a:t> </a:t>
            </a:r>
            <a:r>
              <a:rPr lang="en-US" sz="2000" err="1">
                <a:solidFill>
                  <a:srgbClr val="000000"/>
                </a:solidFill>
              </a:rPr>
              <a:t>importante</a:t>
            </a:r>
            <a:r>
              <a:rPr lang="en-US" sz="2000" dirty="0">
                <a:solidFill>
                  <a:srgbClr val="000000"/>
                </a:solidFill>
              </a:rPr>
              <a:t> para que la </a:t>
            </a:r>
            <a:r>
              <a:rPr lang="en-US" sz="2000" err="1">
                <a:solidFill>
                  <a:srgbClr val="000000"/>
                </a:solidFill>
              </a:rPr>
              <a:t>cuestión</a:t>
            </a:r>
            <a:r>
              <a:rPr lang="en-US" sz="2000" dirty="0">
                <a:solidFill>
                  <a:srgbClr val="000000"/>
                </a:solidFill>
              </a:rPr>
              <a:t> </a:t>
            </a:r>
            <a:r>
              <a:rPr lang="en-US" sz="2000" err="1">
                <a:solidFill>
                  <a:srgbClr val="000000"/>
                </a:solidFill>
              </a:rPr>
              <a:t>llegara</a:t>
            </a:r>
            <a:r>
              <a:rPr lang="en-US" sz="2000" dirty="0">
                <a:solidFill>
                  <a:srgbClr val="000000"/>
                </a:solidFill>
              </a:rPr>
              <a:t> a la </a:t>
            </a:r>
            <a:r>
              <a:rPr lang="en-US" sz="2000" err="1">
                <a:solidFill>
                  <a:srgbClr val="000000"/>
                </a:solidFill>
              </a:rPr>
              <a:t>opinión</a:t>
            </a:r>
            <a:r>
              <a:rPr lang="en-US" sz="2000" dirty="0">
                <a:solidFill>
                  <a:srgbClr val="000000"/>
                </a:solidFill>
              </a:rPr>
              <a:t> </a:t>
            </a:r>
            <a:r>
              <a:rPr lang="en-US" sz="2000" err="1">
                <a:solidFill>
                  <a:srgbClr val="000000"/>
                </a:solidFill>
              </a:rPr>
              <a:t>pública</a:t>
            </a:r>
            <a:r>
              <a:rPr lang="en-US" sz="2000" dirty="0">
                <a:solidFill>
                  <a:srgbClr val="000000"/>
                </a:solidFill>
              </a:rPr>
              <a:t>.</a:t>
            </a:r>
            <a:endParaRPr lang="en-US" sz="2000" dirty="0">
              <a:solidFill>
                <a:srgbClr val="000000"/>
              </a:solidFill>
              <a:cs typeface="Calibri"/>
            </a:endParaRPr>
          </a:p>
        </p:txBody>
      </p:sp>
      <p:pic>
        <p:nvPicPr>
          <p:cNvPr id="5" name="Imagen 5" descr="Imagen que contiene persona, corbata, hombre, pared&#10;&#10;Descripción generada con confianza muy alta">
            <a:extLst>
              <a:ext uri="{FF2B5EF4-FFF2-40B4-BE49-F238E27FC236}">
                <a16:creationId xmlns:a16="http://schemas.microsoft.com/office/drawing/2014/main" id="{1B6A81C4-0C62-46CE-91B8-445173A2BA6A}"/>
              </a:ext>
            </a:extLst>
          </p:cNvPr>
          <p:cNvPicPr>
            <a:picLocks noGrp="1" noChangeAspect="1"/>
          </p:cNvPicPr>
          <p:nvPr>
            <p:ph sz="half" idx="1"/>
          </p:nvPr>
        </p:nvPicPr>
        <p:blipFill rotWithShape="1">
          <a:blip r:embed="rId2">
            <a:extLst>
              <a:ext uri="{837473B0-CC2E-450A-ABE3-18F120FF3D39}">
                <a1611:picAttrSrcUrl xmlns:a1611="http://schemas.microsoft.com/office/drawing/2016/11/main" r:id="rId3"/>
              </a:ext>
            </a:extLst>
          </a:blip>
          <a:srcRect l="1541" r="11886"/>
          <a:stretch/>
        </p:blipFill>
        <p:spPr>
          <a:xfrm>
            <a:off x="4790137" y="11"/>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31552203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2086"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ítulo 1">
            <a:extLst>
              <a:ext uri="{FF2B5EF4-FFF2-40B4-BE49-F238E27FC236}">
                <a16:creationId xmlns:a16="http://schemas.microsoft.com/office/drawing/2014/main" id="{4ECC29C4-3EE4-402F-921D-B496490DDCE5}"/>
              </a:ext>
            </a:extLst>
          </p:cNvPr>
          <p:cNvSpPr>
            <a:spLocks noGrp="1"/>
          </p:cNvSpPr>
          <p:nvPr>
            <p:ph type="title"/>
          </p:nvPr>
        </p:nvSpPr>
        <p:spPr>
          <a:xfrm>
            <a:off x="4951460" y="802955"/>
            <a:ext cx="4585121" cy="1454051"/>
          </a:xfrm>
        </p:spPr>
        <p:txBody>
          <a:bodyPr vert="horz" lIns="91440" tIns="45720" rIns="91440" bIns="45720" rtlCol="0" anchor="ctr">
            <a:normAutofit/>
          </a:bodyPr>
          <a:lstStyle/>
          <a:p>
            <a:r>
              <a:rPr lang="en-US" sz="4000" b="1" err="1">
                <a:solidFill>
                  <a:srgbClr val="000000"/>
                </a:solidFill>
                <a:latin typeface="Arial Black"/>
              </a:rPr>
              <a:t>Vigdís</a:t>
            </a:r>
            <a:r>
              <a:rPr lang="en-US" sz="4000" b="1">
                <a:solidFill>
                  <a:srgbClr val="000000"/>
                </a:solidFill>
                <a:latin typeface="Arial Black"/>
              </a:rPr>
              <a:t> </a:t>
            </a:r>
            <a:r>
              <a:rPr lang="en-US" sz="4000" b="1" err="1">
                <a:solidFill>
                  <a:srgbClr val="000000"/>
                </a:solidFill>
                <a:latin typeface="Arial Black"/>
              </a:rPr>
              <a:t>Finnbogadóttir</a:t>
            </a:r>
            <a:endParaRPr lang="en-US" sz="4000" err="1">
              <a:solidFill>
                <a:srgbClr val="000000"/>
              </a:solidFill>
              <a:latin typeface="Arial Black"/>
            </a:endParaRPr>
          </a:p>
          <a:p>
            <a:endParaRPr lang="en-US">
              <a:solidFill>
                <a:srgbClr val="000000"/>
              </a:solidFill>
            </a:endParaRPr>
          </a:p>
        </p:txBody>
      </p:sp>
      <p:sp>
        <p:nvSpPr>
          <p:cNvPr id="25"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4062855"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1" name="Imagen 12" descr="Imagen que contiene persona, hombre, ropa, interior&#10;&#10;Descripción generada con confianza muy alta">
            <a:extLst>
              <a:ext uri="{FF2B5EF4-FFF2-40B4-BE49-F238E27FC236}">
                <a16:creationId xmlns:a16="http://schemas.microsoft.com/office/drawing/2014/main" id="{779C8FE2-CD8B-4D12-B5BB-5E611B103700}"/>
              </a:ext>
            </a:extLst>
          </p:cNvPr>
          <p:cNvPicPr>
            <a:picLocks noGrp="1" noChangeAspect="1"/>
          </p:cNvPicPr>
          <p:nvPr>
            <p:ph sz="half" idx="2"/>
          </p:nvPr>
        </p:nvPicPr>
        <p:blipFill rotWithShape="1">
          <a:blip r:embed="rId3">
            <a:alphaModFix/>
            <a:extLst>
              <a:ext uri="{837473B0-CC2E-450A-ABE3-18F120FF3D39}">
                <a1611:picAttrSrcUrl xmlns:a1611="http://schemas.microsoft.com/office/drawing/2016/11/main" r:id="rId4"/>
              </a:ext>
            </a:extLst>
          </a:blip>
          <a:srcRect l="9844" r="21844" b="1"/>
          <a:stretch/>
        </p:blipFill>
        <p:spPr>
          <a:xfrm>
            <a:off x="20" y="907231"/>
            <a:ext cx="3930888"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10" name="Marcador de contenido 9">
            <a:extLst>
              <a:ext uri="{FF2B5EF4-FFF2-40B4-BE49-F238E27FC236}">
                <a16:creationId xmlns:a16="http://schemas.microsoft.com/office/drawing/2014/main" id="{7688401C-5618-4355-B090-ABE7138EB402}"/>
              </a:ext>
            </a:extLst>
          </p:cNvPr>
          <p:cNvSpPr>
            <a:spLocks noGrp="1"/>
          </p:cNvSpPr>
          <p:nvPr>
            <p:ph sz="half" idx="1"/>
          </p:nvPr>
        </p:nvSpPr>
        <p:spPr>
          <a:xfrm>
            <a:off x="4900966" y="2459782"/>
            <a:ext cx="4720557" cy="3639289"/>
          </a:xfrm>
        </p:spPr>
        <p:txBody>
          <a:bodyPr vert="horz" lIns="91440" tIns="45720" rIns="91440" bIns="45720" rtlCol="0" anchor="ctr">
            <a:noAutofit/>
          </a:bodyPr>
          <a:lstStyle/>
          <a:p>
            <a:pPr marL="0" indent="0">
              <a:buNone/>
            </a:pPr>
            <a:r>
              <a:rPr lang="en-US" sz="2200" err="1">
                <a:solidFill>
                  <a:schemeClr val="bg1"/>
                </a:solidFill>
                <a:latin typeface="Arial Black"/>
                <a:cs typeface="Calibri"/>
              </a:rPr>
              <a:t>Política</a:t>
            </a:r>
            <a:r>
              <a:rPr lang="en-US" sz="2200">
                <a:solidFill>
                  <a:schemeClr val="bg1"/>
                </a:solidFill>
                <a:latin typeface="Arial Black"/>
                <a:cs typeface="Calibri"/>
              </a:rPr>
              <a:t> </a:t>
            </a:r>
            <a:r>
              <a:rPr lang="en-US" sz="2200" err="1">
                <a:solidFill>
                  <a:schemeClr val="bg1"/>
                </a:solidFill>
                <a:latin typeface="Arial Black"/>
                <a:cs typeface="Calibri"/>
              </a:rPr>
              <a:t>islandesa</a:t>
            </a:r>
            <a:r>
              <a:rPr lang="en-US" sz="2200">
                <a:solidFill>
                  <a:schemeClr val="bg1"/>
                </a:solidFill>
                <a:latin typeface="Arial Black"/>
                <a:cs typeface="Calibri"/>
              </a:rPr>
              <a:t> </a:t>
            </a:r>
            <a:r>
              <a:rPr lang="en-US" sz="2200" err="1">
                <a:solidFill>
                  <a:schemeClr val="bg1"/>
                </a:solidFill>
                <a:latin typeface="Arial Black"/>
                <a:cs typeface="Calibri"/>
              </a:rPr>
              <a:t>nacida</a:t>
            </a:r>
            <a:r>
              <a:rPr lang="en-US" sz="2200">
                <a:solidFill>
                  <a:schemeClr val="bg1"/>
                </a:solidFill>
                <a:latin typeface="Arial Black"/>
                <a:cs typeface="Calibri"/>
              </a:rPr>
              <a:t> en 1930.</a:t>
            </a:r>
            <a:endParaRPr lang="es-ES"/>
          </a:p>
          <a:p>
            <a:pPr marL="0" indent="0">
              <a:buNone/>
            </a:pPr>
            <a:r>
              <a:rPr lang="en-US" sz="2200" b="1">
                <a:solidFill>
                  <a:schemeClr val="bg1"/>
                </a:solidFill>
                <a:latin typeface="Arial Black"/>
                <a:cs typeface="Calibri"/>
              </a:rPr>
              <a:t>Cinco </a:t>
            </a:r>
            <a:r>
              <a:rPr lang="en-US" sz="2200" b="1" err="1">
                <a:solidFill>
                  <a:schemeClr val="bg1"/>
                </a:solidFill>
                <a:latin typeface="Arial Black"/>
                <a:cs typeface="Calibri"/>
              </a:rPr>
              <a:t>años</a:t>
            </a:r>
            <a:r>
              <a:rPr lang="en-US" sz="2200" b="1">
                <a:solidFill>
                  <a:schemeClr val="bg1"/>
                </a:solidFill>
                <a:latin typeface="Arial Black"/>
                <a:cs typeface="Calibri"/>
              </a:rPr>
              <a:t> </a:t>
            </a:r>
            <a:r>
              <a:rPr lang="en-US" sz="2200" b="1" err="1">
                <a:solidFill>
                  <a:schemeClr val="bg1"/>
                </a:solidFill>
                <a:latin typeface="Arial Black"/>
                <a:cs typeface="Calibri"/>
              </a:rPr>
              <a:t>después</a:t>
            </a:r>
            <a:r>
              <a:rPr lang="en-US" sz="2200" b="1">
                <a:solidFill>
                  <a:schemeClr val="bg1"/>
                </a:solidFill>
                <a:latin typeface="Arial Black"/>
                <a:cs typeface="Calibri"/>
              </a:rPr>
              <a:t> de la </a:t>
            </a:r>
            <a:r>
              <a:rPr lang="en-US" sz="2200" b="1" err="1">
                <a:solidFill>
                  <a:schemeClr val="bg1"/>
                </a:solidFill>
                <a:latin typeface="Arial Black"/>
                <a:cs typeface="Calibri"/>
              </a:rPr>
              <a:t>primera</a:t>
            </a:r>
            <a:r>
              <a:rPr lang="en-US" sz="2200" b="1">
                <a:solidFill>
                  <a:schemeClr val="bg1"/>
                </a:solidFill>
                <a:latin typeface="Arial Black"/>
                <a:cs typeface="Calibri"/>
              </a:rPr>
              <a:t> </a:t>
            </a:r>
            <a:r>
              <a:rPr lang="en-US" sz="2200" b="1" err="1">
                <a:solidFill>
                  <a:schemeClr val="bg1"/>
                </a:solidFill>
                <a:latin typeface="Arial Black"/>
                <a:cs typeface="Calibri"/>
              </a:rPr>
              <a:t>huelga</a:t>
            </a:r>
            <a:r>
              <a:rPr lang="en-US" sz="2200" b="1">
                <a:solidFill>
                  <a:schemeClr val="bg1"/>
                </a:solidFill>
                <a:latin typeface="Arial Black"/>
                <a:cs typeface="Calibri"/>
              </a:rPr>
              <a:t> </a:t>
            </a:r>
            <a:r>
              <a:rPr lang="en-US" sz="2200" b="1" err="1">
                <a:solidFill>
                  <a:schemeClr val="bg1"/>
                </a:solidFill>
                <a:latin typeface="Arial Black"/>
                <a:cs typeface="Calibri"/>
              </a:rPr>
              <a:t>feminista</a:t>
            </a:r>
            <a:r>
              <a:rPr lang="en-US" sz="2200" b="1">
                <a:solidFill>
                  <a:schemeClr val="bg1"/>
                </a:solidFill>
                <a:latin typeface="Arial Black"/>
                <a:cs typeface="Calibri"/>
              </a:rPr>
              <a:t> de 1975, se </a:t>
            </a:r>
            <a:r>
              <a:rPr lang="en-US" sz="2200" b="1" err="1">
                <a:solidFill>
                  <a:schemeClr val="bg1"/>
                </a:solidFill>
                <a:latin typeface="Arial Black"/>
                <a:cs typeface="Calibri"/>
              </a:rPr>
              <a:t>convirtió</a:t>
            </a:r>
            <a:r>
              <a:rPr lang="en-US" sz="2200">
                <a:solidFill>
                  <a:schemeClr val="bg1"/>
                </a:solidFill>
                <a:latin typeface="Arial Black"/>
                <a:cs typeface="Calibri"/>
              </a:rPr>
              <a:t> en la </a:t>
            </a:r>
            <a:r>
              <a:rPr lang="en-US" sz="2200" err="1">
                <a:solidFill>
                  <a:schemeClr val="bg1"/>
                </a:solidFill>
                <a:latin typeface="Arial Black"/>
                <a:cs typeface="Calibri"/>
              </a:rPr>
              <a:t>primera</a:t>
            </a:r>
            <a:r>
              <a:rPr lang="en-US" sz="2200">
                <a:solidFill>
                  <a:schemeClr val="bg1"/>
                </a:solidFill>
                <a:latin typeface="Arial Black"/>
                <a:cs typeface="Calibri"/>
              </a:rPr>
              <a:t> </a:t>
            </a:r>
            <a:r>
              <a:rPr lang="en-US" sz="2200" err="1">
                <a:solidFill>
                  <a:schemeClr val="bg1"/>
                </a:solidFill>
                <a:latin typeface="Arial Black"/>
                <a:cs typeface="Calibri"/>
              </a:rPr>
              <a:t>mujer</a:t>
            </a:r>
            <a:r>
              <a:rPr lang="en-US" sz="2200">
                <a:solidFill>
                  <a:schemeClr val="bg1"/>
                </a:solidFill>
                <a:latin typeface="Arial Black"/>
                <a:cs typeface="Calibri"/>
              </a:rPr>
              <a:t> </a:t>
            </a:r>
            <a:r>
              <a:rPr lang="en-US" sz="2200" err="1">
                <a:solidFill>
                  <a:schemeClr val="bg1"/>
                </a:solidFill>
                <a:latin typeface="Arial Black"/>
                <a:cs typeface="Calibri"/>
              </a:rPr>
              <a:t>presidenta</a:t>
            </a:r>
            <a:r>
              <a:rPr lang="en-US" sz="2200">
                <a:solidFill>
                  <a:schemeClr val="bg1"/>
                </a:solidFill>
                <a:latin typeface="Arial Black"/>
                <a:cs typeface="Calibri"/>
              </a:rPr>
              <a:t> en Europa y </a:t>
            </a:r>
            <a:r>
              <a:rPr lang="en-US" sz="2200" b="1">
                <a:solidFill>
                  <a:schemeClr val="bg1"/>
                </a:solidFill>
                <a:latin typeface="Arial Black"/>
                <a:cs typeface="Calibri"/>
              </a:rPr>
              <a:t>en la </a:t>
            </a:r>
            <a:r>
              <a:rPr lang="en-US" sz="2200" b="1" err="1">
                <a:solidFill>
                  <a:schemeClr val="bg1"/>
                </a:solidFill>
                <a:latin typeface="Arial Black"/>
                <a:cs typeface="Calibri"/>
              </a:rPr>
              <a:t>primera</a:t>
            </a:r>
            <a:r>
              <a:rPr lang="en-US" sz="2200" b="1">
                <a:solidFill>
                  <a:schemeClr val="bg1"/>
                </a:solidFill>
                <a:latin typeface="Arial Black"/>
                <a:cs typeface="Calibri"/>
              </a:rPr>
              <a:t> </a:t>
            </a:r>
            <a:r>
              <a:rPr lang="en-US" sz="2200" b="1" err="1">
                <a:solidFill>
                  <a:schemeClr val="bg1"/>
                </a:solidFill>
                <a:latin typeface="Arial Black"/>
                <a:cs typeface="Calibri"/>
              </a:rPr>
              <a:t>jefa</a:t>
            </a:r>
            <a:r>
              <a:rPr lang="en-US" sz="2200" b="1">
                <a:solidFill>
                  <a:schemeClr val="bg1"/>
                </a:solidFill>
                <a:latin typeface="Arial Black"/>
                <a:cs typeface="Calibri"/>
              </a:rPr>
              <a:t> de Estado del </a:t>
            </a:r>
            <a:r>
              <a:rPr lang="en-US" sz="2200" b="1" err="1">
                <a:solidFill>
                  <a:schemeClr val="bg1"/>
                </a:solidFill>
                <a:latin typeface="Arial Black"/>
                <a:cs typeface="Calibri"/>
              </a:rPr>
              <a:t>mundo</a:t>
            </a:r>
            <a:r>
              <a:rPr lang="en-US" sz="2200" b="1">
                <a:solidFill>
                  <a:schemeClr val="bg1"/>
                </a:solidFill>
                <a:latin typeface="Arial Black"/>
                <a:cs typeface="Calibri"/>
              </a:rPr>
              <a:t> </a:t>
            </a:r>
            <a:r>
              <a:rPr lang="en-US" sz="2200" b="1" err="1">
                <a:solidFill>
                  <a:schemeClr val="bg1"/>
                </a:solidFill>
                <a:latin typeface="Arial Black"/>
                <a:cs typeface="Calibri"/>
              </a:rPr>
              <a:t>elegida</a:t>
            </a:r>
            <a:r>
              <a:rPr lang="en-US" sz="2200" b="1">
                <a:solidFill>
                  <a:schemeClr val="bg1"/>
                </a:solidFill>
                <a:latin typeface="Arial Black"/>
                <a:cs typeface="Calibri"/>
              </a:rPr>
              <a:t> </a:t>
            </a:r>
            <a:r>
              <a:rPr lang="en-US" sz="2200" b="1" err="1">
                <a:solidFill>
                  <a:schemeClr val="bg1"/>
                </a:solidFill>
                <a:latin typeface="Arial Black"/>
                <a:cs typeface="Calibri"/>
              </a:rPr>
              <a:t>democráticamente</a:t>
            </a:r>
            <a:r>
              <a:rPr lang="en-US" sz="2200" b="1">
                <a:solidFill>
                  <a:schemeClr val="bg1"/>
                </a:solidFill>
                <a:latin typeface="Arial Black"/>
                <a:cs typeface="Calibri"/>
              </a:rPr>
              <a:t>.</a:t>
            </a:r>
          </a:p>
          <a:p>
            <a:pPr marL="0" indent="0">
              <a:buNone/>
            </a:pPr>
            <a:r>
              <a:rPr lang="en-US" sz="2200">
                <a:solidFill>
                  <a:schemeClr val="bg1"/>
                </a:solidFill>
                <a:latin typeface="Arial Black"/>
                <a:cs typeface="Calibri"/>
              </a:rPr>
              <a:t>Se </a:t>
            </a:r>
            <a:r>
              <a:rPr lang="en-US" sz="2200" err="1">
                <a:solidFill>
                  <a:schemeClr val="bg1"/>
                </a:solidFill>
                <a:latin typeface="Arial Black"/>
                <a:cs typeface="Calibri"/>
              </a:rPr>
              <a:t>hizo</a:t>
            </a:r>
            <a:r>
              <a:rPr lang="en-US" sz="2200">
                <a:solidFill>
                  <a:schemeClr val="bg1"/>
                </a:solidFill>
                <a:latin typeface="Arial Black"/>
                <a:cs typeface="Calibri"/>
              </a:rPr>
              <a:t> tan popular que </a:t>
            </a:r>
            <a:r>
              <a:rPr lang="en-US" sz="2200" err="1">
                <a:solidFill>
                  <a:schemeClr val="bg1"/>
                </a:solidFill>
                <a:latin typeface="Arial Black"/>
                <a:cs typeface="Calibri"/>
              </a:rPr>
              <a:t>fue</a:t>
            </a:r>
            <a:r>
              <a:rPr lang="en-US" sz="2200">
                <a:solidFill>
                  <a:schemeClr val="bg1"/>
                </a:solidFill>
                <a:latin typeface="Arial Black"/>
                <a:cs typeface="Calibri"/>
              </a:rPr>
              <a:t> </a:t>
            </a:r>
            <a:r>
              <a:rPr lang="en-US" sz="2200" err="1">
                <a:solidFill>
                  <a:schemeClr val="bg1"/>
                </a:solidFill>
                <a:latin typeface="Arial Black"/>
                <a:cs typeface="Calibri"/>
              </a:rPr>
              <a:t>reelegida</a:t>
            </a:r>
            <a:r>
              <a:rPr lang="en-US" sz="2200">
                <a:solidFill>
                  <a:schemeClr val="bg1"/>
                </a:solidFill>
                <a:latin typeface="Arial Black"/>
                <a:cs typeface="Calibri"/>
              </a:rPr>
              <a:t> sin </a:t>
            </a:r>
            <a:r>
              <a:rPr lang="en-US" sz="2200" err="1">
                <a:solidFill>
                  <a:schemeClr val="bg1"/>
                </a:solidFill>
                <a:latin typeface="Arial Black"/>
                <a:cs typeface="Calibri"/>
              </a:rPr>
              <a:t>oposición</a:t>
            </a:r>
            <a:r>
              <a:rPr lang="en-US" sz="2200">
                <a:solidFill>
                  <a:schemeClr val="bg1"/>
                </a:solidFill>
                <a:latin typeface="Arial Black"/>
                <a:cs typeface="Calibri"/>
              </a:rPr>
              <a:t> en dos de las </a:t>
            </a:r>
            <a:r>
              <a:rPr lang="en-US" sz="2200" err="1">
                <a:solidFill>
                  <a:schemeClr val="bg1"/>
                </a:solidFill>
                <a:latin typeface="Arial Black"/>
                <a:cs typeface="Calibri"/>
              </a:rPr>
              <a:t>tres</a:t>
            </a:r>
            <a:r>
              <a:rPr lang="en-US" sz="2200">
                <a:solidFill>
                  <a:schemeClr val="bg1"/>
                </a:solidFill>
                <a:latin typeface="Arial Black"/>
                <a:cs typeface="Calibri"/>
              </a:rPr>
              <a:t> </a:t>
            </a:r>
            <a:r>
              <a:rPr lang="en-US" sz="2200" err="1">
                <a:solidFill>
                  <a:schemeClr val="bg1"/>
                </a:solidFill>
                <a:latin typeface="Arial Black"/>
                <a:cs typeface="Calibri"/>
              </a:rPr>
              <a:t>elecciones</a:t>
            </a:r>
            <a:r>
              <a:rPr lang="en-US" sz="2200">
                <a:solidFill>
                  <a:schemeClr val="bg1"/>
                </a:solidFill>
                <a:latin typeface="Arial Black"/>
                <a:cs typeface="Calibri"/>
              </a:rPr>
              <a:t> que </a:t>
            </a:r>
            <a:r>
              <a:rPr lang="en-US" sz="2200" err="1">
                <a:solidFill>
                  <a:schemeClr val="bg1"/>
                </a:solidFill>
                <a:latin typeface="Arial Black"/>
                <a:cs typeface="Calibri"/>
              </a:rPr>
              <a:t>siguieron</a:t>
            </a:r>
            <a:r>
              <a:rPr lang="en-US" sz="2200">
                <a:solidFill>
                  <a:schemeClr val="bg1"/>
                </a:solidFill>
                <a:latin typeface="Arial Black"/>
                <a:cs typeface="Calibri"/>
              </a:rPr>
              <a:t> y que </a:t>
            </a:r>
            <a:r>
              <a:rPr lang="en-US" sz="2200" err="1">
                <a:solidFill>
                  <a:schemeClr val="bg1"/>
                </a:solidFill>
                <a:latin typeface="Arial Black"/>
                <a:cs typeface="Calibri"/>
              </a:rPr>
              <a:t>ganó</a:t>
            </a:r>
            <a:r>
              <a:rPr lang="en-US" sz="2200">
                <a:solidFill>
                  <a:schemeClr val="bg1"/>
                </a:solidFill>
                <a:latin typeface="Arial Black"/>
                <a:cs typeface="Calibri"/>
              </a:rPr>
              <a:t>.</a:t>
            </a:r>
          </a:p>
          <a:p>
            <a:endParaRPr lang="en-US" sz="1800">
              <a:solidFill>
                <a:schemeClr val="bg1"/>
              </a:solidFill>
              <a:cs typeface="Calibri"/>
            </a:endParaRPr>
          </a:p>
        </p:txBody>
      </p:sp>
    </p:spTree>
    <p:extLst>
      <p:ext uri="{BB962C8B-B14F-4D97-AF65-F5344CB8AC3E}">
        <p14:creationId xmlns:p14="http://schemas.microsoft.com/office/powerpoint/2010/main" val="19567984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651306C2-7012-49B6-99A1-8BABCE01AE00}"/>
              </a:ext>
            </a:extLst>
          </p:cNvPr>
          <p:cNvSpPr txBox="1">
            <a:spLocks noChangeArrowheads="1"/>
          </p:cNvSpPr>
          <p:nvPr/>
        </p:nvSpPr>
        <p:spPr bwMode="auto">
          <a:xfrm>
            <a:off x="518720" y="533400"/>
            <a:ext cx="8868560" cy="5791200"/>
          </a:xfrm>
          <a:prstGeom prst="rect">
            <a:avLst/>
          </a:prstGeom>
          <a:noFill/>
          <a:ln w="57150" cap="flat" cmpd="thickThin">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ctr"/>
            <a:r>
              <a:rPr lang="es-ES" altLang="es-ES" sz="6000" u="sng">
                <a:ln cmpd="thickThin">
                  <a:noFill/>
                </a:ln>
                <a:latin typeface="Arial Black"/>
                <a:ea typeface="Microsoft YaHei"/>
              </a:rPr>
              <a:t>Feminismo lésbico</a:t>
            </a:r>
            <a:endParaRPr lang="es-ES" altLang="es-ES" sz="6000" u="sng">
              <a:latin typeface="Arial Black"/>
              <a:ea typeface="Microsoft YaHei"/>
            </a:endParaRPr>
          </a:p>
          <a:p>
            <a:pPr algn="ctr"/>
            <a:r>
              <a:rPr lang="es-ES" altLang="es-ES" sz="3500">
                <a:ln cmpd="thickThin">
                  <a:noFill/>
                </a:ln>
                <a:latin typeface="Arial Black"/>
                <a:ea typeface="Microsoft YaHei"/>
              </a:rPr>
              <a:t>Corriente del feminismo influenciada por la vivencia de las mujeres lesbianas que se veían invisibilizadas tanto por el feminismo mayoritario como por los hombres gais en el movimiento LGBTI.</a:t>
            </a:r>
            <a:endParaRPr lang="es-ES" altLang="es-ES" sz="3500">
              <a:latin typeface="Arial Black"/>
              <a:ea typeface="Microsoft YaHei"/>
            </a:endParaRPr>
          </a:p>
          <a:p>
            <a:pPr algn="ctr"/>
            <a:endParaRPr lang="es-ES" altLang="es-ES" sz="3500">
              <a:latin typeface="Arial Black"/>
              <a:cs typeface="Arial" panose="020B0604020202020204" pitchFamily="34" charset="0"/>
            </a:endParaRPr>
          </a:p>
        </p:txBody>
      </p:sp>
      <p:pic>
        <p:nvPicPr>
          <p:cNvPr id="3" name="Imagen 3">
            <a:extLst>
              <a:ext uri="{FF2B5EF4-FFF2-40B4-BE49-F238E27FC236}">
                <a16:creationId xmlns:a16="http://schemas.microsoft.com/office/drawing/2014/main" id="{4B9E699C-819F-4354-99AF-D36C3A8AE9ED}"/>
              </a:ext>
            </a:extLst>
          </p:cNvPr>
          <p:cNvPicPr>
            <a:picLocks noChangeAspect="1"/>
          </p:cNvPicPr>
          <p:nvPr/>
        </p:nvPicPr>
        <p:blipFill rotWithShape="1">
          <a:blip r:embed="rId2"/>
          <a:srcRect l="13223" r="10744" b="1075"/>
          <a:stretch/>
        </p:blipFill>
        <p:spPr>
          <a:xfrm>
            <a:off x="590909" y="4898838"/>
            <a:ext cx="1331464" cy="1316097"/>
          </a:xfrm>
          <a:prstGeom prst="rect">
            <a:avLst/>
          </a:prstGeom>
        </p:spPr>
      </p:pic>
    </p:spTree>
    <p:extLst>
      <p:ext uri="{BB962C8B-B14F-4D97-AF65-F5344CB8AC3E}">
        <p14:creationId xmlns:p14="http://schemas.microsoft.com/office/powerpoint/2010/main" val="25067652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a:extLst>
              <a:ext uri="{FF2B5EF4-FFF2-40B4-BE49-F238E27FC236}">
                <a16:creationId xmlns:a16="http://schemas.microsoft.com/office/drawing/2014/main" id="{9CE05034-E2A8-4FA4-A25B-3F2E537F362F}"/>
              </a:ext>
            </a:extLst>
          </p:cNvPr>
          <p:cNvSpPr txBox="1">
            <a:spLocks noChangeArrowheads="1"/>
          </p:cNvSpPr>
          <p:nvPr/>
        </p:nvSpPr>
        <p:spPr bwMode="auto">
          <a:xfrm>
            <a:off x="685800" y="438696"/>
            <a:ext cx="6085857" cy="1553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r>
              <a:rPr lang="es-ES" altLang="es-ES" sz="5400">
                <a:latin typeface="Arial Black"/>
                <a:ea typeface="Microsoft YaHei"/>
              </a:rPr>
              <a:t>¿Sabías que...</a:t>
            </a:r>
            <a:endParaRPr lang="es-ES" sz="3200">
              <a:cs typeface="Arial" panose="020B0604020202020204" pitchFamily="34" charset="0"/>
            </a:endParaRPr>
          </a:p>
        </p:txBody>
      </p:sp>
      <p:sp>
        <p:nvSpPr>
          <p:cNvPr id="10" name="Text Box 1">
            <a:extLst>
              <a:ext uri="{FF2B5EF4-FFF2-40B4-BE49-F238E27FC236}">
                <a16:creationId xmlns:a16="http://schemas.microsoft.com/office/drawing/2014/main" id="{0E7314A0-B77E-4F26-9A50-C3DDB3E82290}"/>
              </a:ext>
            </a:extLst>
          </p:cNvPr>
          <p:cNvSpPr txBox="1">
            <a:spLocks noChangeArrowheads="1"/>
          </p:cNvSpPr>
          <p:nvPr/>
        </p:nvSpPr>
        <p:spPr bwMode="auto">
          <a:xfrm>
            <a:off x="360219" y="2209800"/>
            <a:ext cx="8868560" cy="320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just"/>
            <a:r>
              <a:rPr lang="es-ES" altLang="es-ES" sz="4000">
                <a:latin typeface="Arial Black"/>
                <a:ea typeface="Microsoft YaHei"/>
              </a:rPr>
              <a:t>… la ONU sitúa a España en el puesto 15º entre los países con mayor igualdad de género?</a:t>
            </a:r>
            <a:endParaRPr lang="es-ES" altLang="es-ES" sz="4000">
              <a:latin typeface="Arial Black"/>
            </a:endParaRPr>
          </a:p>
        </p:txBody>
      </p:sp>
      <p:sp>
        <p:nvSpPr>
          <p:cNvPr id="8" name="Text Box 8">
            <a:extLst>
              <a:ext uri="{FF2B5EF4-FFF2-40B4-BE49-F238E27FC236}">
                <a16:creationId xmlns:a16="http://schemas.microsoft.com/office/drawing/2014/main" id="{E1491672-C017-4AEE-992F-BDBA8506C88F}"/>
              </a:ext>
            </a:extLst>
          </p:cNvPr>
          <p:cNvSpPr txBox="1">
            <a:spLocks noChangeArrowheads="1"/>
          </p:cNvSpPr>
          <p:nvPr/>
        </p:nvSpPr>
        <p:spPr bwMode="auto">
          <a:xfrm>
            <a:off x="6588842" y="6019800"/>
            <a:ext cx="2626082" cy="3995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0823" rIns="81646" bIns="40823"/>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r"/>
            <a:r>
              <a:rPr lang="es-ES" altLang="es-ES" sz="1270" i="1">
                <a:cs typeface="Arial" panose="020B0604020202020204" pitchFamily="34" charset="0"/>
              </a:rPr>
              <a:t>Informe anual. ONU Mujeres</a:t>
            </a:r>
          </a:p>
        </p:txBody>
      </p:sp>
    </p:spTree>
    <p:extLst>
      <p:ext uri="{BB962C8B-B14F-4D97-AF65-F5344CB8AC3E}">
        <p14:creationId xmlns:p14="http://schemas.microsoft.com/office/powerpoint/2010/main" val="234483276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FAA0883-70D1-4A7C-96F7-2D19563B6A1C}"/>
              </a:ext>
            </a:extLst>
          </p:cNvPr>
          <p:cNvSpPr>
            <a:spLocks noGrp="1"/>
          </p:cNvSpPr>
          <p:nvPr>
            <p:ph type="title"/>
          </p:nvPr>
        </p:nvSpPr>
        <p:spPr>
          <a:xfrm>
            <a:off x="872491" y="365125"/>
            <a:ext cx="3840085" cy="1692794"/>
          </a:xfrm>
        </p:spPr>
        <p:txBody>
          <a:bodyPr vert="horz" lIns="91440" tIns="45720" rIns="91440" bIns="45720" rtlCol="0" anchor="ctr">
            <a:normAutofit/>
          </a:bodyPr>
          <a:lstStyle/>
          <a:p>
            <a:r>
              <a:rPr lang="en-US" sz="4400" b="1" dirty="0">
                <a:solidFill>
                  <a:srgbClr val="000000"/>
                </a:solidFill>
              </a:rPr>
              <a:t>Andy Murray</a:t>
            </a:r>
          </a:p>
        </p:txBody>
      </p:sp>
      <p:sp>
        <p:nvSpPr>
          <p:cNvPr id="4" name="Marcador de texto 3">
            <a:extLst>
              <a:ext uri="{FF2B5EF4-FFF2-40B4-BE49-F238E27FC236}">
                <a16:creationId xmlns:a16="http://schemas.microsoft.com/office/drawing/2014/main" id="{AFA67A3D-BAB4-4CBD-ACC3-D79B58A921BB}"/>
              </a:ext>
            </a:extLst>
          </p:cNvPr>
          <p:cNvSpPr>
            <a:spLocks noGrp="1"/>
          </p:cNvSpPr>
          <p:nvPr>
            <p:ph type="body" sz="half" idx="2"/>
          </p:nvPr>
        </p:nvSpPr>
        <p:spPr>
          <a:xfrm>
            <a:off x="872491" y="2575034"/>
            <a:ext cx="3840085" cy="3462228"/>
          </a:xfrm>
        </p:spPr>
        <p:txBody>
          <a:bodyPr vert="horz" lIns="91440" tIns="45720" rIns="91440" bIns="45720" rtlCol="0" anchor="t">
            <a:normAutofit/>
          </a:bodyPr>
          <a:lstStyle/>
          <a:p>
            <a:r>
              <a:rPr lang="en-US" sz="2400" dirty="0">
                <a:solidFill>
                  <a:srgbClr val="000000"/>
                </a:solidFill>
              </a:rPr>
              <a:t>Este </a:t>
            </a:r>
            <a:r>
              <a:rPr lang="en-US" sz="2400" err="1">
                <a:solidFill>
                  <a:srgbClr val="000000"/>
                </a:solidFill>
              </a:rPr>
              <a:t>tenista</a:t>
            </a:r>
            <a:r>
              <a:rPr lang="en-US" sz="2400" dirty="0">
                <a:solidFill>
                  <a:srgbClr val="000000"/>
                </a:solidFill>
              </a:rPr>
              <a:t> </a:t>
            </a:r>
            <a:r>
              <a:rPr lang="en-US" sz="2400" err="1">
                <a:solidFill>
                  <a:srgbClr val="000000"/>
                </a:solidFill>
              </a:rPr>
              <a:t>profesional</a:t>
            </a:r>
            <a:r>
              <a:rPr lang="en-US" sz="2400" dirty="0">
                <a:solidFill>
                  <a:srgbClr val="000000"/>
                </a:solidFill>
              </a:rPr>
              <a:t> </a:t>
            </a:r>
            <a:r>
              <a:rPr lang="en-US" sz="2400" err="1">
                <a:solidFill>
                  <a:srgbClr val="000000"/>
                </a:solidFill>
              </a:rPr>
              <a:t>escocés</a:t>
            </a:r>
            <a:r>
              <a:rPr lang="en-US" sz="2400" dirty="0">
                <a:solidFill>
                  <a:srgbClr val="000000"/>
                </a:solidFill>
              </a:rPr>
              <a:t> </a:t>
            </a:r>
            <a:r>
              <a:rPr lang="en-US" sz="2400" err="1">
                <a:solidFill>
                  <a:srgbClr val="000000"/>
                </a:solidFill>
              </a:rPr>
              <a:t>nacido</a:t>
            </a:r>
            <a:r>
              <a:rPr lang="en-US" sz="2400" dirty="0">
                <a:solidFill>
                  <a:srgbClr val="000000"/>
                </a:solidFill>
              </a:rPr>
              <a:t> en 1987 es un </a:t>
            </a:r>
            <a:r>
              <a:rPr lang="en-US" sz="2400" err="1">
                <a:solidFill>
                  <a:srgbClr val="000000"/>
                </a:solidFill>
              </a:rPr>
              <a:t>fiel</a:t>
            </a:r>
            <a:r>
              <a:rPr lang="en-US" sz="2400" dirty="0">
                <a:solidFill>
                  <a:srgbClr val="000000"/>
                </a:solidFill>
              </a:rPr>
              <a:t> </a:t>
            </a:r>
            <a:r>
              <a:rPr lang="en-US" sz="2400" err="1">
                <a:solidFill>
                  <a:srgbClr val="000000"/>
                </a:solidFill>
              </a:rPr>
              <a:t>defensor</a:t>
            </a:r>
            <a:r>
              <a:rPr lang="en-US" sz="2400" dirty="0">
                <a:solidFill>
                  <a:srgbClr val="000000"/>
                </a:solidFill>
              </a:rPr>
              <a:t> por la </a:t>
            </a:r>
            <a:r>
              <a:rPr lang="en-US" sz="2400" err="1">
                <a:solidFill>
                  <a:srgbClr val="000000"/>
                </a:solidFill>
              </a:rPr>
              <a:t>igualdad</a:t>
            </a:r>
            <a:r>
              <a:rPr lang="en-US" sz="2400" dirty="0">
                <a:solidFill>
                  <a:srgbClr val="000000"/>
                </a:solidFill>
              </a:rPr>
              <a:t> en </a:t>
            </a:r>
            <a:r>
              <a:rPr lang="en-US" sz="2400" err="1">
                <a:solidFill>
                  <a:srgbClr val="000000"/>
                </a:solidFill>
              </a:rPr>
              <a:t>su</a:t>
            </a:r>
            <a:r>
              <a:rPr lang="en-US" sz="2400" dirty="0">
                <a:solidFill>
                  <a:srgbClr val="000000"/>
                </a:solidFill>
              </a:rPr>
              <a:t> gremio, un </a:t>
            </a:r>
            <a:r>
              <a:rPr lang="en-US" sz="2400" err="1">
                <a:solidFill>
                  <a:srgbClr val="000000"/>
                </a:solidFill>
              </a:rPr>
              <a:t>feminista</a:t>
            </a:r>
            <a:r>
              <a:rPr lang="en-US" sz="2400" dirty="0">
                <a:solidFill>
                  <a:srgbClr val="000000"/>
                </a:solidFill>
              </a:rPr>
              <a:t> dentro y </a:t>
            </a:r>
            <a:r>
              <a:rPr lang="en-US" sz="2400" err="1">
                <a:solidFill>
                  <a:srgbClr val="000000"/>
                </a:solidFill>
              </a:rPr>
              <a:t>fuera</a:t>
            </a:r>
            <a:r>
              <a:rPr lang="en-US" sz="2400" dirty="0">
                <a:solidFill>
                  <a:srgbClr val="000000"/>
                </a:solidFill>
              </a:rPr>
              <a:t> de la cancha que </a:t>
            </a:r>
            <a:r>
              <a:rPr lang="en-US" sz="2400" err="1">
                <a:solidFill>
                  <a:srgbClr val="000000"/>
                </a:solidFill>
              </a:rPr>
              <a:t>siempre</a:t>
            </a:r>
            <a:r>
              <a:rPr lang="en-US" sz="2400" dirty="0">
                <a:solidFill>
                  <a:srgbClr val="000000"/>
                </a:solidFill>
              </a:rPr>
              <a:t> ha </a:t>
            </a:r>
            <a:r>
              <a:rPr lang="en-US" sz="2400" err="1">
                <a:solidFill>
                  <a:srgbClr val="000000"/>
                </a:solidFill>
              </a:rPr>
              <a:t>promovido</a:t>
            </a:r>
            <a:r>
              <a:rPr lang="en-US" sz="2400" dirty="0">
                <a:solidFill>
                  <a:srgbClr val="000000"/>
                </a:solidFill>
              </a:rPr>
              <a:t> los </a:t>
            </a:r>
            <a:r>
              <a:rPr lang="en-US" sz="2400" err="1">
                <a:solidFill>
                  <a:srgbClr val="000000"/>
                </a:solidFill>
              </a:rPr>
              <a:t>logros</a:t>
            </a:r>
            <a:r>
              <a:rPr lang="en-US" sz="2400" dirty="0">
                <a:solidFill>
                  <a:srgbClr val="000000"/>
                </a:solidFill>
              </a:rPr>
              <a:t> de sus </a:t>
            </a:r>
            <a:r>
              <a:rPr lang="en-US" sz="2400" err="1">
                <a:solidFill>
                  <a:srgbClr val="000000"/>
                </a:solidFill>
              </a:rPr>
              <a:t>compañeras</a:t>
            </a:r>
            <a:r>
              <a:rPr lang="en-US" sz="2400" dirty="0">
                <a:solidFill>
                  <a:srgbClr val="000000"/>
                </a:solidFill>
              </a:rPr>
              <a:t> y la </a:t>
            </a:r>
            <a:r>
              <a:rPr lang="en-US" sz="2400" err="1">
                <a:solidFill>
                  <a:srgbClr val="000000"/>
                </a:solidFill>
              </a:rPr>
              <a:t>paridad</a:t>
            </a:r>
            <a:r>
              <a:rPr lang="en-US" sz="2400" dirty="0">
                <a:solidFill>
                  <a:srgbClr val="000000"/>
                </a:solidFill>
              </a:rPr>
              <a:t> </a:t>
            </a:r>
            <a:r>
              <a:rPr lang="en-US" sz="2400" err="1">
                <a:solidFill>
                  <a:srgbClr val="000000"/>
                </a:solidFill>
              </a:rPr>
              <a:t>salarial</a:t>
            </a:r>
            <a:r>
              <a:rPr lang="en-US" sz="2400" dirty="0">
                <a:solidFill>
                  <a:srgbClr val="000000"/>
                </a:solidFill>
              </a:rPr>
              <a:t>.</a:t>
            </a:r>
            <a:endParaRPr lang="es-ES">
              <a:solidFill>
                <a:srgbClr val="000000"/>
              </a:solidFill>
            </a:endParaRPr>
          </a:p>
          <a:p>
            <a:pPr indent="-228600">
              <a:buFont typeface="Arial" panose="020B0604020202020204" pitchFamily="34" charset="0"/>
              <a:buChar char="•"/>
            </a:pPr>
            <a:endParaRPr lang="en-US">
              <a:solidFill>
                <a:srgbClr val="000000"/>
              </a:solidFill>
            </a:endParaRPr>
          </a:p>
        </p:txBody>
      </p:sp>
      <p:pic>
        <p:nvPicPr>
          <p:cNvPr id="9" name="Imagen 9" descr="Imagen que contiene tenis, persona, juego atlético, deporte&#10;&#10;Descripción generada con confianza muy alta">
            <a:extLst>
              <a:ext uri="{FF2B5EF4-FFF2-40B4-BE49-F238E27FC236}">
                <a16:creationId xmlns:a16="http://schemas.microsoft.com/office/drawing/2014/main" id="{F2BBD0E5-446C-44AE-B045-0C2DB11C406E}"/>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3499" r="7986"/>
          <a:stretch/>
        </p:blipFill>
        <p:spPr>
          <a:xfrm>
            <a:off x="4790137" y="11"/>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5829416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2086"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ítulo 1">
            <a:extLst>
              <a:ext uri="{FF2B5EF4-FFF2-40B4-BE49-F238E27FC236}">
                <a16:creationId xmlns:a16="http://schemas.microsoft.com/office/drawing/2014/main" id="{88EDF23B-AEDE-47B0-8768-201832AC9BA9}"/>
              </a:ext>
            </a:extLst>
          </p:cNvPr>
          <p:cNvSpPr>
            <a:spLocks noGrp="1"/>
          </p:cNvSpPr>
          <p:nvPr>
            <p:ph type="title"/>
          </p:nvPr>
        </p:nvSpPr>
        <p:spPr>
          <a:xfrm>
            <a:off x="4951460" y="802955"/>
            <a:ext cx="4044605" cy="1454051"/>
          </a:xfrm>
        </p:spPr>
        <p:txBody>
          <a:bodyPr vert="horz" lIns="91440" tIns="45720" rIns="91440" bIns="45720" rtlCol="0" anchor="ctr">
            <a:normAutofit/>
          </a:bodyPr>
          <a:lstStyle/>
          <a:p>
            <a:r>
              <a:rPr lang="en-US" sz="4000" err="1">
                <a:solidFill>
                  <a:schemeClr val="bg1"/>
                </a:solidFill>
                <a:latin typeface="Arial Black"/>
                <a:cs typeface="Calibri Light"/>
              </a:rPr>
              <a:t>Ángeles</a:t>
            </a:r>
            <a:r>
              <a:rPr lang="en-US" sz="4000">
                <a:solidFill>
                  <a:schemeClr val="bg1"/>
                </a:solidFill>
                <a:latin typeface="Arial Black"/>
                <a:cs typeface="Calibri Light"/>
              </a:rPr>
              <a:t> Caso</a:t>
            </a:r>
            <a:endParaRPr lang="en-US" sz="4000">
              <a:solidFill>
                <a:schemeClr val="bg1"/>
              </a:solidFill>
              <a:latin typeface="Arial Black"/>
            </a:endParaRPr>
          </a:p>
        </p:txBody>
      </p:sp>
      <p:sp>
        <p:nvSpPr>
          <p:cNvPr id="16"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4062855"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Imagen 5" descr="Imagen que contiene persona, interior, pared, mesa&#10;&#10;Descripción generada con confianza muy alta">
            <a:extLst>
              <a:ext uri="{FF2B5EF4-FFF2-40B4-BE49-F238E27FC236}">
                <a16:creationId xmlns:a16="http://schemas.microsoft.com/office/drawing/2014/main" id="{C9D5E070-8E5E-4D5A-9000-AF29174F5E70}"/>
              </a:ext>
            </a:extLst>
          </p:cNvPr>
          <p:cNvPicPr>
            <a:picLocks noGrp="1" noChangeAspect="1"/>
          </p:cNvPicPr>
          <p:nvPr>
            <p:ph sz="half" idx="1"/>
          </p:nvPr>
        </p:nvPicPr>
        <p:blipFill rotWithShape="1">
          <a:blip r:embed="rId3">
            <a:alphaModFix/>
            <a:extLst>
              <a:ext uri="{837473B0-CC2E-450A-ABE3-18F120FF3D39}">
                <a1611:picAttrSrcUrl xmlns:a1611="http://schemas.microsoft.com/office/drawing/2016/11/main" r:id="rId4"/>
              </a:ext>
            </a:extLst>
          </a:blip>
          <a:srcRect l="4456" r="15306" b="-3"/>
          <a:stretch/>
        </p:blipFill>
        <p:spPr>
          <a:xfrm>
            <a:off x="20" y="907231"/>
            <a:ext cx="3930888"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4" name="Marcador de contenido 3">
            <a:extLst>
              <a:ext uri="{FF2B5EF4-FFF2-40B4-BE49-F238E27FC236}">
                <a16:creationId xmlns:a16="http://schemas.microsoft.com/office/drawing/2014/main" id="{82C95BC4-8081-4F08-BA4F-E017559ECD85}"/>
              </a:ext>
            </a:extLst>
          </p:cNvPr>
          <p:cNvSpPr>
            <a:spLocks noGrp="1"/>
          </p:cNvSpPr>
          <p:nvPr>
            <p:ph sz="half" idx="2"/>
          </p:nvPr>
        </p:nvSpPr>
        <p:spPr>
          <a:xfrm>
            <a:off x="4948591" y="2421682"/>
            <a:ext cx="4418485" cy="3909452"/>
          </a:xfrm>
        </p:spPr>
        <p:txBody>
          <a:bodyPr vert="horz" lIns="91440" tIns="45720" rIns="91440" bIns="45720" rtlCol="0" anchor="ctr">
            <a:normAutofit lnSpcReduction="10000"/>
          </a:bodyPr>
          <a:lstStyle/>
          <a:p>
            <a:pPr marL="0" indent="0">
              <a:buNone/>
            </a:pPr>
            <a:r>
              <a:rPr lang="en-US" sz="2200" err="1">
                <a:solidFill>
                  <a:schemeClr val="bg1"/>
                </a:solidFill>
                <a:latin typeface="Arial Black"/>
                <a:cs typeface="Calibri"/>
              </a:rPr>
              <a:t>Escritora</a:t>
            </a:r>
            <a:r>
              <a:rPr lang="en-US" sz="2200">
                <a:solidFill>
                  <a:schemeClr val="bg1"/>
                </a:solidFill>
                <a:latin typeface="Arial Black"/>
                <a:cs typeface="Calibri"/>
              </a:rPr>
              <a:t>, </a:t>
            </a:r>
            <a:r>
              <a:rPr lang="en-US" sz="2200" err="1">
                <a:solidFill>
                  <a:schemeClr val="bg1"/>
                </a:solidFill>
                <a:latin typeface="Arial Black"/>
                <a:cs typeface="Calibri"/>
              </a:rPr>
              <a:t>traductora</a:t>
            </a:r>
            <a:r>
              <a:rPr lang="en-US" sz="2200">
                <a:solidFill>
                  <a:schemeClr val="bg1"/>
                </a:solidFill>
                <a:latin typeface="Arial Black"/>
                <a:cs typeface="Calibri"/>
              </a:rPr>
              <a:t>, </a:t>
            </a:r>
            <a:r>
              <a:rPr lang="en-US" sz="2200" err="1">
                <a:solidFill>
                  <a:schemeClr val="bg1"/>
                </a:solidFill>
                <a:latin typeface="Arial Black"/>
                <a:cs typeface="Calibri"/>
              </a:rPr>
              <a:t>periodista</a:t>
            </a:r>
            <a:r>
              <a:rPr lang="en-US" sz="2200">
                <a:solidFill>
                  <a:schemeClr val="bg1"/>
                </a:solidFill>
                <a:latin typeface="Arial Black"/>
                <a:cs typeface="Calibri"/>
              </a:rPr>
              <a:t>, </a:t>
            </a:r>
            <a:r>
              <a:rPr lang="en-US" sz="2200" err="1">
                <a:solidFill>
                  <a:schemeClr val="bg1"/>
                </a:solidFill>
                <a:latin typeface="Arial Black"/>
                <a:cs typeface="Calibri"/>
              </a:rPr>
              <a:t>editora</a:t>
            </a:r>
            <a:r>
              <a:rPr lang="en-US" sz="2200">
                <a:solidFill>
                  <a:schemeClr val="bg1"/>
                </a:solidFill>
                <a:latin typeface="Arial Black"/>
                <a:cs typeface="Calibri"/>
              </a:rPr>
              <a:t>, </a:t>
            </a:r>
            <a:r>
              <a:rPr lang="en-US" sz="2200" err="1">
                <a:solidFill>
                  <a:schemeClr val="bg1"/>
                </a:solidFill>
                <a:latin typeface="Arial Black"/>
                <a:cs typeface="Calibri"/>
              </a:rPr>
              <a:t>política</a:t>
            </a:r>
            <a:r>
              <a:rPr lang="en-US" sz="2200">
                <a:solidFill>
                  <a:schemeClr val="bg1"/>
                </a:solidFill>
                <a:latin typeface="Arial Black"/>
                <a:cs typeface="Calibri"/>
              </a:rPr>
              <a:t> y </a:t>
            </a:r>
            <a:r>
              <a:rPr lang="en-US" sz="2200" err="1">
                <a:solidFill>
                  <a:schemeClr val="bg1"/>
                </a:solidFill>
                <a:latin typeface="Arial Black"/>
                <a:cs typeface="Calibri"/>
              </a:rPr>
              <a:t>feminista</a:t>
            </a:r>
            <a:r>
              <a:rPr lang="en-US" sz="2200">
                <a:solidFill>
                  <a:schemeClr val="bg1"/>
                </a:solidFill>
                <a:latin typeface="Arial Black"/>
                <a:cs typeface="Calibri"/>
              </a:rPr>
              <a:t> </a:t>
            </a:r>
            <a:r>
              <a:rPr lang="en-US" sz="2200" err="1">
                <a:solidFill>
                  <a:schemeClr val="bg1"/>
                </a:solidFill>
                <a:latin typeface="Arial Black"/>
                <a:cs typeface="Calibri"/>
              </a:rPr>
              <a:t>nacida</a:t>
            </a:r>
            <a:r>
              <a:rPr lang="en-US" sz="2200">
                <a:solidFill>
                  <a:schemeClr val="bg1"/>
                </a:solidFill>
                <a:latin typeface="Arial Black"/>
                <a:cs typeface="Calibri"/>
              </a:rPr>
              <a:t> en Gijón en 1959.</a:t>
            </a:r>
          </a:p>
          <a:p>
            <a:pPr marL="0" indent="0">
              <a:buNone/>
            </a:pPr>
            <a:r>
              <a:rPr lang="en-US" sz="2200" err="1">
                <a:solidFill>
                  <a:schemeClr val="bg1"/>
                </a:solidFill>
                <a:latin typeface="Arial Black"/>
              </a:rPr>
              <a:t>Apuesta</a:t>
            </a:r>
            <a:r>
              <a:rPr lang="en-US" sz="2200">
                <a:solidFill>
                  <a:schemeClr val="bg1"/>
                </a:solidFill>
                <a:latin typeface="Arial Black"/>
              </a:rPr>
              <a:t> por </a:t>
            </a:r>
            <a:r>
              <a:rPr lang="en-US" sz="2200" err="1">
                <a:solidFill>
                  <a:schemeClr val="bg1"/>
                </a:solidFill>
                <a:latin typeface="Arial Black"/>
              </a:rPr>
              <a:t>reescribir</a:t>
            </a:r>
            <a:r>
              <a:rPr lang="en-US" sz="2200">
                <a:solidFill>
                  <a:schemeClr val="bg1"/>
                </a:solidFill>
                <a:latin typeface="Arial Black"/>
              </a:rPr>
              <a:t> la </a:t>
            </a:r>
            <a:r>
              <a:rPr lang="en-US" sz="2200" err="1">
                <a:solidFill>
                  <a:schemeClr val="bg1"/>
                </a:solidFill>
                <a:latin typeface="Arial Black"/>
              </a:rPr>
              <a:t>historia</a:t>
            </a:r>
            <a:r>
              <a:rPr lang="en-US" sz="2200">
                <a:solidFill>
                  <a:schemeClr val="bg1"/>
                </a:solidFill>
                <a:latin typeface="Arial Black"/>
              </a:rPr>
              <a:t> y </a:t>
            </a:r>
            <a:r>
              <a:rPr lang="en-US" sz="2200" err="1">
                <a:solidFill>
                  <a:schemeClr val="bg1"/>
                </a:solidFill>
                <a:latin typeface="Arial Black"/>
              </a:rPr>
              <a:t>su</a:t>
            </a:r>
            <a:r>
              <a:rPr lang="en-US" sz="2200">
                <a:solidFill>
                  <a:schemeClr val="bg1"/>
                </a:solidFill>
                <a:latin typeface="Arial Black"/>
              </a:rPr>
              <a:t> </a:t>
            </a:r>
            <a:r>
              <a:rPr lang="en-US" sz="2200" err="1">
                <a:solidFill>
                  <a:schemeClr val="bg1"/>
                </a:solidFill>
                <a:latin typeface="Arial Black"/>
              </a:rPr>
              <a:t>relato</a:t>
            </a:r>
            <a:r>
              <a:rPr lang="en-US" sz="2200">
                <a:solidFill>
                  <a:schemeClr val="bg1"/>
                </a:solidFill>
                <a:latin typeface="Arial Black"/>
              </a:rPr>
              <a:t> </a:t>
            </a:r>
            <a:r>
              <a:rPr lang="en-US" sz="2200" err="1">
                <a:solidFill>
                  <a:schemeClr val="bg1"/>
                </a:solidFill>
                <a:latin typeface="Arial Black"/>
              </a:rPr>
              <a:t>androcéntrico</a:t>
            </a:r>
            <a:r>
              <a:rPr lang="en-US" sz="2200">
                <a:solidFill>
                  <a:schemeClr val="bg1"/>
                </a:solidFill>
                <a:latin typeface="Arial Black"/>
              </a:rPr>
              <a:t> </a:t>
            </a:r>
            <a:r>
              <a:rPr lang="en-US" sz="2200" err="1">
                <a:solidFill>
                  <a:schemeClr val="bg1"/>
                </a:solidFill>
                <a:latin typeface="Arial Black"/>
              </a:rPr>
              <a:t>sacando</a:t>
            </a:r>
            <a:r>
              <a:rPr lang="en-US" sz="2200">
                <a:solidFill>
                  <a:schemeClr val="bg1"/>
                </a:solidFill>
                <a:latin typeface="Arial Black"/>
              </a:rPr>
              <a:t> del "</a:t>
            </a:r>
            <a:r>
              <a:rPr lang="en-US" sz="2200" err="1">
                <a:solidFill>
                  <a:schemeClr val="bg1"/>
                </a:solidFill>
                <a:latin typeface="Arial Black"/>
              </a:rPr>
              <a:t>pozo</a:t>
            </a:r>
            <a:r>
              <a:rPr lang="en-US" sz="2200">
                <a:solidFill>
                  <a:schemeClr val="bg1"/>
                </a:solidFill>
                <a:latin typeface="Arial Black"/>
              </a:rPr>
              <a:t> del </a:t>
            </a:r>
            <a:r>
              <a:rPr lang="en-US" sz="2200" err="1">
                <a:solidFill>
                  <a:schemeClr val="bg1"/>
                </a:solidFill>
                <a:latin typeface="Arial Black"/>
              </a:rPr>
              <a:t>olvido</a:t>
            </a:r>
            <a:r>
              <a:rPr lang="en-US" sz="2200">
                <a:solidFill>
                  <a:schemeClr val="bg1"/>
                </a:solidFill>
                <a:latin typeface="Arial Black"/>
              </a:rPr>
              <a:t>" a </a:t>
            </a:r>
            <a:r>
              <a:rPr lang="en-US" sz="2200" err="1">
                <a:solidFill>
                  <a:schemeClr val="bg1"/>
                </a:solidFill>
                <a:latin typeface="Arial Black"/>
              </a:rPr>
              <a:t>referentes</a:t>
            </a:r>
            <a:r>
              <a:rPr lang="en-US" sz="2200">
                <a:solidFill>
                  <a:schemeClr val="bg1"/>
                </a:solidFill>
                <a:latin typeface="Arial Black"/>
              </a:rPr>
              <a:t> </a:t>
            </a:r>
            <a:r>
              <a:rPr lang="en-US" sz="2200" err="1">
                <a:solidFill>
                  <a:schemeClr val="bg1"/>
                </a:solidFill>
                <a:latin typeface="Arial Black"/>
              </a:rPr>
              <a:t>femeninos</a:t>
            </a:r>
            <a:r>
              <a:rPr lang="en-US" sz="2200">
                <a:solidFill>
                  <a:schemeClr val="bg1"/>
                </a:solidFill>
                <a:latin typeface="Arial Black"/>
              </a:rPr>
              <a:t> del </a:t>
            </a:r>
            <a:r>
              <a:rPr lang="en-US" sz="2200" err="1">
                <a:solidFill>
                  <a:schemeClr val="bg1"/>
                </a:solidFill>
                <a:latin typeface="Arial Black"/>
              </a:rPr>
              <a:t>mundo</a:t>
            </a:r>
            <a:r>
              <a:rPr lang="en-US" sz="2200">
                <a:solidFill>
                  <a:schemeClr val="bg1"/>
                </a:solidFill>
                <a:latin typeface="Arial Black"/>
              </a:rPr>
              <a:t> de la pintura en sus </a:t>
            </a:r>
            <a:r>
              <a:rPr lang="en-US" sz="2200" err="1">
                <a:solidFill>
                  <a:schemeClr val="bg1"/>
                </a:solidFill>
                <a:latin typeface="Arial Black"/>
              </a:rPr>
              <a:t>obras</a:t>
            </a:r>
            <a:r>
              <a:rPr lang="en-US" sz="2200">
                <a:solidFill>
                  <a:schemeClr val="bg1"/>
                </a:solidFill>
                <a:latin typeface="Arial Black"/>
              </a:rPr>
              <a:t> </a:t>
            </a:r>
            <a:r>
              <a:rPr lang="en-US" sz="2200" i="1" u="sng" err="1">
                <a:solidFill>
                  <a:schemeClr val="bg1"/>
                </a:solidFill>
                <a:latin typeface="Arial Black"/>
              </a:rPr>
              <a:t>Ellas</a:t>
            </a:r>
            <a:r>
              <a:rPr lang="en-US" sz="2200" i="1" u="sng">
                <a:solidFill>
                  <a:schemeClr val="bg1"/>
                </a:solidFill>
                <a:latin typeface="Arial Black"/>
              </a:rPr>
              <a:t> </a:t>
            </a:r>
            <a:r>
              <a:rPr lang="en-US" sz="2200" i="1" u="sng" err="1">
                <a:solidFill>
                  <a:schemeClr val="bg1"/>
                </a:solidFill>
                <a:latin typeface="Arial Black"/>
              </a:rPr>
              <a:t>mismas</a:t>
            </a:r>
            <a:r>
              <a:rPr lang="en-US" sz="2200" i="1" u="sng">
                <a:solidFill>
                  <a:schemeClr val="bg1"/>
                </a:solidFill>
                <a:latin typeface="Arial Black"/>
              </a:rPr>
              <a:t>. </a:t>
            </a:r>
            <a:r>
              <a:rPr lang="en-US" sz="2200" i="1" u="sng" err="1">
                <a:solidFill>
                  <a:schemeClr val="bg1"/>
                </a:solidFill>
                <a:latin typeface="Arial Black"/>
              </a:rPr>
              <a:t>Autorretratos</a:t>
            </a:r>
            <a:r>
              <a:rPr lang="en-US" sz="2200" i="1" u="sng">
                <a:solidFill>
                  <a:schemeClr val="bg1"/>
                </a:solidFill>
                <a:latin typeface="Arial Black"/>
              </a:rPr>
              <a:t> de </a:t>
            </a:r>
            <a:r>
              <a:rPr lang="en-US" sz="2200" i="1" u="sng" err="1">
                <a:solidFill>
                  <a:schemeClr val="bg1"/>
                </a:solidFill>
                <a:latin typeface="Arial Black"/>
              </a:rPr>
              <a:t>pintoras</a:t>
            </a:r>
            <a:r>
              <a:rPr lang="en-US" sz="2200" i="1">
                <a:solidFill>
                  <a:schemeClr val="bg1"/>
                </a:solidFill>
                <a:latin typeface="Arial Black"/>
              </a:rPr>
              <a:t> </a:t>
            </a:r>
            <a:r>
              <a:rPr lang="en-US" sz="2200">
                <a:solidFill>
                  <a:schemeClr val="bg1"/>
                </a:solidFill>
                <a:latin typeface="Arial Black"/>
              </a:rPr>
              <a:t>y</a:t>
            </a:r>
            <a:r>
              <a:rPr lang="en-US" sz="2200" i="1">
                <a:solidFill>
                  <a:schemeClr val="bg1"/>
                </a:solidFill>
                <a:latin typeface="Arial Black"/>
              </a:rPr>
              <a:t> </a:t>
            </a:r>
            <a:r>
              <a:rPr lang="en-US" sz="2200" i="1" u="sng">
                <a:solidFill>
                  <a:schemeClr val="bg1"/>
                </a:solidFill>
                <a:latin typeface="Arial Black"/>
              </a:rPr>
              <a:t>Grandes </a:t>
            </a:r>
            <a:r>
              <a:rPr lang="en-US" sz="2200" i="1" u="sng" err="1">
                <a:solidFill>
                  <a:schemeClr val="bg1"/>
                </a:solidFill>
                <a:latin typeface="Arial Black"/>
              </a:rPr>
              <a:t>maestras</a:t>
            </a:r>
            <a:r>
              <a:rPr lang="en-US" sz="2200" i="1" u="sng">
                <a:solidFill>
                  <a:schemeClr val="bg1"/>
                </a:solidFill>
                <a:latin typeface="Arial Black"/>
              </a:rPr>
              <a:t>.</a:t>
            </a:r>
            <a:endParaRPr lang="en-US" sz="2200" i="1" u="sng">
              <a:solidFill>
                <a:schemeClr val="bg1"/>
              </a:solidFill>
              <a:latin typeface="Arial Black"/>
              <a:cs typeface="Calibri"/>
            </a:endParaRPr>
          </a:p>
          <a:p>
            <a:endParaRPr lang="en-US" sz="2200" i="1">
              <a:solidFill>
                <a:schemeClr val="bg1"/>
              </a:solidFill>
              <a:latin typeface="Arial Black"/>
              <a:cs typeface="Calibri"/>
            </a:endParaRPr>
          </a:p>
        </p:txBody>
      </p:sp>
    </p:spTree>
    <p:extLst>
      <p:ext uri="{BB962C8B-B14F-4D97-AF65-F5344CB8AC3E}">
        <p14:creationId xmlns:p14="http://schemas.microsoft.com/office/powerpoint/2010/main" val="29690854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651306C2-7012-49B6-99A1-8BABCE01AE00}"/>
              </a:ext>
            </a:extLst>
          </p:cNvPr>
          <p:cNvSpPr txBox="1">
            <a:spLocks noChangeArrowheads="1"/>
          </p:cNvSpPr>
          <p:nvPr/>
        </p:nvSpPr>
        <p:spPr bwMode="auto">
          <a:xfrm>
            <a:off x="518720" y="533400"/>
            <a:ext cx="8868560" cy="5791200"/>
          </a:xfrm>
          <a:prstGeom prst="rect">
            <a:avLst/>
          </a:prstGeom>
          <a:noFill/>
          <a:ln w="57150" cap="flat" cmpd="thickThin">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r"/>
            <a:endParaRPr lang="es-ES" altLang="es-ES" sz="6000" u="sng">
              <a:ln cmpd="thickThin">
                <a:noFill/>
              </a:ln>
              <a:latin typeface="Arial Black"/>
              <a:ea typeface="Microsoft YaHei"/>
            </a:endParaRPr>
          </a:p>
          <a:p>
            <a:pPr algn="r"/>
            <a:r>
              <a:rPr lang="es-ES" altLang="es-ES" sz="6000" u="sng">
                <a:ln cmpd="thickThin">
                  <a:noFill/>
                </a:ln>
                <a:latin typeface="Arial Black"/>
                <a:ea typeface="Microsoft YaHei"/>
              </a:rPr>
              <a:t>Sexo vs. Género</a:t>
            </a:r>
            <a:r>
              <a:rPr lang="es-ES">
                <a:ln cmpd="thickThin">
                  <a:noFill/>
                </a:ln>
                <a:latin typeface="Arial"/>
                <a:ea typeface="Microsoft YaHei"/>
                <a:cs typeface="Arial"/>
              </a:rPr>
              <a:t>    </a:t>
            </a:r>
            <a:endParaRPr lang="es-ES">
              <a:cs typeface="Arial" panose="020B0604020202020204" pitchFamily="34" charset="0"/>
            </a:endParaRPr>
          </a:p>
          <a:p>
            <a:pPr algn="r"/>
            <a:endParaRPr lang="es-ES" altLang="es-ES" sz="6000" u="sng">
              <a:latin typeface="Arial Black"/>
              <a:ea typeface="Microsoft YaHei"/>
            </a:endParaRPr>
          </a:p>
          <a:p>
            <a:pPr algn="ctr"/>
            <a:r>
              <a:rPr lang="es-ES" sz="3200" b="1" u="sng">
                <a:latin typeface="Arial Black"/>
                <a:ea typeface="Microsoft YaHei"/>
              </a:rPr>
              <a:t>Sexo</a:t>
            </a:r>
            <a:r>
              <a:rPr lang="es-ES" sz="3200">
                <a:latin typeface="Arial Black"/>
                <a:ea typeface="Microsoft YaHei"/>
              </a:rPr>
              <a:t> apunta a las características fisiológicas y sexuales con las que nacen mujeres y hombres. </a:t>
            </a:r>
            <a:endParaRPr lang="es-ES" sz="3200">
              <a:latin typeface="Arial Black"/>
              <a:cs typeface="Arial" panose="020B0604020202020204" pitchFamily="34" charset="0"/>
            </a:endParaRPr>
          </a:p>
          <a:p>
            <a:pPr algn="ctr"/>
            <a:endParaRPr lang="es-ES" sz="3200">
              <a:latin typeface="Arial Black"/>
              <a:ea typeface="Microsoft YaHei"/>
            </a:endParaRPr>
          </a:p>
          <a:p>
            <a:pPr algn="ctr"/>
            <a:r>
              <a:rPr lang="es-ES" sz="3200" u="sng">
                <a:latin typeface="Arial Black"/>
                <a:ea typeface="Microsoft YaHei"/>
              </a:rPr>
              <a:t>G</a:t>
            </a:r>
            <a:r>
              <a:rPr lang="es-ES" sz="3200" b="1" u="sng">
                <a:latin typeface="Arial Black"/>
                <a:ea typeface="Microsoft YaHei"/>
              </a:rPr>
              <a:t>énero</a:t>
            </a:r>
            <a:r>
              <a:rPr lang="es-ES" sz="3200">
                <a:latin typeface="Arial Black"/>
                <a:ea typeface="Microsoft YaHei"/>
              </a:rPr>
              <a:t> se refiere a las ideas, normas y comportamientos que la sociedad ha establecido para cada </a:t>
            </a:r>
            <a:r>
              <a:rPr lang="es-ES" sz="3200" b="1">
                <a:latin typeface="Arial Black"/>
                <a:ea typeface="Microsoft YaHei"/>
              </a:rPr>
              <a:t>sexo</a:t>
            </a:r>
            <a:r>
              <a:rPr lang="es-ES" sz="3200">
                <a:latin typeface="Arial Black"/>
                <a:ea typeface="Microsoft YaHei"/>
              </a:rPr>
              <a:t>, y el valor y significado que se les asigna.</a:t>
            </a:r>
            <a:endParaRPr lang="es-ES" sz="3200">
              <a:latin typeface="Arial Black"/>
              <a:cs typeface="Arial"/>
            </a:endParaRPr>
          </a:p>
          <a:p>
            <a:pPr algn="ctr"/>
            <a:endParaRPr lang="es-ES" altLang="es-ES" sz="6000" u="sng">
              <a:latin typeface="Arial Black"/>
              <a:ea typeface="Microsoft YaHei"/>
            </a:endParaRPr>
          </a:p>
        </p:txBody>
      </p:sp>
      <p:pic>
        <p:nvPicPr>
          <p:cNvPr id="2050" name="Picture 2" descr="Resultado de imagen de feminismo">
            <a:extLst>
              <a:ext uri="{FF2B5EF4-FFF2-40B4-BE49-F238E27FC236}">
                <a16:creationId xmlns:a16="http://schemas.microsoft.com/office/drawing/2014/main" id="{B4B90241-8EEC-4C79-AF24-C9EDE29B3162}"/>
              </a:ext>
            </a:extLst>
          </p:cNvPr>
          <p:cNvPicPr>
            <a:picLocks noChangeAspect="1" noChangeArrowheads="1"/>
          </p:cNvPicPr>
          <p:nvPr/>
        </p:nvPicPr>
        <p:blipFill>
          <a:blip r:embed="rId2" cstate="hqprint">
            <a:extLst>
              <a:ext uri="{BEBA8EAE-BF5A-486C-A8C5-ECC9F3942E4B}">
                <a14:imgProps xmlns:a14="http://schemas.microsoft.com/office/drawing/2010/main">
                  <a14:imgLayer r:embed="rId3">
                    <a14:imgEffect>
                      <a14:backgroundRemoval t="6429" b="93988" l="6917" r="94417">
                        <a14:foregroundMark x1="51000" y1="48750" x2="48917" y2="82500"/>
                        <a14:foregroundMark x1="33500" y1="29821" x2="33500" y2="33988"/>
                        <a14:foregroundMark x1="41333" y1="26667" x2="41083" y2="31250"/>
                        <a14:foregroundMark x1="51833" y1="25238" x2="52167" y2="30000"/>
                        <a14:foregroundMark x1="61750" y1="27917" x2="61750" y2="32500"/>
                      </a14:backgroundRemoval>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20319415">
            <a:off x="653243" y="516556"/>
            <a:ext cx="1580588" cy="2212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0766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echa: a la derecha 6">
            <a:extLst>
              <a:ext uri="{FF2B5EF4-FFF2-40B4-BE49-F238E27FC236}">
                <a16:creationId xmlns:a16="http://schemas.microsoft.com/office/drawing/2014/main" id="{DA78E6BA-88CD-46F1-8893-7378C7D0EA65}"/>
              </a:ext>
            </a:extLst>
          </p:cNvPr>
          <p:cNvSpPr/>
          <p:nvPr/>
        </p:nvSpPr>
        <p:spPr>
          <a:xfrm rot="1680947">
            <a:off x="612092" y="1744863"/>
            <a:ext cx="8320347" cy="2514848"/>
          </a:xfrm>
          <a:prstGeom prst="rightArrow">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176" name="Text Box 8">
            <a:extLst>
              <a:ext uri="{FF2B5EF4-FFF2-40B4-BE49-F238E27FC236}">
                <a16:creationId xmlns:a16="http://schemas.microsoft.com/office/drawing/2014/main" id="{FF2F0FE0-8A66-4C7D-A1ED-9F43B1ECF0A7}"/>
              </a:ext>
            </a:extLst>
          </p:cNvPr>
          <p:cNvSpPr txBox="1">
            <a:spLocks noChangeArrowheads="1"/>
          </p:cNvSpPr>
          <p:nvPr/>
        </p:nvSpPr>
        <p:spPr bwMode="auto">
          <a:xfrm>
            <a:off x="1600199" y="5856662"/>
            <a:ext cx="7797539" cy="8489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0823" rIns="81646" bIns="40823"/>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r>
              <a:rPr lang="es-ES" altLang="es-ES" sz="1270" i="1">
                <a:cs typeface="Arial" panose="020B0604020202020204" pitchFamily="34" charset="0"/>
              </a:rPr>
              <a:t>Fuente:</a:t>
            </a:r>
          </a:p>
          <a:p>
            <a:r>
              <a:rPr lang="es-ES" altLang="es-ES" sz="1270" i="1">
                <a:cs typeface="Arial" panose="020B0604020202020204" pitchFamily="34" charset="0"/>
              </a:rPr>
              <a:t>El 96,7 % de las docentes en Infantil son mujeres, pero solo ocupan el 67 % de los puestos de dirección. Eldiario.es. 20/2/2019</a:t>
            </a:r>
          </a:p>
          <a:p>
            <a:r>
              <a:rPr lang="es-ES" altLang="es-ES" sz="1270" i="1">
                <a:cs typeface="Arial" panose="020B0604020202020204" pitchFamily="34" charset="0"/>
              </a:rPr>
              <a:t>https://www.eldiario.es/aragon/politica/docentes-Infantil-mujeres-puestos-direccion_0_870013829.html</a:t>
            </a:r>
          </a:p>
        </p:txBody>
      </p:sp>
      <p:sp>
        <p:nvSpPr>
          <p:cNvPr id="10" name="Text Box 1">
            <a:extLst>
              <a:ext uri="{FF2B5EF4-FFF2-40B4-BE49-F238E27FC236}">
                <a16:creationId xmlns:a16="http://schemas.microsoft.com/office/drawing/2014/main" id="{F47788A8-9051-441A-9CDC-6EAE8771D96A}"/>
              </a:ext>
            </a:extLst>
          </p:cNvPr>
          <p:cNvSpPr txBox="1">
            <a:spLocks noChangeArrowheads="1"/>
          </p:cNvSpPr>
          <p:nvPr/>
        </p:nvSpPr>
        <p:spPr bwMode="auto">
          <a:xfrm>
            <a:off x="343647" y="442145"/>
            <a:ext cx="9054091" cy="10534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r>
              <a:rPr lang="es-ES" altLang="es-ES" sz="3629">
                <a:latin typeface="Arial Black"/>
                <a:ea typeface="Microsoft YaHei"/>
              </a:rPr>
              <a:t>¿Sabías que las mujeres suponen… </a:t>
            </a:r>
            <a:endParaRPr lang="es-ES">
              <a:cs typeface="Arial" panose="020B0604020202020204" pitchFamily="34" charset="0"/>
            </a:endParaRPr>
          </a:p>
        </p:txBody>
      </p:sp>
      <p:sp>
        <p:nvSpPr>
          <p:cNvPr id="11" name="Text Box 1">
            <a:extLst>
              <a:ext uri="{FF2B5EF4-FFF2-40B4-BE49-F238E27FC236}">
                <a16:creationId xmlns:a16="http://schemas.microsoft.com/office/drawing/2014/main" id="{5EDFCEF4-7A89-42E0-B688-34F8FA9869AF}"/>
              </a:ext>
            </a:extLst>
          </p:cNvPr>
          <p:cNvSpPr txBox="1">
            <a:spLocks noChangeArrowheads="1"/>
          </p:cNvSpPr>
          <p:nvPr/>
        </p:nvSpPr>
        <p:spPr bwMode="auto">
          <a:xfrm>
            <a:off x="746985" y="1883046"/>
            <a:ext cx="8868560" cy="1553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just"/>
            <a:r>
              <a:rPr lang="es-ES" altLang="es-ES" sz="3629">
                <a:latin typeface="Arial Black"/>
                <a:ea typeface="Microsoft YaHei"/>
              </a:rPr>
              <a:t>… el 97% del profesorado de infantil?</a:t>
            </a:r>
            <a:endParaRPr lang="es-ES" altLang="es-ES" sz="3629">
              <a:latin typeface="Arial Black"/>
            </a:endParaRPr>
          </a:p>
        </p:txBody>
      </p:sp>
      <p:sp>
        <p:nvSpPr>
          <p:cNvPr id="12" name="Text Box 1">
            <a:extLst>
              <a:ext uri="{FF2B5EF4-FFF2-40B4-BE49-F238E27FC236}">
                <a16:creationId xmlns:a16="http://schemas.microsoft.com/office/drawing/2014/main" id="{8E5782A1-82E4-46EA-86FD-AAFF37269799}"/>
              </a:ext>
            </a:extLst>
          </p:cNvPr>
          <p:cNvSpPr txBox="1">
            <a:spLocks noChangeArrowheads="1"/>
          </p:cNvSpPr>
          <p:nvPr/>
        </p:nvSpPr>
        <p:spPr bwMode="auto">
          <a:xfrm>
            <a:off x="656921" y="3915914"/>
            <a:ext cx="8868560" cy="1553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just"/>
            <a:r>
              <a:rPr lang="es-ES" altLang="es-ES" sz="3629">
                <a:latin typeface="Arial Black"/>
                <a:ea typeface="Microsoft YaHei"/>
              </a:rPr>
              <a:t>… pero sólo dirigen el 67% de los colegios?</a:t>
            </a:r>
            <a:endParaRPr lang="es-ES" altLang="es-ES" sz="3629">
              <a:latin typeface="Arial Black"/>
            </a:endParaRPr>
          </a:p>
        </p:txBody>
      </p:sp>
    </p:spTree>
    <p:extLst>
      <p:ext uri="{BB962C8B-B14F-4D97-AF65-F5344CB8AC3E}">
        <p14:creationId xmlns:p14="http://schemas.microsoft.com/office/powerpoint/2010/main" val="401560271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2086"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ítulo 1">
            <a:extLst>
              <a:ext uri="{FF2B5EF4-FFF2-40B4-BE49-F238E27FC236}">
                <a16:creationId xmlns:a16="http://schemas.microsoft.com/office/drawing/2014/main" id="{8E79B231-B4BC-4F0D-B5BA-1A4D6EFC7259}"/>
              </a:ext>
            </a:extLst>
          </p:cNvPr>
          <p:cNvSpPr>
            <a:spLocks noGrp="1"/>
          </p:cNvSpPr>
          <p:nvPr>
            <p:ph type="title"/>
          </p:nvPr>
        </p:nvSpPr>
        <p:spPr>
          <a:xfrm>
            <a:off x="4951460" y="802955"/>
            <a:ext cx="4044605" cy="1454051"/>
          </a:xfrm>
        </p:spPr>
        <p:txBody>
          <a:bodyPr vert="horz" lIns="91440" tIns="45720" rIns="91440" bIns="45720" rtlCol="0" anchor="ctr">
            <a:normAutofit/>
          </a:bodyPr>
          <a:lstStyle/>
          <a:p>
            <a:r>
              <a:rPr lang="en-US" sz="4000" b="1">
                <a:solidFill>
                  <a:schemeClr val="bg1"/>
                </a:solidFill>
                <a:latin typeface="Arial Black"/>
                <a:cs typeface="Calibri Light"/>
              </a:rPr>
              <a:t>Malala Yousafzai</a:t>
            </a:r>
            <a:r>
              <a:rPr lang="en-US" b="1">
                <a:solidFill>
                  <a:schemeClr val="bg1"/>
                </a:solidFill>
                <a:cs typeface="Calibri Light"/>
              </a:rPr>
              <a:t> </a:t>
            </a:r>
            <a:endParaRPr lang="en-US">
              <a:solidFill>
                <a:schemeClr val="bg1"/>
              </a:solidFill>
              <a:cs typeface="Calibri Light"/>
            </a:endParaRPr>
          </a:p>
        </p:txBody>
      </p:sp>
      <p:sp>
        <p:nvSpPr>
          <p:cNvPr id="16"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4062855"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Imagen 5" descr="Imagen que contiene persona, ropa, mujer, interior&#10;&#10;Descripción generada con confianza muy alta">
            <a:extLst>
              <a:ext uri="{FF2B5EF4-FFF2-40B4-BE49-F238E27FC236}">
                <a16:creationId xmlns:a16="http://schemas.microsoft.com/office/drawing/2014/main" id="{C9C46DB2-FE5B-4F6E-8E9C-C3E64719A25E}"/>
              </a:ext>
            </a:extLst>
          </p:cNvPr>
          <p:cNvPicPr>
            <a:picLocks noGrp="1" noChangeAspect="1"/>
          </p:cNvPicPr>
          <p:nvPr>
            <p:ph sz="half" idx="1"/>
          </p:nvPr>
        </p:nvPicPr>
        <p:blipFill rotWithShape="1">
          <a:blip r:embed="rId3">
            <a:alphaModFix/>
            <a:extLst>
              <a:ext uri="{837473B0-CC2E-450A-ABE3-18F120FF3D39}">
                <a1611:picAttrSrcUrl xmlns:a1611="http://schemas.microsoft.com/office/drawing/2016/11/main" r:id="rId4"/>
              </a:ext>
            </a:extLst>
          </a:blip>
          <a:srcRect r="2" b="14337"/>
          <a:stretch/>
        </p:blipFill>
        <p:spPr>
          <a:xfrm>
            <a:off x="20" y="907231"/>
            <a:ext cx="3930888"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4" name="Marcador de contenido 3">
            <a:extLst>
              <a:ext uri="{FF2B5EF4-FFF2-40B4-BE49-F238E27FC236}">
                <a16:creationId xmlns:a16="http://schemas.microsoft.com/office/drawing/2014/main" id="{98ACC454-80B0-4727-8DA5-B702C9DA4817}"/>
              </a:ext>
            </a:extLst>
          </p:cNvPr>
          <p:cNvSpPr>
            <a:spLocks noGrp="1"/>
          </p:cNvSpPr>
          <p:nvPr>
            <p:ph sz="half" idx="2"/>
          </p:nvPr>
        </p:nvSpPr>
        <p:spPr>
          <a:xfrm>
            <a:off x="4948591" y="2421682"/>
            <a:ext cx="4577682" cy="3639289"/>
          </a:xfrm>
        </p:spPr>
        <p:txBody>
          <a:bodyPr vert="horz" lIns="91440" tIns="45720" rIns="91440" bIns="45720" rtlCol="0" anchor="ctr">
            <a:normAutofit fontScale="85000" lnSpcReduction="20000"/>
          </a:bodyPr>
          <a:lstStyle/>
          <a:p>
            <a:pPr marL="0" indent="0">
              <a:buNone/>
            </a:pPr>
            <a:r>
              <a:rPr lang="en-US" sz="2200">
                <a:solidFill>
                  <a:schemeClr val="bg1"/>
                </a:solidFill>
                <a:latin typeface="Arial Black"/>
                <a:cs typeface="Calibri" panose="020F0502020204030204"/>
              </a:rPr>
              <a:t>Activista, </a:t>
            </a:r>
            <a:r>
              <a:rPr lang="en-US" sz="2200" err="1">
                <a:solidFill>
                  <a:schemeClr val="bg1"/>
                </a:solidFill>
                <a:latin typeface="Arial Black"/>
                <a:cs typeface="Calibri" panose="020F0502020204030204"/>
              </a:rPr>
              <a:t>bloguera</a:t>
            </a:r>
            <a:r>
              <a:rPr lang="en-US" sz="2200">
                <a:solidFill>
                  <a:schemeClr val="bg1"/>
                </a:solidFill>
                <a:latin typeface="Arial Black"/>
                <a:cs typeface="Calibri" panose="020F0502020204030204"/>
              </a:rPr>
              <a:t> y </a:t>
            </a:r>
            <a:r>
              <a:rPr lang="en-US" sz="2200" err="1">
                <a:solidFill>
                  <a:schemeClr val="bg1"/>
                </a:solidFill>
                <a:latin typeface="Arial Black"/>
                <a:cs typeface="Calibri" panose="020F0502020204030204"/>
              </a:rPr>
              <a:t>estudiante</a:t>
            </a:r>
            <a:r>
              <a:rPr lang="en-US" sz="2200">
                <a:solidFill>
                  <a:schemeClr val="bg1"/>
                </a:solidFill>
                <a:latin typeface="Arial Black"/>
                <a:cs typeface="Calibri" panose="020F0502020204030204"/>
              </a:rPr>
              <a:t> </a:t>
            </a:r>
            <a:r>
              <a:rPr lang="en-US" sz="2200" err="1">
                <a:solidFill>
                  <a:schemeClr val="bg1"/>
                </a:solidFill>
                <a:latin typeface="Arial Black"/>
                <a:cs typeface="Calibri" panose="020F0502020204030204"/>
              </a:rPr>
              <a:t>universitaria</a:t>
            </a:r>
            <a:r>
              <a:rPr lang="en-US" sz="2200">
                <a:solidFill>
                  <a:schemeClr val="bg1"/>
                </a:solidFill>
                <a:latin typeface="Arial Black"/>
                <a:cs typeface="Calibri" panose="020F0502020204030204"/>
              </a:rPr>
              <a:t> </a:t>
            </a:r>
            <a:r>
              <a:rPr lang="en-US" sz="2200" err="1">
                <a:solidFill>
                  <a:schemeClr val="bg1"/>
                </a:solidFill>
                <a:latin typeface="Arial Black"/>
                <a:cs typeface="Calibri" panose="020F0502020204030204"/>
              </a:rPr>
              <a:t>pakistaní</a:t>
            </a:r>
            <a:r>
              <a:rPr lang="en-US" sz="2200">
                <a:solidFill>
                  <a:schemeClr val="bg1"/>
                </a:solidFill>
                <a:latin typeface="Arial Black"/>
                <a:cs typeface="Calibri" panose="020F0502020204030204"/>
              </a:rPr>
              <a:t> nacida en 1997.</a:t>
            </a:r>
          </a:p>
          <a:p>
            <a:pPr marL="0" indent="0">
              <a:buNone/>
            </a:pPr>
            <a:r>
              <a:rPr lang="en-US" sz="2200" err="1">
                <a:solidFill>
                  <a:schemeClr val="bg1"/>
                </a:solidFill>
                <a:latin typeface="Arial Black"/>
              </a:rPr>
              <a:t>Conocida</a:t>
            </a:r>
            <a:r>
              <a:rPr lang="en-US" sz="2200">
                <a:solidFill>
                  <a:schemeClr val="bg1"/>
                </a:solidFill>
                <a:latin typeface="Arial Black"/>
              </a:rPr>
              <a:t> por </a:t>
            </a:r>
            <a:r>
              <a:rPr lang="en-US" sz="2200" err="1">
                <a:solidFill>
                  <a:schemeClr val="bg1"/>
                </a:solidFill>
                <a:latin typeface="Arial Black"/>
              </a:rPr>
              <a:t>su</a:t>
            </a:r>
            <a:r>
              <a:rPr lang="en-US" sz="2200">
                <a:solidFill>
                  <a:schemeClr val="bg1"/>
                </a:solidFill>
                <a:latin typeface="Arial Black"/>
              </a:rPr>
              <a:t> </a:t>
            </a:r>
            <a:r>
              <a:rPr lang="en-US" sz="2200" err="1">
                <a:solidFill>
                  <a:schemeClr val="bg1"/>
                </a:solidFill>
                <a:latin typeface="Arial Black"/>
              </a:rPr>
              <a:t>activismo</a:t>
            </a:r>
            <a:r>
              <a:rPr lang="en-US" sz="2200">
                <a:solidFill>
                  <a:schemeClr val="bg1"/>
                </a:solidFill>
                <a:latin typeface="Arial Black"/>
              </a:rPr>
              <a:t> a favor de los derechos </a:t>
            </a:r>
            <a:r>
              <a:rPr lang="en-US" sz="2200" err="1">
                <a:solidFill>
                  <a:schemeClr val="bg1"/>
                </a:solidFill>
                <a:latin typeface="Arial Black"/>
              </a:rPr>
              <a:t>civiles</a:t>
            </a:r>
            <a:r>
              <a:rPr lang="en-US" sz="2200">
                <a:solidFill>
                  <a:schemeClr val="bg1"/>
                </a:solidFill>
                <a:latin typeface="Arial Black"/>
              </a:rPr>
              <a:t>, </a:t>
            </a:r>
            <a:r>
              <a:rPr lang="en-US" sz="2200" err="1">
                <a:solidFill>
                  <a:schemeClr val="bg1"/>
                </a:solidFill>
                <a:latin typeface="Arial Black"/>
              </a:rPr>
              <a:t>especialmente</a:t>
            </a:r>
            <a:r>
              <a:rPr lang="en-US" sz="2200">
                <a:solidFill>
                  <a:schemeClr val="bg1"/>
                </a:solidFill>
                <a:latin typeface="Arial Black"/>
              </a:rPr>
              <a:t> el de las </a:t>
            </a:r>
            <a:r>
              <a:rPr lang="en-US" sz="2200" err="1">
                <a:solidFill>
                  <a:schemeClr val="bg1"/>
                </a:solidFill>
                <a:latin typeface="Arial Black"/>
              </a:rPr>
              <a:t>niñas</a:t>
            </a:r>
            <a:r>
              <a:rPr lang="en-US" sz="2200">
                <a:solidFill>
                  <a:schemeClr val="bg1"/>
                </a:solidFill>
                <a:latin typeface="Arial Black"/>
              </a:rPr>
              <a:t> y las </a:t>
            </a:r>
            <a:r>
              <a:rPr lang="en-US" sz="2200" err="1">
                <a:solidFill>
                  <a:schemeClr val="bg1"/>
                </a:solidFill>
                <a:latin typeface="Arial Black"/>
              </a:rPr>
              <a:t>mujeres</a:t>
            </a:r>
            <a:r>
              <a:rPr lang="en-US" sz="2200">
                <a:solidFill>
                  <a:schemeClr val="bg1"/>
                </a:solidFill>
                <a:latin typeface="Arial Black"/>
              </a:rPr>
              <a:t> a la </a:t>
            </a:r>
            <a:r>
              <a:rPr lang="en-US" sz="2200" err="1">
                <a:solidFill>
                  <a:schemeClr val="bg1"/>
                </a:solidFill>
                <a:latin typeface="Arial Black"/>
              </a:rPr>
              <a:t>educación</a:t>
            </a:r>
            <a:r>
              <a:rPr lang="en-US" sz="2200">
                <a:solidFill>
                  <a:schemeClr val="bg1"/>
                </a:solidFill>
                <a:latin typeface="Arial Black"/>
              </a:rPr>
              <a:t> en </a:t>
            </a:r>
            <a:r>
              <a:rPr lang="en-US" sz="2200" err="1">
                <a:solidFill>
                  <a:schemeClr val="bg1"/>
                </a:solidFill>
                <a:latin typeface="Arial Black"/>
              </a:rPr>
              <a:t>Pakistán</a:t>
            </a:r>
            <a:r>
              <a:rPr lang="en-US" sz="2200">
                <a:solidFill>
                  <a:schemeClr val="bg1"/>
                </a:solidFill>
                <a:latin typeface="Arial Black"/>
              </a:rPr>
              <a:t>, </a:t>
            </a:r>
            <a:r>
              <a:rPr lang="en-US" sz="2200" err="1">
                <a:solidFill>
                  <a:schemeClr val="bg1"/>
                </a:solidFill>
                <a:latin typeface="Arial Black"/>
              </a:rPr>
              <a:t>donde</a:t>
            </a:r>
            <a:r>
              <a:rPr lang="en-US" sz="2200">
                <a:solidFill>
                  <a:schemeClr val="bg1"/>
                </a:solidFill>
                <a:latin typeface="Arial Black"/>
              </a:rPr>
              <a:t> el </a:t>
            </a:r>
            <a:r>
              <a:rPr lang="en-US" sz="2200" err="1">
                <a:solidFill>
                  <a:schemeClr val="bg1"/>
                </a:solidFill>
                <a:latin typeface="Arial Black"/>
              </a:rPr>
              <a:t>régimen</a:t>
            </a:r>
            <a:r>
              <a:rPr lang="en-US" sz="2200">
                <a:solidFill>
                  <a:schemeClr val="bg1"/>
                </a:solidFill>
                <a:latin typeface="Arial Black"/>
              </a:rPr>
              <a:t> </a:t>
            </a:r>
            <a:r>
              <a:rPr lang="en-US" sz="2200" err="1">
                <a:solidFill>
                  <a:schemeClr val="bg1"/>
                </a:solidFill>
                <a:latin typeface="Arial Black"/>
              </a:rPr>
              <a:t>talibán</a:t>
            </a:r>
            <a:r>
              <a:rPr lang="en-US" sz="2200">
                <a:solidFill>
                  <a:schemeClr val="bg1"/>
                </a:solidFill>
                <a:latin typeface="Arial Black"/>
              </a:rPr>
              <a:t> ha </a:t>
            </a:r>
            <a:r>
              <a:rPr lang="en-US" sz="2200" err="1">
                <a:solidFill>
                  <a:schemeClr val="bg1"/>
                </a:solidFill>
                <a:latin typeface="Arial Black"/>
              </a:rPr>
              <a:t>prohibido</a:t>
            </a:r>
            <a:r>
              <a:rPr lang="en-US" sz="2200">
                <a:solidFill>
                  <a:schemeClr val="bg1"/>
                </a:solidFill>
                <a:latin typeface="Arial Black"/>
              </a:rPr>
              <a:t> la </a:t>
            </a:r>
            <a:r>
              <a:rPr lang="en-US" sz="2200" err="1">
                <a:solidFill>
                  <a:schemeClr val="bg1"/>
                </a:solidFill>
                <a:latin typeface="Arial Black"/>
              </a:rPr>
              <a:t>asistencia</a:t>
            </a:r>
            <a:r>
              <a:rPr lang="en-US" sz="2200">
                <a:solidFill>
                  <a:schemeClr val="bg1"/>
                </a:solidFill>
                <a:latin typeface="Arial Black"/>
              </a:rPr>
              <a:t> de las </a:t>
            </a:r>
            <a:r>
              <a:rPr lang="en-US" sz="2200" err="1">
                <a:solidFill>
                  <a:schemeClr val="bg1"/>
                </a:solidFill>
                <a:latin typeface="Arial Black"/>
              </a:rPr>
              <a:t>niñas</a:t>
            </a:r>
            <a:r>
              <a:rPr lang="en-US" sz="2200">
                <a:solidFill>
                  <a:schemeClr val="bg1"/>
                </a:solidFill>
                <a:latin typeface="Arial Black"/>
              </a:rPr>
              <a:t> a la </a:t>
            </a:r>
            <a:r>
              <a:rPr lang="en-US" sz="2200" err="1">
                <a:solidFill>
                  <a:schemeClr val="bg1"/>
                </a:solidFill>
                <a:latin typeface="Arial Black"/>
              </a:rPr>
              <a:t>escuela</a:t>
            </a:r>
            <a:r>
              <a:rPr lang="en-US" sz="2200">
                <a:solidFill>
                  <a:schemeClr val="bg1"/>
                </a:solidFill>
                <a:latin typeface="Arial Black"/>
              </a:rPr>
              <a:t>. </a:t>
            </a:r>
          </a:p>
          <a:p>
            <a:pPr marL="0" indent="0">
              <a:buNone/>
            </a:pPr>
            <a:r>
              <a:rPr lang="en-US" sz="2200">
                <a:solidFill>
                  <a:schemeClr val="bg1"/>
                </a:solidFill>
                <a:latin typeface="Arial Black"/>
              </a:rPr>
              <a:t>En 2012 </a:t>
            </a:r>
            <a:r>
              <a:rPr lang="en-US" sz="2200" err="1">
                <a:solidFill>
                  <a:schemeClr val="bg1"/>
                </a:solidFill>
                <a:latin typeface="Arial Black"/>
              </a:rPr>
              <a:t>recibió</a:t>
            </a:r>
            <a:r>
              <a:rPr lang="en-US" sz="2200">
                <a:solidFill>
                  <a:schemeClr val="bg1"/>
                </a:solidFill>
                <a:latin typeface="Arial Black"/>
              </a:rPr>
              <a:t> una </a:t>
            </a:r>
            <a:r>
              <a:rPr lang="en-US" sz="2200" err="1">
                <a:solidFill>
                  <a:schemeClr val="bg1"/>
                </a:solidFill>
                <a:latin typeface="Arial Black"/>
              </a:rPr>
              <a:t>bala</a:t>
            </a:r>
            <a:r>
              <a:rPr lang="en-US" sz="2200">
                <a:solidFill>
                  <a:schemeClr val="bg1"/>
                </a:solidFill>
                <a:latin typeface="Arial Black"/>
              </a:rPr>
              <a:t> en la cabeza por defender </a:t>
            </a:r>
            <a:r>
              <a:rPr lang="en-US" sz="2200" err="1">
                <a:solidFill>
                  <a:schemeClr val="bg1"/>
                </a:solidFill>
                <a:latin typeface="Arial Black"/>
              </a:rPr>
              <a:t>esta</a:t>
            </a:r>
            <a:r>
              <a:rPr lang="en-US" sz="2200">
                <a:solidFill>
                  <a:schemeClr val="bg1"/>
                </a:solidFill>
                <a:latin typeface="Arial Black"/>
              </a:rPr>
              <a:t> causa. </a:t>
            </a:r>
          </a:p>
          <a:p>
            <a:pPr marL="0" indent="0">
              <a:buNone/>
            </a:pPr>
            <a:r>
              <a:rPr lang="en-US" sz="2200">
                <a:solidFill>
                  <a:schemeClr val="bg1"/>
                </a:solidFill>
                <a:latin typeface="Arial Black"/>
              </a:rPr>
              <a:t>Se le concedió el Premio Nobel de la Paz en 2014.</a:t>
            </a:r>
            <a:endParaRPr lang="en-US">
              <a:solidFill>
                <a:schemeClr val="bg1"/>
              </a:solidFill>
            </a:endParaRPr>
          </a:p>
        </p:txBody>
      </p:sp>
    </p:spTree>
    <p:extLst>
      <p:ext uri="{BB962C8B-B14F-4D97-AF65-F5344CB8AC3E}">
        <p14:creationId xmlns:p14="http://schemas.microsoft.com/office/powerpoint/2010/main" val="27541328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a:extLst>
              <a:ext uri="{FF2B5EF4-FFF2-40B4-BE49-F238E27FC236}">
                <a16:creationId xmlns:a16="http://schemas.microsoft.com/office/drawing/2014/main" id="{9CE05034-E2A8-4FA4-A25B-3F2E537F362F}"/>
              </a:ext>
            </a:extLst>
          </p:cNvPr>
          <p:cNvSpPr txBox="1">
            <a:spLocks noChangeArrowheads="1"/>
          </p:cNvSpPr>
          <p:nvPr/>
        </p:nvSpPr>
        <p:spPr bwMode="auto">
          <a:xfrm>
            <a:off x="329433" y="-241783"/>
            <a:ext cx="6085857" cy="1553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r>
              <a:rPr lang="es-ES" altLang="es-ES" sz="3629">
                <a:latin typeface="Arial Black"/>
                <a:ea typeface="Microsoft YaHei"/>
              </a:rPr>
              <a:t>¿Sabías que...</a:t>
            </a:r>
            <a:endParaRPr lang="es-ES">
              <a:cs typeface="Arial" panose="020B0604020202020204" pitchFamily="34" charset="0"/>
            </a:endParaRPr>
          </a:p>
        </p:txBody>
      </p:sp>
      <p:pic>
        <p:nvPicPr>
          <p:cNvPr id="2" name="Imagen 2" descr="Imagen que contiene texto, mapa&#10;&#10;Descripción generada con confianza muy alta">
            <a:extLst>
              <a:ext uri="{FF2B5EF4-FFF2-40B4-BE49-F238E27FC236}">
                <a16:creationId xmlns:a16="http://schemas.microsoft.com/office/drawing/2014/main" id="{F138DCAF-F231-4902-889B-BC144CE3E30C}"/>
              </a:ext>
            </a:extLst>
          </p:cNvPr>
          <p:cNvPicPr>
            <a:picLocks noChangeAspect="1"/>
          </p:cNvPicPr>
          <p:nvPr/>
        </p:nvPicPr>
        <p:blipFill rotWithShape="1">
          <a:blip r:embed="rId3"/>
          <a:srcRect r="-58" b="14560"/>
          <a:stretch/>
        </p:blipFill>
        <p:spPr>
          <a:xfrm>
            <a:off x="1962517" y="743562"/>
            <a:ext cx="5334000" cy="4735875"/>
          </a:xfrm>
          <a:prstGeom prst="rect">
            <a:avLst/>
          </a:prstGeom>
        </p:spPr>
      </p:pic>
      <p:sp>
        <p:nvSpPr>
          <p:cNvPr id="10" name="Text Box 1">
            <a:extLst>
              <a:ext uri="{FF2B5EF4-FFF2-40B4-BE49-F238E27FC236}">
                <a16:creationId xmlns:a16="http://schemas.microsoft.com/office/drawing/2014/main" id="{0E7314A0-B77E-4F26-9A50-C3DDB3E82290}"/>
              </a:ext>
            </a:extLst>
          </p:cNvPr>
          <p:cNvSpPr txBox="1">
            <a:spLocks noChangeArrowheads="1"/>
          </p:cNvSpPr>
          <p:nvPr/>
        </p:nvSpPr>
        <p:spPr bwMode="auto">
          <a:xfrm>
            <a:off x="344181" y="5245072"/>
            <a:ext cx="9479204" cy="1553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r>
              <a:rPr lang="es-ES" altLang="es-ES" sz="3629">
                <a:latin typeface="Arial Black"/>
                <a:ea typeface="Microsoft YaHei"/>
              </a:rPr>
              <a:t>… la brecha salarial existe en todos los países del mundo?</a:t>
            </a:r>
            <a:endParaRPr lang="es-ES" altLang="es-ES" sz="3629">
              <a:latin typeface="Arial Black"/>
            </a:endParaRPr>
          </a:p>
        </p:txBody>
      </p:sp>
      <p:sp>
        <p:nvSpPr>
          <p:cNvPr id="6" name="CuadroTexto 5">
            <a:extLst>
              <a:ext uri="{FF2B5EF4-FFF2-40B4-BE49-F238E27FC236}">
                <a16:creationId xmlns:a16="http://schemas.microsoft.com/office/drawing/2014/main" id="{54CC2394-D34D-4BFD-9587-B638325C6B6D}"/>
              </a:ext>
            </a:extLst>
          </p:cNvPr>
          <p:cNvSpPr txBox="1"/>
          <p:nvPr/>
        </p:nvSpPr>
        <p:spPr>
          <a:xfrm>
            <a:off x="7162800" y="6459428"/>
            <a:ext cx="1885335" cy="292709"/>
          </a:xfrm>
          <a:prstGeom prst="rect">
            <a:avLst/>
          </a:prstGeom>
          <a:noFill/>
        </p:spPr>
        <p:txBody>
          <a:bodyPr wrap="square" rtlCol="0">
            <a:spAutoFit/>
          </a:bodyPr>
          <a:lstStyle/>
          <a:p>
            <a:r>
              <a:rPr lang="es-ES" sz="1400" i="1"/>
              <a:t>Comisión Europea</a:t>
            </a:r>
            <a:endParaRPr lang="es-ES" sz="1400"/>
          </a:p>
        </p:txBody>
      </p:sp>
    </p:spTree>
    <p:extLst>
      <p:ext uri="{BB962C8B-B14F-4D97-AF65-F5344CB8AC3E}">
        <p14:creationId xmlns:p14="http://schemas.microsoft.com/office/powerpoint/2010/main" val="189914019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651306C2-7012-49B6-99A1-8BABCE01AE00}"/>
              </a:ext>
            </a:extLst>
          </p:cNvPr>
          <p:cNvSpPr txBox="1">
            <a:spLocks noChangeArrowheads="1"/>
          </p:cNvSpPr>
          <p:nvPr/>
        </p:nvSpPr>
        <p:spPr bwMode="auto">
          <a:xfrm>
            <a:off x="518720" y="533400"/>
            <a:ext cx="8868560" cy="5791200"/>
          </a:xfrm>
          <a:prstGeom prst="rect">
            <a:avLst/>
          </a:prstGeom>
          <a:noFill/>
          <a:ln w="57150" cap="flat" cmpd="thickThin">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ctr"/>
            <a:r>
              <a:rPr lang="es-ES" altLang="es-ES" sz="6000" u="sng">
                <a:ln cmpd="thickThin">
                  <a:noFill/>
                </a:ln>
                <a:latin typeface="Arial Black"/>
                <a:ea typeface="Microsoft YaHei"/>
              </a:rPr>
              <a:t>Feminismo negro</a:t>
            </a:r>
            <a:endParaRPr lang="es-ES" altLang="es-ES" sz="6000" u="sng">
              <a:latin typeface="Arial Black"/>
              <a:ea typeface="Microsoft YaHei"/>
            </a:endParaRPr>
          </a:p>
          <a:p>
            <a:pPr algn="ctr"/>
            <a:endParaRPr lang="es-ES" altLang="es-ES" sz="3500">
              <a:ln cmpd="thickThin">
                <a:noFill/>
              </a:ln>
              <a:latin typeface="Arial Black"/>
              <a:ea typeface="Microsoft YaHei"/>
            </a:endParaRPr>
          </a:p>
          <a:p>
            <a:pPr algn="ctr"/>
            <a:r>
              <a:rPr lang="es-ES" altLang="es-ES" sz="3500">
                <a:ln cmpd="thickThin">
                  <a:noFill/>
                </a:ln>
                <a:latin typeface="Arial Black"/>
                <a:ea typeface="Microsoft YaHei"/>
              </a:rPr>
              <a:t>Corriente del feminismo </a:t>
            </a:r>
            <a:r>
              <a:rPr lang="es-ES" sz="3500">
                <a:ln cmpd="thickThin">
                  <a:noFill/>
                </a:ln>
                <a:latin typeface="Arial Black"/>
                <a:ea typeface="Microsoft YaHei"/>
              </a:rPr>
              <a:t>influenciada por la vivencia de las mujeres negras que considera que la discriminación de género, la racial y la de clase están íntimamente relacionadas.</a:t>
            </a:r>
            <a:endParaRPr lang="es-ES" altLang="es-ES" sz="3500">
              <a:latin typeface="Arial Black"/>
              <a:ea typeface="Microsoft YaHei"/>
            </a:endParaRPr>
          </a:p>
          <a:p>
            <a:pPr algn="ctr"/>
            <a:endParaRPr lang="es-ES" altLang="es-ES" sz="3500">
              <a:latin typeface="Arial Black"/>
              <a:cs typeface="Arial" panose="020B0604020202020204" pitchFamily="34" charset="0"/>
            </a:endParaRPr>
          </a:p>
        </p:txBody>
      </p:sp>
      <p:pic>
        <p:nvPicPr>
          <p:cNvPr id="3" name="Imagen 3" descr="Imagen que contiene accesorios metálicos, engranaje&#10;&#10;Descripción generada con confianza alta">
            <a:extLst>
              <a:ext uri="{FF2B5EF4-FFF2-40B4-BE49-F238E27FC236}">
                <a16:creationId xmlns:a16="http://schemas.microsoft.com/office/drawing/2014/main" id="{3F49A444-EAC4-406F-9C5C-919AE696150E}"/>
              </a:ext>
            </a:extLst>
          </p:cNvPr>
          <p:cNvPicPr>
            <a:picLocks noChangeAspect="1"/>
          </p:cNvPicPr>
          <p:nvPr/>
        </p:nvPicPr>
        <p:blipFill>
          <a:blip r:embed="rId2"/>
          <a:stretch>
            <a:fillRect/>
          </a:stretch>
        </p:blipFill>
        <p:spPr>
          <a:xfrm>
            <a:off x="514620" y="4517187"/>
            <a:ext cx="1501175" cy="1806155"/>
          </a:xfrm>
          <a:prstGeom prst="rect">
            <a:avLst/>
          </a:prstGeom>
        </p:spPr>
      </p:pic>
    </p:spTree>
    <p:extLst>
      <p:ext uri="{BB962C8B-B14F-4D97-AF65-F5344CB8AC3E}">
        <p14:creationId xmlns:p14="http://schemas.microsoft.com/office/powerpoint/2010/main" val="1834981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Box 1">
            <a:extLst>
              <a:ext uri="{FF2B5EF4-FFF2-40B4-BE49-F238E27FC236}">
                <a16:creationId xmlns:a16="http://schemas.microsoft.com/office/drawing/2014/main" id="{0E7314A0-B77E-4F26-9A50-C3DDB3E82290}"/>
              </a:ext>
            </a:extLst>
          </p:cNvPr>
          <p:cNvSpPr txBox="1">
            <a:spLocks noChangeArrowheads="1"/>
          </p:cNvSpPr>
          <p:nvPr/>
        </p:nvSpPr>
        <p:spPr bwMode="auto">
          <a:xfrm>
            <a:off x="381000" y="533400"/>
            <a:ext cx="8868560" cy="1553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ctr"/>
            <a:r>
              <a:rPr lang="es-ES" altLang="es-ES" sz="4400">
                <a:latin typeface="Arial Black"/>
                <a:ea typeface="Microsoft YaHei"/>
              </a:rPr>
              <a:t>¿Superaría tu película o libro favorito el Test de </a:t>
            </a:r>
            <a:r>
              <a:rPr lang="es-ES" altLang="es-ES" sz="4400" err="1">
                <a:latin typeface="Arial Black"/>
                <a:ea typeface="Microsoft YaHei"/>
              </a:rPr>
              <a:t>Bechdel</a:t>
            </a:r>
            <a:r>
              <a:rPr lang="es-ES" altLang="es-ES" sz="4400">
                <a:latin typeface="Arial Black"/>
                <a:ea typeface="Microsoft YaHei"/>
              </a:rPr>
              <a:t>?</a:t>
            </a:r>
            <a:endParaRPr lang="es-ES" altLang="es-ES" sz="4400">
              <a:latin typeface="Arial Black"/>
            </a:endParaRPr>
          </a:p>
        </p:txBody>
      </p:sp>
      <p:sp>
        <p:nvSpPr>
          <p:cNvPr id="7" name="Text Box 1">
            <a:extLst>
              <a:ext uri="{FF2B5EF4-FFF2-40B4-BE49-F238E27FC236}">
                <a16:creationId xmlns:a16="http://schemas.microsoft.com/office/drawing/2014/main" id="{8C8170BD-A52C-4B48-B63C-A84A28870EBE}"/>
              </a:ext>
            </a:extLst>
          </p:cNvPr>
          <p:cNvSpPr txBox="1">
            <a:spLocks noChangeArrowheads="1"/>
          </p:cNvSpPr>
          <p:nvPr/>
        </p:nvSpPr>
        <p:spPr bwMode="auto">
          <a:xfrm>
            <a:off x="518720" y="2362200"/>
            <a:ext cx="8868560" cy="403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just"/>
            <a:r>
              <a:rPr lang="es-ES" altLang="es-ES" sz="3629">
                <a:latin typeface="Arial Black"/>
              </a:rPr>
              <a:t>1.- En la obra aparecen, al menos, dos personajes femeninos</a:t>
            </a:r>
          </a:p>
          <a:p>
            <a:pPr algn="just"/>
            <a:endParaRPr lang="es-ES" altLang="es-ES" sz="3629">
              <a:latin typeface="Arial Black"/>
            </a:endParaRPr>
          </a:p>
          <a:p>
            <a:pPr algn="just"/>
            <a:r>
              <a:rPr lang="es-ES" altLang="es-ES" sz="3629">
                <a:latin typeface="Arial Black"/>
              </a:rPr>
              <a:t>2.- que hablan entre sí</a:t>
            </a:r>
          </a:p>
          <a:p>
            <a:pPr algn="just"/>
            <a:endParaRPr lang="es-ES" altLang="es-ES" sz="3629">
              <a:latin typeface="Arial Black"/>
            </a:endParaRPr>
          </a:p>
          <a:p>
            <a:pPr algn="just"/>
            <a:r>
              <a:rPr lang="es-ES" altLang="es-ES" sz="3600">
                <a:latin typeface="Arial Black"/>
                <a:ea typeface="Microsoft YaHei"/>
              </a:rPr>
              <a:t>3.- y la conversación trata sobre algo diferente a un hombre.</a:t>
            </a:r>
            <a:endParaRPr lang="es-ES" altLang="es-ES" sz="3600">
              <a:latin typeface="Arial Black"/>
            </a:endParaRPr>
          </a:p>
        </p:txBody>
      </p:sp>
    </p:spTree>
    <p:extLst>
      <p:ext uri="{BB962C8B-B14F-4D97-AF65-F5344CB8AC3E}">
        <p14:creationId xmlns:p14="http://schemas.microsoft.com/office/powerpoint/2010/main" val="16784006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651306C2-7012-49B6-99A1-8BABCE01AE00}"/>
              </a:ext>
            </a:extLst>
          </p:cNvPr>
          <p:cNvSpPr txBox="1">
            <a:spLocks noChangeArrowheads="1"/>
          </p:cNvSpPr>
          <p:nvPr/>
        </p:nvSpPr>
        <p:spPr bwMode="auto">
          <a:xfrm>
            <a:off x="518720" y="533400"/>
            <a:ext cx="8868560" cy="5791200"/>
          </a:xfrm>
          <a:prstGeom prst="rect">
            <a:avLst/>
          </a:prstGeom>
          <a:noFill/>
          <a:ln w="57150" cap="flat" cmpd="thickThin">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ctr"/>
            <a:r>
              <a:rPr lang="es-ES" altLang="es-ES" sz="6000" u="sng">
                <a:latin typeface="Arial Black"/>
                <a:ea typeface="Microsoft YaHei"/>
              </a:rPr>
              <a:t>Sororidad</a:t>
            </a:r>
            <a:endParaRPr lang="es-ES" altLang="es-ES" sz="6000" u="sng">
              <a:ln cmpd="thickThin">
                <a:noFill/>
              </a:ln>
              <a:latin typeface="Arial Black"/>
              <a:ea typeface="Microsoft YaHei"/>
            </a:endParaRPr>
          </a:p>
          <a:p>
            <a:pPr algn="ctr"/>
            <a:endParaRPr lang="es-ES" altLang="es-ES" sz="4000">
              <a:latin typeface="Arial Black"/>
              <a:ea typeface="Microsoft YaHei"/>
            </a:endParaRPr>
          </a:p>
          <a:p>
            <a:pPr algn="ctr"/>
            <a:endParaRPr lang="es-ES" altLang="es-ES" sz="4000">
              <a:latin typeface="Arial Black"/>
              <a:ea typeface="Microsoft YaHei"/>
            </a:endParaRPr>
          </a:p>
          <a:p>
            <a:pPr algn="ctr"/>
            <a:r>
              <a:rPr lang="es-ES" altLang="es-ES" sz="3600">
                <a:latin typeface="Arial Black"/>
                <a:ea typeface="Microsoft YaHei"/>
              </a:rPr>
              <a:t>Es la solidaridad entre mujeres en un contexto de discriminación sexual.</a:t>
            </a:r>
          </a:p>
          <a:p>
            <a:pPr algn="ctr"/>
            <a:endParaRPr lang="es-ES" altLang="es-ES" sz="3600">
              <a:latin typeface="Arial Black"/>
              <a:ea typeface="Microsoft YaHei"/>
            </a:endParaRPr>
          </a:p>
          <a:p>
            <a:pPr algn="ctr"/>
            <a:r>
              <a:rPr lang="es-ES" altLang="es-ES" sz="3600" u="sng" err="1">
                <a:latin typeface="Arial Black"/>
                <a:ea typeface="Microsoft YaHei"/>
              </a:rPr>
              <a:t>Sórica</a:t>
            </a:r>
            <a:r>
              <a:rPr lang="es-ES" altLang="es-ES" sz="3600">
                <a:latin typeface="Arial Black"/>
                <a:ea typeface="Microsoft YaHei"/>
              </a:rPr>
              <a:t> es la persona que practica la sororidad.</a:t>
            </a:r>
            <a:endParaRPr lang="es-ES" altLang="es-ES" sz="3600">
              <a:latin typeface="Arial Black"/>
            </a:endParaRPr>
          </a:p>
        </p:txBody>
      </p:sp>
      <p:pic>
        <p:nvPicPr>
          <p:cNvPr id="2050" name="Picture 2" descr="Resultado de imagen de feminismo">
            <a:extLst>
              <a:ext uri="{FF2B5EF4-FFF2-40B4-BE49-F238E27FC236}">
                <a16:creationId xmlns:a16="http://schemas.microsoft.com/office/drawing/2014/main" id="{B4B90241-8EEC-4C79-AF24-C9EDE29B3162}"/>
              </a:ext>
            </a:extLst>
          </p:cNvPr>
          <p:cNvPicPr>
            <a:picLocks noChangeAspect="1" noChangeArrowheads="1"/>
          </p:cNvPicPr>
          <p:nvPr/>
        </p:nvPicPr>
        <p:blipFill>
          <a:blip r:embed="rId2" cstate="hqprint">
            <a:extLst>
              <a:ext uri="{BEBA8EAE-BF5A-486C-A8C5-ECC9F3942E4B}">
                <a14:imgProps xmlns:a14="http://schemas.microsoft.com/office/drawing/2010/main">
                  <a14:imgLayer r:embed="rId3">
                    <a14:imgEffect>
                      <a14:backgroundRemoval t="6429" b="93988" l="6917" r="94417">
                        <a14:foregroundMark x1="51000" y1="48750" x2="48917" y2="82500"/>
                        <a14:foregroundMark x1="33500" y1="29821" x2="33500" y2="33988"/>
                        <a14:foregroundMark x1="41333" y1="26667" x2="41083" y2="31250"/>
                        <a14:foregroundMark x1="51833" y1="25238" x2="52167" y2="30000"/>
                        <a14:foregroundMark x1="61750" y1="27917" x2="61750" y2="32500"/>
                      </a14:backgroundRemoval>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20319415">
            <a:off x="653243" y="516556"/>
            <a:ext cx="1580588" cy="2212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04715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B67933-D0F9-48E6-A552-293713F24C67}"/>
              </a:ext>
            </a:extLst>
          </p:cNvPr>
          <p:cNvSpPr>
            <a:spLocks noGrp="1"/>
          </p:cNvSpPr>
          <p:nvPr>
            <p:ph type="title"/>
          </p:nvPr>
        </p:nvSpPr>
        <p:spPr>
          <a:xfrm>
            <a:off x="628075" y="365125"/>
            <a:ext cx="4084500" cy="1692794"/>
          </a:xfrm>
        </p:spPr>
        <p:txBody>
          <a:bodyPr vert="horz" lIns="91440" tIns="45720" rIns="91440" bIns="45720" rtlCol="0" anchor="ctr">
            <a:normAutofit/>
          </a:bodyPr>
          <a:lstStyle/>
          <a:p>
            <a:r>
              <a:rPr lang="en-US" sz="3700" b="1" dirty="0">
                <a:solidFill>
                  <a:srgbClr val="000000"/>
                </a:solidFill>
              </a:rPr>
              <a:t>Guillermo Rodríguez </a:t>
            </a:r>
            <a:r>
              <a:rPr lang="en-US" sz="3700" b="1" dirty="0" err="1">
                <a:solidFill>
                  <a:srgbClr val="000000"/>
                </a:solidFill>
              </a:rPr>
              <a:t>Godínez</a:t>
            </a:r>
            <a:br>
              <a:rPr lang="en-US" sz="3700" b="1" dirty="0">
                <a:solidFill>
                  <a:srgbClr val="000000"/>
                </a:solidFill>
              </a:rPr>
            </a:br>
            <a:r>
              <a:rPr lang="en-US" sz="3700" b="1" i="1" dirty="0" err="1">
                <a:solidFill>
                  <a:srgbClr val="000000"/>
                </a:solidFill>
              </a:rPr>
              <a:t>Arkano</a:t>
            </a:r>
          </a:p>
        </p:txBody>
      </p:sp>
      <p:sp>
        <p:nvSpPr>
          <p:cNvPr id="4" name="Marcador de texto 3">
            <a:extLst>
              <a:ext uri="{FF2B5EF4-FFF2-40B4-BE49-F238E27FC236}">
                <a16:creationId xmlns:a16="http://schemas.microsoft.com/office/drawing/2014/main" id="{45E16BD9-CC0B-4B46-809C-1339D79A670E}"/>
              </a:ext>
            </a:extLst>
          </p:cNvPr>
          <p:cNvSpPr>
            <a:spLocks noGrp="1"/>
          </p:cNvSpPr>
          <p:nvPr>
            <p:ph type="body" sz="half" idx="2"/>
          </p:nvPr>
        </p:nvSpPr>
        <p:spPr>
          <a:xfrm>
            <a:off x="872491" y="2575034"/>
            <a:ext cx="3840085" cy="3462228"/>
          </a:xfrm>
        </p:spPr>
        <p:txBody>
          <a:bodyPr vert="horz" lIns="91440" tIns="45720" rIns="91440" bIns="45720" rtlCol="0" anchor="t">
            <a:noAutofit/>
          </a:bodyPr>
          <a:lstStyle/>
          <a:p>
            <a:r>
              <a:rPr lang="en-US" sz="2000" dirty="0">
                <a:solidFill>
                  <a:srgbClr val="000000"/>
                </a:solidFill>
              </a:rPr>
              <a:t>Nacido en Alicante en 1994 es </a:t>
            </a:r>
            <a:r>
              <a:rPr lang="en-US" sz="2000" dirty="0" err="1">
                <a:solidFill>
                  <a:srgbClr val="000000"/>
                </a:solidFill>
              </a:rPr>
              <a:t>estudiante</a:t>
            </a:r>
            <a:r>
              <a:rPr lang="en-US" sz="2000" dirty="0">
                <a:solidFill>
                  <a:srgbClr val="000000"/>
                </a:solidFill>
              </a:rPr>
              <a:t> de un Grado de Ingeniería </a:t>
            </a:r>
            <a:r>
              <a:rPr lang="en-US" sz="2000" dirty="0" err="1">
                <a:solidFill>
                  <a:srgbClr val="000000"/>
                </a:solidFill>
              </a:rPr>
              <a:t>Informática</a:t>
            </a:r>
            <a:r>
              <a:rPr lang="en-US" sz="2000" dirty="0">
                <a:solidFill>
                  <a:srgbClr val="000000"/>
                </a:solidFill>
              </a:rPr>
              <a:t> y  </a:t>
            </a:r>
            <a:r>
              <a:rPr lang="en-US" sz="2000" dirty="0" err="1">
                <a:solidFill>
                  <a:srgbClr val="000000"/>
                </a:solidFill>
              </a:rPr>
              <a:t>uno</a:t>
            </a:r>
            <a:r>
              <a:rPr lang="en-US" sz="2000" dirty="0">
                <a:solidFill>
                  <a:srgbClr val="000000"/>
                </a:solidFill>
              </a:rPr>
              <a:t> de los </a:t>
            </a:r>
            <a:r>
              <a:rPr lang="en-US" sz="2000" dirty="0" err="1">
                <a:solidFill>
                  <a:srgbClr val="000000"/>
                </a:solidFill>
              </a:rPr>
              <a:t>mejores</a:t>
            </a:r>
            <a:r>
              <a:rPr lang="en-US" sz="2000" dirty="0">
                <a:solidFill>
                  <a:srgbClr val="000000"/>
                </a:solidFill>
              </a:rPr>
              <a:t> </a:t>
            </a:r>
            <a:r>
              <a:rPr lang="en-US" sz="2000" dirty="0" err="1">
                <a:solidFill>
                  <a:srgbClr val="000000"/>
                </a:solidFill>
              </a:rPr>
              <a:t>raperos</a:t>
            </a:r>
            <a:r>
              <a:rPr lang="en-US" sz="2000" dirty="0">
                <a:solidFill>
                  <a:srgbClr val="000000"/>
                </a:solidFill>
              </a:rPr>
              <a:t> de </a:t>
            </a:r>
            <a:r>
              <a:rPr lang="en-US" sz="2000" dirty="0" err="1">
                <a:solidFill>
                  <a:srgbClr val="000000"/>
                </a:solidFill>
              </a:rPr>
              <a:t>España</a:t>
            </a:r>
            <a:r>
              <a:rPr lang="en-US" sz="2000" dirty="0">
                <a:solidFill>
                  <a:srgbClr val="000000"/>
                </a:solidFill>
              </a:rPr>
              <a:t> en la </a:t>
            </a:r>
            <a:r>
              <a:rPr lang="en-US" sz="2000" dirty="0" err="1">
                <a:solidFill>
                  <a:srgbClr val="000000"/>
                </a:solidFill>
              </a:rPr>
              <a:t>categoría</a:t>
            </a:r>
            <a:r>
              <a:rPr lang="en-US" sz="2000" dirty="0">
                <a:solidFill>
                  <a:srgbClr val="000000"/>
                </a:solidFill>
              </a:rPr>
              <a:t> de </a:t>
            </a:r>
            <a:r>
              <a:rPr lang="en-US" sz="2000" i="1" dirty="0">
                <a:solidFill>
                  <a:srgbClr val="000000"/>
                </a:solidFill>
              </a:rPr>
              <a:t>freestyle.</a:t>
            </a:r>
            <a:endParaRPr lang="en-US" sz="2000">
              <a:solidFill>
                <a:srgbClr val="000000"/>
              </a:solidFill>
              <a:cs typeface="Calibri"/>
            </a:endParaRPr>
          </a:p>
          <a:p>
            <a:r>
              <a:rPr lang="en-US" sz="2000" dirty="0">
                <a:solidFill>
                  <a:srgbClr val="000000"/>
                </a:solidFill>
              </a:rPr>
              <a:t>Ha </a:t>
            </a:r>
            <a:r>
              <a:rPr lang="en-US" sz="2000" dirty="0" err="1">
                <a:solidFill>
                  <a:srgbClr val="000000"/>
                </a:solidFill>
              </a:rPr>
              <a:t>llegado</a:t>
            </a:r>
            <a:r>
              <a:rPr lang="en-US" sz="2000" dirty="0">
                <a:solidFill>
                  <a:srgbClr val="000000"/>
                </a:solidFill>
              </a:rPr>
              <a:t> al gran </a:t>
            </a:r>
            <a:r>
              <a:rPr lang="en-US" sz="2000" dirty="0" err="1">
                <a:solidFill>
                  <a:srgbClr val="000000"/>
                </a:solidFill>
              </a:rPr>
              <a:t>público</a:t>
            </a:r>
            <a:r>
              <a:rPr lang="en-US" sz="2000" dirty="0">
                <a:solidFill>
                  <a:srgbClr val="000000"/>
                </a:solidFill>
              </a:rPr>
              <a:t> con sus </a:t>
            </a:r>
            <a:r>
              <a:rPr lang="en-US" sz="2000" dirty="0" err="1">
                <a:solidFill>
                  <a:srgbClr val="000000"/>
                </a:solidFill>
              </a:rPr>
              <a:t>rimas</a:t>
            </a:r>
            <a:r>
              <a:rPr lang="en-US" sz="2000" dirty="0">
                <a:solidFill>
                  <a:srgbClr val="000000"/>
                </a:solidFill>
              </a:rPr>
              <a:t> </a:t>
            </a:r>
            <a:r>
              <a:rPr lang="en-US" sz="2000" dirty="0" err="1">
                <a:solidFill>
                  <a:srgbClr val="000000"/>
                </a:solidFill>
              </a:rPr>
              <a:t>sobre</a:t>
            </a:r>
            <a:r>
              <a:rPr lang="en-US" sz="2000" dirty="0">
                <a:solidFill>
                  <a:srgbClr val="000000"/>
                </a:solidFill>
              </a:rPr>
              <a:t> los derechos </a:t>
            </a:r>
            <a:r>
              <a:rPr lang="en-US" sz="2000" dirty="0" err="1">
                <a:solidFill>
                  <a:srgbClr val="000000"/>
                </a:solidFill>
              </a:rPr>
              <a:t>sociales</a:t>
            </a:r>
            <a:r>
              <a:rPr lang="en-US" sz="2000" dirty="0">
                <a:solidFill>
                  <a:srgbClr val="000000"/>
                </a:solidFill>
              </a:rPr>
              <a:t>, el</a:t>
            </a:r>
            <a:r>
              <a:rPr lang="en-US" sz="2000" i="1" dirty="0">
                <a:solidFill>
                  <a:srgbClr val="000000"/>
                </a:solidFill>
              </a:rPr>
              <a:t> bullying</a:t>
            </a:r>
            <a:r>
              <a:rPr lang="en-US" sz="2000" dirty="0">
                <a:solidFill>
                  <a:srgbClr val="000000"/>
                </a:solidFill>
              </a:rPr>
              <a:t>, los </a:t>
            </a:r>
            <a:r>
              <a:rPr lang="en-US" sz="2000" dirty="0" err="1">
                <a:solidFill>
                  <a:srgbClr val="000000"/>
                </a:solidFill>
              </a:rPr>
              <a:t>refugiados</a:t>
            </a:r>
            <a:r>
              <a:rPr lang="en-US" sz="2000" dirty="0">
                <a:solidFill>
                  <a:srgbClr val="000000"/>
                </a:solidFill>
              </a:rPr>
              <a:t>, la </a:t>
            </a:r>
            <a:r>
              <a:rPr lang="en-US" sz="2000" dirty="0" err="1">
                <a:solidFill>
                  <a:srgbClr val="000000"/>
                </a:solidFill>
              </a:rPr>
              <a:t>corrupción</a:t>
            </a:r>
            <a:r>
              <a:rPr lang="en-US" sz="2000" dirty="0">
                <a:solidFill>
                  <a:srgbClr val="000000"/>
                </a:solidFill>
              </a:rPr>
              <a:t>, </a:t>
            </a:r>
            <a:r>
              <a:rPr lang="en-US" sz="2000" b="1" dirty="0">
                <a:solidFill>
                  <a:srgbClr val="000000"/>
                </a:solidFill>
              </a:rPr>
              <a:t>el </a:t>
            </a:r>
            <a:r>
              <a:rPr lang="en-US" sz="2000" b="1" dirty="0" err="1">
                <a:solidFill>
                  <a:srgbClr val="000000"/>
                </a:solidFill>
              </a:rPr>
              <a:t>feminismo</a:t>
            </a:r>
            <a:r>
              <a:rPr lang="en-US" sz="2000" b="1" dirty="0">
                <a:solidFill>
                  <a:srgbClr val="000000"/>
                </a:solidFill>
              </a:rPr>
              <a:t> y la </a:t>
            </a:r>
            <a:r>
              <a:rPr lang="en-US" sz="2000" b="1" dirty="0" err="1">
                <a:solidFill>
                  <a:srgbClr val="000000"/>
                </a:solidFill>
              </a:rPr>
              <a:t>igualdad</a:t>
            </a:r>
            <a:r>
              <a:rPr lang="en-US" sz="2000" dirty="0">
                <a:solidFill>
                  <a:srgbClr val="000000"/>
                </a:solidFill>
              </a:rPr>
              <a:t>, entre </a:t>
            </a:r>
            <a:r>
              <a:rPr lang="en-US" sz="2000" dirty="0" err="1">
                <a:solidFill>
                  <a:srgbClr val="000000"/>
                </a:solidFill>
              </a:rPr>
              <a:t>otros</a:t>
            </a:r>
            <a:r>
              <a:rPr lang="en-US" sz="2000" dirty="0">
                <a:solidFill>
                  <a:srgbClr val="000000"/>
                </a:solidFill>
              </a:rPr>
              <a:t> </a:t>
            </a:r>
            <a:r>
              <a:rPr lang="en-US" sz="2000" dirty="0" err="1">
                <a:solidFill>
                  <a:srgbClr val="000000"/>
                </a:solidFill>
              </a:rPr>
              <a:t>temas</a:t>
            </a:r>
            <a:r>
              <a:rPr lang="en-US" sz="2000" dirty="0">
                <a:solidFill>
                  <a:srgbClr val="000000"/>
                </a:solidFill>
              </a:rPr>
              <a:t>. </a:t>
            </a:r>
            <a:endParaRPr lang="en-US" sz="2000" i="1">
              <a:solidFill>
                <a:srgbClr val="000000"/>
              </a:solidFill>
              <a:cs typeface="Calibri"/>
            </a:endParaRPr>
          </a:p>
          <a:p>
            <a:r>
              <a:rPr lang="en-US" sz="2000" dirty="0">
                <a:solidFill>
                  <a:srgbClr val="000000"/>
                </a:solidFill>
              </a:rPr>
              <a:t>Tiene un </a:t>
            </a:r>
            <a:r>
              <a:rPr lang="en-US" sz="2000" err="1">
                <a:solidFill>
                  <a:srgbClr val="000000"/>
                </a:solidFill>
              </a:rPr>
              <a:t>espacio</a:t>
            </a:r>
            <a:r>
              <a:rPr lang="en-US" sz="2000" dirty="0">
                <a:solidFill>
                  <a:srgbClr val="000000"/>
                </a:solidFill>
              </a:rPr>
              <a:t> en La1 de TVE, </a:t>
            </a:r>
            <a:r>
              <a:rPr lang="en-US" sz="2000" err="1">
                <a:solidFill>
                  <a:srgbClr val="000000"/>
                </a:solidFill>
              </a:rPr>
              <a:t>llamado</a:t>
            </a:r>
            <a:r>
              <a:rPr lang="en-US" sz="2000" dirty="0">
                <a:solidFill>
                  <a:srgbClr val="000000"/>
                </a:solidFill>
              </a:rPr>
              <a:t> </a:t>
            </a:r>
            <a:r>
              <a:rPr lang="en-US" sz="2000" i="1" dirty="0">
                <a:solidFill>
                  <a:srgbClr val="000000"/>
                </a:solidFill>
              </a:rPr>
              <a:t>Proyecto </a:t>
            </a:r>
            <a:r>
              <a:rPr lang="en-US" sz="2000" i="1" err="1">
                <a:solidFill>
                  <a:srgbClr val="000000"/>
                </a:solidFill>
              </a:rPr>
              <a:t>Arkano</a:t>
            </a:r>
            <a:r>
              <a:rPr lang="en-US" sz="2000" dirty="0">
                <a:solidFill>
                  <a:srgbClr val="000000"/>
                </a:solidFill>
              </a:rPr>
              <a:t> , y </a:t>
            </a:r>
            <a:r>
              <a:rPr lang="en-US" sz="2000" err="1">
                <a:solidFill>
                  <a:srgbClr val="000000"/>
                </a:solidFill>
              </a:rPr>
              <a:t>su</a:t>
            </a:r>
            <a:r>
              <a:rPr lang="en-US" sz="2000" dirty="0">
                <a:solidFill>
                  <a:srgbClr val="000000"/>
                </a:solidFill>
              </a:rPr>
              <a:t> </a:t>
            </a:r>
            <a:r>
              <a:rPr lang="en-US" sz="2000" err="1">
                <a:solidFill>
                  <a:srgbClr val="000000"/>
                </a:solidFill>
              </a:rPr>
              <a:t>pimer</a:t>
            </a:r>
            <a:r>
              <a:rPr lang="en-US" sz="2000" dirty="0">
                <a:solidFill>
                  <a:srgbClr val="000000"/>
                </a:solidFill>
              </a:rPr>
              <a:t> </a:t>
            </a:r>
            <a:r>
              <a:rPr lang="en-US" sz="2000" err="1">
                <a:solidFill>
                  <a:srgbClr val="000000"/>
                </a:solidFill>
              </a:rPr>
              <a:t>programa</a:t>
            </a:r>
            <a:r>
              <a:rPr lang="en-US" sz="2000" dirty="0">
                <a:solidFill>
                  <a:srgbClr val="000000"/>
                </a:solidFill>
              </a:rPr>
              <a:t> lo </a:t>
            </a:r>
            <a:r>
              <a:rPr lang="en-US" sz="2000" err="1">
                <a:solidFill>
                  <a:srgbClr val="000000"/>
                </a:solidFill>
              </a:rPr>
              <a:t>dedicó</a:t>
            </a:r>
            <a:r>
              <a:rPr lang="en-US" sz="2000" dirty="0">
                <a:solidFill>
                  <a:srgbClr val="000000"/>
                </a:solidFill>
              </a:rPr>
              <a:t> al </a:t>
            </a:r>
            <a:r>
              <a:rPr lang="en-US" sz="2000" err="1">
                <a:solidFill>
                  <a:srgbClr val="000000"/>
                </a:solidFill>
              </a:rPr>
              <a:t>feminismo</a:t>
            </a:r>
            <a:r>
              <a:rPr lang="en-US" sz="2000" dirty="0">
                <a:solidFill>
                  <a:srgbClr val="000000"/>
                </a:solidFill>
              </a:rPr>
              <a:t>.</a:t>
            </a:r>
            <a:endParaRPr lang="en-US" sz="2000" i="1" dirty="0">
              <a:solidFill>
                <a:srgbClr val="000000"/>
              </a:solidFill>
              <a:cs typeface="Calibri" panose="020F0502020204030204"/>
            </a:endParaRPr>
          </a:p>
        </p:txBody>
      </p:sp>
      <p:pic>
        <p:nvPicPr>
          <p:cNvPr id="14" name="Imagen 14" descr="Imagen que contiene persona, pared, interior&#10;&#10;Descripción generada con confianza muy alta">
            <a:extLst>
              <a:ext uri="{FF2B5EF4-FFF2-40B4-BE49-F238E27FC236}">
                <a16:creationId xmlns:a16="http://schemas.microsoft.com/office/drawing/2014/main" id="{EF0B1029-FC86-4B6F-84C0-6A4DBFD0F0A2}"/>
              </a:ext>
            </a:extLst>
          </p:cNvPr>
          <p:cNvPicPr>
            <a:picLocks noGrp="1" noChangeAspect="1"/>
          </p:cNvPicPr>
          <p:nvPr>
            <p:ph type="pic" idx="1"/>
          </p:nvPr>
        </p:nvPicPr>
        <p:blipFill rotWithShape="1">
          <a:blip r:embed="rId2">
            <a:extLst>
              <a:ext uri="{837473B0-CC2E-450A-ABE3-18F120FF3D39}">
                <a1611:picAttrSrcUrl xmlns:a1611="http://schemas.microsoft.com/office/drawing/2016/11/main" r:id="rId3"/>
              </a:ext>
            </a:extLst>
          </a:blip>
          <a:srcRect l="24609" r="23610"/>
          <a:stretch/>
        </p:blipFill>
        <p:spPr>
          <a:xfrm>
            <a:off x="4790137" y="11"/>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931745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651306C2-7012-49B6-99A1-8BABCE01AE00}"/>
              </a:ext>
            </a:extLst>
          </p:cNvPr>
          <p:cNvSpPr txBox="1">
            <a:spLocks noChangeArrowheads="1"/>
          </p:cNvSpPr>
          <p:nvPr/>
        </p:nvSpPr>
        <p:spPr bwMode="auto">
          <a:xfrm>
            <a:off x="518720" y="533400"/>
            <a:ext cx="8868560" cy="5791200"/>
          </a:xfrm>
          <a:prstGeom prst="rect">
            <a:avLst/>
          </a:prstGeom>
          <a:noFill/>
          <a:ln w="57150" cap="flat" cmpd="thickThin">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ctr"/>
            <a:r>
              <a:rPr lang="es-ES" altLang="es-ES" sz="6000" u="sng">
                <a:ln cmpd="thickThin">
                  <a:noFill/>
                </a:ln>
                <a:latin typeface="Arial Black"/>
                <a:ea typeface="Microsoft YaHei"/>
              </a:rPr>
              <a:t>Feminismo islámico</a:t>
            </a:r>
            <a:endParaRPr lang="es-ES" altLang="es-ES" sz="6000" u="sng">
              <a:latin typeface="Arial Black"/>
              <a:ea typeface="Microsoft YaHei"/>
            </a:endParaRPr>
          </a:p>
          <a:p>
            <a:pPr algn="ctr"/>
            <a:endParaRPr lang="es-ES" altLang="es-ES" sz="3500">
              <a:ln cmpd="thickThin">
                <a:noFill/>
              </a:ln>
              <a:latin typeface="Arial Black"/>
              <a:ea typeface="Microsoft YaHei"/>
            </a:endParaRPr>
          </a:p>
          <a:p>
            <a:pPr algn="ctr"/>
            <a:r>
              <a:rPr lang="es-ES" altLang="es-ES" sz="3500">
                <a:ln cmpd="thickThin">
                  <a:noFill/>
                </a:ln>
                <a:latin typeface="Arial Black"/>
                <a:ea typeface="Microsoft YaHei"/>
              </a:rPr>
              <a:t>Corriente del feminismo que busca la igualdad entre hombres y mujeres en el contexto religioso del Islam.</a:t>
            </a:r>
            <a:endParaRPr lang="es-ES" altLang="es-ES" sz="3500">
              <a:latin typeface="Arial Black"/>
              <a:ea typeface="Microsoft YaHei"/>
            </a:endParaRPr>
          </a:p>
          <a:p>
            <a:pPr algn="ctr"/>
            <a:endParaRPr lang="es-ES" altLang="es-ES" sz="3500">
              <a:latin typeface="Arial Black"/>
              <a:cs typeface="Arial" panose="020B0604020202020204" pitchFamily="34" charset="0"/>
            </a:endParaRPr>
          </a:p>
        </p:txBody>
      </p:sp>
      <p:pic>
        <p:nvPicPr>
          <p:cNvPr id="3" name="Imagen 3" descr="Imagen que contiene texto&#10;&#10;Descripción generada con confianza alta">
            <a:extLst>
              <a:ext uri="{FF2B5EF4-FFF2-40B4-BE49-F238E27FC236}">
                <a16:creationId xmlns:a16="http://schemas.microsoft.com/office/drawing/2014/main" id="{8D00E688-AEC7-4B32-8EA5-9C505D47FFB7}"/>
              </a:ext>
            </a:extLst>
          </p:cNvPr>
          <p:cNvPicPr>
            <a:picLocks noChangeAspect="1"/>
          </p:cNvPicPr>
          <p:nvPr/>
        </p:nvPicPr>
        <p:blipFill>
          <a:blip r:embed="rId2"/>
          <a:stretch>
            <a:fillRect/>
          </a:stretch>
        </p:blipFill>
        <p:spPr>
          <a:xfrm>
            <a:off x="641590" y="4546749"/>
            <a:ext cx="1002822" cy="1632011"/>
          </a:xfrm>
          <a:prstGeom prst="rect">
            <a:avLst/>
          </a:prstGeom>
        </p:spPr>
      </p:pic>
    </p:spTree>
    <p:extLst>
      <p:ext uri="{BB962C8B-B14F-4D97-AF65-F5344CB8AC3E}">
        <p14:creationId xmlns:p14="http://schemas.microsoft.com/office/powerpoint/2010/main" val="1308067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ext Box 1">
            <a:extLst>
              <a:ext uri="{FF2B5EF4-FFF2-40B4-BE49-F238E27FC236}">
                <a16:creationId xmlns:a16="http://schemas.microsoft.com/office/drawing/2014/main" id="{90F9E2AB-BFC6-4542-B665-625FDDC32D49}"/>
              </a:ext>
            </a:extLst>
          </p:cNvPr>
          <p:cNvSpPr txBox="1">
            <a:spLocks noChangeArrowheads="1"/>
          </p:cNvSpPr>
          <p:nvPr/>
        </p:nvSpPr>
        <p:spPr bwMode="auto">
          <a:xfrm>
            <a:off x="837049" y="273630"/>
            <a:ext cx="8229024" cy="58570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ctr"/>
            <a:endParaRPr lang="es-ES"/>
          </a:p>
        </p:txBody>
      </p:sp>
      <p:sp>
        <p:nvSpPr>
          <p:cNvPr id="5122" name="Rectangle 2">
            <a:extLst>
              <a:ext uri="{FF2B5EF4-FFF2-40B4-BE49-F238E27FC236}">
                <a16:creationId xmlns:a16="http://schemas.microsoft.com/office/drawing/2014/main" id="{E6C76294-265F-4000-8EA5-15B9199B7B41}"/>
              </a:ext>
            </a:extLst>
          </p:cNvPr>
          <p:cNvSpPr>
            <a:spLocks noGrp="1" noChangeArrowheads="1"/>
          </p:cNvSpPr>
          <p:nvPr>
            <p:ph type="title"/>
          </p:nvPr>
        </p:nvSpPr>
        <p:spPr>
          <a:xfrm>
            <a:off x="837049" y="76200"/>
            <a:ext cx="8227583" cy="1143480"/>
          </a:xfrm>
          <a:ln/>
        </p:spPr>
        <p:txBody>
          <a:bodyPr>
            <a:normAutofit/>
          </a:bodyPr>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ctr">
              <a:tabLst>
                <a:tab pos="0" algn="l"/>
                <a:tab pos="406131" algn="l"/>
                <a:tab pos="813702" algn="l"/>
                <a:tab pos="1221273" algn="l"/>
                <a:tab pos="1628844" algn="l"/>
                <a:tab pos="2036415" algn="l"/>
                <a:tab pos="2443986" algn="l"/>
                <a:tab pos="2851556" algn="l"/>
                <a:tab pos="3259128" algn="l"/>
                <a:tab pos="3666698" algn="l"/>
                <a:tab pos="4074270" algn="l"/>
                <a:tab pos="4481840" algn="l"/>
                <a:tab pos="4889412" algn="l"/>
                <a:tab pos="5296982" algn="l"/>
                <a:tab pos="5704553" algn="l"/>
                <a:tab pos="6112124" algn="l"/>
                <a:tab pos="6519695" algn="l"/>
                <a:tab pos="6927266" algn="l"/>
                <a:tab pos="7334837" algn="l"/>
                <a:tab pos="7742408" algn="l"/>
                <a:tab pos="8149979" algn="l"/>
              </a:tabLst>
            </a:pPr>
            <a:r>
              <a:rPr lang="es-ES" altLang="es-ES" sz="3629">
                <a:solidFill>
                  <a:schemeClr val="bg1"/>
                </a:solidFill>
                <a:latin typeface="Arial Black" panose="020B0A04020102020204" pitchFamily="34" charset="0"/>
              </a:rPr>
              <a:t>¿Por qué el día 8 de marzo? </a:t>
            </a:r>
          </a:p>
        </p:txBody>
      </p:sp>
      <p:pic>
        <p:nvPicPr>
          <p:cNvPr id="2" name="Imagen 2" descr="Imagen que contiene foto, persona, edificio, de pie&#10;&#10;Descripción generada con confianza muy alta">
            <a:extLst>
              <a:ext uri="{FF2B5EF4-FFF2-40B4-BE49-F238E27FC236}">
                <a16:creationId xmlns:a16="http://schemas.microsoft.com/office/drawing/2014/main" id="{70D952F7-D29F-446E-8FB3-1ACD3C1EF0F0}"/>
              </a:ext>
            </a:extLst>
          </p:cNvPr>
          <p:cNvPicPr>
            <a:picLocks noChangeAspect="1"/>
          </p:cNvPicPr>
          <p:nvPr/>
        </p:nvPicPr>
        <p:blipFill>
          <a:blip r:embed="rId3"/>
          <a:stretch>
            <a:fillRect/>
          </a:stretch>
        </p:blipFill>
        <p:spPr>
          <a:xfrm>
            <a:off x="4357928" y="3506768"/>
            <a:ext cx="4998445" cy="3083364"/>
          </a:xfrm>
          <a:prstGeom prst="rect">
            <a:avLst/>
          </a:prstGeom>
        </p:spPr>
      </p:pic>
      <p:pic>
        <p:nvPicPr>
          <p:cNvPr id="4" name="Imagen 4" descr="Imagen que contiene persona, edificio, hombre, de pie&#10;&#10;Descripción generada con confianza muy alta">
            <a:extLst>
              <a:ext uri="{FF2B5EF4-FFF2-40B4-BE49-F238E27FC236}">
                <a16:creationId xmlns:a16="http://schemas.microsoft.com/office/drawing/2014/main" id="{E2F49BBF-0561-4363-81BB-CE3AB673EA8B}"/>
              </a:ext>
            </a:extLst>
          </p:cNvPr>
          <p:cNvPicPr>
            <a:picLocks noChangeAspect="1"/>
          </p:cNvPicPr>
          <p:nvPr/>
        </p:nvPicPr>
        <p:blipFill>
          <a:blip r:embed="rId4"/>
          <a:stretch>
            <a:fillRect/>
          </a:stretch>
        </p:blipFill>
        <p:spPr>
          <a:xfrm>
            <a:off x="5635972" y="1278079"/>
            <a:ext cx="3725164" cy="2104317"/>
          </a:xfrm>
          <a:prstGeom prst="rect">
            <a:avLst/>
          </a:prstGeom>
        </p:spPr>
      </p:pic>
      <p:sp>
        <p:nvSpPr>
          <p:cNvPr id="3" name="Triángulo rectángulo 2"/>
          <p:cNvSpPr/>
          <p:nvPr/>
        </p:nvSpPr>
        <p:spPr>
          <a:xfrm rot="5400000">
            <a:off x="2977592" y="2631345"/>
            <a:ext cx="5312051" cy="2605524"/>
          </a:xfrm>
          <a:prstGeom prst="r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ctr"/>
            <a:endParaRPr lang="es-ES"/>
          </a:p>
        </p:txBody>
      </p:sp>
      <p:sp>
        <p:nvSpPr>
          <p:cNvPr id="8" name="Text Box 3">
            <a:extLst>
              <a:ext uri="{FF2B5EF4-FFF2-40B4-BE49-F238E27FC236}">
                <a16:creationId xmlns:a16="http://schemas.microsoft.com/office/drawing/2014/main" id="{F389127D-CE6A-4899-823F-7EBCE6F5712F}"/>
              </a:ext>
            </a:extLst>
          </p:cNvPr>
          <p:cNvSpPr txBox="1">
            <a:spLocks noChangeArrowheads="1"/>
          </p:cNvSpPr>
          <p:nvPr/>
        </p:nvSpPr>
        <p:spPr bwMode="auto">
          <a:xfrm>
            <a:off x="734248" y="2122855"/>
            <a:ext cx="5361752" cy="10325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0823" rIns="81646" bIns="40823" anchor="t"/>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indent="414772"/>
            <a:r>
              <a:rPr lang="es-ES" altLang="es-ES" sz="1452">
                <a:solidFill>
                  <a:schemeClr val="bg1"/>
                </a:solidFill>
                <a:latin typeface="Arial Black"/>
                <a:ea typeface="Microsoft YaHei"/>
              </a:rPr>
              <a:t>(…). El 5 de marzo de 1908, Nueva York fue escenario de nuevo de una huelga polémica para aquellos tiempos. Un grupo de mujeres reclamaba la igualdad salarial, la </a:t>
            </a:r>
            <a:r>
              <a:rPr lang="es-ES" altLang="es-ES" sz="1452">
                <a:latin typeface="Arial Black"/>
                <a:ea typeface="Microsoft YaHei"/>
              </a:rPr>
              <a:t>disminución de la jornada </a:t>
            </a:r>
            <a:endParaRPr lang="es-ES" altLang="es-ES" sz="1452">
              <a:solidFill>
                <a:schemeClr val="bg1"/>
              </a:solidFill>
              <a:latin typeface="Arial Black"/>
              <a:ea typeface="Microsoft YaHei"/>
            </a:endParaRPr>
          </a:p>
          <a:p>
            <a:pPr indent="414772"/>
            <a:r>
              <a:rPr lang="es-ES" altLang="es-ES" sz="1452">
                <a:solidFill>
                  <a:schemeClr val="bg1"/>
                </a:solidFill>
                <a:latin typeface="Arial Black"/>
                <a:ea typeface="Microsoft YaHei"/>
              </a:rPr>
              <a:t> </a:t>
            </a:r>
          </a:p>
        </p:txBody>
      </p:sp>
      <p:sp>
        <p:nvSpPr>
          <p:cNvPr id="5123" name="Text Box 3">
            <a:extLst>
              <a:ext uri="{FF2B5EF4-FFF2-40B4-BE49-F238E27FC236}">
                <a16:creationId xmlns:a16="http://schemas.microsoft.com/office/drawing/2014/main" id="{F389127D-CE6A-4899-823F-7EBCE6F5712F}"/>
              </a:ext>
            </a:extLst>
          </p:cNvPr>
          <p:cNvSpPr txBox="1">
            <a:spLocks noChangeArrowheads="1"/>
          </p:cNvSpPr>
          <p:nvPr/>
        </p:nvSpPr>
        <p:spPr bwMode="auto">
          <a:xfrm>
            <a:off x="772241" y="1216928"/>
            <a:ext cx="6009559" cy="1520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0823" rIns="81646" bIns="40823" anchor="t"/>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indent="414772"/>
            <a:r>
              <a:rPr lang="es-ES" altLang="es-ES" sz="1452">
                <a:solidFill>
                  <a:schemeClr val="bg1"/>
                </a:solidFill>
                <a:latin typeface="Arial Black"/>
                <a:ea typeface="Microsoft YaHei"/>
              </a:rPr>
              <a:t>“Un 8 de marzo de 1857, un grupo de obreras textiles tomó la decisión de salir a las calles de Nueva York a protestar por las míseras condiciones en las que trabajaban. </a:t>
            </a:r>
            <a:endParaRPr lang="es-ES" altLang="es-ES" sz="1452">
              <a:solidFill>
                <a:schemeClr val="bg1"/>
              </a:solidFill>
              <a:latin typeface="Arial Black" panose="020B0A04020102020204" pitchFamily="34" charset="0"/>
            </a:endParaRPr>
          </a:p>
          <a:p>
            <a:pPr indent="414772"/>
            <a:r>
              <a:rPr lang="es-ES" altLang="es-ES" sz="1270">
                <a:solidFill>
                  <a:schemeClr val="bg1"/>
                </a:solidFill>
                <a:latin typeface="Arial"/>
                <a:ea typeface="Microsoft YaHei"/>
                <a:cs typeface="Arial"/>
              </a:rPr>
              <a:t> </a:t>
            </a:r>
            <a:endParaRPr lang="es-ES" altLang="es-ES" sz="1270">
              <a:solidFill>
                <a:schemeClr val="bg1"/>
              </a:solidFill>
              <a:cs typeface="Arial"/>
            </a:endParaRPr>
          </a:p>
        </p:txBody>
      </p:sp>
      <p:sp>
        <p:nvSpPr>
          <p:cNvPr id="9" name="Text Box 3">
            <a:extLst>
              <a:ext uri="{FF2B5EF4-FFF2-40B4-BE49-F238E27FC236}">
                <a16:creationId xmlns:a16="http://schemas.microsoft.com/office/drawing/2014/main" id="{F389127D-CE6A-4899-823F-7EBCE6F5712F}"/>
              </a:ext>
            </a:extLst>
          </p:cNvPr>
          <p:cNvSpPr txBox="1">
            <a:spLocks noChangeArrowheads="1"/>
          </p:cNvSpPr>
          <p:nvPr/>
        </p:nvSpPr>
        <p:spPr bwMode="auto">
          <a:xfrm>
            <a:off x="782382" y="4139219"/>
            <a:ext cx="4170618" cy="17281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0823" rIns="81646" bIns="40823" anchor="t"/>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indent="414772"/>
            <a:endParaRPr lang="es-ES" altLang="es-ES" sz="1452">
              <a:solidFill>
                <a:schemeClr val="bg1"/>
              </a:solidFill>
              <a:latin typeface="Arial Black"/>
              <a:ea typeface="Microsoft YaHei"/>
            </a:endParaRPr>
          </a:p>
          <a:p>
            <a:pPr indent="414772"/>
            <a:r>
              <a:rPr lang="es-ES" altLang="es-ES" sz="1452">
                <a:solidFill>
                  <a:schemeClr val="bg1"/>
                </a:solidFill>
                <a:latin typeface="Arial Black"/>
                <a:ea typeface="Microsoft YaHei"/>
              </a:rPr>
              <a:t>En 1910, durante la Segunda Conferencia Internacional de Mujeres Trabajadoras celebrada en Copenhague (Dinamarca) más de 100 mujeres aprobaron declarar el 8 de marzo como Día Internacional de la Mujer Trabajadora.”</a:t>
            </a:r>
            <a:endParaRPr lang="es-ES">
              <a:solidFill>
                <a:schemeClr val="bg1"/>
              </a:solidFill>
              <a:cs typeface="Arial" panose="020B0604020202020204" pitchFamily="34" charset="0"/>
            </a:endParaRPr>
          </a:p>
        </p:txBody>
      </p:sp>
      <p:sp>
        <p:nvSpPr>
          <p:cNvPr id="10" name="Text Box 3">
            <a:extLst>
              <a:ext uri="{FF2B5EF4-FFF2-40B4-BE49-F238E27FC236}">
                <a16:creationId xmlns:a16="http://schemas.microsoft.com/office/drawing/2014/main" id="{F389127D-CE6A-4899-823F-7EBCE6F5712F}"/>
              </a:ext>
            </a:extLst>
          </p:cNvPr>
          <p:cNvSpPr txBox="1">
            <a:spLocks noChangeArrowheads="1"/>
          </p:cNvSpPr>
          <p:nvPr/>
        </p:nvSpPr>
        <p:spPr bwMode="auto">
          <a:xfrm>
            <a:off x="701789" y="5871272"/>
            <a:ext cx="3836448" cy="4524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0823" rIns="81646" bIns="40823" anchor="t"/>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r>
              <a:rPr lang="es-ES" altLang="es-ES" sz="1270">
                <a:solidFill>
                  <a:schemeClr val="bg1"/>
                </a:solidFill>
                <a:latin typeface="Arial Black"/>
                <a:ea typeface="Microsoft YaHei"/>
              </a:rPr>
              <a:t>http://www.ite.educacion.es/ca/inicio/noticias-de-interes/763-8-de-marzo-dia-internacional-de-la-mujer</a:t>
            </a:r>
            <a:r>
              <a:rPr lang="es-ES" altLang="es-ES" sz="1270">
                <a:solidFill>
                  <a:schemeClr val="bg1"/>
                </a:solidFill>
                <a:latin typeface="Arial"/>
                <a:ea typeface="Microsoft YaHei"/>
                <a:cs typeface="Arial"/>
              </a:rPr>
              <a:t> </a:t>
            </a:r>
            <a:endParaRPr lang="es-ES" altLang="es-ES" sz="1270">
              <a:solidFill>
                <a:schemeClr val="bg1"/>
              </a:solidFill>
              <a:cs typeface="Arial"/>
            </a:endParaRPr>
          </a:p>
        </p:txBody>
      </p:sp>
      <p:sp>
        <p:nvSpPr>
          <p:cNvPr id="11" name="Text Box 3">
            <a:extLst>
              <a:ext uri="{FF2B5EF4-FFF2-40B4-BE49-F238E27FC236}">
                <a16:creationId xmlns:a16="http://schemas.microsoft.com/office/drawing/2014/main" id="{DD9B55F4-9C96-4725-8ADA-07DABEACBD66}"/>
              </a:ext>
            </a:extLst>
          </p:cNvPr>
          <p:cNvSpPr txBox="1">
            <a:spLocks noChangeArrowheads="1"/>
          </p:cNvSpPr>
          <p:nvPr/>
        </p:nvSpPr>
        <p:spPr bwMode="auto">
          <a:xfrm>
            <a:off x="772241" y="3025103"/>
            <a:ext cx="5004525" cy="16103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0823" rIns="81646" bIns="40823" anchor="t"/>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r>
              <a:rPr lang="es-ES" altLang="es-ES" sz="1452">
                <a:solidFill>
                  <a:schemeClr val="bg1"/>
                </a:solidFill>
                <a:latin typeface="Arial Black"/>
                <a:ea typeface="Microsoft YaHei"/>
              </a:rPr>
              <a:t>laboral a 10 horas y un tiempo para poder dar de mamar a sus hijos. Durante esa huelga, perecieron más de un centenar de mujeres quemadas en una fábrica de </a:t>
            </a:r>
            <a:r>
              <a:rPr lang="es-ES" altLang="es-ES" sz="1452" err="1">
                <a:solidFill>
                  <a:schemeClr val="bg1"/>
                </a:solidFill>
                <a:latin typeface="Arial Black"/>
                <a:ea typeface="Microsoft YaHei"/>
              </a:rPr>
              <a:t>Sirtwoot</a:t>
            </a:r>
            <a:r>
              <a:rPr lang="es-ES" altLang="es-ES" sz="1452">
                <a:solidFill>
                  <a:schemeClr val="bg1"/>
                </a:solidFill>
                <a:latin typeface="Arial Black"/>
                <a:ea typeface="Microsoft YaHei"/>
              </a:rPr>
              <a:t> Cotton, en un incendio que se atribuyó al dueño de la fábrica como respuesta a la huelga.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 name="Rectangle 94">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2086"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7" name="Picture 96">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ítulo 1">
            <a:extLst>
              <a:ext uri="{FF2B5EF4-FFF2-40B4-BE49-F238E27FC236}">
                <a16:creationId xmlns:a16="http://schemas.microsoft.com/office/drawing/2014/main" id="{76769085-3E74-4F36-8895-CDB887929B46}"/>
              </a:ext>
            </a:extLst>
          </p:cNvPr>
          <p:cNvSpPr>
            <a:spLocks noGrp="1"/>
          </p:cNvSpPr>
          <p:nvPr>
            <p:ph type="title"/>
          </p:nvPr>
        </p:nvSpPr>
        <p:spPr>
          <a:xfrm>
            <a:off x="4951460" y="802955"/>
            <a:ext cx="4044605" cy="1454051"/>
          </a:xfrm>
        </p:spPr>
        <p:txBody>
          <a:bodyPr vert="horz" lIns="91440" tIns="45720" rIns="91440" bIns="45720" rtlCol="0" anchor="ctr">
            <a:normAutofit fontScale="90000"/>
          </a:bodyPr>
          <a:lstStyle/>
          <a:p>
            <a:r>
              <a:rPr lang="en-US">
                <a:solidFill>
                  <a:srgbClr val="000000"/>
                </a:solidFill>
                <a:latin typeface="Arial Black"/>
              </a:rPr>
              <a:t>Billie Jean King</a:t>
            </a:r>
            <a:br>
              <a:rPr lang="en-US"/>
            </a:br>
            <a:endParaRPr lang="en-US">
              <a:solidFill>
                <a:srgbClr val="000000"/>
              </a:solidFill>
            </a:endParaRPr>
          </a:p>
        </p:txBody>
      </p:sp>
      <p:sp>
        <p:nvSpPr>
          <p:cNvPr id="99"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4062855"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Imagen 5" descr="Imagen que contiene tenis, persona, exterior, deporte&#10;&#10;Descripción generada con confianza muy alta">
            <a:extLst>
              <a:ext uri="{FF2B5EF4-FFF2-40B4-BE49-F238E27FC236}">
                <a16:creationId xmlns:a16="http://schemas.microsoft.com/office/drawing/2014/main" id="{5F159C50-27C5-4840-B859-24BF2F7F62D4}"/>
              </a:ext>
            </a:extLst>
          </p:cNvPr>
          <p:cNvPicPr>
            <a:picLocks noGrp="1" noChangeAspect="1"/>
          </p:cNvPicPr>
          <p:nvPr>
            <p:ph sz="half" idx="2"/>
          </p:nvPr>
        </p:nvPicPr>
        <p:blipFill rotWithShape="1">
          <a:blip r:embed="rId3">
            <a:alphaModFix/>
            <a:extLst>
              <a:ext uri="{837473B0-CC2E-450A-ABE3-18F120FF3D39}">
                <a1611:picAttrSrcUrl xmlns:a1611="http://schemas.microsoft.com/office/drawing/2016/11/main" r:id="rId4"/>
              </a:ext>
            </a:extLst>
          </a:blip>
          <a:srcRect l="37290" r="19045" b="2"/>
          <a:stretch/>
        </p:blipFill>
        <p:spPr>
          <a:xfrm>
            <a:off x="20" y="907231"/>
            <a:ext cx="3930888"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4" name="Marcador de contenido 3">
            <a:extLst>
              <a:ext uri="{FF2B5EF4-FFF2-40B4-BE49-F238E27FC236}">
                <a16:creationId xmlns:a16="http://schemas.microsoft.com/office/drawing/2014/main" id="{AEB71BB4-2F40-4D24-B1A0-83D3AB9254B2}"/>
              </a:ext>
            </a:extLst>
          </p:cNvPr>
          <p:cNvSpPr>
            <a:spLocks noGrp="1"/>
          </p:cNvSpPr>
          <p:nvPr>
            <p:ph sz="half" idx="1"/>
          </p:nvPr>
        </p:nvSpPr>
        <p:spPr>
          <a:xfrm>
            <a:off x="4560403" y="1846588"/>
            <a:ext cx="5065073" cy="4545062"/>
          </a:xfrm>
        </p:spPr>
        <p:txBody>
          <a:bodyPr vert="horz" lIns="91440" tIns="45720" rIns="91440" bIns="45720" rtlCol="0" anchor="ctr">
            <a:normAutofit lnSpcReduction="10000"/>
          </a:bodyPr>
          <a:lstStyle/>
          <a:p>
            <a:pPr marL="0" indent="0">
              <a:buNone/>
            </a:pPr>
            <a:r>
              <a:rPr lang="en-US" sz="2200" b="1">
                <a:solidFill>
                  <a:srgbClr val="000000"/>
                </a:solidFill>
                <a:latin typeface="Arial Black"/>
                <a:cs typeface="Calibri"/>
              </a:rPr>
              <a:t>Ex tenista estadounidense nacida en 1943.</a:t>
            </a:r>
            <a:endParaRPr lang="en-US" b="1">
              <a:solidFill>
                <a:schemeClr val="bg1"/>
              </a:solidFill>
              <a:latin typeface="Calibri" panose="020F0502020204030204"/>
              <a:cs typeface="Calibri"/>
            </a:endParaRPr>
          </a:p>
          <a:p>
            <a:pPr marL="0" indent="0">
              <a:buNone/>
            </a:pPr>
            <a:r>
              <a:rPr lang="en-US" sz="2200" b="1">
                <a:solidFill>
                  <a:schemeClr val="bg1"/>
                </a:solidFill>
                <a:latin typeface="Arial Black"/>
                <a:cs typeface="Calibri"/>
              </a:rPr>
              <a:t>Una de las mejores tenistas de todos los tiempos, fue la primera deportista que reclamó igualdad de condiciones para ambos sexos en el (ex) "deporte blanco".</a:t>
            </a:r>
            <a:endParaRPr lang="en-US" b="1">
              <a:solidFill>
                <a:schemeClr val="bg1"/>
              </a:solidFill>
              <a:latin typeface="Calibri" panose="020F0502020204030204"/>
              <a:cs typeface="Calibri"/>
            </a:endParaRPr>
          </a:p>
          <a:p>
            <a:pPr marL="0" indent="0">
              <a:buNone/>
            </a:pPr>
            <a:r>
              <a:rPr lang="en-US" sz="2200" b="1">
                <a:solidFill>
                  <a:schemeClr val="bg1"/>
                </a:solidFill>
                <a:latin typeface="Arial Black"/>
                <a:cs typeface="Calibri"/>
              </a:rPr>
              <a:t>Gracias a ella,"las mujeres pudieron empezar a competir y a ser celebradas más por su talento que por sus piernas", como dijo recientemente, en la presentación de la película </a:t>
            </a:r>
            <a:r>
              <a:rPr lang="en-US" sz="2200" b="1" i="1" u="sng">
                <a:solidFill>
                  <a:schemeClr val="bg1"/>
                </a:solidFill>
                <a:latin typeface="Arial Black"/>
                <a:cs typeface="Calibri"/>
              </a:rPr>
              <a:t>La batalla de los sexos</a:t>
            </a:r>
            <a:r>
              <a:rPr lang="en-US" sz="2200" b="1" i="1">
                <a:solidFill>
                  <a:schemeClr val="bg1"/>
                </a:solidFill>
                <a:latin typeface="Arial Black"/>
                <a:cs typeface="Calibri"/>
              </a:rPr>
              <a:t>.</a:t>
            </a:r>
            <a:endParaRPr lang="en-US" b="1">
              <a:solidFill>
                <a:schemeClr val="bg1"/>
              </a:solidFill>
              <a:latin typeface="Calibri" panose="020F0502020204030204"/>
              <a:cs typeface="Calibri"/>
            </a:endParaRPr>
          </a:p>
        </p:txBody>
      </p:sp>
    </p:spTree>
    <p:extLst>
      <p:ext uri="{BB962C8B-B14F-4D97-AF65-F5344CB8AC3E}">
        <p14:creationId xmlns:p14="http://schemas.microsoft.com/office/powerpoint/2010/main" val="961147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651306C2-7012-49B6-99A1-8BABCE01AE00}"/>
              </a:ext>
            </a:extLst>
          </p:cNvPr>
          <p:cNvSpPr txBox="1">
            <a:spLocks noChangeArrowheads="1"/>
          </p:cNvSpPr>
          <p:nvPr/>
        </p:nvSpPr>
        <p:spPr bwMode="auto">
          <a:xfrm>
            <a:off x="518720" y="533400"/>
            <a:ext cx="8868560" cy="5791200"/>
          </a:xfrm>
          <a:prstGeom prst="rect">
            <a:avLst/>
          </a:prstGeom>
          <a:noFill/>
          <a:ln w="57150" cap="flat" cmpd="thickThin">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r"/>
            <a:r>
              <a:rPr lang="es-ES" altLang="es-ES" sz="6000" i="1" u="sng" err="1">
                <a:ln cmpd="thickThin">
                  <a:noFill/>
                </a:ln>
                <a:latin typeface="Arial Black"/>
                <a:ea typeface="Microsoft YaHei"/>
              </a:rPr>
              <a:t>Purplewashing</a:t>
            </a:r>
            <a:r>
              <a:rPr lang="es-ES" altLang="es-ES" sz="6000" i="1">
                <a:ln cmpd="thickThin">
                  <a:noFill/>
                </a:ln>
                <a:latin typeface="Arial Black"/>
                <a:ea typeface="Microsoft YaHei"/>
              </a:rPr>
              <a:t>   </a:t>
            </a:r>
            <a:endParaRPr lang="es-ES"/>
          </a:p>
          <a:p>
            <a:pPr algn="ctr"/>
            <a:endParaRPr lang="es-ES" altLang="es-ES" sz="6000" u="sng">
              <a:latin typeface="Arial Black"/>
              <a:ea typeface="Microsoft YaHei"/>
            </a:endParaRPr>
          </a:p>
          <a:p>
            <a:pPr algn="ctr"/>
            <a:r>
              <a:rPr lang="es-ES" altLang="es-ES" sz="3600">
                <a:latin typeface="Arial Black"/>
                <a:ea typeface="Microsoft YaHei"/>
              </a:rPr>
              <a:t>Término inglés con el que se denuncia cómo se lava la imagen de una empresa, institución o país instrumentalizando la igualdad de género para esconder otros aspectos negativos, como racismo o condiciones laborales precarias.</a:t>
            </a:r>
            <a:endParaRPr lang="es-ES" altLang="es-ES" sz="6000">
              <a:latin typeface="Arial Black"/>
              <a:ea typeface="Microsoft YaHei"/>
            </a:endParaRPr>
          </a:p>
        </p:txBody>
      </p:sp>
      <p:pic>
        <p:nvPicPr>
          <p:cNvPr id="2050" name="Picture 2" descr="Resultado de imagen de feminismo">
            <a:extLst>
              <a:ext uri="{FF2B5EF4-FFF2-40B4-BE49-F238E27FC236}">
                <a16:creationId xmlns:a16="http://schemas.microsoft.com/office/drawing/2014/main" id="{B4B90241-8EEC-4C79-AF24-C9EDE29B3162}"/>
              </a:ext>
            </a:extLst>
          </p:cNvPr>
          <p:cNvPicPr>
            <a:picLocks noChangeAspect="1" noChangeArrowheads="1"/>
          </p:cNvPicPr>
          <p:nvPr/>
        </p:nvPicPr>
        <p:blipFill>
          <a:blip r:embed="rId2" cstate="hqprint">
            <a:extLst>
              <a:ext uri="{BEBA8EAE-BF5A-486C-A8C5-ECC9F3942E4B}">
                <a14:imgProps xmlns:a14="http://schemas.microsoft.com/office/drawing/2010/main">
                  <a14:imgLayer r:embed="rId3">
                    <a14:imgEffect>
                      <a14:backgroundRemoval t="6429" b="93988" l="6917" r="94417">
                        <a14:foregroundMark x1="51000" y1="48750" x2="48917" y2="82500"/>
                        <a14:foregroundMark x1="33500" y1="29821" x2="33500" y2="33988"/>
                        <a14:foregroundMark x1="41333" y1="26667" x2="41083" y2="31250"/>
                        <a14:foregroundMark x1="51833" y1="25238" x2="52167" y2="30000"/>
                        <a14:foregroundMark x1="61750" y1="27917" x2="61750" y2="32500"/>
                      </a14:backgroundRemoval>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20319415">
            <a:off x="653243" y="516556"/>
            <a:ext cx="1580588" cy="22126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0878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a:extLst>
              <a:ext uri="{FF2B5EF4-FFF2-40B4-BE49-F238E27FC236}">
                <a16:creationId xmlns:a16="http://schemas.microsoft.com/office/drawing/2014/main" id="{CE29432B-2553-4ED4-88DE-DC11D1334C30}"/>
              </a:ext>
            </a:extLst>
          </p:cNvPr>
          <p:cNvSpPr txBox="1">
            <a:spLocks noChangeArrowheads="1"/>
          </p:cNvSpPr>
          <p:nvPr/>
        </p:nvSpPr>
        <p:spPr bwMode="auto">
          <a:xfrm>
            <a:off x="753519" y="295952"/>
            <a:ext cx="8398963" cy="6266097"/>
          </a:xfrm>
          <a:prstGeom prst="rect">
            <a:avLst/>
          </a:prstGeom>
          <a:blipFill dpi="0" rotWithShape="0">
            <a:blip r:embed="rId3"/>
            <a:srcRect/>
            <a:tile tx="0" ty="0" sx="100000" sy="100000" flip="none" algn="tl"/>
          </a:blip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76748" rIns="0" bIns="0" anchor="ctr"/>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ctr">
              <a:buClrTx/>
              <a:buFontTx/>
              <a:buNone/>
            </a:pPr>
            <a:r>
              <a:rPr lang="es-ES" altLang="es-ES" sz="8709" b="1">
                <a:ln>
                  <a:solidFill>
                    <a:schemeClr val="bg1"/>
                  </a:solidFill>
                </a:ln>
                <a:solidFill>
                  <a:srgbClr val="FFFFFF"/>
                </a:solidFill>
              </a:rPr>
              <a:t>8 de marzo</a:t>
            </a:r>
          </a:p>
          <a:p>
            <a:pPr algn="ctr">
              <a:buClrTx/>
              <a:buFontTx/>
              <a:buNone/>
            </a:pPr>
            <a:r>
              <a:rPr lang="es-ES" altLang="es-ES" sz="8709" b="1">
                <a:ln>
                  <a:solidFill>
                    <a:schemeClr val="bg1"/>
                  </a:solidFill>
                </a:ln>
                <a:solidFill>
                  <a:srgbClr val="FFFFFF"/>
                </a:solidFill>
              </a:rPr>
              <a:t>Día Internacional de la Mujer</a:t>
            </a:r>
          </a:p>
        </p:txBody>
      </p:sp>
    </p:spTree>
    <p:extLst>
      <p:ext uri="{BB962C8B-B14F-4D97-AF65-F5344CB8AC3E}">
        <p14:creationId xmlns:p14="http://schemas.microsoft.com/office/powerpoint/2010/main" val="348592525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 name="Rectangle 85">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2086"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8" name="Picture 87">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ítulo 1">
            <a:extLst>
              <a:ext uri="{FF2B5EF4-FFF2-40B4-BE49-F238E27FC236}">
                <a16:creationId xmlns:a16="http://schemas.microsoft.com/office/drawing/2014/main" id="{76769085-3E74-4F36-8895-CDB887929B46}"/>
              </a:ext>
            </a:extLst>
          </p:cNvPr>
          <p:cNvSpPr>
            <a:spLocks noGrp="1"/>
          </p:cNvSpPr>
          <p:nvPr>
            <p:ph type="title"/>
          </p:nvPr>
        </p:nvSpPr>
        <p:spPr>
          <a:xfrm>
            <a:off x="4951460" y="587295"/>
            <a:ext cx="4030228" cy="1669711"/>
          </a:xfrm>
        </p:spPr>
        <p:txBody>
          <a:bodyPr vert="horz" lIns="91440" tIns="45720" rIns="91440" bIns="45720" rtlCol="0" anchor="ctr">
            <a:normAutofit/>
          </a:bodyPr>
          <a:lstStyle/>
          <a:p>
            <a:r>
              <a:rPr lang="en-US" sz="4000">
                <a:solidFill>
                  <a:srgbClr val="000000"/>
                </a:solidFill>
                <a:latin typeface="Arial Black"/>
              </a:rPr>
              <a:t>Silvia </a:t>
            </a:r>
            <a:br>
              <a:rPr lang="en-US" sz="4000">
                <a:latin typeface="Arial Black"/>
              </a:rPr>
            </a:br>
            <a:r>
              <a:rPr lang="en-US" sz="4000">
                <a:solidFill>
                  <a:srgbClr val="000000"/>
                </a:solidFill>
                <a:latin typeface="Arial Black"/>
              </a:rPr>
              <a:t>Federici</a:t>
            </a:r>
            <a:br>
              <a:rPr lang="en-US" sz="3100"/>
            </a:br>
            <a:endParaRPr lang="en-US" sz="3100">
              <a:solidFill>
                <a:srgbClr val="000000"/>
              </a:solidFill>
            </a:endParaRPr>
          </a:p>
        </p:txBody>
      </p:sp>
      <p:sp>
        <p:nvSpPr>
          <p:cNvPr id="90"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4062855"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2" name="Imagen 12" descr="Imagen que contiene persona, libro, estante, interior&#10;&#10;Descripción generada con confianza muy alta">
            <a:extLst>
              <a:ext uri="{FF2B5EF4-FFF2-40B4-BE49-F238E27FC236}">
                <a16:creationId xmlns:a16="http://schemas.microsoft.com/office/drawing/2014/main" id="{C81E8FF3-19E8-454A-A8D1-070EC586CF56}"/>
              </a:ext>
            </a:extLst>
          </p:cNvPr>
          <p:cNvPicPr>
            <a:picLocks noGrp="1" noChangeAspect="1"/>
          </p:cNvPicPr>
          <p:nvPr>
            <p:ph sz="half" idx="1"/>
          </p:nvPr>
        </p:nvPicPr>
        <p:blipFill rotWithShape="1">
          <a:blip r:embed="rId3">
            <a:alphaModFix/>
            <a:extLst>
              <a:ext uri="{837473B0-CC2E-450A-ABE3-18F120FF3D39}">
                <a1611:picAttrSrcUrl xmlns:a1611="http://schemas.microsoft.com/office/drawing/2016/11/main" r:id="rId4"/>
              </a:ext>
            </a:extLst>
          </a:blip>
          <a:srcRect b="3386"/>
          <a:stretch/>
        </p:blipFill>
        <p:spPr>
          <a:xfrm>
            <a:off x="20" y="907231"/>
            <a:ext cx="3930888"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11" name="Marcador de contenido 10">
            <a:extLst>
              <a:ext uri="{FF2B5EF4-FFF2-40B4-BE49-F238E27FC236}">
                <a16:creationId xmlns:a16="http://schemas.microsoft.com/office/drawing/2014/main" id="{8C538274-1B65-4C1A-8F27-D9270ADEF3A1}"/>
              </a:ext>
            </a:extLst>
          </p:cNvPr>
          <p:cNvSpPr>
            <a:spLocks noGrp="1"/>
          </p:cNvSpPr>
          <p:nvPr>
            <p:ph sz="half" idx="2"/>
          </p:nvPr>
        </p:nvSpPr>
        <p:spPr>
          <a:xfrm>
            <a:off x="4632290" y="2076626"/>
            <a:ext cx="4820658" cy="4171251"/>
          </a:xfrm>
        </p:spPr>
        <p:txBody>
          <a:bodyPr vert="horz" lIns="91440" tIns="45720" rIns="91440" bIns="45720" rtlCol="0" anchor="ctr">
            <a:noAutofit/>
          </a:bodyPr>
          <a:lstStyle/>
          <a:p>
            <a:pPr marL="0" indent="0">
              <a:buNone/>
            </a:pPr>
            <a:r>
              <a:rPr lang="en-US" sz="2200">
                <a:solidFill>
                  <a:schemeClr val="bg1"/>
                </a:solidFill>
                <a:latin typeface="Arial Black"/>
                <a:cs typeface="Calibri" panose="020F0502020204030204"/>
              </a:rPr>
              <a:t>Escritora, profesora y activista feminista italo-estadounidense, nacida en 1942.</a:t>
            </a:r>
            <a:endParaRPr lang="es-ES" sz="2200">
              <a:solidFill>
                <a:schemeClr val="bg1"/>
              </a:solidFill>
              <a:latin typeface="Arial Black"/>
              <a:cs typeface="Calibri" panose="020F0502020204030204"/>
            </a:endParaRPr>
          </a:p>
          <a:p>
            <a:pPr marL="0" indent="0">
              <a:buNone/>
            </a:pPr>
            <a:r>
              <a:rPr lang="en-US" sz="2200">
                <a:solidFill>
                  <a:schemeClr val="bg1"/>
                </a:solidFill>
                <a:latin typeface="Arial Black"/>
                <a:cs typeface="Calibri" panose="020F0502020204030204"/>
              </a:rPr>
              <a:t>Desde la teoría de la economía feminista, concluye que el trabajo reproductivo y de cuidados, que hacen gratis las mujeres, es la base sobre la que se sostiene el capitalismo.</a:t>
            </a:r>
          </a:p>
        </p:txBody>
      </p:sp>
    </p:spTree>
    <p:extLst>
      <p:ext uri="{BB962C8B-B14F-4D97-AF65-F5344CB8AC3E}">
        <p14:creationId xmlns:p14="http://schemas.microsoft.com/office/powerpoint/2010/main" val="32227490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651306C2-7012-49B6-99A1-8BABCE01AE00}"/>
              </a:ext>
            </a:extLst>
          </p:cNvPr>
          <p:cNvSpPr txBox="1">
            <a:spLocks noChangeArrowheads="1"/>
          </p:cNvSpPr>
          <p:nvPr/>
        </p:nvSpPr>
        <p:spPr bwMode="auto">
          <a:xfrm>
            <a:off x="518720" y="533400"/>
            <a:ext cx="8868560" cy="5791200"/>
          </a:xfrm>
          <a:prstGeom prst="rect">
            <a:avLst/>
          </a:prstGeom>
          <a:noFill/>
          <a:ln w="57150" cap="flat" cmpd="thickThin">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ctr"/>
            <a:r>
              <a:rPr lang="es-ES" altLang="es-ES" sz="6000" u="sng">
                <a:ln cmpd="thickThin">
                  <a:noFill/>
                </a:ln>
                <a:latin typeface="Arial Black"/>
                <a:ea typeface="Microsoft YaHei"/>
              </a:rPr>
              <a:t>Trabajo doméstico</a:t>
            </a:r>
          </a:p>
          <a:p>
            <a:pPr algn="ctr"/>
            <a:endParaRPr lang="es-ES" altLang="es-ES" sz="3600">
              <a:latin typeface="Arial Black"/>
              <a:ea typeface="Microsoft YaHei"/>
            </a:endParaRPr>
          </a:p>
          <a:p>
            <a:pPr algn="ctr"/>
            <a:r>
              <a:rPr lang="es-ES" altLang="es-ES" sz="3600">
                <a:latin typeface="Arial Black"/>
                <a:ea typeface="Microsoft YaHei"/>
              </a:rPr>
              <a:t>Conjunto de trabajos realizados en el contexto del hogar como limpiar, cocinar o planchar. No suele estar remunerado y cuando lo está suele ser informal. En cualquier caso, la mayoría sigue siendo realizado por mujeres.</a:t>
            </a:r>
            <a:endParaRPr lang="es-ES">
              <a:cs typeface="Arial" panose="020B0604020202020204" pitchFamily="34" charset="0"/>
            </a:endParaRPr>
          </a:p>
          <a:p>
            <a:pPr algn="ctr"/>
            <a:endParaRPr lang="es-ES" altLang="es-ES" sz="3600">
              <a:latin typeface="Arial Black"/>
            </a:endParaRPr>
          </a:p>
        </p:txBody>
      </p:sp>
      <p:pic>
        <p:nvPicPr>
          <p:cNvPr id="3" name="Picture 2" descr="Resultado de imagen de feminismo">
            <a:extLst>
              <a:ext uri="{FF2B5EF4-FFF2-40B4-BE49-F238E27FC236}">
                <a16:creationId xmlns:a16="http://schemas.microsoft.com/office/drawing/2014/main" id="{9DF5022E-3782-4F10-B93F-8853DD6B524F}"/>
              </a:ext>
            </a:extLst>
          </p:cNvPr>
          <p:cNvPicPr>
            <a:picLocks noChangeAspect="1" noChangeArrowheads="1"/>
          </p:cNvPicPr>
          <p:nvPr/>
        </p:nvPicPr>
        <p:blipFill>
          <a:blip r:embed="rId2" cstate="hqprint">
            <a:extLst>
              <a:ext uri="{BEBA8EAE-BF5A-486C-A8C5-ECC9F3942E4B}">
                <a14:imgProps xmlns:a14="http://schemas.microsoft.com/office/drawing/2010/main">
                  <a14:imgLayer r:embed="rId3">
                    <a14:imgEffect>
                      <a14:backgroundRemoval t="6429" b="93988" l="6917" r="94417">
                        <a14:foregroundMark x1="51000" y1="48750" x2="48917" y2="82500"/>
                        <a14:foregroundMark x1="33500" y1="29821" x2="33500" y2="33988"/>
                        <a14:foregroundMark x1="41333" y1="26667" x2="41083" y2="31250"/>
                        <a14:foregroundMark x1="51833" y1="25238" x2="52167" y2="30000"/>
                        <a14:foregroundMark x1="61750" y1="27917" x2="61750" y2="32500"/>
                      </a14:backgroundRemoval>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20319415">
            <a:off x="743496" y="4913829"/>
            <a:ext cx="991118" cy="1421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5053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0F27617-1AA2-4513-B4D1-56C15E8FBE22}"/>
              </a:ext>
            </a:extLst>
          </p:cNvPr>
          <p:cNvSpPr>
            <a:spLocks noGrp="1"/>
          </p:cNvSpPr>
          <p:nvPr>
            <p:ph type="title"/>
          </p:nvPr>
        </p:nvSpPr>
        <p:spPr>
          <a:xfrm>
            <a:off x="872491" y="365125"/>
            <a:ext cx="3840085" cy="1692794"/>
          </a:xfrm>
        </p:spPr>
        <p:txBody>
          <a:bodyPr vert="horz" lIns="91440" tIns="45720" rIns="91440" bIns="45720" rtlCol="0" anchor="ctr">
            <a:normAutofit/>
          </a:bodyPr>
          <a:lstStyle/>
          <a:p>
            <a:r>
              <a:rPr lang="en-US" sz="3400" b="1" dirty="0" err="1">
                <a:solidFill>
                  <a:srgbClr val="000000"/>
                </a:solidFill>
              </a:rPr>
              <a:t>Josep</a:t>
            </a:r>
            <a:r>
              <a:rPr lang="en-US" sz="3400" b="1" dirty="0">
                <a:solidFill>
                  <a:srgbClr val="000000"/>
                </a:solidFill>
              </a:rPr>
              <a:t> Vicent </a:t>
            </a:r>
            <a:r>
              <a:rPr lang="en-US" sz="3400" b="1" dirty="0" err="1">
                <a:solidFill>
                  <a:srgbClr val="000000"/>
                </a:solidFill>
              </a:rPr>
              <a:t>Marquès</a:t>
            </a:r>
            <a:r>
              <a:rPr lang="en-US" sz="3400" b="1" dirty="0">
                <a:solidFill>
                  <a:srgbClr val="000000"/>
                </a:solidFill>
              </a:rPr>
              <a:t> González</a:t>
            </a:r>
            <a:br>
              <a:rPr lang="en-US" sz="3400" b="1" dirty="0">
                <a:solidFill>
                  <a:srgbClr val="000000"/>
                </a:solidFill>
              </a:rPr>
            </a:br>
            <a:r>
              <a:rPr lang="en-US" sz="3400" b="1" dirty="0">
                <a:solidFill>
                  <a:srgbClr val="000000"/>
                </a:solidFill>
              </a:rPr>
              <a:t>Valencia 1943-2008</a:t>
            </a:r>
          </a:p>
        </p:txBody>
      </p:sp>
      <p:sp>
        <p:nvSpPr>
          <p:cNvPr id="4" name="Marcador de texto 3">
            <a:extLst>
              <a:ext uri="{FF2B5EF4-FFF2-40B4-BE49-F238E27FC236}">
                <a16:creationId xmlns:a16="http://schemas.microsoft.com/office/drawing/2014/main" id="{D1B15F71-B493-4FAA-BFFB-040A34697F9F}"/>
              </a:ext>
            </a:extLst>
          </p:cNvPr>
          <p:cNvSpPr>
            <a:spLocks noGrp="1"/>
          </p:cNvSpPr>
          <p:nvPr>
            <p:ph type="body" sz="half" idx="2"/>
          </p:nvPr>
        </p:nvSpPr>
        <p:spPr>
          <a:xfrm>
            <a:off x="872491" y="2575034"/>
            <a:ext cx="3840085" cy="3462228"/>
          </a:xfrm>
        </p:spPr>
        <p:txBody>
          <a:bodyPr vert="horz" lIns="91440" tIns="45720" rIns="91440" bIns="45720" rtlCol="0" anchor="t">
            <a:noAutofit/>
          </a:bodyPr>
          <a:lstStyle/>
          <a:p>
            <a:r>
              <a:rPr lang="en-US" sz="2400" dirty="0">
                <a:solidFill>
                  <a:srgbClr val="000000"/>
                </a:solidFill>
              </a:rPr>
              <a:t>Este </a:t>
            </a:r>
            <a:r>
              <a:rPr lang="en-US" sz="2400" dirty="0" err="1">
                <a:solidFill>
                  <a:srgbClr val="000000"/>
                </a:solidFill>
              </a:rPr>
              <a:t>sociólogo</a:t>
            </a:r>
            <a:r>
              <a:rPr lang="en-US" sz="2400" dirty="0">
                <a:solidFill>
                  <a:srgbClr val="000000"/>
                </a:solidFill>
              </a:rPr>
              <a:t> y </a:t>
            </a:r>
            <a:r>
              <a:rPr lang="en-US" sz="2400" dirty="0" err="1">
                <a:solidFill>
                  <a:srgbClr val="000000"/>
                </a:solidFill>
              </a:rPr>
              <a:t>escritor</a:t>
            </a:r>
            <a:r>
              <a:rPr lang="en-US" sz="2400" dirty="0">
                <a:solidFill>
                  <a:srgbClr val="000000"/>
                </a:solidFill>
              </a:rPr>
              <a:t> </a:t>
            </a:r>
            <a:r>
              <a:rPr lang="en-US" sz="2400" dirty="0" err="1">
                <a:solidFill>
                  <a:srgbClr val="000000"/>
                </a:solidFill>
              </a:rPr>
              <a:t>fue</a:t>
            </a:r>
            <a:r>
              <a:rPr lang="en-US" sz="2400" dirty="0">
                <a:solidFill>
                  <a:srgbClr val="000000"/>
                </a:solidFill>
              </a:rPr>
              <a:t> </a:t>
            </a:r>
            <a:r>
              <a:rPr lang="en-US" sz="2400" dirty="0" err="1">
                <a:solidFill>
                  <a:srgbClr val="000000"/>
                </a:solidFill>
              </a:rPr>
              <a:t>pionero</a:t>
            </a:r>
            <a:r>
              <a:rPr lang="en-US" sz="2400" dirty="0">
                <a:solidFill>
                  <a:srgbClr val="000000"/>
                </a:solidFill>
              </a:rPr>
              <a:t> del </a:t>
            </a:r>
            <a:r>
              <a:rPr lang="en-US" sz="2400" dirty="0" err="1">
                <a:solidFill>
                  <a:srgbClr val="000000"/>
                </a:solidFill>
              </a:rPr>
              <a:t>movimiento</a:t>
            </a:r>
            <a:r>
              <a:rPr lang="en-US" sz="2400" dirty="0">
                <a:solidFill>
                  <a:srgbClr val="000000"/>
                </a:solidFill>
              </a:rPr>
              <a:t> de hombres por la </a:t>
            </a:r>
            <a:r>
              <a:rPr lang="en-US" sz="2400" dirty="0" err="1">
                <a:solidFill>
                  <a:srgbClr val="000000"/>
                </a:solidFill>
              </a:rPr>
              <a:t>Igualdad</a:t>
            </a:r>
            <a:r>
              <a:rPr lang="en-US" sz="2400" dirty="0">
                <a:solidFill>
                  <a:srgbClr val="000000"/>
                </a:solidFill>
              </a:rPr>
              <a:t> en </a:t>
            </a:r>
            <a:r>
              <a:rPr lang="en-US" sz="2400" dirty="0" err="1">
                <a:solidFill>
                  <a:srgbClr val="000000"/>
                </a:solidFill>
              </a:rPr>
              <a:t>España</a:t>
            </a:r>
            <a:r>
              <a:rPr lang="en-US" sz="2400" dirty="0">
                <a:solidFill>
                  <a:srgbClr val="000000"/>
                </a:solidFill>
              </a:rPr>
              <a:t>  y </a:t>
            </a:r>
            <a:r>
              <a:rPr lang="en-US" sz="2400" dirty="0" err="1">
                <a:solidFill>
                  <a:srgbClr val="000000"/>
                </a:solidFill>
              </a:rPr>
              <a:t>su</a:t>
            </a:r>
            <a:r>
              <a:rPr lang="en-US" sz="2400" dirty="0">
                <a:solidFill>
                  <a:srgbClr val="000000"/>
                </a:solidFill>
              </a:rPr>
              <a:t> </a:t>
            </a:r>
            <a:r>
              <a:rPr lang="en-US" sz="2400" dirty="0" err="1">
                <a:solidFill>
                  <a:srgbClr val="000000"/>
                </a:solidFill>
              </a:rPr>
              <a:t>teórico</a:t>
            </a:r>
            <a:r>
              <a:rPr lang="en-US" sz="2400" dirty="0">
                <a:solidFill>
                  <a:srgbClr val="000000"/>
                </a:solidFill>
              </a:rPr>
              <a:t> </a:t>
            </a:r>
            <a:r>
              <a:rPr lang="en-US" sz="2400" dirty="0" err="1">
                <a:solidFill>
                  <a:srgbClr val="000000"/>
                </a:solidFill>
              </a:rPr>
              <a:t>más</a:t>
            </a:r>
            <a:r>
              <a:rPr lang="en-US" sz="2400" dirty="0">
                <a:solidFill>
                  <a:srgbClr val="000000"/>
                </a:solidFill>
              </a:rPr>
              <a:t> </a:t>
            </a:r>
            <a:r>
              <a:rPr lang="en-US" sz="2400" dirty="0" err="1">
                <a:solidFill>
                  <a:srgbClr val="000000"/>
                </a:solidFill>
              </a:rPr>
              <a:t>relevante</a:t>
            </a:r>
            <a:r>
              <a:rPr lang="en-US" sz="2400" dirty="0">
                <a:solidFill>
                  <a:srgbClr val="000000"/>
                </a:solidFill>
              </a:rPr>
              <a:t>.</a:t>
            </a:r>
            <a:endParaRPr lang="en-US" sz="2400" dirty="0">
              <a:solidFill>
                <a:srgbClr val="000000"/>
              </a:solidFill>
              <a:cs typeface="Calibri"/>
            </a:endParaRPr>
          </a:p>
          <a:p>
            <a:r>
              <a:rPr lang="en-US" sz="2400" err="1">
                <a:solidFill>
                  <a:srgbClr val="000000"/>
                </a:solidFill>
              </a:rPr>
              <a:t>Dedicó</a:t>
            </a:r>
            <a:r>
              <a:rPr lang="en-US" sz="2400" dirty="0">
                <a:solidFill>
                  <a:srgbClr val="000000"/>
                </a:solidFill>
              </a:rPr>
              <a:t> </a:t>
            </a:r>
            <a:r>
              <a:rPr lang="en-US" sz="2400" err="1">
                <a:solidFill>
                  <a:srgbClr val="000000"/>
                </a:solidFill>
              </a:rPr>
              <a:t>parte</a:t>
            </a:r>
            <a:r>
              <a:rPr lang="en-US" sz="2400" dirty="0">
                <a:solidFill>
                  <a:srgbClr val="000000"/>
                </a:solidFill>
              </a:rPr>
              <a:t> de </a:t>
            </a:r>
            <a:r>
              <a:rPr lang="en-US" sz="2400" err="1">
                <a:solidFill>
                  <a:srgbClr val="000000"/>
                </a:solidFill>
              </a:rPr>
              <a:t>su</a:t>
            </a:r>
            <a:r>
              <a:rPr lang="en-US" sz="2400" dirty="0">
                <a:solidFill>
                  <a:srgbClr val="000000"/>
                </a:solidFill>
              </a:rPr>
              <a:t> </a:t>
            </a:r>
            <a:r>
              <a:rPr lang="en-US" sz="2400" err="1">
                <a:solidFill>
                  <a:srgbClr val="000000"/>
                </a:solidFill>
              </a:rPr>
              <a:t>obra</a:t>
            </a:r>
            <a:r>
              <a:rPr lang="en-US" sz="2400" dirty="0">
                <a:solidFill>
                  <a:srgbClr val="000000"/>
                </a:solidFill>
              </a:rPr>
              <a:t> a </a:t>
            </a:r>
            <a:r>
              <a:rPr lang="en-US" sz="2400" err="1">
                <a:solidFill>
                  <a:srgbClr val="000000"/>
                </a:solidFill>
              </a:rPr>
              <a:t>buscar</a:t>
            </a:r>
            <a:r>
              <a:rPr lang="en-US" sz="2400" dirty="0">
                <a:solidFill>
                  <a:srgbClr val="000000"/>
                </a:solidFill>
              </a:rPr>
              <a:t> una </a:t>
            </a:r>
            <a:r>
              <a:rPr lang="en-US" sz="2400" err="1">
                <a:solidFill>
                  <a:srgbClr val="000000"/>
                </a:solidFill>
              </a:rPr>
              <a:t>alternativa</a:t>
            </a:r>
            <a:r>
              <a:rPr lang="en-US" sz="2400" dirty="0">
                <a:solidFill>
                  <a:srgbClr val="000000"/>
                </a:solidFill>
              </a:rPr>
              <a:t> radical al </a:t>
            </a:r>
            <a:r>
              <a:rPr lang="en-US" sz="2400" err="1">
                <a:solidFill>
                  <a:srgbClr val="000000"/>
                </a:solidFill>
              </a:rPr>
              <a:t>capitalismo</a:t>
            </a:r>
            <a:r>
              <a:rPr lang="en-US" sz="2400" dirty="0">
                <a:solidFill>
                  <a:srgbClr val="000000"/>
                </a:solidFill>
              </a:rPr>
              <a:t>, </a:t>
            </a:r>
            <a:r>
              <a:rPr lang="en-US" sz="2400" err="1">
                <a:solidFill>
                  <a:srgbClr val="000000"/>
                </a:solidFill>
              </a:rPr>
              <a:t>basada</a:t>
            </a:r>
            <a:r>
              <a:rPr lang="en-US" sz="2400" dirty="0">
                <a:solidFill>
                  <a:srgbClr val="000000"/>
                </a:solidFill>
              </a:rPr>
              <a:t> en el </a:t>
            </a:r>
            <a:r>
              <a:rPr lang="en-US" sz="2400" err="1">
                <a:solidFill>
                  <a:srgbClr val="000000"/>
                </a:solidFill>
              </a:rPr>
              <a:t>ecologismo</a:t>
            </a:r>
            <a:r>
              <a:rPr lang="en-US" sz="2400" dirty="0">
                <a:solidFill>
                  <a:srgbClr val="000000"/>
                </a:solidFill>
              </a:rPr>
              <a:t>, la </a:t>
            </a:r>
            <a:r>
              <a:rPr lang="en-US" sz="2400" err="1">
                <a:solidFill>
                  <a:srgbClr val="000000"/>
                </a:solidFill>
              </a:rPr>
              <a:t>solidaridad</a:t>
            </a:r>
            <a:r>
              <a:rPr lang="en-US" sz="2400" dirty="0">
                <a:solidFill>
                  <a:srgbClr val="000000"/>
                </a:solidFill>
              </a:rPr>
              <a:t> </a:t>
            </a:r>
            <a:r>
              <a:rPr lang="en-US" sz="2400" err="1">
                <a:solidFill>
                  <a:srgbClr val="000000"/>
                </a:solidFill>
              </a:rPr>
              <a:t>internacional</a:t>
            </a:r>
            <a:r>
              <a:rPr lang="en-US" sz="2400" dirty="0">
                <a:solidFill>
                  <a:srgbClr val="000000"/>
                </a:solidFill>
              </a:rPr>
              <a:t> y el </a:t>
            </a:r>
            <a:r>
              <a:rPr lang="en-US" sz="2400" err="1">
                <a:solidFill>
                  <a:srgbClr val="000000"/>
                </a:solidFill>
              </a:rPr>
              <a:t>feminismo</a:t>
            </a:r>
            <a:r>
              <a:rPr lang="en-US" sz="2400" dirty="0">
                <a:solidFill>
                  <a:srgbClr val="000000"/>
                </a:solidFill>
              </a:rPr>
              <a:t>.</a:t>
            </a:r>
            <a:endParaRPr lang="en-US" sz="2400" dirty="0">
              <a:solidFill>
                <a:srgbClr val="000000"/>
              </a:solidFill>
              <a:cs typeface="Calibri"/>
            </a:endParaRPr>
          </a:p>
        </p:txBody>
      </p:sp>
      <p:pic>
        <p:nvPicPr>
          <p:cNvPr id="5" name="Imagen 5" descr="Imagen que contiene hombre, persona, sombrero, ropa&#10;&#10;Descripción generada con confianza muy alta">
            <a:extLst>
              <a:ext uri="{FF2B5EF4-FFF2-40B4-BE49-F238E27FC236}">
                <a16:creationId xmlns:a16="http://schemas.microsoft.com/office/drawing/2014/main" id="{E4C5EE57-C5A0-42D8-B24A-E4E59696D269}"/>
              </a:ext>
            </a:extLst>
          </p:cNvPr>
          <p:cNvPicPr>
            <a:picLocks noGrp="1" noChangeAspect="1"/>
          </p:cNvPicPr>
          <p:nvPr>
            <p:ph type="pic" idx="1"/>
          </p:nvPr>
        </p:nvPicPr>
        <p:blipFill rotWithShape="1">
          <a:blip r:embed="rId2">
            <a:extLst>
              <a:ext uri="{837473B0-CC2E-450A-ABE3-18F120FF3D39}">
                <a1611:picAttrSrcUrl xmlns:a1611="http://schemas.microsoft.com/office/drawing/2016/11/main" r:id="rId3"/>
              </a:ext>
            </a:extLst>
          </a:blip>
          <a:srcRect l="17598" r="11772"/>
          <a:stretch/>
        </p:blipFill>
        <p:spPr>
          <a:xfrm>
            <a:off x="4790137" y="11"/>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4726148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651306C2-7012-49B6-99A1-8BABCE01AE00}"/>
              </a:ext>
            </a:extLst>
          </p:cNvPr>
          <p:cNvSpPr txBox="1">
            <a:spLocks noChangeArrowheads="1"/>
          </p:cNvSpPr>
          <p:nvPr/>
        </p:nvSpPr>
        <p:spPr bwMode="auto">
          <a:xfrm>
            <a:off x="518720" y="533400"/>
            <a:ext cx="8868560" cy="5791200"/>
          </a:xfrm>
          <a:prstGeom prst="rect">
            <a:avLst/>
          </a:prstGeom>
          <a:noFill/>
          <a:ln w="57150" cap="flat" cmpd="thickThin">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ctr"/>
            <a:r>
              <a:rPr lang="es-ES" altLang="es-ES" sz="6000" u="sng">
                <a:ln cmpd="thickThin">
                  <a:noFill/>
                </a:ln>
                <a:latin typeface="Arial Black"/>
                <a:ea typeface="Microsoft YaHei"/>
              </a:rPr>
              <a:t>Paridad de género</a:t>
            </a:r>
          </a:p>
          <a:p>
            <a:pPr algn="ctr"/>
            <a:endParaRPr lang="es-ES" altLang="es-ES" sz="3600">
              <a:latin typeface="Arial Black"/>
              <a:ea typeface="Microsoft YaHei"/>
            </a:endParaRPr>
          </a:p>
          <a:p>
            <a:pPr algn="ctr"/>
            <a:r>
              <a:rPr lang="es-ES" altLang="es-ES" sz="3600">
                <a:latin typeface="Arial Black"/>
                <a:ea typeface="Microsoft YaHei"/>
              </a:rPr>
              <a:t>Participación equilibrada entre hombres y mujeres en cualquier esfera social, siendo especialmente relevante en las instituciones de poder y toma de decisiones.</a:t>
            </a:r>
          </a:p>
          <a:p>
            <a:pPr algn="ctr"/>
            <a:endParaRPr lang="es-ES" altLang="es-ES" sz="3600">
              <a:latin typeface="Arial Black"/>
              <a:ea typeface="Microsoft YaHei"/>
            </a:endParaRPr>
          </a:p>
        </p:txBody>
      </p:sp>
      <p:pic>
        <p:nvPicPr>
          <p:cNvPr id="3" name="Picture 2" descr="Resultado de imagen de feminismo">
            <a:extLst>
              <a:ext uri="{FF2B5EF4-FFF2-40B4-BE49-F238E27FC236}">
                <a16:creationId xmlns:a16="http://schemas.microsoft.com/office/drawing/2014/main" id="{43B672A1-EEB4-4ADC-8C50-F23BD4C06CFA}"/>
              </a:ext>
            </a:extLst>
          </p:cNvPr>
          <p:cNvPicPr>
            <a:picLocks noChangeAspect="1" noChangeArrowheads="1"/>
          </p:cNvPicPr>
          <p:nvPr/>
        </p:nvPicPr>
        <p:blipFill>
          <a:blip r:embed="rId2" cstate="hqprint">
            <a:extLst>
              <a:ext uri="{BEBA8EAE-BF5A-486C-A8C5-ECC9F3942E4B}">
                <a14:imgProps xmlns:a14="http://schemas.microsoft.com/office/drawing/2010/main">
                  <a14:imgLayer r:embed="rId3">
                    <a14:imgEffect>
                      <a14:backgroundRemoval t="6429" b="93988" l="6917" r="94417">
                        <a14:foregroundMark x1="51000" y1="48750" x2="48917" y2="82500"/>
                        <a14:foregroundMark x1="33500" y1="29821" x2="33500" y2="33988"/>
                        <a14:foregroundMark x1="41333" y1="26667" x2="41083" y2="31250"/>
                        <a14:foregroundMark x1="51833" y1="25238" x2="52167" y2="30000"/>
                        <a14:foregroundMark x1="61750" y1="27917" x2="61750" y2="32500"/>
                      </a14:backgroundRemoval>
                    </a14:imgEffect>
                    <a14:imgEffect>
                      <a14:saturation sat="0"/>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rot="20319415">
            <a:off x="680388" y="4731519"/>
            <a:ext cx="1134890" cy="1594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60201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2086"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9" name="Picture 78">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ítulo 1">
            <a:extLst>
              <a:ext uri="{FF2B5EF4-FFF2-40B4-BE49-F238E27FC236}">
                <a16:creationId xmlns:a16="http://schemas.microsoft.com/office/drawing/2014/main" id="{76769085-3E74-4F36-8895-CDB887929B46}"/>
              </a:ext>
            </a:extLst>
          </p:cNvPr>
          <p:cNvSpPr>
            <a:spLocks noGrp="1"/>
          </p:cNvSpPr>
          <p:nvPr>
            <p:ph type="title"/>
          </p:nvPr>
        </p:nvSpPr>
        <p:spPr>
          <a:xfrm>
            <a:off x="4951460" y="802955"/>
            <a:ext cx="4044605" cy="1454051"/>
          </a:xfrm>
        </p:spPr>
        <p:txBody>
          <a:bodyPr vert="horz" lIns="91440" tIns="45720" rIns="91440" bIns="45720" rtlCol="0" anchor="ctr">
            <a:normAutofit/>
          </a:bodyPr>
          <a:lstStyle/>
          <a:p>
            <a:r>
              <a:rPr lang="en-US" sz="4000">
                <a:solidFill>
                  <a:srgbClr val="000000"/>
                </a:solidFill>
                <a:latin typeface="Arial Black"/>
              </a:rPr>
              <a:t>Angela Davis</a:t>
            </a:r>
            <a:br>
              <a:rPr lang="en-US"/>
            </a:br>
            <a:endParaRPr lang="en-US">
              <a:solidFill>
                <a:srgbClr val="000000"/>
              </a:solidFill>
            </a:endParaRPr>
          </a:p>
        </p:txBody>
      </p:sp>
      <p:sp>
        <p:nvSpPr>
          <p:cNvPr id="81"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4062855"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Imagen 8" descr="Imagen que contiene persona, pared, hombre&#10;&#10;Descripción generada con confianza muy alta">
            <a:extLst>
              <a:ext uri="{FF2B5EF4-FFF2-40B4-BE49-F238E27FC236}">
                <a16:creationId xmlns:a16="http://schemas.microsoft.com/office/drawing/2014/main" id="{DABDBC1B-C26F-42B7-A143-F389D2663B51}"/>
              </a:ext>
            </a:extLst>
          </p:cNvPr>
          <p:cNvPicPr>
            <a:picLocks noGrp="1" noChangeAspect="1"/>
          </p:cNvPicPr>
          <p:nvPr>
            <p:ph sz="half" idx="2"/>
          </p:nvPr>
        </p:nvPicPr>
        <p:blipFill rotWithShape="1">
          <a:blip r:embed="rId3">
            <a:alphaModFix/>
            <a:extLst>
              <a:ext uri="{837473B0-CC2E-450A-ABE3-18F120FF3D39}">
                <a1611:picAttrSrcUrl xmlns:a1611="http://schemas.microsoft.com/office/drawing/2016/11/main" r:id="rId4"/>
              </a:ext>
            </a:extLst>
          </a:blip>
          <a:srcRect l="19889" r="36639"/>
          <a:stretch/>
        </p:blipFill>
        <p:spPr>
          <a:xfrm>
            <a:off x="20" y="907231"/>
            <a:ext cx="3930888"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6" name="Marcador de contenido 5">
            <a:extLst>
              <a:ext uri="{FF2B5EF4-FFF2-40B4-BE49-F238E27FC236}">
                <a16:creationId xmlns:a16="http://schemas.microsoft.com/office/drawing/2014/main" id="{33E88882-5987-4F84-A656-040A082295E5}"/>
              </a:ext>
            </a:extLst>
          </p:cNvPr>
          <p:cNvSpPr>
            <a:spLocks noGrp="1"/>
          </p:cNvSpPr>
          <p:nvPr>
            <p:ph sz="half" idx="1"/>
          </p:nvPr>
        </p:nvSpPr>
        <p:spPr>
          <a:xfrm>
            <a:off x="4689799" y="1731569"/>
            <a:ext cx="4835035" cy="4329402"/>
          </a:xfrm>
        </p:spPr>
        <p:txBody>
          <a:bodyPr vert="horz" lIns="91440" tIns="45720" rIns="91440" bIns="45720" rtlCol="0" anchor="ctr">
            <a:normAutofit/>
          </a:bodyPr>
          <a:lstStyle/>
          <a:p>
            <a:pPr marL="0" indent="0">
              <a:buNone/>
            </a:pPr>
            <a:r>
              <a:rPr lang="en-US" sz="2200">
                <a:solidFill>
                  <a:srgbClr val="000000"/>
                </a:solidFill>
                <a:latin typeface="Arial Black"/>
                <a:cs typeface="Calibri" panose="020F0502020204030204"/>
              </a:rPr>
              <a:t>Filósofa y activista afroamericana nacida en 1944.</a:t>
            </a:r>
          </a:p>
          <a:p>
            <a:pPr marL="0" indent="0">
              <a:buNone/>
            </a:pPr>
            <a:r>
              <a:rPr lang="en-US" sz="2200">
                <a:solidFill>
                  <a:schemeClr val="bg1"/>
                </a:solidFill>
                <a:latin typeface="Arial Black"/>
                <a:cs typeface="Calibri"/>
              </a:rPr>
              <a:t>Es uno de los máximos exponentes de la interseccionalidad y el feminismo antirracista; que ella defiende inclusivo, amplio y lo más espacioso posible. Un feminismo total que ensanche los márgenes para que quepan todas.</a:t>
            </a:r>
            <a:endParaRPr lang="en-US">
              <a:solidFill>
                <a:schemeClr val="bg1"/>
              </a:solidFill>
              <a:latin typeface="Arial Black"/>
              <a:cs typeface="Calibri"/>
            </a:endParaRPr>
          </a:p>
        </p:txBody>
      </p:sp>
    </p:spTree>
    <p:extLst>
      <p:ext uri="{BB962C8B-B14F-4D97-AF65-F5344CB8AC3E}">
        <p14:creationId xmlns:p14="http://schemas.microsoft.com/office/powerpoint/2010/main" val="224008440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651306C2-7012-49B6-99A1-8BABCE01AE00}"/>
              </a:ext>
            </a:extLst>
          </p:cNvPr>
          <p:cNvSpPr txBox="1">
            <a:spLocks noChangeArrowheads="1"/>
          </p:cNvSpPr>
          <p:nvPr/>
        </p:nvSpPr>
        <p:spPr bwMode="auto">
          <a:xfrm>
            <a:off x="518720" y="533400"/>
            <a:ext cx="8868560" cy="5791200"/>
          </a:xfrm>
          <a:prstGeom prst="rect">
            <a:avLst/>
          </a:prstGeom>
          <a:noFill/>
          <a:ln w="57150" cap="flat" cmpd="thickThin">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ctr">
              <a:lnSpc>
                <a:spcPct val="100000"/>
              </a:lnSpc>
            </a:pPr>
            <a:r>
              <a:rPr lang="es-ES" altLang="es-ES" sz="6000" u="sng">
                <a:ln cmpd="thickThin">
                  <a:noFill/>
                </a:ln>
                <a:latin typeface="Arial Black"/>
                <a:ea typeface="Microsoft YaHei"/>
              </a:rPr>
              <a:t>Feminismo gitano</a:t>
            </a:r>
            <a:endParaRPr lang="es-ES" altLang="es-ES" sz="6000" u="sng">
              <a:latin typeface="Arial Black"/>
              <a:ea typeface="Microsoft YaHei"/>
            </a:endParaRPr>
          </a:p>
          <a:p>
            <a:pPr algn="ctr"/>
            <a:endParaRPr lang="es-ES" altLang="es-ES" sz="3500">
              <a:ln cmpd="thickThin">
                <a:noFill/>
              </a:ln>
              <a:latin typeface="Arial Black"/>
              <a:ea typeface="Microsoft YaHei"/>
            </a:endParaRPr>
          </a:p>
          <a:p>
            <a:pPr algn="ctr"/>
            <a:r>
              <a:rPr lang="es-ES" altLang="es-ES" sz="3500">
                <a:ln cmpd="thickThin">
                  <a:noFill/>
                </a:ln>
                <a:latin typeface="Arial Black"/>
                <a:ea typeface="Microsoft YaHei"/>
              </a:rPr>
              <a:t>Corriente del feminismo que busca la igualdad entre hombres y mujeres preservando al mismo tiempo la cultura y valores del pueblo gitano.</a:t>
            </a:r>
            <a:endParaRPr lang="es-ES" altLang="es-ES" sz="3500">
              <a:latin typeface="Arial Black"/>
              <a:ea typeface="Microsoft YaHei"/>
            </a:endParaRPr>
          </a:p>
          <a:p>
            <a:pPr algn="ctr"/>
            <a:endParaRPr lang="es-ES" altLang="es-ES" sz="3500">
              <a:latin typeface="Arial Black"/>
              <a:cs typeface="Arial" panose="020B0604020202020204" pitchFamily="34" charset="0"/>
            </a:endParaRPr>
          </a:p>
        </p:txBody>
      </p:sp>
      <p:pic>
        <p:nvPicPr>
          <p:cNvPr id="3" name="Imagen 3">
            <a:extLst>
              <a:ext uri="{FF2B5EF4-FFF2-40B4-BE49-F238E27FC236}">
                <a16:creationId xmlns:a16="http://schemas.microsoft.com/office/drawing/2014/main" id="{07DE2814-EEE5-4638-8BC9-4F3CD04EADB6}"/>
              </a:ext>
            </a:extLst>
          </p:cNvPr>
          <p:cNvPicPr>
            <a:picLocks noChangeAspect="1"/>
          </p:cNvPicPr>
          <p:nvPr/>
        </p:nvPicPr>
        <p:blipFill>
          <a:blip r:embed="rId2"/>
          <a:stretch>
            <a:fillRect/>
          </a:stretch>
        </p:blipFill>
        <p:spPr>
          <a:xfrm>
            <a:off x="387739" y="4183362"/>
            <a:ext cx="2143125" cy="2143125"/>
          </a:xfrm>
          <a:prstGeom prst="rect">
            <a:avLst/>
          </a:prstGeom>
        </p:spPr>
      </p:pic>
    </p:spTree>
    <p:extLst>
      <p:ext uri="{BB962C8B-B14F-4D97-AF65-F5344CB8AC3E}">
        <p14:creationId xmlns:p14="http://schemas.microsoft.com/office/powerpoint/2010/main" val="244752460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 name="Rectangle 94">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562086"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7" name="Picture 96">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Título 1">
            <a:extLst>
              <a:ext uri="{FF2B5EF4-FFF2-40B4-BE49-F238E27FC236}">
                <a16:creationId xmlns:a16="http://schemas.microsoft.com/office/drawing/2014/main" id="{76769085-3E74-4F36-8895-CDB887929B46}"/>
              </a:ext>
            </a:extLst>
          </p:cNvPr>
          <p:cNvSpPr>
            <a:spLocks noGrp="1"/>
          </p:cNvSpPr>
          <p:nvPr>
            <p:ph type="title"/>
          </p:nvPr>
        </p:nvSpPr>
        <p:spPr>
          <a:xfrm>
            <a:off x="4445749" y="802955"/>
            <a:ext cx="4897373" cy="1454051"/>
          </a:xfrm>
        </p:spPr>
        <p:txBody>
          <a:bodyPr vert="horz" lIns="91440" tIns="45720" rIns="91440" bIns="45720" rtlCol="0" anchor="ctr">
            <a:normAutofit fontScale="90000"/>
          </a:bodyPr>
          <a:lstStyle/>
          <a:p>
            <a:r>
              <a:rPr lang="en-US" sz="4000" dirty="0">
                <a:solidFill>
                  <a:srgbClr val="000000"/>
                </a:solidFill>
                <a:latin typeface="Arial Black"/>
              </a:rPr>
              <a:t>Emilia </a:t>
            </a:r>
            <a:br>
              <a:rPr lang="en-US" sz="4000" dirty="0">
                <a:latin typeface="Arial Black"/>
              </a:rPr>
            </a:br>
            <a:r>
              <a:rPr lang="en-US" sz="4000" dirty="0">
                <a:solidFill>
                  <a:srgbClr val="000000"/>
                </a:solidFill>
                <a:latin typeface="Arial Black"/>
              </a:rPr>
              <a:t>Pardo </a:t>
            </a:r>
            <a:r>
              <a:rPr lang="en-US" sz="4000" dirty="0" err="1">
                <a:solidFill>
                  <a:srgbClr val="000000"/>
                </a:solidFill>
                <a:latin typeface="Arial Black"/>
              </a:rPr>
              <a:t>Bazán</a:t>
            </a:r>
            <a:br>
              <a:rPr lang="en-US" sz="4000" dirty="0">
                <a:solidFill>
                  <a:srgbClr val="000000"/>
                </a:solidFill>
                <a:latin typeface="Arial Black"/>
              </a:rPr>
            </a:br>
            <a:r>
              <a:rPr lang="en-US" sz="2200" dirty="0">
                <a:solidFill>
                  <a:srgbClr val="000000"/>
                </a:solidFill>
                <a:latin typeface="Arial Black"/>
                <a:cs typeface="Calibri Light"/>
              </a:rPr>
              <a:t>(La </a:t>
            </a:r>
            <a:r>
              <a:rPr lang="en-US" sz="2200" dirty="0" err="1">
                <a:solidFill>
                  <a:srgbClr val="000000"/>
                </a:solidFill>
                <a:latin typeface="Arial Black"/>
                <a:cs typeface="Calibri Light"/>
              </a:rPr>
              <a:t>Coruña</a:t>
            </a:r>
            <a:r>
              <a:rPr lang="en-US" sz="2200" dirty="0">
                <a:solidFill>
                  <a:srgbClr val="000000"/>
                </a:solidFill>
                <a:latin typeface="Arial Black"/>
                <a:cs typeface="Calibri Light"/>
              </a:rPr>
              <a:t> 1851-Madrid 1921)</a:t>
            </a:r>
            <a:endParaRPr lang="en-US" sz="2200" dirty="0">
              <a:solidFill>
                <a:srgbClr val="000000"/>
              </a:solidFill>
              <a:cs typeface="Calibri Light"/>
            </a:endParaRPr>
          </a:p>
        </p:txBody>
      </p:sp>
      <p:sp>
        <p:nvSpPr>
          <p:cNvPr id="99"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4062855"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Imagen 5" descr="Imagen que contiene exterior, persona&#10;&#10;Descripción generada con confianza muy alta">
            <a:extLst>
              <a:ext uri="{FF2B5EF4-FFF2-40B4-BE49-F238E27FC236}">
                <a16:creationId xmlns:a16="http://schemas.microsoft.com/office/drawing/2014/main" id="{1A3F203D-5637-4BF4-AC5D-DCAAB9BF1A7E}"/>
              </a:ext>
            </a:extLst>
          </p:cNvPr>
          <p:cNvPicPr>
            <a:picLocks noGrp="1" noChangeAspect="1"/>
          </p:cNvPicPr>
          <p:nvPr>
            <p:ph sz="half" idx="1"/>
          </p:nvPr>
        </p:nvPicPr>
        <p:blipFill rotWithShape="1">
          <a:blip r:embed="rId3">
            <a:alphaModFix/>
            <a:extLst>
              <a:ext uri="{837473B0-CC2E-450A-ABE3-18F120FF3D39}">
                <a1611:picAttrSrcUrl xmlns:a1611="http://schemas.microsoft.com/office/drawing/2016/11/main" r:id="rId4"/>
              </a:ext>
            </a:extLst>
          </a:blip>
          <a:srcRect l="5727" r="31977" b="1"/>
          <a:stretch/>
        </p:blipFill>
        <p:spPr>
          <a:xfrm>
            <a:off x="20" y="907231"/>
            <a:ext cx="3930888"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11" name="Marcador de contenido 10">
            <a:extLst>
              <a:ext uri="{FF2B5EF4-FFF2-40B4-BE49-F238E27FC236}">
                <a16:creationId xmlns:a16="http://schemas.microsoft.com/office/drawing/2014/main" id="{8C538274-1B65-4C1A-8F27-D9270ADEF3A1}"/>
              </a:ext>
            </a:extLst>
          </p:cNvPr>
          <p:cNvSpPr>
            <a:spLocks noGrp="1"/>
          </p:cNvSpPr>
          <p:nvPr>
            <p:ph sz="half" idx="2"/>
          </p:nvPr>
        </p:nvSpPr>
        <p:spPr>
          <a:xfrm>
            <a:off x="4442880" y="2421682"/>
            <a:ext cx="4996209" cy="3639289"/>
          </a:xfrm>
        </p:spPr>
        <p:txBody>
          <a:bodyPr vert="horz" lIns="91440" tIns="45720" rIns="91440" bIns="45720" rtlCol="0" anchor="ctr">
            <a:noAutofit/>
          </a:bodyPr>
          <a:lstStyle/>
          <a:p>
            <a:pPr marL="0" indent="0">
              <a:buNone/>
            </a:pPr>
            <a:r>
              <a:rPr lang="en-US" sz="2000" dirty="0" err="1">
                <a:solidFill>
                  <a:schemeClr val="bg1"/>
                </a:solidFill>
                <a:latin typeface="Arial Black"/>
              </a:rPr>
              <a:t>Escritora</a:t>
            </a:r>
            <a:r>
              <a:rPr lang="en-US" sz="2000" dirty="0">
                <a:solidFill>
                  <a:schemeClr val="bg1"/>
                </a:solidFill>
                <a:latin typeface="Arial Black"/>
              </a:rPr>
              <a:t> </a:t>
            </a:r>
            <a:r>
              <a:rPr lang="en-US" sz="2000" dirty="0" err="1">
                <a:solidFill>
                  <a:schemeClr val="bg1"/>
                </a:solidFill>
                <a:latin typeface="Arial Black"/>
              </a:rPr>
              <a:t>introductora</a:t>
            </a:r>
            <a:r>
              <a:rPr lang="en-US" sz="2000" dirty="0">
                <a:solidFill>
                  <a:schemeClr val="bg1"/>
                </a:solidFill>
                <a:latin typeface="Arial Black"/>
              </a:rPr>
              <a:t> del </a:t>
            </a:r>
            <a:r>
              <a:rPr lang="en-US" sz="2000" dirty="0" err="1">
                <a:solidFill>
                  <a:schemeClr val="bg1"/>
                </a:solidFill>
                <a:latin typeface="Arial Black"/>
              </a:rPr>
              <a:t>naturalismo</a:t>
            </a:r>
            <a:r>
              <a:rPr lang="en-US" sz="2000" dirty="0">
                <a:solidFill>
                  <a:schemeClr val="bg1"/>
                </a:solidFill>
                <a:latin typeface="Arial Black"/>
              </a:rPr>
              <a:t> en </a:t>
            </a:r>
            <a:r>
              <a:rPr lang="en-US" sz="2000" dirty="0" err="1">
                <a:solidFill>
                  <a:schemeClr val="bg1"/>
                </a:solidFill>
                <a:latin typeface="Arial Black"/>
              </a:rPr>
              <a:t>España</a:t>
            </a:r>
            <a:r>
              <a:rPr lang="en-US" sz="2000" dirty="0">
                <a:solidFill>
                  <a:schemeClr val="bg1"/>
                </a:solidFill>
                <a:latin typeface="Arial Black"/>
              </a:rPr>
              <a:t>, </a:t>
            </a:r>
            <a:r>
              <a:rPr lang="en-US" sz="2000" dirty="0" err="1">
                <a:solidFill>
                  <a:schemeClr val="bg1"/>
                </a:solidFill>
                <a:latin typeface="Arial Black"/>
              </a:rPr>
              <a:t>fue</a:t>
            </a:r>
            <a:r>
              <a:rPr lang="en-US" sz="2000" dirty="0">
                <a:solidFill>
                  <a:schemeClr val="bg1"/>
                </a:solidFill>
                <a:latin typeface="Arial Black"/>
              </a:rPr>
              <a:t> </a:t>
            </a:r>
            <a:r>
              <a:rPr lang="en-US" sz="2000" dirty="0" err="1">
                <a:solidFill>
                  <a:schemeClr val="bg1"/>
                </a:solidFill>
                <a:latin typeface="Arial Black"/>
              </a:rPr>
              <a:t>también</a:t>
            </a:r>
            <a:r>
              <a:rPr lang="en-US" sz="2000" dirty="0">
                <a:solidFill>
                  <a:schemeClr val="bg1"/>
                </a:solidFill>
                <a:latin typeface="Arial Black"/>
              </a:rPr>
              <a:t> </a:t>
            </a:r>
            <a:r>
              <a:rPr lang="en-US" sz="2000" dirty="0" err="1">
                <a:solidFill>
                  <a:schemeClr val="bg1"/>
                </a:solidFill>
                <a:latin typeface="Arial Black"/>
              </a:rPr>
              <a:t>catedrática</a:t>
            </a:r>
            <a:r>
              <a:rPr lang="en-US" sz="2000" dirty="0">
                <a:solidFill>
                  <a:schemeClr val="bg1"/>
                </a:solidFill>
                <a:latin typeface="Arial Black"/>
              </a:rPr>
              <a:t> y </a:t>
            </a:r>
            <a:r>
              <a:rPr lang="en-US" sz="2000" dirty="0" err="1">
                <a:solidFill>
                  <a:schemeClr val="bg1"/>
                </a:solidFill>
                <a:latin typeface="Arial Black"/>
              </a:rPr>
              <a:t>precursora</a:t>
            </a:r>
            <a:r>
              <a:rPr lang="en-US" sz="2000" dirty="0">
                <a:solidFill>
                  <a:schemeClr val="bg1"/>
                </a:solidFill>
                <a:latin typeface="Arial Black"/>
              </a:rPr>
              <a:t> en sus ideas de los derechos de las </a:t>
            </a:r>
            <a:r>
              <a:rPr lang="en-US" sz="2000" dirty="0" err="1">
                <a:solidFill>
                  <a:schemeClr val="bg1"/>
                </a:solidFill>
                <a:latin typeface="Arial Black"/>
              </a:rPr>
              <a:t>mujeres</a:t>
            </a:r>
            <a:r>
              <a:rPr lang="en-US" sz="2000" dirty="0">
                <a:solidFill>
                  <a:schemeClr val="bg1"/>
                </a:solidFill>
                <a:latin typeface="Arial Black"/>
              </a:rPr>
              <a:t> y el </a:t>
            </a:r>
            <a:r>
              <a:rPr lang="en-US" sz="2000" dirty="0" err="1">
                <a:solidFill>
                  <a:schemeClr val="bg1"/>
                </a:solidFill>
                <a:latin typeface="Arial Black"/>
              </a:rPr>
              <a:t>feminismo</a:t>
            </a:r>
            <a:r>
              <a:rPr lang="en-US" sz="2000" dirty="0">
                <a:solidFill>
                  <a:schemeClr val="bg1"/>
                </a:solidFill>
                <a:latin typeface="Arial Black"/>
              </a:rPr>
              <a:t>.</a:t>
            </a:r>
            <a:endParaRPr lang="es-ES" sz="2000" dirty="0">
              <a:solidFill>
                <a:schemeClr val="bg1"/>
              </a:solidFill>
              <a:latin typeface="Arial Black"/>
            </a:endParaRPr>
          </a:p>
          <a:p>
            <a:pPr marL="0" indent="0">
              <a:buNone/>
            </a:pPr>
            <a:r>
              <a:rPr lang="en-US" sz="2000" dirty="0" err="1">
                <a:solidFill>
                  <a:schemeClr val="bg1"/>
                </a:solidFill>
                <a:latin typeface="Arial Black"/>
                <a:cs typeface="Calibri"/>
              </a:rPr>
              <a:t>Denunció</a:t>
            </a:r>
            <a:r>
              <a:rPr lang="en-US" sz="2000" dirty="0">
                <a:solidFill>
                  <a:schemeClr val="bg1"/>
                </a:solidFill>
                <a:latin typeface="Arial Black"/>
              </a:rPr>
              <a:t> en sus </a:t>
            </a:r>
            <a:r>
              <a:rPr lang="en-US" sz="2000" dirty="0" err="1">
                <a:solidFill>
                  <a:schemeClr val="bg1"/>
                </a:solidFill>
                <a:latin typeface="Arial Black"/>
              </a:rPr>
              <a:t>artículos</a:t>
            </a:r>
            <a:r>
              <a:rPr lang="en-US" sz="2000" dirty="0">
                <a:solidFill>
                  <a:schemeClr val="bg1"/>
                </a:solidFill>
                <a:latin typeface="Arial Black"/>
              </a:rPr>
              <a:t> la </a:t>
            </a:r>
            <a:r>
              <a:rPr lang="en-US" sz="2000" dirty="0" err="1">
                <a:solidFill>
                  <a:schemeClr val="bg1"/>
                </a:solidFill>
                <a:latin typeface="Arial Black"/>
              </a:rPr>
              <a:t>violencia</a:t>
            </a:r>
            <a:r>
              <a:rPr lang="en-US" sz="2000" dirty="0">
                <a:solidFill>
                  <a:schemeClr val="bg1"/>
                </a:solidFill>
                <a:latin typeface="Arial Black"/>
              </a:rPr>
              <a:t> de </a:t>
            </a:r>
            <a:r>
              <a:rPr lang="en-US" sz="2000" dirty="0" err="1">
                <a:solidFill>
                  <a:schemeClr val="bg1"/>
                </a:solidFill>
                <a:latin typeface="Arial Black"/>
              </a:rPr>
              <a:t>género</a:t>
            </a:r>
            <a:r>
              <a:rPr lang="en-US" sz="2000" dirty="0">
                <a:solidFill>
                  <a:schemeClr val="bg1"/>
                </a:solidFill>
                <a:latin typeface="Arial Black"/>
              </a:rPr>
              <a:t> </a:t>
            </a:r>
            <a:r>
              <a:rPr lang="en-US" sz="2000" dirty="0" err="1">
                <a:solidFill>
                  <a:schemeClr val="bg1"/>
                </a:solidFill>
                <a:latin typeface="Arial Black"/>
              </a:rPr>
              <a:t>hablando</a:t>
            </a:r>
            <a:r>
              <a:rPr lang="en-US" sz="2000" dirty="0">
                <a:solidFill>
                  <a:schemeClr val="bg1"/>
                </a:solidFill>
                <a:latin typeface="Arial Black"/>
              </a:rPr>
              <a:t> de "</a:t>
            </a:r>
            <a:r>
              <a:rPr lang="en-US" sz="2000" dirty="0" err="1">
                <a:solidFill>
                  <a:schemeClr val="bg1"/>
                </a:solidFill>
                <a:latin typeface="Arial Black"/>
              </a:rPr>
              <a:t>mujericidios</a:t>
            </a:r>
            <a:r>
              <a:rPr lang="en-US" sz="2000" dirty="0">
                <a:solidFill>
                  <a:schemeClr val="bg1"/>
                </a:solidFill>
                <a:latin typeface="Arial Black"/>
              </a:rPr>
              <a:t>"(lo que hoy </a:t>
            </a:r>
            <a:r>
              <a:rPr lang="en-US" sz="2000" dirty="0" err="1">
                <a:solidFill>
                  <a:schemeClr val="bg1"/>
                </a:solidFill>
                <a:latin typeface="Arial Black"/>
              </a:rPr>
              <a:t>llamamos</a:t>
            </a:r>
            <a:r>
              <a:rPr lang="en-US" sz="2000" dirty="0">
                <a:solidFill>
                  <a:schemeClr val="bg1"/>
                </a:solidFill>
                <a:latin typeface="Arial Black"/>
              </a:rPr>
              <a:t> "</a:t>
            </a:r>
            <a:r>
              <a:rPr lang="en-US" sz="2000" dirty="0" err="1">
                <a:solidFill>
                  <a:schemeClr val="bg1"/>
                </a:solidFill>
                <a:latin typeface="Arial Black"/>
              </a:rPr>
              <a:t>feminicidios</a:t>
            </a:r>
            <a:r>
              <a:rPr lang="en-US" sz="2000" dirty="0">
                <a:solidFill>
                  <a:schemeClr val="bg1"/>
                </a:solidFill>
                <a:latin typeface="Arial Black"/>
              </a:rPr>
              <a:t>"), el </a:t>
            </a:r>
            <a:r>
              <a:rPr lang="en-US" sz="2000" dirty="0" err="1">
                <a:solidFill>
                  <a:schemeClr val="bg1"/>
                </a:solidFill>
                <a:latin typeface="Arial Black"/>
              </a:rPr>
              <a:t>acoso</a:t>
            </a:r>
            <a:r>
              <a:rPr lang="en-US" sz="2000" dirty="0">
                <a:solidFill>
                  <a:schemeClr val="bg1"/>
                </a:solidFill>
                <a:latin typeface="Arial Black"/>
              </a:rPr>
              <a:t> sexual en las </a:t>
            </a:r>
            <a:r>
              <a:rPr lang="en-US" sz="2000" dirty="0" err="1">
                <a:solidFill>
                  <a:schemeClr val="bg1"/>
                </a:solidFill>
                <a:latin typeface="Arial Black"/>
              </a:rPr>
              <a:t>calles</a:t>
            </a:r>
            <a:r>
              <a:rPr lang="en-US" sz="2000" dirty="0">
                <a:solidFill>
                  <a:schemeClr val="bg1"/>
                </a:solidFill>
                <a:latin typeface="Arial Black"/>
              </a:rPr>
              <a:t>, el </a:t>
            </a:r>
            <a:r>
              <a:rPr lang="en-US" sz="2000" dirty="0" err="1">
                <a:solidFill>
                  <a:schemeClr val="bg1"/>
                </a:solidFill>
                <a:latin typeface="Arial Black"/>
              </a:rPr>
              <a:t>mandato</a:t>
            </a:r>
            <a:r>
              <a:rPr lang="en-US" sz="2000" dirty="0">
                <a:solidFill>
                  <a:schemeClr val="bg1"/>
                </a:solidFill>
                <a:latin typeface="Arial Black"/>
              </a:rPr>
              <a:t> </a:t>
            </a:r>
            <a:r>
              <a:rPr lang="en-US" sz="2000" dirty="0" err="1">
                <a:solidFill>
                  <a:schemeClr val="bg1"/>
                </a:solidFill>
                <a:latin typeface="Arial Black"/>
              </a:rPr>
              <a:t>reproductivo</a:t>
            </a:r>
            <a:r>
              <a:rPr lang="en-US" sz="2000" dirty="0">
                <a:solidFill>
                  <a:schemeClr val="bg1"/>
                </a:solidFill>
                <a:latin typeface="Arial Black"/>
              </a:rPr>
              <a:t> y </a:t>
            </a:r>
            <a:r>
              <a:rPr lang="en-US" sz="2000" dirty="0" err="1">
                <a:solidFill>
                  <a:schemeClr val="bg1"/>
                </a:solidFill>
                <a:latin typeface="Arial Black"/>
              </a:rPr>
              <a:t>otras</a:t>
            </a:r>
            <a:r>
              <a:rPr lang="en-US" sz="2000" dirty="0">
                <a:solidFill>
                  <a:schemeClr val="bg1"/>
                </a:solidFill>
                <a:latin typeface="Arial Black"/>
              </a:rPr>
              <a:t> </a:t>
            </a:r>
            <a:r>
              <a:rPr lang="en-US" sz="2000" dirty="0" err="1">
                <a:solidFill>
                  <a:schemeClr val="bg1"/>
                </a:solidFill>
                <a:latin typeface="Arial Black"/>
              </a:rPr>
              <a:t>reivindicaciones</a:t>
            </a:r>
            <a:r>
              <a:rPr lang="en-US" sz="2000" dirty="0">
                <a:solidFill>
                  <a:schemeClr val="bg1"/>
                </a:solidFill>
                <a:latin typeface="Arial Black"/>
              </a:rPr>
              <a:t> que </a:t>
            </a:r>
            <a:r>
              <a:rPr lang="en-US" sz="2000" dirty="0" err="1">
                <a:solidFill>
                  <a:schemeClr val="bg1"/>
                </a:solidFill>
                <a:latin typeface="Arial Black"/>
              </a:rPr>
              <a:t>continúan</a:t>
            </a:r>
            <a:r>
              <a:rPr lang="en-US" sz="2000" dirty="0">
                <a:solidFill>
                  <a:schemeClr val="bg1"/>
                </a:solidFill>
                <a:latin typeface="Arial Black"/>
              </a:rPr>
              <a:t> de </a:t>
            </a:r>
            <a:r>
              <a:rPr lang="en-US" sz="2000" dirty="0" err="1">
                <a:solidFill>
                  <a:schemeClr val="bg1"/>
                </a:solidFill>
                <a:latin typeface="Arial Black"/>
              </a:rPr>
              <a:t>actualidad</a:t>
            </a:r>
            <a:r>
              <a:rPr lang="en-US" sz="2000" dirty="0">
                <a:solidFill>
                  <a:schemeClr val="bg1"/>
                </a:solidFill>
                <a:latin typeface="Arial Black"/>
              </a:rPr>
              <a:t>.</a:t>
            </a:r>
            <a:endParaRPr lang="en-US" sz="2000" dirty="0">
              <a:solidFill>
                <a:schemeClr val="bg1"/>
              </a:solidFill>
              <a:latin typeface="Arial Black"/>
              <a:cs typeface="Calibri"/>
            </a:endParaRPr>
          </a:p>
        </p:txBody>
      </p:sp>
    </p:spTree>
    <p:extLst>
      <p:ext uri="{BB962C8B-B14F-4D97-AF65-F5344CB8AC3E}">
        <p14:creationId xmlns:p14="http://schemas.microsoft.com/office/powerpoint/2010/main" val="44478220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
            <a:extLst>
              <a:ext uri="{FF2B5EF4-FFF2-40B4-BE49-F238E27FC236}">
                <a16:creationId xmlns:a16="http://schemas.microsoft.com/office/drawing/2014/main" id="{651306C2-7012-49B6-99A1-8BABCE01AE00}"/>
              </a:ext>
            </a:extLst>
          </p:cNvPr>
          <p:cNvSpPr txBox="1">
            <a:spLocks noChangeArrowheads="1"/>
          </p:cNvSpPr>
          <p:nvPr/>
        </p:nvSpPr>
        <p:spPr bwMode="auto">
          <a:xfrm>
            <a:off x="518720" y="533400"/>
            <a:ext cx="8868560" cy="5791200"/>
          </a:xfrm>
          <a:prstGeom prst="rect">
            <a:avLst/>
          </a:prstGeom>
          <a:noFill/>
          <a:ln w="57150" cap="flat" cmpd="thickThin">
            <a:solidFill>
              <a:schemeClr val="bg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ctr"/>
            <a:r>
              <a:rPr lang="es-ES" altLang="es-ES" sz="6000" u="sng">
                <a:ln cmpd="thickThin">
                  <a:noFill/>
                </a:ln>
                <a:latin typeface="Arial Black"/>
                <a:ea typeface="Microsoft YaHei"/>
              </a:rPr>
              <a:t>Feminismo cristiano</a:t>
            </a:r>
            <a:endParaRPr lang="es-ES" altLang="es-ES" sz="6000" u="sng">
              <a:latin typeface="Arial Black"/>
              <a:ea typeface="Microsoft YaHei"/>
            </a:endParaRPr>
          </a:p>
          <a:p>
            <a:pPr algn="ctr"/>
            <a:endParaRPr lang="es-ES" altLang="es-ES" sz="3500">
              <a:ln cmpd="thickThin">
                <a:noFill/>
              </a:ln>
              <a:latin typeface="Arial Black"/>
              <a:ea typeface="Microsoft YaHei"/>
            </a:endParaRPr>
          </a:p>
          <a:p>
            <a:pPr algn="ctr"/>
            <a:r>
              <a:rPr lang="es-ES" altLang="es-ES" sz="3500">
                <a:ln cmpd="thickThin">
                  <a:noFill/>
                </a:ln>
                <a:latin typeface="Arial Black"/>
                <a:ea typeface="Microsoft YaHei"/>
              </a:rPr>
              <a:t>Corriente del feminismo que busca la igualdad entre hombres y mujeres en el contexto religioso del Cristianismo.</a:t>
            </a:r>
            <a:endParaRPr lang="es-ES" altLang="es-ES" sz="3500">
              <a:latin typeface="Arial Black"/>
              <a:ea typeface="Microsoft YaHei"/>
            </a:endParaRPr>
          </a:p>
          <a:p>
            <a:pPr algn="ctr"/>
            <a:endParaRPr lang="es-ES" altLang="es-ES" sz="3500">
              <a:latin typeface="Arial Black"/>
              <a:cs typeface="Arial" panose="020B0604020202020204" pitchFamily="34" charset="0"/>
            </a:endParaRPr>
          </a:p>
        </p:txBody>
      </p:sp>
      <p:pic>
        <p:nvPicPr>
          <p:cNvPr id="3" name="Imagen 3">
            <a:extLst>
              <a:ext uri="{FF2B5EF4-FFF2-40B4-BE49-F238E27FC236}">
                <a16:creationId xmlns:a16="http://schemas.microsoft.com/office/drawing/2014/main" id="{C82E5993-9DEB-4431-B1B3-FE9C8003C03F}"/>
              </a:ext>
            </a:extLst>
          </p:cNvPr>
          <p:cNvPicPr>
            <a:picLocks noChangeAspect="1"/>
          </p:cNvPicPr>
          <p:nvPr/>
        </p:nvPicPr>
        <p:blipFill>
          <a:blip r:embed="rId2"/>
          <a:stretch>
            <a:fillRect/>
          </a:stretch>
        </p:blipFill>
        <p:spPr>
          <a:xfrm rot="-660000">
            <a:off x="743770" y="4887222"/>
            <a:ext cx="978558" cy="1243103"/>
          </a:xfrm>
          <a:prstGeom prst="rect">
            <a:avLst/>
          </a:prstGeom>
        </p:spPr>
      </p:pic>
    </p:spTree>
    <p:extLst>
      <p:ext uri="{BB962C8B-B14F-4D97-AF65-F5344CB8AC3E}">
        <p14:creationId xmlns:p14="http://schemas.microsoft.com/office/powerpoint/2010/main" val="158972567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de sÃ­mbolo feminista">
            <a:extLst>
              <a:ext uri="{FF2B5EF4-FFF2-40B4-BE49-F238E27FC236}">
                <a16:creationId xmlns:a16="http://schemas.microsoft.com/office/drawing/2014/main" id="{DB38FDB5-AA67-4592-B1CC-95C4C64864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74788">
            <a:off x="7523779" y="4511362"/>
            <a:ext cx="1315415" cy="1950075"/>
          </a:xfrm>
          <a:prstGeom prst="rect">
            <a:avLst/>
          </a:prstGeom>
          <a:noFill/>
          <a:extLst>
            <a:ext uri="{909E8E84-426E-40DD-AFC4-6F175D3DCCD1}">
              <a14:hiddenFill xmlns:a14="http://schemas.microsoft.com/office/drawing/2010/main">
                <a:solidFill>
                  <a:srgbClr val="FFFFFF"/>
                </a:solidFill>
              </a14:hiddenFill>
            </a:ext>
          </a:extLst>
        </p:spPr>
      </p:pic>
      <p:sp>
        <p:nvSpPr>
          <p:cNvPr id="2" name="Text Box 1">
            <a:extLst>
              <a:ext uri="{FF2B5EF4-FFF2-40B4-BE49-F238E27FC236}">
                <a16:creationId xmlns:a16="http://schemas.microsoft.com/office/drawing/2014/main" id="{4853EB82-016E-4BC8-81C0-B6D13F41E51F}"/>
              </a:ext>
            </a:extLst>
          </p:cNvPr>
          <p:cNvSpPr txBox="1">
            <a:spLocks noChangeArrowheads="1"/>
          </p:cNvSpPr>
          <p:nvPr/>
        </p:nvSpPr>
        <p:spPr bwMode="auto">
          <a:xfrm>
            <a:off x="923781" y="438696"/>
            <a:ext cx="5847876" cy="1553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r>
              <a:rPr lang="es-ES" altLang="es-ES" sz="6000" dirty="0">
                <a:latin typeface="Arial Black"/>
                <a:ea typeface="Microsoft YaHei"/>
              </a:rPr>
              <a:t>¿Sabías que...</a:t>
            </a:r>
            <a:endParaRPr lang="es-ES" sz="6000" dirty="0">
              <a:cs typeface="Arial" panose="020B0604020202020204" pitchFamily="34" charset="0"/>
            </a:endParaRPr>
          </a:p>
        </p:txBody>
      </p:sp>
      <p:sp>
        <p:nvSpPr>
          <p:cNvPr id="3" name="Text Box 1">
            <a:extLst>
              <a:ext uri="{FF2B5EF4-FFF2-40B4-BE49-F238E27FC236}">
                <a16:creationId xmlns:a16="http://schemas.microsoft.com/office/drawing/2014/main" id="{5C322A24-670E-4C15-B31F-3CDEDABD290F}"/>
              </a:ext>
            </a:extLst>
          </p:cNvPr>
          <p:cNvSpPr txBox="1">
            <a:spLocks noChangeArrowheads="1"/>
          </p:cNvSpPr>
          <p:nvPr/>
        </p:nvSpPr>
        <p:spPr bwMode="auto">
          <a:xfrm>
            <a:off x="1103912" y="2209800"/>
            <a:ext cx="8134782" cy="320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just"/>
            <a:r>
              <a:rPr lang="es-ES" altLang="es-ES" sz="4400" dirty="0">
                <a:latin typeface="Arial Black"/>
                <a:ea typeface="Microsoft YaHei"/>
              </a:rPr>
              <a:t>… España fue un referente internacional el 8M de 2018 por su huelga general de mujeres?</a:t>
            </a:r>
          </a:p>
          <a:p>
            <a:pPr algn="just"/>
            <a:endParaRPr lang="es-ES" altLang="es-ES" sz="4400" dirty="0" err="1">
              <a:latin typeface="Arial Black"/>
            </a:endParaRPr>
          </a:p>
        </p:txBody>
      </p:sp>
    </p:spTree>
    <p:extLst>
      <p:ext uri="{BB962C8B-B14F-4D97-AF65-F5344CB8AC3E}">
        <p14:creationId xmlns:p14="http://schemas.microsoft.com/office/powerpoint/2010/main" val="415645688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de sÃ­mbolo feminista">
            <a:extLst>
              <a:ext uri="{FF2B5EF4-FFF2-40B4-BE49-F238E27FC236}">
                <a16:creationId xmlns:a16="http://schemas.microsoft.com/office/drawing/2014/main" id="{DB38FDB5-AA67-4592-B1CC-95C4C64864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74788">
            <a:off x="7523779" y="4511362"/>
            <a:ext cx="1315415" cy="1950075"/>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1">
            <a:extLst>
              <a:ext uri="{FF2B5EF4-FFF2-40B4-BE49-F238E27FC236}">
                <a16:creationId xmlns:a16="http://schemas.microsoft.com/office/drawing/2014/main" id="{5C322A24-670E-4C15-B31F-3CDEDABD290F}"/>
              </a:ext>
            </a:extLst>
          </p:cNvPr>
          <p:cNvSpPr txBox="1">
            <a:spLocks noChangeArrowheads="1"/>
          </p:cNvSpPr>
          <p:nvPr/>
        </p:nvSpPr>
        <p:spPr bwMode="auto">
          <a:xfrm>
            <a:off x="1103912" y="1073989"/>
            <a:ext cx="8149159" cy="4336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just"/>
            <a:r>
              <a:rPr lang="es-ES" altLang="es-ES" sz="5400" dirty="0">
                <a:latin typeface="Arial Black"/>
                <a:ea typeface="Microsoft YaHei"/>
              </a:rPr>
              <a:t>Privilegio es pensar que algo no es un problema cuando no es un problema para ti</a:t>
            </a:r>
          </a:p>
        </p:txBody>
      </p:sp>
    </p:spTree>
    <p:extLst>
      <p:ext uri="{BB962C8B-B14F-4D97-AF65-F5344CB8AC3E}">
        <p14:creationId xmlns:p14="http://schemas.microsoft.com/office/powerpoint/2010/main" val="332506548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sultado de imagen de sÃ­mbolo feminista">
            <a:extLst>
              <a:ext uri="{FF2B5EF4-FFF2-40B4-BE49-F238E27FC236}">
                <a16:creationId xmlns:a16="http://schemas.microsoft.com/office/drawing/2014/main" id="{DB38FDB5-AA67-4592-B1CC-95C4C64864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874788">
            <a:off x="7523779" y="4511362"/>
            <a:ext cx="1315415" cy="1950075"/>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1">
            <a:extLst>
              <a:ext uri="{FF2B5EF4-FFF2-40B4-BE49-F238E27FC236}">
                <a16:creationId xmlns:a16="http://schemas.microsoft.com/office/drawing/2014/main" id="{5C322A24-670E-4C15-B31F-3CDEDABD290F}"/>
              </a:ext>
            </a:extLst>
          </p:cNvPr>
          <p:cNvSpPr txBox="1">
            <a:spLocks noChangeArrowheads="1"/>
          </p:cNvSpPr>
          <p:nvPr/>
        </p:nvSpPr>
        <p:spPr bwMode="auto">
          <a:xfrm>
            <a:off x="1477724" y="944593"/>
            <a:ext cx="7229007" cy="43362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r>
              <a:rPr lang="es-ES" altLang="es-ES" sz="5400" dirty="0">
                <a:latin typeface="Arial Black"/>
                <a:ea typeface="Microsoft YaHei"/>
              </a:rPr>
              <a:t>Cuando se está acostumbrado al privilegio, la igualdad se siente como opresión</a:t>
            </a:r>
          </a:p>
        </p:txBody>
      </p:sp>
    </p:spTree>
    <p:extLst>
      <p:ext uri="{BB962C8B-B14F-4D97-AF65-F5344CB8AC3E}">
        <p14:creationId xmlns:p14="http://schemas.microsoft.com/office/powerpoint/2010/main" val="4787735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EA446B-6F1A-426D-AC6D-748CCEFA54F1}"/>
              </a:ext>
            </a:extLst>
          </p:cNvPr>
          <p:cNvSpPr>
            <a:spLocks noGrp="1"/>
          </p:cNvSpPr>
          <p:nvPr>
            <p:ph type="title" idx="4294967295"/>
          </p:nvPr>
        </p:nvSpPr>
        <p:spPr>
          <a:xfrm>
            <a:off x="872491" y="365125"/>
            <a:ext cx="3840085" cy="1692794"/>
          </a:xfrm>
        </p:spPr>
        <p:txBody>
          <a:bodyPr vert="horz" lIns="91440" tIns="45720" rIns="91440" bIns="45720" rtlCol="0" anchor="ctr">
            <a:normAutofit/>
          </a:bodyPr>
          <a:lstStyle/>
          <a:p>
            <a:r>
              <a:rPr lang="en-US" sz="4000" b="1" dirty="0">
                <a:solidFill>
                  <a:srgbClr val="000000"/>
                </a:solidFill>
              </a:rPr>
              <a:t>Eduardo Galeano</a:t>
            </a:r>
            <a:br>
              <a:rPr lang="en-US" sz="2800" b="1" dirty="0">
                <a:solidFill>
                  <a:srgbClr val="000000"/>
                </a:solidFill>
              </a:rPr>
            </a:br>
            <a:br>
              <a:rPr lang="en-US" sz="2800" b="1" dirty="0">
                <a:solidFill>
                  <a:srgbClr val="000000"/>
                </a:solidFill>
              </a:rPr>
            </a:br>
            <a:r>
              <a:rPr lang="en-US" sz="2800" b="1" dirty="0">
                <a:solidFill>
                  <a:srgbClr val="000000"/>
                </a:solidFill>
              </a:rPr>
              <a:t>Montevideo 1940-2015</a:t>
            </a:r>
          </a:p>
        </p:txBody>
      </p:sp>
      <p:sp>
        <p:nvSpPr>
          <p:cNvPr id="4" name="Marcador de texto 3">
            <a:extLst>
              <a:ext uri="{FF2B5EF4-FFF2-40B4-BE49-F238E27FC236}">
                <a16:creationId xmlns:a16="http://schemas.microsoft.com/office/drawing/2014/main" id="{D0CFB4E5-2634-4321-9FC2-1E6189B34871}"/>
              </a:ext>
            </a:extLst>
          </p:cNvPr>
          <p:cNvSpPr>
            <a:spLocks noGrp="1"/>
          </p:cNvSpPr>
          <p:nvPr>
            <p:ph type="body" sz="half" idx="4294967295"/>
          </p:nvPr>
        </p:nvSpPr>
        <p:spPr>
          <a:xfrm>
            <a:off x="872490" y="2575034"/>
            <a:ext cx="4042162" cy="3462228"/>
          </a:xfrm>
        </p:spPr>
        <p:txBody>
          <a:bodyPr vert="horz" lIns="91440" tIns="45720" rIns="91440" bIns="45720" rtlCol="0" anchor="t">
            <a:noAutofit/>
          </a:bodyPr>
          <a:lstStyle/>
          <a:p>
            <a:pPr marL="0" indent="0">
              <a:buNone/>
            </a:pPr>
            <a:r>
              <a:rPr lang="en-US" sz="2400" dirty="0" err="1">
                <a:solidFill>
                  <a:srgbClr val="000000"/>
                </a:solidFill>
              </a:rPr>
              <a:t>Periodista</a:t>
            </a:r>
            <a:r>
              <a:rPr lang="en-US" sz="2400" dirty="0">
                <a:solidFill>
                  <a:srgbClr val="000000"/>
                </a:solidFill>
              </a:rPr>
              <a:t> y </a:t>
            </a:r>
            <a:r>
              <a:rPr lang="en-US" sz="2400" dirty="0" err="1">
                <a:solidFill>
                  <a:srgbClr val="000000"/>
                </a:solidFill>
              </a:rPr>
              <a:t>escritor</a:t>
            </a:r>
            <a:r>
              <a:rPr lang="en-US" sz="2400" dirty="0">
                <a:solidFill>
                  <a:srgbClr val="000000"/>
                </a:solidFill>
              </a:rPr>
              <a:t> </a:t>
            </a:r>
            <a:r>
              <a:rPr lang="en-US" sz="2400" dirty="0" err="1">
                <a:solidFill>
                  <a:srgbClr val="000000"/>
                </a:solidFill>
              </a:rPr>
              <a:t>uruguayo</a:t>
            </a:r>
            <a:r>
              <a:rPr lang="en-US" sz="2400" dirty="0">
                <a:solidFill>
                  <a:srgbClr val="000000"/>
                </a:solidFill>
              </a:rPr>
              <a:t> </a:t>
            </a:r>
            <a:r>
              <a:rPr lang="en-US" sz="2400" dirty="0" err="1">
                <a:solidFill>
                  <a:srgbClr val="000000"/>
                </a:solidFill>
              </a:rPr>
              <a:t>está</a:t>
            </a:r>
            <a:r>
              <a:rPr lang="en-US" sz="2400" dirty="0">
                <a:solidFill>
                  <a:srgbClr val="000000"/>
                </a:solidFill>
              </a:rPr>
              <a:t> </a:t>
            </a:r>
            <a:r>
              <a:rPr lang="en-US" sz="2400" dirty="0" err="1">
                <a:solidFill>
                  <a:srgbClr val="000000"/>
                </a:solidFill>
              </a:rPr>
              <a:t>considerado</a:t>
            </a:r>
            <a:r>
              <a:rPr lang="en-US" sz="2400" dirty="0">
                <a:solidFill>
                  <a:srgbClr val="000000"/>
                </a:solidFill>
              </a:rPr>
              <a:t> </a:t>
            </a:r>
            <a:r>
              <a:rPr lang="en-US" sz="2400" dirty="0" err="1">
                <a:solidFill>
                  <a:srgbClr val="000000"/>
                </a:solidFill>
              </a:rPr>
              <a:t>como</a:t>
            </a:r>
            <a:r>
              <a:rPr lang="en-US" sz="2400" dirty="0">
                <a:solidFill>
                  <a:srgbClr val="000000"/>
                </a:solidFill>
              </a:rPr>
              <a:t> </a:t>
            </a:r>
            <a:r>
              <a:rPr lang="en-US" sz="2400" dirty="0" err="1">
                <a:solidFill>
                  <a:srgbClr val="000000"/>
                </a:solidFill>
              </a:rPr>
              <a:t>uno</a:t>
            </a:r>
            <a:r>
              <a:rPr lang="en-US" sz="2400" dirty="0">
                <a:solidFill>
                  <a:srgbClr val="000000"/>
                </a:solidFill>
              </a:rPr>
              <a:t> de los </a:t>
            </a:r>
            <a:r>
              <a:rPr lang="en-US" sz="2400" dirty="0" err="1">
                <a:solidFill>
                  <a:srgbClr val="000000"/>
                </a:solidFill>
              </a:rPr>
              <a:t>más</a:t>
            </a:r>
            <a:r>
              <a:rPr lang="en-US" sz="2400" dirty="0">
                <a:solidFill>
                  <a:srgbClr val="000000"/>
                </a:solidFill>
              </a:rPr>
              <a:t> </a:t>
            </a:r>
            <a:r>
              <a:rPr lang="en-US" sz="2400" dirty="0" err="1">
                <a:solidFill>
                  <a:srgbClr val="000000"/>
                </a:solidFill>
              </a:rPr>
              <a:t>destacados</a:t>
            </a:r>
            <a:r>
              <a:rPr lang="en-US" sz="2400" dirty="0">
                <a:solidFill>
                  <a:srgbClr val="000000"/>
                </a:solidFill>
              </a:rPr>
              <a:t> </a:t>
            </a:r>
            <a:r>
              <a:rPr lang="en-US" sz="2400" dirty="0" err="1">
                <a:solidFill>
                  <a:srgbClr val="000000"/>
                </a:solidFill>
              </a:rPr>
              <a:t>artistas</a:t>
            </a:r>
            <a:r>
              <a:rPr lang="en-US" sz="2400" dirty="0">
                <a:solidFill>
                  <a:srgbClr val="000000"/>
                </a:solidFill>
              </a:rPr>
              <a:t> de la </a:t>
            </a:r>
            <a:r>
              <a:rPr lang="en-US" sz="2400" dirty="0" err="1">
                <a:solidFill>
                  <a:srgbClr val="000000"/>
                </a:solidFill>
              </a:rPr>
              <a:t>literatura</a:t>
            </a:r>
            <a:r>
              <a:rPr lang="en-US" sz="2400" dirty="0">
                <a:solidFill>
                  <a:srgbClr val="000000"/>
                </a:solidFill>
              </a:rPr>
              <a:t> </a:t>
            </a:r>
            <a:r>
              <a:rPr lang="en-US" sz="2400" dirty="0" err="1">
                <a:solidFill>
                  <a:srgbClr val="000000"/>
                </a:solidFill>
              </a:rPr>
              <a:t>latinoamericana</a:t>
            </a:r>
            <a:r>
              <a:rPr lang="en-US" sz="2400" dirty="0">
                <a:solidFill>
                  <a:srgbClr val="000000"/>
                </a:solidFill>
              </a:rPr>
              <a:t>.</a:t>
            </a:r>
            <a:endParaRPr lang="en-US" sz="2400">
              <a:solidFill>
                <a:srgbClr val="000000"/>
              </a:solidFill>
              <a:cs typeface="Calibri"/>
            </a:endParaRPr>
          </a:p>
          <a:p>
            <a:pPr marL="0" indent="0">
              <a:buNone/>
            </a:pPr>
            <a:r>
              <a:rPr lang="en-US" sz="2400" err="1">
                <a:solidFill>
                  <a:srgbClr val="000000"/>
                </a:solidFill>
              </a:rPr>
              <a:t>Destacado</a:t>
            </a:r>
            <a:r>
              <a:rPr lang="en-US" sz="2400" dirty="0">
                <a:solidFill>
                  <a:srgbClr val="000000"/>
                </a:solidFill>
              </a:rPr>
              <a:t> </a:t>
            </a:r>
            <a:r>
              <a:rPr lang="en-US" sz="2400" err="1">
                <a:solidFill>
                  <a:srgbClr val="000000"/>
                </a:solidFill>
              </a:rPr>
              <a:t>feminista</a:t>
            </a:r>
            <a:r>
              <a:rPr lang="en-US" sz="2400" dirty="0">
                <a:solidFill>
                  <a:srgbClr val="000000"/>
                </a:solidFill>
              </a:rPr>
              <a:t>, en </a:t>
            </a:r>
            <a:r>
              <a:rPr lang="en-US" sz="2400" err="1">
                <a:solidFill>
                  <a:srgbClr val="000000"/>
                </a:solidFill>
              </a:rPr>
              <a:t>su</a:t>
            </a:r>
            <a:r>
              <a:rPr lang="en-US" sz="2400" dirty="0">
                <a:solidFill>
                  <a:srgbClr val="000000"/>
                </a:solidFill>
              </a:rPr>
              <a:t> </a:t>
            </a:r>
            <a:r>
              <a:rPr lang="en-US" sz="2400" err="1">
                <a:solidFill>
                  <a:srgbClr val="000000"/>
                </a:solidFill>
              </a:rPr>
              <a:t>libro</a:t>
            </a:r>
            <a:r>
              <a:rPr lang="en-US" sz="2400" dirty="0">
                <a:solidFill>
                  <a:srgbClr val="000000"/>
                </a:solidFill>
              </a:rPr>
              <a:t> "</a:t>
            </a:r>
            <a:r>
              <a:rPr lang="en-US" sz="2400" err="1">
                <a:solidFill>
                  <a:srgbClr val="000000"/>
                </a:solidFill>
              </a:rPr>
              <a:t>Mujeres</a:t>
            </a:r>
            <a:r>
              <a:rPr lang="en-US" sz="2400" dirty="0">
                <a:solidFill>
                  <a:srgbClr val="000000"/>
                </a:solidFill>
              </a:rPr>
              <a:t>" </a:t>
            </a:r>
            <a:r>
              <a:rPr lang="en-US" sz="2400" err="1">
                <a:solidFill>
                  <a:srgbClr val="000000"/>
                </a:solidFill>
              </a:rPr>
              <a:t>presentó</a:t>
            </a:r>
            <a:r>
              <a:rPr lang="en-US" sz="2400" dirty="0">
                <a:solidFill>
                  <a:srgbClr val="000000"/>
                </a:solidFill>
              </a:rPr>
              <a:t> al </a:t>
            </a:r>
            <a:r>
              <a:rPr lang="en-US" sz="2400" err="1">
                <a:solidFill>
                  <a:srgbClr val="000000"/>
                </a:solidFill>
              </a:rPr>
              <a:t>público</a:t>
            </a:r>
            <a:r>
              <a:rPr lang="en-US" sz="2400" dirty="0">
                <a:solidFill>
                  <a:srgbClr val="000000"/>
                </a:solidFill>
              </a:rPr>
              <a:t> </a:t>
            </a:r>
            <a:r>
              <a:rPr lang="en-US" sz="2400" err="1">
                <a:solidFill>
                  <a:srgbClr val="000000"/>
                </a:solidFill>
              </a:rPr>
              <a:t>mujeres</a:t>
            </a:r>
            <a:r>
              <a:rPr lang="en-US" sz="2400" dirty="0">
                <a:solidFill>
                  <a:srgbClr val="000000"/>
                </a:solidFill>
              </a:rPr>
              <a:t> que </a:t>
            </a:r>
            <a:r>
              <a:rPr lang="en-US" sz="2400" err="1">
                <a:solidFill>
                  <a:srgbClr val="000000"/>
                </a:solidFill>
              </a:rPr>
              <a:t>terminaron</a:t>
            </a:r>
            <a:r>
              <a:rPr lang="en-US" sz="2400" dirty="0">
                <a:solidFill>
                  <a:srgbClr val="000000"/>
                </a:solidFill>
              </a:rPr>
              <a:t> invisibles y </a:t>
            </a:r>
            <a:r>
              <a:rPr lang="en-US" sz="2400" err="1">
                <a:solidFill>
                  <a:srgbClr val="000000"/>
                </a:solidFill>
              </a:rPr>
              <a:t>silenciadas</a:t>
            </a:r>
            <a:r>
              <a:rPr lang="en-US" sz="2400" dirty="0">
                <a:solidFill>
                  <a:srgbClr val="000000"/>
                </a:solidFill>
              </a:rPr>
              <a:t> en la </a:t>
            </a:r>
            <a:r>
              <a:rPr lang="en-US" sz="2400" err="1">
                <a:solidFill>
                  <a:srgbClr val="000000"/>
                </a:solidFill>
              </a:rPr>
              <a:t>historia</a:t>
            </a:r>
            <a:r>
              <a:rPr lang="en-US" sz="2400" dirty="0">
                <a:solidFill>
                  <a:srgbClr val="000000"/>
                </a:solidFill>
              </a:rPr>
              <a:t>.</a:t>
            </a:r>
            <a:endParaRPr lang="en-US" sz="2400" dirty="0">
              <a:solidFill>
                <a:srgbClr val="000000"/>
              </a:solidFill>
              <a:cs typeface="Calibri"/>
            </a:endParaRPr>
          </a:p>
          <a:p>
            <a:endParaRPr lang="en-US" sz="1600">
              <a:solidFill>
                <a:srgbClr val="000000"/>
              </a:solidFill>
            </a:endParaRPr>
          </a:p>
        </p:txBody>
      </p:sp>
      <p:pic>
        <p:nvPicPr>
          <p:cNvPr id="5" name="Imagen 5" descr="Imagen que contiene persona, interior, foto, hombre&#10;&#10;Descripción generada con confianza muy alta">
            <a:extLst>
              <a:ext uri="{FF2B5EF4-FFF2-40B4-BE49-F238E27FC236}">
                <a16:creationId xmlns:a16="http://schemas.microsoft.com/office/drawing/2014/main" id="{6878A42A-5DA2-4FA8-8A22-0B016C83967D}"/>
              </a:ext>
            </a:extLst>
          </p:cNvPr>
          <p:cNvPicPr>
            <a:picLocks noGrp="1" noChangeAspect="1"/>
          </p:cNvPicPr>
          <p:nvPr>
            <p:ph type="pic" idx="4294967295"/>
          </p:nvPr>
        </p:nvPicPr>
        <p:blipFill rotWithShape="1">
          <a:blip r:embed="rId2">
            <a:extLst>
              <a:ext uri="{837473B0-CC2E-450A-ABE3-18F120FF3D39}">
                <a1611:picAttrSrcUrl xmlns:a1611="http://schemas.microsoft.com/office/drawing/2016/11/main" r:id="rId3"/>
              </a:ext>
            </a:extLst>
          </a:blip>
          <a:srcRect l="12169" r="12169"/>
          <a:stretch/>
        </p:blipFill>
        <p:spPr>
          <a:xfrm>
            <a:off x="4790137" y="11"/>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742104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Text Box 4">
            <a:extLst>
              <a:ext uri="{FF2B5EF4-FFF2-40B4-BE49-F238E27FC236}">
                <a16:creationId xmlns:a16="http://schemas.microsoft.com/office/drawing/2014/main" id="{D3EA254D-59A5-4D71-A2E9-BE80F776D1AA}"/>
              </a:ext>
            </a:extLst>
          </p:cNvPr>
          <p:cNvSpPr txBox="1">
            <a:spLocks noChangeArrowheads="1"/>
          </p:cNvSpPr>
          <p:nvPr/>
        </p:nvSpPr>
        <p:spPr bwMode="auto">
          <a:xfrm>
            <a:off x="6400353" y="1604329"/>
            <a:ext cx="2648439" cy="21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endParaRPr lang="es-ES"/>
          </a:p>
        </p:txBody>
      </p:sp>
      <p:pic>
        <p:nvPicPr>
          <p:cNvPr id="1026" name="Picture 2" descr="https://redsanamente.org/wp-content/uploads/2017/03/IMG_20170221_092141-1024x768.jpg">
            <a:extLst>
              <a:ext uri="{FF2B5EF4-FFF2-40B4-BE49-F238E27FC236}">
                <a16:creationId xmlns:a16="http://schemas.microsoft.com/office/drawing/2014/main" id="{14A3CB68-9649-4021-BAF8-5E7604188EA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214" b="96615" l="6348" r="89844">
                        <a14:foregroundMark x1="16504" y1="89063" x2="18555" y2="64323"/>
                        <a14:foregroundMark x1="12598" y1="64974" x2="14551" y2="65755"/>
                        <a14:foregroundMark x1="36328" y1="59766" x2="36914" y2="79167"/>
                        <a14:foregroundMark x1="23535" y1="65365" x2="25684" y2="79818"/>
                        <a14:backgroundMark x1="31445" y1="19792" x2="29980" y2="26693"/>
                        <a14:backgroundMark x1="27734" y1="34896" x2="31445" y2="48828"/>
                        <a14:backgroundMark x1="29980" y1="62630" x2="31445" y2="75651"/>
                        <a14:backgroundMark x1="41016" y1="69401" x2="40820" y2="81771"/>
                        <a14:backgroundMark x1="44824" y1="39974" x2="45508" y2="44271"/>
                        <a14:backgroundMark x1="21191" y1="73828" x2="21973" y2="89193"/>
                        <a14:backgroundMark x1="25684" y1="48177" x2="26660" y2="53776"/>
                      </a14:backgroundRemoval>
                    </a14:imgEffect>
                  </a14:imgLayer>
                </a14:imgProps>
              </a:ext>
              <a:ext uri="{28A0092B-C50C-407E-A947-70E740481C1C}">
                <a14:useLocalDpi xmlns:a14="http://schemas.microsoft.com/office/drawing/2010/main" val="0"/>
              </a:ext>
            </a:extLst>
          </a:blip>
          <a:srcRect/>
          <a:stretch>
            <a:fillRect/>
          </a:stretch>
        </p:blipFill>
        <p:spPr bwMode="auto">
          <a:xfrm>
            <a:off x="-228600" y="914400"/>
            <a:ext cx="8077200" cy="605790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Conector: curvado 5">
            <a:extLst>
              <a:ext uri="{FF2B5EF4-FFF2-40B4-BE49-F238E27FC236}">
                <a16:creationId xmlns:a16="http://schemas.microsoft.com/office/drawing/2014/main" id="{10DD7DED-E1A0-445A-B846-C2DB3C5E5E37}"/>
              </a:ext>
            </a:extLst>
          </p:cNvPr>
          <p:cNvCxnSpPr>
            <a:cxnSpLocks/>
          </p:cNvCxnSpPr>
          <p:nvPr/>
        </p:nvCxnSpPr>
        <p:spPr>
          <a:xfrm flipV="1">
            <a:off x="3833864" y="2438400"/>
            <a:ext cx="1119136" cy="240406"/>
          </a:xfrm>
          <a:prstGeom prst="curvedConnector3">
            <a:avLst>
              <a:gd name="adj1" fmla="val 50000"/>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CuadroTexto 9">
            <a:extLst>
              <a:ext uri="{FF2B5EF4-FFF2-40B4-BE49-F238E27FC236}">
                <a16:creationId xmlns:a16="http://schemas.microsoft.com/office/drawing/2014/main" id="{34512D62-60B5-45F0-B847-48DBD6797F60}"/>
              </a:ext>
            </a:extLst>
          </p:cNvPr>
          <p:cNvSpPr txBox="1"/>
          <p:nvPr/>
        </p:nvSpPr>
        <p:spPr>
          <a:xfrm>
            <a:off x="4800600" y="1647164"/>
            <a:ext cx="4648200" cy="2162836"/>
          </a:xfrm>
          <a:prstGeom prst="rect">
            <a:avLst/>
          </a:prstGeom>
          <a:noFill/>
        </p:spPr>
        <p:txBody>
          <a:bodyPr wrap="square" rtlCol="0">
            <a:spAutoFit/>
          </a:bodyPr>
          <a:lstStyle/>
          <a:p>
            <a:pPr algn="ctr"/>
            <a:r>
              <a:rPr lang="es-ES" sz="3600" b="1">
                <a:latin typeface="Bradley Hand ITC" panose="03070402050302030203" pitchFamily="66" charset="0"/>
              </a:rPr>
              <a:t>¿ASÍ QUE ESTA ES LA DIFERENCIA ENTRE NUESTROS SUELDOS?</a:t>
            </a:r>
          </a:p>
        </p:txBody>
      </p:sp>
    </p:spTree>
    <p:extLst>
      <p:ext uri="{BB962C8B-B14F-4D97-AF65-F5344CB8AC3E}">
        <p14:creationId xmlns:p14="http://schemas.microsoft.com/office/powerpoint/2010/main" val="94658429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echa: a la derecha 2">
            <a:extLst>
              <a:ext uri="{FF2B5EF4-FFF2-40B4-BE49-F238E27FC236}">
                <a16:creationId xmlns:a16="http://schemas.microsoft.com/office/drawing/2014/main" id="{5D6B9A09-BFD6-42D0-AC91-01E2AF9473B8}"/>
              </a:ext>
            </a:extLst>
          </p:cNvPr>
          <p:cNvSpPr/>
          <p:nvPr/>
        </p:nvSpPr>
        <p:spPr>
          <a:xfrm rot="1680947">
            <a:off x="612092" y="1744863"/>
            <a:ext cx="8320347" cy="2514848"/>
          </a:xfrm>
          <a:prstGeom prst="rightArrow">
            <a:avLst/>
          </a:prstGeom>
          <a:solidFill>
            <a:schemeClr val="tx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176" name="Text Box 8">
            <a:extLst>
              <a:ext uri="{FF2B5EF4-FFF2-40B4-BE49-F238E27FC236}">
                <a16:creationId xmlns:a16="http://schemas.microsoft.com/office/drawing/2014/main" id="{FF2F0FE0-8A66-4C7D-A1ED-9F43B1ECF0A7}"/>
              </a:ext>
            </a:extLst>
          </p:cNvPr>
          <p:cNvSpPr txBox="1">
            <a:spLocks noChangeArrowheads="1"/>
          </p:cNvSpPr>
          <p:nvPr/>
        </p:nvSpPr>
        <p:spPr bwMode="auto">
          <a:xfrm>
            <a:off x="2356839" y="6153696"/>
            <a:ext cx="7040900" cy="5640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46" tIns="40823" rIns="81646" bIns="40823"/>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r>
              <a:rPr lang="es-ES" altLang="es-ES" sz="1270" i="1">
                <a:cs typeface="Arial" panose="020B0604020202020204" pitchFamily="34" charset="0"/>
              </a:rPr>
              <a:t>Mujeres en la universidad: un 60% de tituladas y solo el 14% de las rectoras</a:t>
            </a:r>
            <a:r>
              <a:rPr lang="es-ES" altLang="es-ES" sz="1270">
                <a:cs typeface="Arial" panose="020B0604020202020204" pitchFamily="34" charset="0"/>
              </a:rPr>
              <a:t>. Cadena Ser. 2018</a:t>
            </a:r>
          </a:p>
          <a:p>
            <a:r>
              <a:rPr lang="es-ES" altLang="es-ES" sz="1270">
                <a:cs typeface="Arial" panose="020B0604020202020204" pitchFamily="34" charset="0"/>
              </a:rPr>
              <a:t>https://cadenaser.com/ser/2018/03/02/sociedad/1520005123_473823.html </a:t>
            </a:r>
          </a:p>
        </p:txBody>
      </p:sp>
      <p:sp>
        <p:nvSpPr>
          <p:cNvPr id="10" name="Text Box 1">
            <a:extLst>
              <a:ext uri="{FF2B5EF4-FFF2-40B4-BE49-F238E27FC236}">
                <a16:creationId xmlns:a16="http://schemas.microsoft.com/office/drawing/2014/main" id="{F47788A8-9051-441A-9CDC-6EAE8771D96A}"/>
              </a:ext>
            </a:extLst>
          </p:cNvPr>
          <p:cNvSpPr txBox="1">
            <a:spLocks noChangeArrowheads="1"/>
          </p:cNvSpPr>
          <p:nvPr/>
        </p:nvSpPr>
        <p:spPr bwMode="auto">
          <a:xfrm>
            <a:off x="358905" y="152349"/>
            <a:ext cx="9038138" cy="10534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r>
              <a:rPr lang="es-ES" altLang="es-ES" sz="3629">
                <a:latin typeface="Arial Black"/>
                <a:ea typeface="Microsoft YaHei"/>
              </a:rPr>
              <a:t>¿Sabías que las mujeres suponen… </a:t>
            </a:r>
            <a:endParaRPr lang="es-ES">
              <a:cs typeface="Arial" panose="020B0604020202020204" pitchFamily="34" charset="0"/>
            </a:endParaRPr>
          </a:p>
        </p:txBody>
      </p:sp>
      <p:sp>
        <p:nvSpPr>
          <p:cNvPr id="11" name="Text Box 1">
            <a:extLst>
              <a:ext uri="{FF2B5EF4-FFF2-40B4-BE49-F238E27FC236}">
                <a16:creationId xmlns:a16="http://schemas.microsoft.com/office/drawing/2014/main" id="{5EDFCEF4-7A89-42E0-B688-34F8FA9869AF}"/>
              </a:ext>
            </a:extLst>
          </p:cNvPr>
          <p:cNvSpPr txBox="1">
            <a:spLocks noChangeArrowheads="1"/>
          </p:cNvSpPr>
          <p:nvPr/>
        </p:nvSpPr>
        <p:spPr bwMode="auto">
          <a:xfrm>
            <a:off x="808840" y="1306153"/>
            <a:ext cx="8868560" cy="1553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just"/>
            <a:r>
              <a:rPr lang="es-ES" altLang="es-ES" sz="3629">
                <a:latin typeface="Arial Black"/>
                <a:ea typeface="Microsoft YaHei"/>
              </a:rPr>
              <a:t>… el 55% de los estudiantes universitarios y el 60% de los titulados?</a:t>
            </a:r>
            <a:endParaRPr lang="es-ES" altLang="es-ES" sz="3629">
              <a:latin typeface="Arial Black"/>
            </a:endParaRPr>
          </a:p>
        </p:txBody>
      </p:sp>
      <p:sp>
        <p:nvSpPr>
          <p:cNvPr id="12" name="Text Box 1">
            <a:extLst>
              <a:ext uri="{FF2B5EF4-FFF2-40B4-BE49-F238E27FC236}">
                <a16:creationId xmlns:a16="http://schemas.microsoft.com/office/drawing/2014/main" id="{8E5782A1-82E4-46EA-86FD-AAFF37269799}"/>
              </a:ext>
            </a:extLst>
          </p:cNvPr>
          <p:cNvSpPr txBox="1">
            <a:spLocks noChangeArrowheads="1"/>
          </p:cNvSpPr>
          <p:nvPr/>
        </p:nvSpPr>
        <p:spPr bwMode="auto">
          <a:xfrm>
            <a:off x="808840" y="2586783"/>
            <a:ext cx="8868560" cy="1553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just"/>
            <a:r>
              <a:rPr lang="es-ES" altLang="es-ES" sz="3629">
                <a:latin typeface="Arial Black"/>
                <a:ea typeface="Microsoft YaHei"/>
              </a:rPr>
              <a:t>… el 45% de los profesores?</a:t>
            </a:r>
            <a:endParaRPr lang="es-ES" altLang="es-ES" sz="3629">
              <a:latin typeface="Arial Black"/>
            </a:endParaRPr>
          </a:p>
        </p:txBody>
      </p:sp>
      <p:sp>
        <p:nvSpPr>
          <p:cNvPr id="13" name="Text Box 1">
            <a:extLst>
              <a:ext uri="{FF2B5EF4-FFF2-40B4-BE49-F238E27FC236}">
                <a16:creationId xmlns:a16="http://schemas.microsoft.com/office/drawing/2014/main" id="{96D4D163-EB28-4F2E-A16F-E507C6BAE393}"/>
              </a:ext>
            </a:extLst>
          </p:cNvPr>
          <p:cNvSpPr txBox="1">
            <a:spLocks noChangeArrowheads="1"/>
          </p:cNvSpPr>
          <p:nvPr/>
        </p:nvSpPr>
        <p:spPr bwMode="auto">
          <a:xfrm>
            <a:off x="808840" y="3552072"/>
            <a:ext cx="8868560" cy="1553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just"/>
            <a:r>
              <a:rPr lang="es-ES" altLang="es-ES" sz="3629">
                <a:latin typeface="Arial Black"/>
                <a:ea typeface="Microsoft YaHei"/>
              </a:rPr>
              <a:t>… el 20% de los catedráticos?</a:t>
            </a:r>
            <a:endParaRPr lang="es-ES" altLang="es-ES" sz="3629">
              <a:latin typeface="Arial Black"/>
            </a:endParaRPr>
          </a:p>
        </p:txBody>
      </p:sp>
      <p:sp>
        <p:nvSpPr>
          <p:cNvPr id="14" name="Text Box 1">
            <a:extLst>
              <a:ext uri="{FF2B5EF4-FFF2-40B4-BE49-F238E27FC236}">
                <a16:creationId xmlns:a16="http://schemas.microsoft.com/office/drawing/2014/main" id="{A89DE49F-CA5D-4C20-9D9B-EC3C8437532E}"/>
              </a:ext>
            </a:extLst>
          </p:cNvPr>
          <p:cNvSpPr txBox="1">
            <a:spLocks noChangeArrowheads="1"/>
          </p:cNvSpPr>
          <p:nvPr/>
        </p:nvSpPr>
        <p:spPr bwMode="auto">
          <a:xfrm>
            <a:off x="808840" y="4600368"/>
            <a:ext cx="8868560" cy="155332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defPPr>
              <a:defRPr lang="en-GB"/>
            </a:defPPr>
            <a:lvl1pPr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1pPr>
            <a:lvl2pPr marL="706025" indent="-271548"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2pPr>
            <a:lvl3pPr marL="1086193"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3pPr>
            <a:lvl4pPr marL="1520670"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4pPr>
            <a:lvl5pPr marL="1955147" indent="-217239" algn="l" defTabSz="426935" rtl="0" fontAlgn="base" hangingPunct="0">
              <a:lnSpc>
                <a:spcPct val="93000"/>
              </a:lnSpc>
              <a:spcBef>
                <a:spcPct val="0"/>
              </a:spcBef>
              <a:spcAft>
                <a:spcPct val="0"/>
              </a:spcAft>
              <a:buClr>
                <a:srgbClr val="000000"/>
              </a:buClr>
              <a:buSzPct val="100000"/>
              <a:buFont typeface="Times New Roman" panose="02020603050405020304" pitchFamily="18" charset="0"/>
              <a:defRPr kern="1200">
                <a:solidFill>
                  <a:schemeClr val="bg1"/>
                </a:solidFill>
                <a:latin typeface="Arial" panose="020B0604020202020204" pitchFamily="34" charset="0"/>
                <a:ea typeface="Microsoft YaHei" panose="020B0503020204020204" pitchFamily="34" charset="-122"/>
                <a:cs typeface="+mn-cs"/>
              </a:defRPr>
            </a:lvl5pPr>
            <a:lvl6pPr marL="2172386"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6pPr>
            <a:lvl7pPr marL="2606863"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7pPr>
            <a:lvl8pPr marL="3041340"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8pPr>
            <a:lvl9pPr marL="3475817" algn="l" defTabSz="868954" rtl="0" eaLnBrk="1" latinLnBrk="0" hangingPunct="1">
              <a:defRPr kern="1200">
                <a:solidFill>
                  <a:schemeClr val="bg1"/>
                </a:solidFill>
                <a:latin typeface="Arial" panose="020B0604020202020204" pitchFamily="34" charset="0"/>
                <a:ea typeface="Microsoft YaHei" panose="020B0503020204020204" pitchFamily="34" charset="-122"/>
                <a:cs typeface="+mn-cs"/>
              </a:defRPr>
            </a:lvl9pPr>
          </a:lstStyle>
          <a:p>
            <a:pPr algn="just"/>
            <a:r>
              <a:rPr lang="es-ES" altLang="es-ES" sz="3629">
                <a:latin typeface="Arial Black"/>
                <a:ea typeface="Microsoft YaHei"/>
              </a:rPr>
              <a:t>… y sólo el 14% de los rectores?</a:t>
            </a:r>
            <a:endParaRPr lang="es-ES" altLang="es-ES" sz="3629">
              <a:latin typeface="Arial Black"/>
            </a:endParaRPr>
          </a:p>
        </p:txBody>
      </p:sp>
    </p:spTree>
    <p:extLst>
      <p:ext uri="{BB962C8B-B14F-4D97-AF65-F5344CB8AC3E}">
        <p14:creationId xmlns:p14="http://schemas.microsoft.com/office/powerpoint/2010/main" val="40198159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2555</Words>
  <Application>Microsoft Office PowerPoint</Application>
  <PresentationFormat>A4 (210 x 297 mm)</PresentationFormat>
  <Paragraphs>299</Paragraphs>
  <Slides>79</Slides>
  <Notes>18</Notes>
  <HiddenSlides>0</HiddenSlides>
  <MMClips>0</MMClips>
  <ScaleCrop>false</ScaleCrop>
  <HeadingPairs>
    <vt:vector size="4" baseType="variant">
      <vt:variant>
        <vt:lpstr>Tema</vt:lpstr>
      </vt:variant>
      <vt:variant>
        <vt:i4>1</vt:i4>
      </vt:variant>
      <vt:variant>
        <vt:lpstr>Títulos de diapositiva</vt:lpstr>
      </vt:variant>
      <vt:variant>
        <vt:i4>79</vt:i4>
      </vt:variant>
    </vt:vector>
  </HeadingPairs>
  <TitlesOfParts>
    <vt:vector size="80" baseType="lpstr">
      <vt:lpstr>Office Theme</vt:lpstr>
      <vt:lpstr>Presentación de PowerPoint</vt:lpstr>
      <vt:lpstr>¿Por qué un Día Internacional dedicado a la mujer?</vt:lpstr>
      <vt:lpstr>¿Por qué el color violeta? </vt:lpstr>
      <vt:lpstr>Presentación de PowerPoint</vt:lpstr>
      <vt:lpstr>¿Por qué feminismo y no igualismo?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Jóhanna Sigurðardóttir  </vt:lpstr>
      <vt:lpstr>Presentación de PowerPoint</vt:lpstr>
      <vt:lpstr>Ben Barres  West Orange 1954-Standford 2017 </vt:lpstr>
      <vt:lpstr>Presentación de PowerPoint</vt:lpstr>
      <vt:lpstr>Presentación de PowerPoint</vt:lpstr>
      <vt:lpstr>Leticia Dolera</vt:lpstr>
      <vt:lpstr>Presentación de PowerPoint</vt:lpstr>
      <vt:lpstr>Octavio Salazar Benítez</vt:lpstr>
      <vt:lpstr>Presentación de PowerPoint</vt:lpstr>
      <vt:lpstr>Presentación de PowerPoint</vt:lpstr>
      <vt:lpstr>Chimamanda Ngozi Adichie </vt:lpstr>
      <vt:lpstr>Presentación de PowerPoint</vt:lpstr>
      <vt:lpstr>Presentación de PowerPoint</vt:lpstr>
      <vt:lpstr>Presentación de PowerPoint</vt:lpstr>
      <vt:lpstr>Rigoberta Menchú</vt:lpstr>
      <vt:lpstr>Presentación de PowerPoint</vt:lpstr>
      <vt:lpstr>Presentación de PowerPoint</vt:lpstr>
      <vt:lpstr>Carmen de Burgos y Seguí</vt:lpstr>
      <vt:lpstr>Tenzin Gyatso</vt:lpstr>
      <vt:lpstr>Thomas Mathieu</vt:lpstr>
      <vt:lpstr>Presentación de PowerPoint</vt:lpstr>
      <vt:lpstr>Presentación de PowerPoint</vt:lpstr>
      <vt:lpstr>Presentación de PowerPoint</vt:lpstr>
      <vt:lpstr>Dolores Ibárruri Gómez,  la Pasionaria</vt:lpstr>
      <vt:lpstr>Presentación de PowerPoint</vt:lpstr>
      <vt:lpstr>Frederick Douglass  Talbot 1818-Washington D.C. 1895</vt:lpstr>
      <vt:lpstr>Presentación de PowerPoint</vt:lpstr>
      <vt:lpstr>Presentación de PowerPoint</vt:lpstr>
      <vt:lpstr>Presentación de PowerPoint</vt:lpstr>
      <vt:lpstr>Yayo Herrero López</vt:lpstr>
      <vt:lpstr>Presentación de PowerPoint</vt:lpstr>
      <vt:lpstr>Presentación de PowerPoint</vt:lpstr>
      <vt:lpstr>Presentación de PowerPoint</vt:lpstr>
      <vt:lpstr>Javier Sáez del Álamo</vt:lpstr>
      <vt:lpstr>Wangari Maathai</vt:lpstr>
      <vt:lpstr>Presentación de PowerPoint</vt:lpstr>
      <vt:lpstr>Presentación de PowerPoint</vt:lpstr>
      <vt:lpstr>John Stuart Mill  Londres 1806-Aviñón 1873</vt:lpstr>
      <vt:lpstr>Vigdís Finnbogadóttir </vt:lpstr>
      <vt:lpstr>Presentación de PowerPoint</vt:lpstr>
      <vt:lpstr>Presentación de PowerPoint</vt:lpstr>
      <vt:lpstr>Andy Murray</vt:lpstr>
      <vt:lpstr>Ángeles Caso</vt:lpstr>
      <vt:lpstr>Presentación de PowerPoint</vt:lpstr>
      <vt:lpstr>Presentación de PowerPoint</vt:lpstr>
      <vt:lpstr>Malala Yousafzai </vt:lpstr>
      <vt:lpstr>Presentación de PowerPoint</vt:lpstr>
      <vt:lpstr>Presentación de PowerPoint</vt:lpstr>
      <vt:lpstr>Presentación de PowerPoint</vt:lpstr>
      <vt:lpstr>Guillermo Rodríguez Godínez Arkano</vt:lpstr>
      <vt:lpstr>Presentación de PowerPoint</vt:lpstr>
      <vt:lpstr>¿Por qué el día 8 de marzo? </vt:lpstr>
      <vt:lpstr>Billie Jean King </vt:lpstr>
      <vt:lpstr>Presentación de PowerPoint</vt:lpstr>
      <vt:lpstr>Presentación de PowerPoint</vt:lpstr>
      <vt:lpstr>Silvia  Federici </vt:lpstr>
      <vt:lpstr>Josep Vicent Marquès González Valencia 1943-2008</vt:lpstr>
      <vt:lpstr>Presentación de PowerPoint</vt:lpstr>
      <vt:lpstr>Angela Davis </vt:lpstr>
      <vt:lpstr>Presentación de PowerPoint</vt:lpstr>
      <vt:lpstr>Emilia  Pardo Bazán (La Coruña 1851-Madrid 1921)</vt:lpstr>
      <vt:lpstr>Presentación de PowerPoint</vt:lpstr>
      <vt:lpstr>Presentación de PowerPoint</vt:lpstr>
      <vt:lpstr>Presentación de PowerPoint</vt:lpstr>
      <vt:lpstr>Presentación de PowerPoint</vt:lpstr>
      <vt:lpstr>Eduardo Galeano  Montevideo 1940-2015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israel</dc:creator>
  <cp:lastModifiedBy>PROFESOR</cp:lastModifiedBy>
  <cp:revision>621</cp:revision>
  <cp:lastPrinted>1601-01-01T00:00:00Z</cp:lastPrinted>
  <dcterms:created xsi:type="dcterms:W3CDTF">2019-02-20T17:28:37Z</dcterms:created>
  <dcterms:modified xsi:type="dcterms:W3CDTF">2020-03-16T11:16:43Z</dcterms:modified>
</cp:coreProperties>
</file>