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6" r:id="rId8"/>
    <p:sldId id="277" r:id="rId9"/>
    <p:sldId id="278" r:id="rId10"/>
    <p:sldId id="279" r:id="rId11"/>
    <p:sldId id="280" r:id="rId12"/>
    <p:sldId id="262" r:id="rId13"/>
    <p:sldId id="263" r:id="rId14"/>
    <p:sldId id="264" r:id="rId15"/>
    <p:sldId id="265" r:id="rId16"/>
    <p:sldId id="266" r:id="rId17"/>
    <p:sldId id="267" r:id="rId18"/>
    <p:sldId id="268" r:id="rId19"/>
    <p:sldId id="269" r:id="rId20"/>
    <p:sldId id="270" r:id="rId21"/>
    <p:sldId id="272" r:id="rId22"/>
    <p:sldId id="274"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87" autoAdjust="0"/>
  </p:normalViewPr>
  <p:slideViewPr>
    <p:cSldViewPr>
      <p:cViewPr varScale="1">
        <p:scale>
          <a:sx n="71" d="100"/>
          <a:sy n="71" d="100"/>
        </p:scale>
        <p:origin x="-1794" y="-96"/>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5174723-70C7-44E4-BB83-17CDADBE9F45}" type="datetimeFigureOut">
              <a:rPr lang="es-ES"/>
              <a:pPr>
                <a:defRPr/>
              </a:pPr>
              <a:t>07/04/2015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A17A6BE-FE65-4734-8F6C-1E3104AC4A59}"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78C0A6-AFE0-445B-9F90-66D2023F92D3}" type="datetimeFigureOut">
              <a:rPr lang="es-ES"/>
              <a:pPr>
                <a:defRPr/>
              </a:pPr>
              <a:t>07/04/2015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8582F52-5AA5-4EC3-9587-3C3791A23080}"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EAA6266-A4CA-4F6A-8468-953F3B60D8CF}" type="datetimeFigureOut">
              <a:rPr lang="es-ES"/>
              <a:pPr>
                <a:defRPr/>
              </a:pPr>
              <a:t>07/04/2015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F2FD46B-1662-462B-A9EB-7C36673D1F4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4EF238F-13C4-49A7-8739-86452DA419C6}" type="datetimeFigureOut">
              <a:rPr lang="es-ES"/>
              <a:pPr>
                <a:defRPr/>
              </a:pPr>
              <a:t>07/04/2015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B28D7D7-EA65-4CAC-B3C9-CB50A7E91993}"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56CC6A1-CB51-493C-8265-F7D8DBB135E6}" type="datetimeFigureOut">
              <a:rPr lang="es-ES"/>
              <a:pPr>
                <a:defRPr/>
              </a:pPr>
              <a:t>07/04/2015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FEAD891-EA62-484E-8277-E913C37A27DD}"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E706E23-D883-4953-94FA-2E48392E2133}" type="datetimeFigureOut">
              <a:rPr lang="es-ES"/>
              <a:pPr>
                <a:defRPr/>
              </a:pPr>
              <a:t>07/04/2015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273F534-E663-4EEF-B8EC-31FE88E4B0B1}"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990A445-0A18-4452-AEB9-11CF7A2BF079}" type="datetimeFigureOut">
              <a:rPr lang="es-ES"/>
              <a:pPr>
                <a:defRPr/>
              </a:pPr>
              <a:t>07/04/2015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C528392-DB6D-4BCF-881D-70245703E7CA}"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23AFF2F-FE9F-4CCC-AEBF-CC3C8CD1FD58}" type="datetimeFigureOut">
              <a:rPr lang="es-ES"/>
              <a:pPr>
                <a:defRPr/>
              </a:pPr>
              <a:t>07/04/2015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30880CC-3763-4F2C-8952-DC026AB080C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545E73A-3DA2-4337-A47A-E13CC40037E8}" type="datetimeFigureOut">
              <a:rPr lang="es-ES"/>
              <a:pPr>
                <a:defRPr/>
              </a:pPr>
              <a:t>07/04/2015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6EF3A269-FC5A-4798-ADCE-53EBE9657458}"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E4CB072-D4CB-4D7D-8B3A-FB056C9C5D82}" type="datetimeFigureOut">
              <a:rPr lang="es-ES"/>
              <a:pPr>
                <a:defRPr/>
              </a:pPr>
              <a:t>07/04/2015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5668A6B-F965-4A51-8D4F-7301DDD38049}"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F1EC8A1-5038-4FA7-8EEE-62A1A8B8926E}" type="datetimeFigureOut">
              <a:rPr lang="es-ES"/>
              <a:pPr>
                <a:defRPr/>
              </a:pPr>
              <a:t>07/04/2015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B77D17A-9EA3-425B-8D1E-33EA5CBF4D1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27540E-A629-4E13-B687-E05024006D27}" type="datetimeFigureOut">
              <a:rPr lang="es-ES"/>
              <a:pPr>
                <a:defRPr/>
              </a:pPr>
              <a:t>07/04/2015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1535D05-D0FD-48B9-93D7-D9858F3D2BF9}"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Lagunas_de_Villaf%C3%A1fila,_Casa_del_Parque.jpg"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Eleocharis_palustris_Habitus_2010-5-31_MestanzaValledeAlcudia.jp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hsb.wikipedia.org/wiki/M%C3%B3rska_sy%C4%87"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Chlamydotis_undulata_-Lanzarote,_Canary_Islands,_Spain-Crop.jpg"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ro.wikipedia.org/wiki/Sp%C3%A2rcaci"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Alcaravan.jpg"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Greylag_goose"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ferranp/4300526378/"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Garza_Real_(Ardea_cinerea)_(6295461439).jp"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gl.wikipedia.org/wiki/Avefr%C3%ADa"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Lagunas_de_Villaf%C3%A1fila,_detalle_laguna.jpg"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Villafafila_Palomar.jpg"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ypha_domingensis_5.jpg"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gl.wikipedia.org/wiki/Phragmites_australis"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Ranunculus_peltatus_Habits_2010March29_ValledeAlcudia.jpg"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title"/>
          </p:nvPr>
        </p:nvSpPr>
        <p:spPr/>
        <p:txBody>
          <a:bodyPr/>
          <a:lstStyle/>
          <a:p>
            <a:r>
              <a:rPr lang="es-ES" sz="2800" b="1" smtClean="0"/>
              <a:t>Reserva Natural de Lagunas de Villafáfila</a:t>
            </a:r>
          </a:p>
        </p:txBody>
      </p:sp>
      <p:pic>
        <p:nvPicPr>
          <p:cNvPr id="13314" name="4 Marcador de contenido" descr="800px-Lagunas_de_Villafáfila,_Casa_del_Parque.jpg"/>
          <p:cNvPicPr>
            <a:picLocks noGrp="1" noChangeAspect="1"/>
          </p:cNvPicPr>
          <p:nvPr>
            <p:ph sz="half" idx="1"/>
          </p:nvPr>
        </p:nvPicPr>
        <p:blipFill>
          <a:blip r:embed="rId2"/>
          <a:srcRect/>
          <a:stretch>
            <a:fillRect/>
          </a:stretch>
        </p:blipFill>
        <p:spPr>
          <a:xfrm>
            <a:off x="457200" y="2347913"/>
            <a:ext cx="4038600" cy="3028950"/>
          </a:xfrm>
        </p:spPr>
      </p:pic>
      <p:sp>
        <p:nvSpPr>
          <p:cNvPr id="13315" name="3 Marcador de contenido"/>
          <p:cNvSpPr>
            <a:spLocks noGrp="1"/>
          </p:cNvSpPr>
          <p:nvPr>
            <p:ph sz="half" idx="2"/>
          </p:nvPr>
        </p:nvSpPr>
        <p:spPr/>
        <p:txBody>
          <a:bodyPr/>
          <a:lstStyle/>
          <a:p>
            <a:endParaRPr lang="es-ES" sz="1000" smtClean="0"/>
          </a:p>
          <a:p>
            <a:endParaRPr lang="es-ES" sz="1000" smtClean="0"/>
          </a:p>
          <a:p>
            <a:endParaRPr lang="es-ES" sz="1000" smtClean="0"/>
          </a:p>
          <a:p>
            <a:endParaRPr lang="es-ES" sz="1000" smtClean="0"/>
          </a:p>
          <a:p>
            <a:r>
              <a:rPr lang="es-ES" sz="2000" smtClean="0"/>
              <a:t>La Reserva Natural de Lagunas de Villafáfila es un espacio natural protegido que se encuentra en la comarca de Tierra de Campos, provincia de Zamora, Castilla y León, España.</a:t>
            </a:r>
          </a:p>
          <a:p>
            <a:endParaRPr lang="es-ES" sz="1000" smtClean="0"/>
          </a:p>
          <a:p>
            <a:endParaRPr lang="es-ES" sz="1000" smtClean="0"/>
          </a:p>
          <a:p>
            <a:endParaRPr lang="es-ES" sz="1000" smtClean="0"/>
          </a:p>
          <a:p>
            <a:endParaRPr lang="es-ES" sz="1000" smtClean="0"/>
          </a:p>
          <a:p>
            <a:endParaRPr lang="es-ES" sz="1000" smtClean="0"/>
          </a:p>
          <a:p>
            <a:endParaRPr lang="es-ES" sz="1000" smtClean="0"/>
          </a:p>
          <a:p>
            <a:r>
              <a:rPr lang="es-ES" sz="1000" smtClean="0"/>
              <a:t>Imagen tomada de: wikimedia</a:t>
            </a:r>
          </a:p>
          <a:p>
            <a:r>
              <a:rPr lang="es-ES" sz="1000" smtClean="0">
                <a:hlinkClick r:id="rId3"/>
              </a:rPr>
              <a:t>Enlace:http://commons.wikimedia.org/wiki/File:Lagunas_de_Villaf%C3%A1fila,_Casa_del_Parque.jpg</a:t>
            </a:r>
            <a:endParaRPr lang="es-ES" sz="1000" smtClean="0"/>
          </a:p>
          <a:p>
            <a:r>
              <a:rPr lang="es-ES" sz="1000" smtClean="0"/>
              <a:t>Autor: Rubén Ojeda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r>
              <a:rPr lang="es-ES" smtClean="0"/>
              <a:t>Vegetación. Junco</a:t>
            </a:r>
          </a:p>
        </p:txBody>
      </p:sp>
      <p:pic>
        <p:nvPicPr>
          <p:cNvPr id="22530" name="4 Marcador de contenido" descr="junco.jpg"/>
          <p:cNvPicPr>
            <a:picLocks noGrp="1" noChangeAspect="1"/>
          </p:cNvPicPr>
          <p:nvPr>
            <p:ph sz="half" idx="1"/>
          </p:nvPr>
        </p:nvPicPr>
        <p:blipFill>
          <a:blip r:embed="rId2"/>
          <a:srcRect/>
          <a:stretch>
            <a:fillRect/>
          </a:stretch>
        </p:blipFill>
        <p:spPr>
          <a:xfrm>
            <a:off x="928688" y="2071688"/>
            <a:ext cx="3338512" cy="2500312"/>
          </a:xfrm>
        </p:spPr>
      </p:pic>
      <p:sp>
        <p:nvSpPr>
          <p:cNvPr id="22531" name="3 Marcador de contenido"/>
          <p:cNvSpPr>
            <a:spLocks noGrp="1"/>
          </p:cNvSpPr>
          <p:nvPr>
            <p:ph sz="half" idx="2"/>
          </p:nvPr>
        </p:nvSpPr>
        <p:spPr>
          <a:xfrm>
            <a:off x="4786313" y="1600200"/>
            <a:ext cx="3900487" cy="4400550"/>
          </a:xfrm>
        </p:spPr>
        <p:txBody>
          <a:bodyPr/>
          <a:lstStyle/>
          <a:p>
            <a:r>
              <a:rPr lang="es-ES" sz="1800" i="1" smtClean="0"/>
              <a:t>Eleocharis palustris</a:t>
            </a:r>
          </a:p>
          <a:p>
            <a:r>
              <a:rPr lang="es-ES" sz="1800" smtClean="0"/>
              <a:t>Planta  de 20 a 80 cm de altura, provista de un rizoma grueso y tallo  de sección circular. </a:t>
            </a:r>
          </a:p>
          <a:p>
            <a:r>
              <a:rPr lang="es-ES" sz="1800" smtClean="0"/>
              <a:t>Hojas reducidas a una o dos vainas en la base del tallo. </a:t>
            </a:r>
          </a:p>
          <a:p>
            <a:r>
              <a:rPr lang="es-ES" sz="1800" smtClean="0"/>
              <a:t>Espiguillas terminales pardas y oblongas, de 20-30 flores. </a:t>
            </a:r>
          </a:p>
          <a:p>
            <a:r>
              <a:rPr lang="es-ES" sz="1800" smtClean="0"/>
              <a:t> Fruto en aquenio amarillento y liso. Florece en primavera y verano.</a:t>
            </a:r>
            <a:endParaRPr lang="es-ES" sz="1800" baseline="30000" smtClean="0"/>
          </a:p>
          <a:p>
            <a:endParaRPr lang="es-ES" sz="1200" baseline="30000" smtClean="0"/>
          </a:p>
          <a:p>
            <a:endParaRPr lang="es-ES" sz="1200" baseline="30000" smtClean="0"/>
          </a:p>
          <a:p>
            <a:endParaRPr lang="es-ES" sz="1200" baseline="30000" smtClean="0"/>
          </a:p>
          <a:p>
            <a:r>
              <a:rPr lang="es-ES" sz="1200" baseline="30000" smtClean="0"/>
              <a:t>Imagen: Wikimedia</a:t>
            </a:r>
          </a:p>
          <a:p>
            <a:r>
              <a:rPr lang="es-ES" sz="1000" smtClean="0"/>
              <a:t>Enlace: </a:t>
            </a:r>
            <a:r>
              <a:rPr lang="es-ES" sz="1000" u="sng" smtClean="0">
                <a:hlinkClick r:id="rId3"/>
              </a:rPr>
              <a:t>http://commons.wikimedia.org/wiki/File:Eleocharis_palustris_Habitus_2010-5-31_MestanzaValledeAlcudia.jpg</a:t>
            </a:r>
            <a:endParaRPr lang="es-ES" sz="1000" smtClean="0"/>
          </a:p>
          <a:p>
            <a:r>
              <a:rPr lang="es-ES" sz="1000" smtClean="0"/>
              <a:t>Autor: Javier Martín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r>
              <a:rPr lang="es-ES" smtClean="0"/>
              <a:t>Vegetación. Castañuela</a:t>
            </a:r>
          </a:p>
        </p:txBody>
      </p:sp>
      <p:pic>
        <p:nvPicPr>
          <p:cNvPr id="23554" name="4 Marcador de contenido" descr="castañuela2.jpg"/>
          <p:cNvPicPr>
            <a:picLocks noGrp="1" noChangeAspect="1"/>
          </p:cNvPicPr>
          <p:nvPr>
            <p:ph sz="half" idx="1"/>
          </p:nvPr>
        </p:nvPicPr>
        <p:blipFill>
          <a:blip r:embed="rId2"/>
          <a:srcRect/>
          <a:stretch>
            <a:fillRect/>
          </a:stretch>
        </p:blipFill>
        <p:spPr>
          <a:xfrm>
            <a:off x="971550" y="1600200"/>
            <a:ext cx="3009900" cy="4525963"/>
          </a:xfrm>
        </p:spPr>
      </p:pic>
      <p:sp>
        <p:nvSpPr>
          <p:cNvPr id="23555" name="3 Marcador de contenido"/>
          <p:cNvSpPr>
            <a:spLocks noGrp="1"/>
          </p:cNvSpPr>
          <p:nvPr>
            <p:ph sz="half" idx="2"/>
          </p:nvPr>
        </p:nvSpPr>
        <p:spPr/>
        <p:txBody>
          <a:bodyPr/>
          <a:lstStyle/>
          <a:p>
            <a:r>
              <a:rPr lang="es-ES" sz="1800" i="1" smtClean="0"/>
              <a:t>Bolboschoenus maritimus</a:t>
            </a:r>
            <a:r>
              <a:rPr lang="es-ES" sz="1800" smtClean="0"/>
              <a:t>.</a:t>
            </a:r>
            <a:endParaRPr lang="es-ES" sz="1800" baseline="30000" smtClean="0"/>
          </a:p>
          <a:p>
            <a:r>
              <a:rPr lang="es-ES" sz="1800" smtClean="0"/>
              <a:t>Es una planta con rizomas de hasta de 5 mm de diámetro. </a:t>
            </a:r>
          </a:p>
          <a:p>
            <a:r>
              <a:rPr lang="es-ES" sz="1800" smtClean="0"/>
              <a:t>Tallos, agudamente trígonos. </a:t>
            </a:r>
          </a:p>
          <a:p>
            <a:r>
              <a:rPr lang="es-ES" sz="1800" smtClean="0"/>
              <a:t>Hojas  planas, aquilladas o plegadas. </a:t>
            </a:r>
          </a:p>
          <a:p>
            <a:r>
              <a:rPr lang="es-ES" sz="1800" smtClean="0"/>
              <a:t>Inflorescencia formada por un fascículo de 1-10 espiguillas </a:t>
            </a:r>
          </a:p>
          <a:p>
            <a:r>
              <a:rPr lang="es-ES" sz="1800" smtClean="0"/>
              <a:t>Aquenios pardos o de color pardo oscuro en estado maduro.</a:t>
            </a:r>
          </a:p>
          <a:p>
            <a:endParaRPr lang="es-ES" sz="1800" smtClean="0"/>
          </a:p>
          <a:p>
            <a:r>
              <a:rPr lang="es-ES" sz="1100" smtClean="0"/>
              <a:t>Imagen: Wikimedia</a:t>
            </a:r>
          </a:p>
          <a:p>
            <a:r>
              <a:rPr lang="es-ES" sz="1100" smtClean="0"/>
              <a:t>Enlace: </a:t>
            </a:r>
            <a:r>
              <a:rPr lang="es-ES" sz="1100" u="sng" smtClean="0">
                <a:hlinkClick r:id="rId3"/>
              </a:rPr>
              <a:t>http://hsb.wikipedia.org/wiki/M%C3%B3rska_sy%C4%87#/media/File:BolboschoenusMaritimus2.jpg</a:t>
            </a:r>
            <a:endParaRPr lang="es-ES" sz="1100" smtClean="0"/>
          </a:p>
          <a:p>
            <a:r>
              <a:rPr lang="es-ES" sz="1100" smtClean="0"/>
              <a:t>Autor: Christian Fischer. </a:t>
            </a:r>
          </a:p>
          <a:p>
            <a:endParaRPr lang="es-ES"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r>
              <a:rPr lang="es-ES" sz="2400" b="1" smtClean="0"/>
              <a:t>Lagunas de Villafáfila. Fauna</a:t>
            </a:r>
          </a:p>
        </p:txBody>
      </p:sp>
      <p:sp>
        <p:nvSpPr>
          <p:cNvPr id="24578" name="2 Marcador de contenido"/>
          <p:cNvSpPr>
            <a:spLocks noGrp="1"/>
          </p:cNvSpPr>
          <p:nvPr>
            <p:ph idx="1"/>
          </p:nvPr>
        </p:nvSpPr>
        <p:spPr/>
        <p:txBody>
          <a:bodyPr/>
          <a:lstStyle/>
          <a:p>
            <a:r>
              <a:rPr lang="es-ES" sz="1800" smtClean="0"/>
              <a:t>En la fauna de las lagunas hay muchos invertebrados acuáticos, pero lo más destacado son las aves.</a:t>
            </a:r>
          </a:p>
          <a:p>
            <a:r>
              <a:rPr lang="es-ES" sz="1800" smtClean="0"/>
              <a:t>Aves de la zona cerealista:</a:t>
            </a:r>
          </a:p>
          <a:p>
            <a:pPr>
              <a:buFont typeface="Arial" charset="0"/>
              <a:buNone/>
            </a:pPr>
            <a:r>
              <a:rPr lang="es-ES" sz="1800" smtClean="0"/>
              <a:t>      Avutarda,  alcaraván, sisón, ortega, aguilucho cenizo, cernícalo primilla.  </a:t>
            </a:r>
          </a:p>
          <a:p>
            <a:endParaRPr lang="es-ES" sz="1800" smtClean="0"/>
          </a:p>
          <a:p>
            <a:r>
              <a:rPr lang="es-ES" sz="1800" smtClean="0"/>
              <a:t>Aves de la zona lagunar:</a:t>
            </a:r>
          </a:p>
          <a:p>
            <a:pPr>
              <a:buFont typeface="Arial" charset="0"/>
              <a:buNone/>
            </a:pPr>
            <a:r>
              <a:rPr lang="es-ES" sz="1800" smtClean="0"/>
              <a:t>       Paseriformes (carricerín)</a:t>
            </a:r>
          </a:p>
          <a:p>
            <a:pPr>
              <a:buFont typeface="Arial" charset="0"/>
              <a:buNone/>
            </a:pPr>
            <a:r>
              <a:rPr lang="es-ES" sz="1800" smtClean="0"/>
              <a:t>       Anátidas (ánsar, barnacla, silbón, ánade, cerceta)</a:t>
            </a:r>
          </a:p>
          <a:p>
            <a:pPr>
              <a:buFont typeface="Arial" charset="0"/>
              <a:buNone/>
            </a:pPr>
            <a:r>
              <a:rPr lang="es-ES" sz="1800" smtClean="0"/>
              <a:t>       Limícolos (avefría, avoceta, cigüeñela, chorlitejo, correlimos, archibebes)</a:t>
            </a:r>
          </a:p>
          <a:p>
            <a:pPr>
              <a:buFont typeface="Arial" charset="0"/>
              <a:buNone/>
            </a:pPr>
            <a:r>
              <a:rPr lang="es-ES" sz="1800" smtClean="0"/>
              <a:t>       Láridos (gaviota)</a:t>
            </a:r>
          </a:p>
          <a:p>
            <a:pPr>
              <a:buFont typeface="Arial" charset="0"/>
              <a:buNone/>
            </a:pPr>
            <a:r>
              <a:rPr lang="es-ES" sz="1800" smtClean="0"/>
              <a:t>       Rapaces (aguilucho)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r>
              <a:rPr lang="es-ES" sz="2400" b="1" smtClean="0"/>
              <a:t>  Avutarda</a:t>
            </a:r>
          </a:p>
        </p:txBody>
      </p:sp>
      <p:pic>
        <p:nvPicPr>
          <p:cNvPr id="25602" name="4 Marcador de contenido" descr="avutarda macho.jpg"/>
          <p:cNvPicPr>
            <a:picLocks noGrp="1" noChangeAspect="1"/>
          </p:cNvPicPr>
          <p:nvPr>
            <p:ph sz="half" idx="1"/>
          </p:nvPr>
        </p:nvPicPr>
        <p:blipFill>
          <a:blip r:embed="rId2"/>
          <a:srcRect/>
          <a:stretch>
            <a:fillRect/>
          </a:stretch>
        </p:blipFill>
        <p:spPr>
          <a:xfrm>
            <a:off x="1071563" y="2071688"/>
            <a:ext cx="2874962" cy="2195512"/>
          </a:xfrm>
        </p:spPr>
      </p:pic>
      <p:sp>
        <p:nvSpPr>
          <p:cNvPr id="25603" name="3 Marcador de contenido"/>
          <p:cNvSpPr>
            <a:spLocks noGrp="1"/>
          </p:cNvSpPr>
          <p:nvPr>
            <p:ph sz="half" idx="2"/>
          </p:nvPr>
        </p:nvSpPr>
        <p:spPr>
          <a:xfrm>
            <a:off x="4500563" y="1428750"/>
            <a:ext cx="4186237" cy="4697413"/>
          </a:xfrm>
        </p:spPr>
        <p:txBody>
          <a:bodyPr/>
          <a:lstStyle/>
          <a:p>
            <a:r>
              <a:rPr lang="es-ES" sz="1400" smtClean="0"/>
              <a:t>La avutarda (</a:t>
            </a:r>
            <a:r>
              <a:rPr lang="es-ES" sz="1400" i="1" smtClean="0"/>
              <a:t>Otis tarda</a:t>
            </a:r>
            <a:r>
              <a:rPr lang="es-ES" sz="1400" smtClean="0"/>
              <a:t>) es el ave de mayor peso de Europa (los machos hasta 16 kg y las hembras 4 kg). Es un ave muy asustadiza.</a:t>
            </a:r>
          </a:p>
          <a:p>
            <a:r>
              <a:rPr lang="es-ES" sz="1400" smtClean="0"/>
              <a:t>El plumaje del macho es de color terroso por encima y blanco por debajo, el cuello y la cabeza son grises. Tienen bigotera (largas plumas en la base del pico). En la época reproductora para atraer a la hembra se transforma durante unos minutos en una bola blanca de plumas y emite un reclamo al que acude la hembra.</a:t>
            </a:r>
          </a:p>
          <a:p>
            <a:r>
              <a:rPr lang="es-ES" sz="1400" smtClean="0"/>
              <a:t>El plumaje de la hembra es semejante al del macho pero más apagado.</a:t>
            </a:r>
          </a:p>
          <a:p>
            <a:r>
              <a:rPr lang="es-ES" sz="1400" smtClean="0"/>
              <a:t>Se alimentan de hierbas y como suplemento comen insectos, ratones, gusanos, etc.</a:t>
            </a:r>
          </a:p>
          <a:p>
            <a:endParaRPr lang="es-ES" sz="1000" smtClean="0"/>
          </a:p>
          <a:p>
            <a:endParaRPr lang="es-ES" sz="1000" smtClean="0"/>
          </a:p>
          <a:p>
            <a:r>
              <a:rPr lang="es-ES" sz="1000" smtClean="0"/>
              <a:t>Imagen : Wikimedia</a:t>
            </a:r>
          </a:p>
          <a:p>
            <a:r>
              <a:rPr lang="es-ES" sz="1000" smtClean="0"/>
              <a:t>Enlace:</a:t>
            </a:r>
            <a:r>
              <a:rPr lang="es-ES" sz="1000" u="sng" smtClean="0">
                <a:hlinkClick r:id="rId3"/>
              </a:rPr>
              <a:t>http://commons.wikimedia.org/wiki/File:Chlamydotis_undulata_-Lanzarote,_Canary_Islands,_Spain-Crop.jpg</a:t>
            </a:r>
            <a:endParaRPr lang="es-ES" sz="1000" u="sng" smtClean="0"/>
          </a:p>
          <a:p>
            <a:r>
              <a:rPr lang="es-ES" sz="1000" smtClean="0"/>
              <a:t>Autor: Frank Vassen.</a:t>
            </a:r>
          </a:p>
          <a:p>
            <a:endParaRPr lang="es-E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r>
              <a:rPr lang="es-ES" sz="2400" b="1" smtClean="0"/>
              <a:t> Sisón</a:t>
            </a:r>
          </a:p>
        </p:txBody>
      </p:sp>
      <p:pic>
        <p:nvPicPr>
          <p:cNvPr id="26626" name="4 Marcador de contenido" descr="sison.jpg"/>
          <p:cNvPicPr>
            <a:picLocks noGrp="1" noChangeAspect="1"/>
          </p:cNvPicPr>
          <p:nvPr>
            <p:ph sz="half" idx="1"/>
          </p:nvPr>
        </p:nvPicPr>
        <p:blipFill>
          <a:blip r:embed="rId2"/>
          <a:srcRect/>
          <a:stretch>
            <a:fillRect/>
          </a:stretch>
        </p:blipFill>
        <p:spPr>
          <a:xfrm>
            <a:off x="457200" y="2381250"/>
            <a:ext cx="3471863" cy="2547938"/>
          </a:xfrm>
        </p:spPr>
      </p:pic>
      <p:sp>
        <p:nvSpPr>
          <p:cNvPr id="26627" name="3 Marcador de contenido"/>
          <p:cNvSpPr>
            <a:spLocks noGrp="1"/>
          </p:cNvSpPr>
          <p:nvPr>
            <p:ph sz="half" idx="2"/>
          </p:nvPr>
        </p:nvSpPr>
        <p:spPr>
          <a:xfrm>
            <a:off x="4143375" y="1357313"/>
            <a:ext cx="4543425" cy="4714875"/>
          </a:xfrm>
        </p:spPr>
        <p:txBody>
          <a:bodyPr/>
          <a:lstStyle/>
          <a:p>
            <a:r>
              <a:rPr lang="es-ES" sz="1500" smtClean="0"/>
              <a:t>Sisón (</a:t>
            </a:r>
            <a:r>
              <a:rPr lang="es-ES" sz="1500" i="1" smtClean="0"/>
              <a:t>Tetrax tetrax</a:t>
            </a:r>
            <a:r>
              <a:rPr lang="es-ES" sz="1500" smtClean="0"/>
              <a:t>).  El macho en la época reproductora posee el dorso de color ocre vermiculado y un llamativo cuello negro con un collar blanco en forma de uve. La base del cuello es blanca y por debajo se encuentra una línea negra  que resalta sobre el blanco del plumaje de las partes inferiores. La hembra es de color pardo arenoso con motas negras en el dorso y parte superior del pecho, siendo las partes inferiores de color blanco al igual que el macho. Durante el invierno ambos sexos presentan un plumaje muy parecido, aunque se diferencian por el tamaño. </a:t>
            </a:r>
          </a:p>
          <a:p>
            <a:r>
              <a:rPr lang="es-ES" sz="1500" smtClean="0"/>
              <a:t>En la época reproductora el macho se exhibe con resoplidos, batimientos de las alas y saltos.</a:t>
            </a:r>
          </a:p>
          <a:p>
            <a:r>
              <a:rPr lang="es-ES" sz="1500" smtClean="0"/>
              <a:t>Se alimentan de plantas y algunos artrópodos.</a:t>
            </a:r>
          </a:p>
          <a:p>
            <a:endParaRPr lang="es-ES" sz="1000" smtClean="0"/>
          </a:p>
          <a:p>
            <a:r>
              <a:rPr lang="es-ES" sz="1000" smtClean="0"/>
              <a:t>Imagen: Wikipedia</a:t>
            </a:r>
          </a:p>
          <a:p>
            <a:r>
              <a:rPr lang="es-ES" sz="1000" smtClean="0"/>
              <a:t>Enlace:</a:t>
            </a:r>
            <a:r>
              <a:rPr lang="en-US" sz="1000" u="sng" smtClean="0">
                <a:hlinkClick r:id="rId3"/>
              </a:rPr>
              <a:t>http://ro.wikipedia.org/wiki/Sp%C3%A2rcaci#/media/File:Tetrax_tetrax_1921.jpg</a:t>
            </a:r>
            <a:endParaRPr lang="es-ES" sz="1000" smtClean="0"/>
          </a:p>
          <a:p>
            <a:r>
              <a:rPr lang="es-ES" sz="1000" smtClean="0"/>
              <a:t>Autor: Henrik Grönvold</a:t>
            </a:r>
          </a:p>
          <a:p>
            <a:endParaRPr lang="es-E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p:txBody>
          <a:bodyPr/>
          <a:lstStyle/>
          <a:p>
            <a:r>
              <a:rPr lang="es-ES" b="1" smtClean="0"/>
              <a:t> </a:t>
            </a:r>
            <a:r>
              <a:rPr lang="es-ES" sz="2400" b="1" smtClean="0"/>
              <a:t>Alcaraván</a:t>
            </a:r>
          </a:p>
        </p:txBody>
      </p:sp>
      <p:pic>
        <p:nvPicPr>
          <p:cNvPr id="27650" name="4 Marcador de contenido" descr="Alcaravan.jpg"/>
          <p:cNvPicPr>
            <a:picLocks noGrp="1" noChangeAspect="1"/>
          </p:cNvPicPr>
          <p:nvPr>
            <p:ph sz="half" idx="1"/>
          </p:nvPr>
        </p:nvPicPr>
        <p:blipFill>
          <a:blip r:embed="rId2"/>
          <a:srcRect/>
          <a:stretch>
            <a:fillRect/>
          </a:stretch>
        </p:blipFill>
        <p:spPr>
          <a:xfrm>
            <a:off x="457200" y="2347913"/>
            <a:ext cx="3535363" cy="2652712"/>
          </a:xfrm>
        </p:spPr>
      </p:pic>
      <p:sp>
        <p:nvSpPr>
          <p:cNvPr id="27651" name="3 Marcador de contenido"/>
          <p:cNvSpPr>
            <a:spLocks noGrp="1"/>
          </p:cNvSpPr>
          <p:nvPr>
            <p:ph sz="half" idx="2"/>
          </p:nvPr>
        </p:nvSpPr>
        <p:spPr/>
        <p:txBody>
          <a:bodyPr/>
          <a:lstStyle/>
          <a:p>
            <a:r>
              <a:rPr lang="es-ES" sz="1800" smtClean="0"/>
              <a:t>El alcaraván (</a:t>
            </a:r>
            <a:r>
              <a:rPr lang="es-ES" sz="1800" i="1" smtClean="0"/>
              <a:t>Burhinus oedicnemus</a:t>
            </a:r>
            <a:r>
              <a:rPr lang="es-ES" sz="1800" smtClean="0"/>
              <a:t>) es un ave de unos 40 cm de longitud y unos 500 g de peso.</a:t>
            </a:r>
          </a:p>
          <a:p>
            <a:r>
              <a:rPr lang="es-ES" sz="1800" smtClean="0"/>
              <a:t>Su plumaje es pardo, al volar deja ver marcas alares superiores blancas sobre un fondo jaspeado. Sus patas son de color amarillo intenso al igual que sus ojos. </a:t>
            </a:r>
          </a:p>
          <a:p>
            <a:r>
              <a:rPr lang="es-ES" sz="1800" smtClean="0"/>
              <a:t>Se alimenta de insectos y otros pequeños invertebrados.</a:t>
            </a:r>
          </a:p>
          <a:p>
            <a:endParaRPr lang="es-ES" sz="1800" smtClean="0"/>
          </a:p>
          <a:p>
            <a:endParaRPr lang="es-ES" sz="1800" smtClean="0"/>
          </a:p>
          <a:p>
            <a:r>
              <a:rPr lang="es-ES" sz="1000" smtClean="0"/>
              <a:t>Imagen: Wikimedia</a:t>
            </a:r>
          </a:p>
          <a:p>
            <a:r>
              <a:rPr lang="es-ES" sz="1000" smtClean="0"/>
              <a:t>Enlace:</a:t>
            </a:r>
            <a:r>
              <a:rPr lang="es-ES" sz="1000" u="sng" smtClean="0">
                <a:hlinkClick r:id="rId3"/>
              </a:rPr>
              <a:t>http://commons.wikimedia.org/wiki/File:Alcaravan.jpg</a:t>
            </a:r>
            <a:endParaRPr lang="es-ES" sz="1000" smtClean="0"/>
          </a:p>
          <a:p>
            <a:r>
              <a:rPr lang="es-ES" sz="1000" smtClean="0"/>
              <a:t>Autor: Trebol-a.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p:txBody>
          <a:bodyPr/>
          <a:lstStyle/>
          <a:p>
            <a:r>
              <a:rPr lang="es-ES" sz="2400" b="1" smtClean="0"/>
              <a:t>Ánsar común</a:t>
            </a:r>
          </a:p>
        </p:txBody>
      </p:sp>
      <p:pic>
        <p:nvPicPr>
          <p:cNvPr id="28674" name="4 Marcador de contenido" descr="ansar comun.jpg"/>
          <p:cNvPicPr>
            <a:picLocks noGrp="1" noChangeAspect="1"/>
          </p:cNvPicPr>
          <p:nvPr>
            <p:ph sz="half" idx="1"/>
          </p:nvPr>
        </p:nvPicPr>
        <p:blipFill>
          <a:blip r:embed="rId2"/>
          <a:srcRect/>
          <a:stretch>
            <a:fillRect/>
          </a:stretch>
        </p:blipFill>
        <p:spPr>
          <a:xfrm>
            <a:off x="1166813" y="2992438"/>
            <a:ext cx="2619375" cy="1743075"/>
          </a:xfrm>
        </p:spPr>
      </p:pic>
      <p:sp>
        <p:nvSpPr>
          <p:cNvPr id="28675" name="3 Marcador de contenido"/>
          <p:cNvSpPr>
            <a:spLocks noGrp="1"/>
          </p:cNvSpPr>
          <p:nvPr>
            <p:ph sz="half" idx="2"/>
          </p:nvPr>
        </p:nvSpPr>
        <p:spPr>
          <a:xfrm>
            <a:off x="4071938" y="1357313"/>
            <a:ext cx="4614862" cy="4572000"/>
          </a:xfrm>
        </p:spPr>
        <p:txBody>
          <a:bodyPr/>
          <a:lstStyle/>
          <a:p>
            <a:r>
              <a:rPr lang="es-ES" sz="1400" smtClean="0"/>
              <a:t>El ánsar común (</a:t>
            </a:r>
            <a:r>
              <a:rPr lang="es-ES" sz="1400" i="1" smtClean="0"/>
              <a:t>Anser anser</a:t>
            </a:r>
            <a:r>
              <a:rPr lang="es-ES" sz="1400" smtClean="0"/>
              <a:t>). Se caracteriza por su cuerpo voluminoso con largo cuello . El  pico es grueso y de color naranja o rosado, mientras que sus patas son rosadas. Los machos suelen ser más grandes que las hembras.</a:t>
            </a:r>
          </a:p>
          <a:p>
            <a:r>
              <a:rPr lang="es-ES" sz="1400" smtClean="0"/>
              <a:t>Su plumaje es gris parduzco, con las alas, la cabeza y cuello más oscuros, y el pecho y vientre más claros, con motas negras variables, la parte inferior de la cola es blanca. Su cuello está ligeramente rayado longitudinalmente. Las plumas de su dorso y flancos tienen el borde blanquecino. </a:t>
            </a:r>
          </a:p>
          <a:p>
            <a:r>
              <a:rPr lang="es-ES" sz="1400" smtClean="0"/>
              <a:t>Los ánsares comunes por lo general se emparejan de por vida, pero si pierden a su compañero lo reemplazarán por otro. </a:t>
            </a:r>
          </a:p>
          <a:p>
            <a:r>
              <a:rPr lang="es-ES" sz="1400" smtClean="0"/>
              <a:t>Se alimenta de hierbas, brotes del suelo, raíces, plantas flotantes y granos de cereales</a:t>
            </a:r>
          </a:p>
          <a:p>
            <a:endParaRPr lang="es-ES" sz="1000" smtClean="0"/>
          </a:p>
          <a:p>
            <a:r>
              <a:rPr lang="es-ES" sz="1000" smtClean="0"/>
              <a:t>Imagen: Wikipedia</a:t>
            </a:r>
          </a:p>
          <a:p>
            <a:r>
              <a:rPr lang="es-ES" sz="1000" smtClean="0"/>
              <a:t>Enlace:</a:t>
            </a:r>
            <a:r>
              <a:rPr lang="es-ES" sz="1000" u="sng" smtClean="0">
                <a:hlinkClick r:id="rId3"/>
              </a:rPr>
              <a:t>http://en.wikipedia.org/wiki/Greylag_goose#/media/File:Greylag_goose_swimming_(anser_anser).jpg</a:t>
            </a:r>
            <a:endParaRPr lang="es-ES" sz="1000" u="sng" smtClean="0"/>
          </a:p>
          <a:p>
            <a:r>
              <a:rPr lang="es-ES" sz="1000" smtClean="0"/>
              <a:t>Autor:  Charlesjsharp.</a:t>
            </a:r>
          </a:p>
          <a:p>
            <a:endParaRPr lang="es-ES" sz="1400" smtClean="0"/>
          </a:p>
          <a:p>
            <a:endParaRPr lang="es-E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r>
              <a:rPr lang="es-ES" sz="2400" b="1" smtClean="0"/>
              <a:t>Cerceta común</a:t>
            </a:r>
          </a:p>
        </p:txBody>
      </p:sp>
      <p:pic>
        <p:nvPicPr>
          <p:cNvPr id="29698" name="4 Marcador de contenido" descr="cerceta común.jpg"/>
          <p:cNvPicPr>
            <a:picLocks noGrp="1" noChangeAspect="1"/>
          </p:cNvPicPr>
          <p:nvPr>
            <p:ph sz="half" idx="1"/>
          </p:nvPr>
        </p:nvPicPr>
        <p:blipFill>
          <a:blip r:embed="rId2"/>
          <a:srcRect/>
          <a:stretch>
            <a:fillRect/>
          </a:stretch>
        </p:blipFill>
        <p:spPr>
          <a:xfrm>
            <a:off x="428625" y="2000250"/>
            <a:ext cx="4038600" cy="2884488"/>
          </a:xfrm>
        </p:spPr>
      </p:pic>
      <p:sp>
        <p:nvSpPr>
          <p:cNvPr id="29699" name="3 Marcador de contenido"/>
          <p:cNvSpPr>
            <a:spLocks noGrp="1"/>
          </p:cNvSpPr>
          <p:nvPr>
            <p:ph sz="half" idx="2"/>
          </p:nvPr>
        </p:nvSpPr>
        <p:spPr/>
        <p:txBody>
          <a:bodyPr/>
          <a:lstStyle/>
          <a:p>
            <a:r>
              <a:rPr lang="es-ES" sz="1600" smtClean="0"/>
              <a:t>Cerceta común (</a:t>
            </a:r>
            <a:r>
              <a:rPr lang="es-ES" sz="1600" i="1" smtClean="0"/>
              <a:t>Anas crecca</a:t>
            </a:r>
            <a:r>
              <a:rPr lang="es-ES" sz="1600" smtClean="0"/>
              <a:t>). El macho en época reproductiva tiene un pelaje predominantemente grisáceo, caracterizado por su resaltado antifaz verde en una cabeza castaña. La hembra es de tonos apagados y parduzcos, con un fondo claro y veteado más oscuro.</a:t>
            </a:r>
          </a:p>
          <a:p>
            <a:r>
              <a:rPr lang="es-ES" sz="1600" smtClean="0"/>
              <a:t>En los movimientos nupciales el macho mete el pico en el agua, después se alza y eleva el cuerpo del agua, para volver a arquear el cuello y volver a hundir el pico.</a:t>
            </a:r>
          </a:p>
          <a:p>
            <a:r>
              <a:rPr lang="es-ES" sz="1600" smtClean="0"/>
              <a:t>Se alimenta principalmente de hierbas, semillas y pequeños invertebrados.</a:t>
            </a:r>
          </a:p>
          <a:p>
            <a:endParaRPr lang="es-ES" sz="1000" smtClean="0"/>
          </a:p>
          <a:p>
            <a:endParaRPr lang="es-ES" sz="1000" smtClean="0"/>
          </a:p>
          <a:p>
            <a:r>
              <a:rPr lang="es-ES" sz="1000" smtClean="0"/>
              <a:t>Imagen: flickr.com.</a:t>
            </a:r>
          </a:p>
          <a:p>
            <a:r>
              <a:rPr lang="es-ES" sz="1000" smtClean="0"/>
              <a:t>Enlace:</a:t>
            </a:r>
            <a:r>
              <a:rPr lang="es-ES" sz="1000" u="sng" smtClean="0">
                <a:hlinkClick r:id="rId3"/>
              </a:rPr>
              <a:t>https://www.flickr.com/photos/ferranp/4300526378/</a:t>
            </a:r>
            <a:endParaRPr lang="es-ES" sz="1000" u="sng" smtClean="0"/>
          </a:p>
          <a:p>
            <a:r>
              <a:rPr lang="es-ES" sz="1000" smtClean="0"/>
              <a:t>Autor: Ferrán Pestaña.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p:txBody>
          <a:bodyPr/>
          <a:lstStyle/>
          <a:p>
            <a:r>
              <a:rPr lang="es-ES" sz="2400" b="1" smtClean="0"/>
              <a:t>Garza real</a:t>
            </a:r>
          </a:p>
        </p:txBody>
      </p:sp>
      <p:pic>
        <p:nvPicPr>
          <p:cNvPr id="30722" name="4 Marcador de contenido" descr="garza real.jpg"/>
          <p:cNvPicPr>
            <a:picLocks noGrp="1" noChangeAspect="1"/>
          </p:cNvPicPr>
          <p:nvPr>
            <p:ph sz="half" idx="1"/>
          </p:nvPr>
        </p:nvPicPr>
        <p:blipFill>
          <a:blip r:embed="rId2"/>
          <a:srcRect/>
          <a:stretch>
            <a:fillRect/>
          </a:stretch>
        </p:blipFill>
        <p:spPr>
          <a:xfrm>
            <a:off x="1071563" y="2643188"/>
            <a:ext cx="2619375" cy="1743075"/>
          </a:xfrm>
        </p:spPr>
      </p:pic>
      <p:sp>
        <p:nvSpPr>
          <p:cNvPr id="4" name="3 Marcador de contenido"/>
          <p:cNvSpPr>
            <a:spLocks noGrp="1"/>
          </p:cNvSpPr>
          <p:nvPr>
            <p:ph sz="half" idx="2"/>
          </p:nvPr>
        </p:nvSpPr>
        <p:spPr>
          <a:xfrm>
            <a:off x="3929063" y="1357313"/>
            <a:ext cx="4500562" cy="4643437"/>
          </a:xfrm>
        </p:spPr>
        <p:txBody>
          <a:bodyPr rtlCol="0">
            <a:normAutofit lnSpcReduction="10000"/>
          </a:bodyPr>
          <a:lstStyle/>
          <a:p>
            <a:pPr fontAlgn="auto">
              <a:spcAft>
                <a:spcPts val="0"/>
              </a:spcAft>
              <a:buFont typeface="Arial" pitchFamily="34" charset="0"/>
              <a:buChar char="•"/>
              <a:defRPr/>
            </a:pPr>
            <a:r>
              <a:rPr lang="es-ES" sz="1800" dirty="0" smtClean="0"/>
              <a:t>La garza real (</a:t>
            </a:r>
            <a:r>
              <a:rPr lang="es-ES" sz="1800" i="1" dirty="0" err="1" smtClean="0"/>
              <a:t>Ardea</a:t>
            </a:r>
            <a:r>
              <a:rPr lang="es-ES" sz="1800" i="1" dirty="0" smtClean="0"/>
              <a:t> </a:t>
            </a:r>
            <a:r>
              <a:rPr lang="es-ES" sz="1800" i="1" dirty="0" err="1" smtClean="0"/>
              <a:t>cinerea</a:t>
            </a:r>
            <a:r>
              <a:rPr lang="es-ES" sz="1800" dirty="0" smtClean="0"/>
              <a:t>) es un ave de figura estilizada con largo cuello. En la época reproductora la cabeza de los adultos luce una coloración blanca y aparece adornada por una línea negra y un par de largas plumas de ese mismo color. El cuello blanco se haya surcado por dos bandas longitudinales paralelas y negruzcas. El área dorsal es mayoritariamente cenicienta con una llamativa mancha negra en los hombros. </a:t>
            </a:r>
          </a:p>
          <a:p>
            <a:pPr fontAlgn="auto">
              <a:spcAft>
                <a:spcPts val="0"/>
              </a:spcAft>
              <a:buFont typeface="Arial" pitchFamily="34" charset="0"/>
              <a:buChar char="•"/>
              <a:defRPr/>
            </a:pPr>
            <a:r>
              <a:rPr lang="es-ES" sz="1800" dirty="0" smtClean="0"/>
              <a:t>Se alimenta de pequeños vertebrados e invertebrados.</a:t>
            </a:r>
          </a:p>
          <a:p>
            <a:pPr fontAlgn="auto">
              <a:spcAft>
                <a:spcPts val="0"/>
              </a:spcAft>
              <a:buFont typeface="Arial" pitchFamily="34" charset="0"/>
              <a:buChar char="•"/>
              <a:defRPr/>
            </a:pPr>
            <a:endParaRPr lang="es-ES" sz="1100" dirty="0" smtClean="0"/>
          </a:p>
          <a:p>
            <a:pPr fontAlgn="auto">
              <a:spcAft>
                <a:spcPts val="0"/>
              </a:spcAft>
              <a:buFont typeface="Arial" pitchFamily="34" charset="0"/>
              <a:buChar char="•"/>
              <a:defRPr/>
            </a:pPr>
            <a:r>
              <a:rPr lang="es-ES" sz="1100" dirty="0" smtClean="0"/>
              <a:t>Imagen: </a:t>
            </a:r>
            <a:r>
              <a:rPr lang="es-ES" sz="1100" dirty="0" err="1" smtClean="0"/>
              <a:t>Wikimedia</a:t>
            </a:r>
            <a:endParaRPr lang="es-ES" sz="1100" dirty="0" smtClean="0"/>
          </a:p>
          <a:p>
            <a:pPr fontAlgn="auto">
              <a:spcAft>
                <a:spcPts val="0"/>
              </a:spcAft>
              <a:buFont typeface="Arial" pitchFamily="34" charset="0"/>
              <a:buChar char="•"/>
              <a:defRPr/>
            </a:pPr>
            <a:r>
              <a:rPr lang="es-ES" sz="1100" dirty="0" err="1" smtClean="0"/>
              <a:t>Enlace:</a:t>
            </a:r>
            <a:r>
              <a:rPr lang="es-ES" sz="1100" u="sng" dirty="0" err="1" smtClean="0">
                <a:hlinkClick r:id="rId3"/>
              </a:rPr>
              <a:t>http</a:t>
            </a:r>
            <a:r>
              <a:rPr lang="es-ES" sz="1100" u="sng" dirty="0" smtClean="0">
                <a:hlinkClick r:id="rId3"/>
              </a:rPr>
              <a:t>://commons.wikimedia.org/wiki/File:Garza_Real_(Ardea_cinerea)_(6295461439).</a:t>
            </a:r>
            <a:r>
              <a:rPr lang="es-ES" sz="1100" u="sng" dirty="0" err="1" smtClean="0">
                <a:hlinkClick r:id="rId3"/>
              </a:rPr>
              <a:t>jp</a:t>
            </a:r>
            <a:endParaRPr lang="es-ES" sz="1100" u="sng" dirty="0" smtClean="0"/>
          </a:p>
          <a:p>
            <a:pPr fontAlgn="auto">
              <a:spcAft>
                <a:spcPts val="0"/>
              </a:spcAft>
              <a:buFont typeface="Arial" pitchFamily="34" charset="0"/>
              <a:buChar char="•"/>
              <a:defRPr/>
            </a:pPr>
            <a:r>
              <a:rPr lang="es-ES" sz="1100" dirty="0" smtClean="0"/>
              <a:t>Autor: Juan Emilio.</a:t>
            </a:r>
            <a:endParaRPr lang="es-ES"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r>
              <a:rPr lang="es-ES" sz="2400" b="1" smtClean="0"/>
              <a:t>Avefría</a:t>
            </a:r>
          </a:p>
        </p:txBody>
      </p:sp>
      <p:pic>
        <p:nvPicPr>
          <p:cNvPr id="31746" name="4 Marcador de contenido" descr="avefria.jpg"/>
          <p:cNvPicPr>
            <a:picLocks noGrp="1" noChangeAspect="1"/>
          </p:cNvPicPr>
          <p:nvPr>
            <p:ph sz="half" idx="1"/>
          </p:nvPr>
        </p:nvPicPr>
        <p:blipFill>
          <a:blip r:embed="rId2"/>
          <a:srcRect/>
          <a:stretch>
            <a:fillRect/>
          </a:stretch>
        </p:blipFill>
        <p:spPr>
          <a:xfrm>
            <a:off x="1071563" y="2428875"/>
            <a:ext cx="2619375" cy="1743075"/>
          </a:xfrm>
        </p:spPr>
      </p:pic>
      <p:sp>
        <p:nvSpPr>
          <p:cNvPr id="31747" name="3 Marcador de contenido"/>
          <p:cNvSpPr>
            <a:spLocks noGrp="1"/>
          </p:cNvSpPr>
          <p:nvPr>
            <p:ph sz="half" idx="2"/>
          </p:nvPr>
        </p:nvSpPr>
        <p:spPr/>
        <p:txBody>
          <a:bodyPr/>
          <a:lstStyle/>
          <a:p>
            <a:r>
              <a:rPr lang="es-ES" sz="1600" smtClean="0"/>
              <a:t>El avefría (</a:t>
            </a:r>
            <a:r>
              <a:rPr lang="es-ES" sz="1600" i="1" smtClean="0"/>
              <a:t>Vanellus vanellus</a:t>
            </a:r>
            <a:r>
              <a:rPr lang="es-ES" sz="1600" smtClean="0"/>
              <a:t>) tiene el vientre blanco, pecho negro y parte superior de las alas de color verdiazul y un característico penacho en lo alto de la cabeza. Su tamaño es parecido al de una paloma.</a:t>
            </a:r>
          </a:p>
          <a:p>
            <a:r>
              <a:rPr lang="es-ES" sz="1600" smtClean="0"/>
              <a:t>El canto que acompaña al vuelo acrobático de los machos en periodo reproductor consiste en un cuiup-cui ascendente y aflautado.</a:t>
            </a:r>
          </a:p>
          <a:p>
            <a:r>
              <a:rPr lang="es-ES" sz="1600" smtClean="0"/>
              <a:t>Se alimenta de invertebrados.</a:t>
            </a:r>
          </a:p>
          <a:p>
            <a:endParaRPr lang="es-ES" sz="1000" smtClean="0"/>
          </a:p>
          <a:p>
            <a:endParaRPr lang="es-ES" sz="1000" smtClean="0"/>
          </a:p>
          <a:p>
            <a:r>
              <a:rPr lang="es-ES" sz="1000" smtClean="0"/>
              <a:t>Imagen: Wikipedia.</a:t>
            </a:r>
          </a:p>
          <a:p>
            <a:r>
              <a:rPr lang="es-ES" sz="1000" smtClean="0"/>
              <a:t>Enlace:</a:t>
            </a:r>
            <a:r>
              <a:rPr lang="es-ES" sz="1000" u="sng" smtClean="0">
                <a:hlinkClick r:id="rId3"/>
              </a:rPr>
              <a:t>http://gl.wikipedia.org/wiki/Avefr%C3%ADa#/media/File:Northern-Lapwing-Vanellus-vanellus.jpg</a:t>
            </a:r>
            <a:endParaRPr lang="es-ES" sz="1000" smtClean="0"/>
          </a:p>
          <a:p>
            <a:r>
              <a:rPr lang="es-ES" sz="1000" smtClean="0"/>
              <a:t>Autor: Andreas Trepte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lstStyle/>
          <a:p>
            <a:r>
              <a:rPr lang="es-ES" sz="2800" b="1" smtClean="0"/>
              <a:t>Lagunas de Villafáfila. Grados de protección</a:t>
            </a:r>
          </a:p>
        </p:txBody>
      </p:sp>
      <p:sp>
        <p:nvSpPr>
          <p:cNvPr id="3" name="2 Marcador de contenido"/>
          <p:cNvSpPr>
            <a:spLocks noGrp="1"/>
          </p:cNvSpPr>
          <p:nvPr>
            <p:ph idx="1"/>
          </p:nvPr>
        </p:nvSpPr>
        <p:spPr/>
        <p:txBody>
          <a:bodyPr rtlCol="0">
            <a:normAutofit/>
          </a:bodyPr>
          <a:lstStyle/>
          <a:p>
            <a:pPr fontAlgn="auto">
              <a:spcAft>
                <a:spcPts val="0"/>
              </a:spcAft>
              <a:buFont typeface="Arial" pitchFamily="34" charset="0"/>
              <a:buChar char="•"/>
              <a:defRPr/>
            </a:pPr>
            <a:r>
              <a:rPr lang="es-ES" sz="2000" dirty="0" smtClean="0"/>
              <a:t>Esta Reserva Natural está declarada con los siguientes grados de protección:</a:t>
            </a:r>
          </a:p>
          <a:p>
            <a:pPr marL="514350" indent="-514350" fontAlgn="auto">
              <a:spcAft>
                <a:spcPts val="0"/>
              </a:spcAft>
              <a:buFont typeface="+mj-lt"/>
              <a:buAutoNum type="romanUcPeriod"/>
              <a:defRPr/>
            </a:pPr>
            <a:r>
              <a:rPr lang="es-ES" sz="2000" dirty="0" smtClean="0"/>
              <a:t>Reserva natural</a:t>
            </a:r>
          </a:p>
          <a:p>
            <a:pPr marL="514350" indent="-514350" fontAlgn="auto">
              <a:spcAft>
                <a:spcPts val="0"/>
              </a:spcAft>
              <a:buFont typeface="+mj-lt"/>
              <a:buAutoNum type="romanUcPeriod"/>
              <a:defRPr/>
            </a:pPr>
            <a:r>
              <a:rPr lang="es-ES" sz="2000" dirty="0" smtClean="0"/>
              <a:t>ZEPA (Zona de Especial Protección para las Aves)</a:t>
            </a:r>
          </a:p>
          <a:p>
            <a:pPr marL="514350" indent="-514350" fontAlgn="auto">
              <a:spcAft>
                <a:spcPts val="0"/>
              </a:spcAft>
              <a:buFont typeface="+mj-lt"/>
              <a:buAutoNum type="romanUcPeriod"/>
              <a:defRPr/>
            </a:pPr>
            <a:r>
              <a:rPr lang="es-ES" sz="2000" dirty="0" smtClean="0"/>
              <a:t>LIC (Lugar de Interés Comunitario)</a:t>
            </a:r>
          </a:p>
          <a:p>
            <a:pPr marL="514350" indent="-514350" fontAlgn="auto">
              <a:spcAft>
                <a:spcPts val="0"/>
              </a:spcAft>
              <a:buFont typeface="+mj-lt"/>
              <a:buAutoNum type="romanUcPeriod"/>
              <a:defRPr/>
            </a:pPr>
            <a:r>
              <a:rPr lang="es-ES" sz="2000" dirty="0" smtClean="0"/>
              <a:t>RAMSAR (Convenio Mundial de Protección de Zonas Húmedas de Importancia Internacional)</a:t>
            </a:r>
          </a:p>
          <a:p>
            <a:pPr marL="514350" indent="-514350" fontAlgn="auto">
              <a:spcAft>
                <a:spcPts val="0"/>
              </a:spcAft>
              <a:buFont typeface="+mj-lt"/>
              <a:buAutoNum type="romanUcPeriod"/>
              <a:defRPr/>
            </a:pPr>
            <a:endParaRPr lang="es-E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r>
              <a:rPr lang="es-ES" sz="2400" b="1" smtClean="0"/>
              <a:t>Actividades previas</a:t>
            </a:r>
          </a:p>
        </p:txBody>
      </p:sp>
      <p:sp>
        <p:nvSpPr>
          <p:cNvPr id="3" name="2 Marcador de contenido"/>
          <p:cNvSpPr>
            <a:spLocks noGrp="1"/>
          </p:cNvSpPr>
          <p:nvPr>
            <p:ph idx="1"/>
          </p:nvPr>
        </p:nvSpPr>
        <p:spPr/>
        <p:txBody>
          <a:bodyPr rtlCol="0">
            <a:normAutofit/>
          </a:bodyPr>
          <a:lstStyle/>
          <a:p>
            <a:pPr algn="just" fontAlgn="auto">
              <a:spcAft>
                <a:spcPts val="0"/>
              </a:spcAft>
              <a:buFont typeface="Arial" pitchFamily="34" charset="0"/>
              <a:buNone/>
              <a:defRPr/>
            </a:pPr>
            <a:r>
              <a:rPr lang="es-ES" sz="1800" dirty="0" smtClean="0"/>
              <a:t>       1- Diseñar y realizar un póster en el que se indiquen: La localización de Tierra de Campos y las lagunas de </a:t>
            </a:r>
            <a:r>
              <a:rPr lang="es-ES" sz="1800" dirty="0" err="1" smtClean="0"/>
              <a:t>Villafáfila</a:t>
            </a:r>
            <a:r>
              <a:rPr lang="es-ES" sz="1800" dirty="0" smtClean="0"/>
              <a:t> en la Península Ibérica. Las principales lagunas de esta Reserva Natural. Los dos ríos entre los que está situada la Reserva Natural. El concepto de Reserva Natural.</a:t>
            </a:r>
          </a:p>
          <a:p>
            <a:pPr marL="514350" indent="-514350" algn="just" fontAlgn="auto">
              <a:spcAft>
                <a:spcPts val="0"/>
              </a:spcAft>
              <a:buFont typeface="Arial" pitchFamily="34" charset="0"/>
              <a:buNone/>
              <a:defRPr/>
            </a:pPr>
            <a:endParaRPr lang="es-ES" sz="1800" dirty="0" smtClean="0"/>
          </a:p>
          <a:p>
            <a:pPr marL="514350" indent="-514350" algn="just" fontAlgn="auto">
              <a:spcAft>
                <a:spcPts val="0"/>
              </a:spcAft>
              <a:buFont typeface="Arial" pitchFamily="34" charset="0"/>
              <a:buNone/>
              <a:defRPr/>
            </a:pPr>
            <a:endParaRPr lang="es-ES" sz="1800" dirty="0" smtClean="0"/>
          </a:p>
          <a:p>
            <a:pPr marL="514350" indent="-514350" algn="just" fontAlgn="auto">
              <a:spcAft>
                <a:spcPts val="0"/>
              </a:spcAft>
              <a:buFont typeface="Arial" pitchFamily="34" charset="0"/>
              <a:buNone/>
              <a:defRPr/>
            </a:pPr>
            <a:r>
              <a:rPr lang="es-ES" sz="1800" dirty="0" smtClean="0"/>
              <a:t>          2- Después de una sesión en la que usando la pizarra digital se visualicen las principales especies que vamos a ver, los alumnos  se dividirán en grupos para repartir un trabajo  cuya finalidad será hacer un sencillo cuadernillo – guía,  con  dibujos o fotos de las diferentes especies de aves de la Reserva.</a:t>
            </a:r>
          </a:p>
          <a:p>
            <a:pPr marL="514350" indent="-514350" algn="just" fontAlgn="auto">
              <a:spcAft>
                <a:spcPts val="0"/>
              </a:spcAft>
              <a:buFont typeface="+mj-lt"/>
              <a:buAutoNum type="arabicPeriod"/>
              <a:defRPr/>
            </a:pPr>
            <a:endParaRPr lang="es-E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r>
              <a:rPr lang="es-ES" sz="2400" b="1" smtClean="0"/>
              <a:t>Actividades durante la visita</a:t>
            </a:r>
          </a:p>
        </p:txBody>
      </p:sp>
      <p:sp>
        <p:nvSpPr>
          <p:cNvPr id="33794" name="2 Marcador de contenido"/>
          <p:cNvSpPr>
            <a:spLocks noGrp="1"/>
          </p:cNvSpPr>
          <p:nvPr>
            <p:ph idx="1"/>
          </p:nvPr>
        </p:nvSpPr>
        <p:spPr/>
        <p:txBody>
          <a:bodyPr/>
          <a:lstStyle/>
          <a:p>
            <a:pPr>
              <a:buFont typeface="Arial" charset="0"/>
              <a:buNone/>
            </a:pPr>
            <a:r>
              <a:rPr lang="es-ES" sz="1800" smtClean="0"/>
              <a:t>      1-Usando el cuadernillo - guía que han confeccionado deberán identificar el mayor número de especies posibles. Pondrán el nombre de cada especie que identifiquen durante la visita   y alguna característica que les llame la atención.</a:t>
            </a:r>
          </a:p>
          <a:p>
            <a:pPr>
              <a:buFont typeface="Arial" charset="0"/>
              <a:buNone/>
            </a:pPr>
            <a:r>
              <a:rPr lang="es-ES" sz="1800" smtClean="0"/>
              <a:t>      2-Tomando como referencia </a:t>
            </a:r>
            <a:r>
              <a:rPr lang="es-ES" sz="1800" u="sng" smtClean="0"/>
              <a:t>la definición de hume</a:t>
            </a:r>
            <a:r>
              <a:rPr lang="es-ES" sz="1800" smtClean="0"/>
              <a:t>dal </a:t>
            </a:r>
            <a:r>
              <a:rPr lang="es-ES" sz="1800" i="1" smtClean="0"/>
              <a:t> "Un humedal es una zona de la superficie terrestre que está temporal o permanentemente inundada, regulada por factores climáticos y en constante interrelación con los seres vivos que la habitan“, </a:t>
            </a:r>
            <a:r>
              <a:rPr lang="es-ES" sz="1800" u="sng" smtClean="0"/>
              <a:t>y sus beneficios  </a:t>
            </a:r>
            <a:r>
              <a:rPr lang="es-ES" sz="1800" i="1" smtClean="0"/>
              <a:t>“Los humedales son vitales para la supervivencia humana. Son uno de los entornos más productivos del mundo, y son cunas de diversidad biológica y fuentes de agua y productividad primaria de las que innumerables especies vegetales y animales dependen para subsistir” </a:t>
            </a:r>
            <a:r>
              <a:rPr lang="es-ES" sz="1800" smtClean="0"/>
              <a:t>, los alumnos</a:t>
            </a:r>
            <a:r>
              <a:rPr lang="es-ES" sz="1800" i="1" smtClean="0"/>
              <a:t> </a:t>
            </a:r>
          </a:p>
          <a:p>
            <a:pPr>
              <a:buFont typeface="Arial" charset="0"/>
              <a:buNone/>
            </a:pPr>
            <a:r>
              <a:rPr lang="es-ES" sz="1800" smtClean="0"/>
              <a:t>      deben fijarse y recoger todos los aspectos que observen y que se correspondan con la definición y los beneficios.</a:t>
            </a:r>
          </a:p>
          <a:p>
            <a:pPr>
              <a:buFont typeface="Arial" charset="0"/>
              <a:buNone/>
            </a:pPr>
            <a:r>
              <a:rPr lang="es-ES" sz="1800" smtClean="0"/>
              <a:t>     3- Recogerán información  adicional, tanto de la Casa de la Reserva como del centro de interpretación y del parque de la fauna.</a:t>
            </a:r>
          </a:p>
          <a:p>
            <a:pPr>
              <a:buFont typeface="Arial" charset="0"/>
              <a:buNone/>
            </a:pPr>
            <a:endParaRPr lang="es-ES" sz="1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r>
              <a:rPr lang="es-ES" sz="2400" b="1" smtClean="0"/>
              <a:t>Actividades posteriores a la visita</a:t>
            </a:r>
          </a:p>
        </p:txBody>
      </p:sp>
      <p:sp>
        <p:nvSpPr>
          <p:cNvPr id="34818" name="2 Marcador de contenido"/>
          <p:cNvSpPr>
            <a:spLocks noGrp="1"/>
          </p:cNvSpPr>
          <p:nvPr>
            <p:ph idx="1"/>
          </p:nvPr>
        </p:nvSpPr>
        <p:spPr/>
        <p:txBody>
          <a:bodyPr/>
          <a:lstStyle/>
          <a:p>
            <a:pPr>
              <a:buFont typeface="Arial" charset="0"/>
              <a:buNone/>
            </a:pPr>
            <a:r>
              <a:rPr lang="es-ES" sz="2000" smtClean="0"/>
              <a:t>      1-Puesta en común de su experiencia en la visita a Villafáfila y de la información recogida.</a:t>
            </a:r>
          </a:p>
          <a:p>
            <a:pPr>
              <a:buFont typeface="Arial" charset="0"/>
              <a:buNone/>
            </a:pPr>
            <a:r>
              <a:rPr lang="es-ES" sz="2000" smtClean="0"/>
              <a:t>      2- Debate sobre la importancia de las Reservas Naturales, incidiendo en este caso en su importancia para las aves.</a:t>
            </a:r>
          </a:p>
          <a:p>
            <a:pPr>
              <a:buFont typeface="Arial" charset="0"/>
              <a:buNone/>
            </a:pPr>
            <a:r>
              <a:rPr lang="es-ES" sz="20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r>
              <a:rPr lang="es-ES" sz="2400" b="1" smtClean="0"/>
              <a:t>Lagunas de Villafáfila. Características.</a:t>
            </a:r>
          </a:p>
        </p:txBody>
      </p:sp>
      <p:pic>
        <p:nvPicPr>
          <p:cNvPr id="15362" name="4 Marcador de contenido" descr="vista de laguna.jpg"/>
          <p:cNvPicPr>
            <a:picLocks noGrp="1" noChangeAspect="1"/>
          </p:cNvPicPr>
          <p:nvPr>
            <p:ph sz="half" idx="1"/>
          </p:nvPr>
        </p:nvPicPr>
        <p:blipFill>
          <a:blip r:embed="rId2"/>
          <a:srcRect/>
          <a:stretch>
            <a:fillRect/>
          </a:stretch>
        </p:blipFill>
        <p:spPr>
          <a:xfrm>
            <a:off x="457200" y="2347913"/>
            <a:ext cx="4038600" cy="3028950"/>
          </a:xfrm>
        </p:spPr>
      </p:pic>
      <p:sp>
        <p:nvSpPr>
          <p:cNvPr id="15363" name="3 Marcador de contenido"/>
          <p:cNvSpPr>
            <a:spLocks noGrp="1"/>
          </p:cNvSpPr>
          <p:nvPr>
            <p:ph sz="half" idx="2"/>
          </p:nvPr>
        </p:nvSpPr>
        <p:spPr/>
        <p:txBody>
          <a:bodyPr/>
          <a:lstStyle/>
          <a:p>
            <a:r>
              <a:rPr lang="es-ES" sz="1400" smtClean="0"/>
              <a:t>Es una zona de suave orografía, con escasas pendientes. No tiene puntos de desagüe hacia el exterior, por lo que las corrientes fluyen hacia el interior, acumulándose el agua sobre un sustrato relativamente impermeable de arcillas.</a:t>
            </a:r>
          </a:p>
          <a:p>
            <a:r>
              <a:rPr lang="es-ES" sz="1400" smtClean="0"/>
              <a:t>El complejo de lagunas es de carácter salino y estacional. Salino porque el agua circula por materiales ricos en sales por lo que al disolverlas se enriquece en ellas; además las lagunas sufren una importante evaporación en verano con lo cual las sales se concentran en el suelo. Estacional porque las lagunas se llenan de agua en la época de lluvias (otoño, invierno, primavera) pero sufren una intensa sequía en verano.</a:t>
            </a:r>
          </a:p>
          <a:p>
            <a:r>
              <a:rPr lang="es-ES" sz="1000" smtClean="0"/>
              <a:t>Imagen de. Widimedia</a:t>
            </a:r>
          </a:p>
          <a:p>
            <a:r>
              <a:rPr lang="es-ES" sz="1000" smtClean="0"/>
              <a:t>Enlace:</a:t>
            </a:r>
            <a:r>
              <a:rPr lang="es-ES" sz="1000" u="sng" smtClean="0">
                <a:hlinkClick r:id="rId3"/>
              </a:rPr>
              <a:t>http://commons.wikimedia.org/wiki/File:Lagunas_de_Villaf%C3%A1fila,_detalle_laguna.jpg</a:t>
            </a:r>
            <a:endParaRPr lang="es-ES" sz="1000" smtClean="0"/>
          </a:p>
          <a:p>
            <a:r>
              <a:rPr lang="es-ES" sz="1000" smtClean="0"/>
              <a:t>Autor: Rubén Ojeda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428625" y="285750"/>
            <a:ext cx="8229600" cy="1143000"/>
          </a:xfrm>
        </p:spPr>
        <p:txBody>
          <a:bodyPr/>
          <a:lstStyle/>
          <a:p>
            <a:r>
              <a:rPr lang="es-ES" sz="2400" b="1" smtClean="0"/>
              <a:t>Lagunas de Villafáfila. Patrimonio cultural</a:t>
            </a:r>
          </a:p>
        </p:txBody>
      </p:sp>
      <p:pic>
        <p:nvPicPr>
          <p:cNvPr id="16386" name="4 Marcador de contenido" descr="palomar.jpg"/>
          <p:cNvPicPr>
            <a:picLocks noGrp="1" noChangeAspect="1"/>
          </p:cNvPicPr>
          <p:nvPr>
            <p:ph sz="half" idx="1"/>
          </p:nvPr>
        </p:nvPicPr>
        <p:blipFill>
          <a:blip r:embed="rId2"/>
          <a:srcRect/>
          <a:stretch>
            <a:fillRect/>
          </a:stretch>
        </p:blipFill>
        <p:spPr>
          <a:xfrm>
            <a:off x="952500" y="2846388"/>
            <a:ext cx="3048000" cy="2033587"/>
          </a:xfrm>
        </p:spPr>
      </p:pic>
      <p:sp>
        <p:nvSpPr>
          <p:cNvPr id="16387" name="3 Marcador de contenido"/>
          <p:cNvSpPr>
            <a:spLocks noGrp="1"/>
          </p:cNvSpPr>
          <p:nvPr>
            <p:ph sz="half" idx="2"/>
          </p:nvPr>
        </p:nvSpPr>
        <p:spPr/>
        <p:txBody>
          <a:bodyPr/>
          <a:lstStyle/>
          <a:p>
            <a:r>
              <a:rPr lang="es-ES" sz="1800" smtClean="0"/>
              <a:t>La arquitectura popular usa la tierra mezclada con  agua y paja. Un largo secado al sol permite obtener adobes. </a:t>
            </a:r>
          </a:p>
          <a:p>
            <a:r>
              <a:rPr lang="es-ES" sz="1800" smtClean="0"/>
              <a:t>Entre los elementos arquitectónicos destacan los palomares, construidos con ladrillos de adobe, unidos por una fina capa de barro. El tejado está realizado con teja árabe de barro cocido. </a:t>
            </a:r>
          </a:p>
          <a:p>
            <a:endParaRPr lang="es-ES" sz="1000" smtClean="0"/>
          </a:p>
          <a:p>
            <a:endParaRPr lang="es-ES" sz="1000" smtClean="0"/>
          </a:p>
          <a:p>
            <a:r>
              <a:rPr lang="es-ES" sz="1000" smtClean="0"/>
              <a:t>Imagen: WiKimedia</a:t>
            </a:r>
          </a:p>
          <a:p>
            <a:r>
              <a:rPr lang="es-ES" sz="1000" smtClean="0"/>
              <a:t>Enlace:</a:t>
            </a:r>
            <a:r>
              <a:rPr lang="es-ES" sz="1000" u="sng" smtClean="0">
                <a:hlinkClick r:id="rId3"/>
              </a:rPr>
              <a:t>http://commons.wikimedia.org/wiki/File:Villafafila_Palomar.jpg</a:t>
            </a:r>
            <a:endParaRPr lang="es-ES" sz="1000" smtClean="0"/>
          </a:p>
          <a:p>
            <a:r>
              <a:rPr lang="es-ES" sz="1000" smtClean="0"/>
              <a:t>Autor: Xauxa (Hakan Svensson)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r>
              <a:rPr lang="es-ES" sz="2400" b="1" smtClean="0"/>
              <a:t>Lagunas de Villafáfila. Vegetación</a:t>
            </a:r>
          </a:p>
        </p:txBody>
      </p:sp>
      <p:sp>
        <p:nvSpPr>
          <p:cNvPr id="17410" name="2 Marcador de contenido"/>
          <p:cNvSpPr>
            <a:spLocks noGrp="1"/>
          </p:cNvSpPr>
          <p:nvPr>
            <p:ph idx="1"/>
          </p:nvPr>
        </p:nvSpPr>
        <p:spPr/>
        <p:txBody>
          <a:bodyPr/>
          <a:lstStyle/>
          <a:p>
            <a:r>
              <a:rPr lang="es-ES" sz="1800" smtClean="0"/>
              <a:t>Hay dos comunidades vegetales:</a:t>
            </a:r>
          </a:p>
          <a:p>
            <a:pPr>
              <a:buFont typeface="Calibri" pitchFamily="34" charset="0"/>
              <a:buAutoNum type="arabicPeriod"/>
            </a:pPr>
            <a:r>
              <a:rPr lang="es-ES" sz="1800" smtClean="0"/>
              <a:t>Una gran llanura cerealista (cebada, trigo, alfalfa)  sólo rota por alguna pequeña alameda y algunos pinos piñoneros.</a:t>
            </a:r>
          </a:p>
          <a:p>
            <a:pPr>
              <a:buFont typeface="Calibri" pitchFamily="34" charset="0"/>
              <a:buAutoNum type="arabicPeriod"/>
            </a:pPr>
            <a:r>
              <a:rPr lang="es-ES" sz="1800" smtClean="0"/>
              <a:t>En el centro de la Reserva un complejo lagunar cuya vegetación está adaptada a :</a:t>
            </a:r>
          </a:p>
          <a:p>
            <a:pPr marL="1200150" lvl="2" indent="-400050">
              <a:buFont typeface="Calibri" pitchFamily="34" charset="0"/>
              <a:buAutoNum type="alphaLcPeriod"/>
            </a:pPr>
            <a:r>
              <a:rPr lang="es-ES" sz="1800" smtClean="0"/>
              <a:t>Condiciones climáticas bastante extremas (intenso frío invernal y sequía en periodo estival).</a:t>
            </a:r>
          </a:p>
          <a:p>
            <a:pPr marL="1200150" lvl="2" indent="-400050">
              <a:buFont typeface="Calibri" pitchFamily="34" charset="0"/>
              <a:buAutoNum type="alphaLcPeriod"/>
            </a:pPr>
            <a:r>
              <a:rPr lang="es-ES" sz="1800" smtClean="0"/>
              <a:t>Variaciones estacionales en el nivel de las aguas.</a:t>
            </a:r>
          </a:p>
          <a:p>
            <a:pPr marL="1200150" lvl="2" indent="-400050">
              <a:buFont typeface="Calibri" pitchFamily="34" charset="0"/>
              <a:buAutoNum type="alphaLcPeriod"/>
            </a:pPr>
            <a:r>
              <a:rPr lang="es-ES" sz="1800" smtClean="0"/>
              <a:t>Elevada concentración de sales en el suelo lo que dificulta la absorción de agua por las plantas. Por este motivo, para no perder agua suelen tener hojas pequeñas y endurecidas.  Otras  plantas eliminan sales a través de poros de hojas y tallos.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s-ES" sz="2400" b="1" smtClean="0"/>
              <a:t>Lagunas de Villafáfila. Vegetación </a:t>
            </a:r>
          </a:p>
        </p:txBody>
      </p:sp>
      <p:sp>
        <p:nvSpPr>
          <p:cNvPr id="18434" name="6 Marcador de texto"/>
          <p:cNvSpPr>
            <a:spLocks noGrp="1"/>
          </p:cNvSpPr>
          <p:nvPr>
            <p:ph idx="1"/>
          </p:nvPr>
        </p:nvSpPr>
        <p:spPr/>
        <p:txBody>
          <a:bodyPr/>
          <a:lstStyle/>
          <a:p>
            <a:r>
              <a:rPr lang="es-ES" sz="2400" smtClean="0"/>
              <a:t>Entre los vegetales de la zona lagunar destacan:  </a:t>
            </a:r>
          </a:p>
          <a:p>
            <a:pPr>
              <a:buFont typeface="Arial" charset="0"/>
              <a:buNone/>
            </a:pPr>
            <a:r>
              <a:rPr lang="es-ES" sz="2400" smtClean="0"/>
              <a:t>     Espadaña (</a:t>
            </a:r>
            <a:r>
              <a:rPr lang="es-ES" sz="2400" i="1" smtClean="0"/>
              <a:t>Typha</a:t>
            </a:r>
            <a:r>
              <a:rPr lang="es-ES" sz="2400" smtClean="0"/>
              <a:t>), </a:t>
            </a:r>
          </a:p>
          <a:p>
            <a:pPr>
              <a:buFont typeface="Arial" charset="0"/>
              <a:buNone/>
            </a:pPr>
            <a:r>
              <a:rPr lang="es-ES" sz="2400" smtClean="0"/>
              <a:t>     Carrizo (</a:t>
            </a:r>
            <a:r>
              <a:rPr lang="es-ES" sz="2400" i="1" smtClean="0"/>
              <a:t>Phragmites</a:t>
            </a:r>
            <a:r>
              <a:rPr lang="es-ES" sz="2400" smtClean="0"/>
              <a:t>), </a:t>
            </a:r>
          </a:p>
          <a:p>
            <a:pPr>
              <a:buFont typeface="Arial" charset="0"/>
              <a:buNone/>
            </a:pPr>
            <a:r>
              <a:rPr lang="es-ES" sz="2400" smtClean="0"/>
              <a:t>     Ranúnculo (</a:t>
            </a:r>
            <a:r>
              <a:rPr lang="es-ES" sz="2400" i="1" smtClean="0"/>
              <a:t>Ranunculus</a:t>
            </a:r>
            <a:r>
              <a:rPr lang="es-ES" sz="2400" smtClean="0"/>
              <a:t>), </a:t>
            </a:r>
          </a:p>
          <a:p>
            <a:pPr>
              <a:buFont typeface="Arial" charset="0"/>
              <a:buNone/>
            </a:pPr>
            <a:r>
              <a:rPr lang="es-ES" sz="2400" smtClean="0"/>
              <a:t>     Juncos (</a:t>
            </a:r>
            <a:r>
              <a:rPr lang="es-ES" sz="2400" i="1" smtClean="0"/>
              <a:t>Eleocharis</a:t>
            </a:r>
            <a:r>
              <a:rPr lang="es-ES" sz="2400" smtClean="0"/>
              <a:t>), </a:t>
            </a:r>
          </a:p>
          <a:p>
            <a:pPr>
              <a:buFont typeface="Arial" charset="0"/>
              <a:buNone/>
            </a:pPr>
            <a:r>
              <a:rPr lang="es-ES" sz="2400" smtClean="0"/>
              <a:t>     Castañuela(</a:t>
            </a:r>
            <a:r>
              <a:rPr lang="es-ES" sz="2400" i="1" smtClean="0"/>
              <a:t>Bolboschoenus</a:t>
            </a:r>
            <a:r>
              <a:rPr lang="es-ES" sz="2400" smtClean="0"/>
              <a:t>), </a:t>
            </a:r>
          </a:p>
          <a:p>
            <a:pPr>
              <a:buFont typeface="Arial" charset="0"/>
              <a:buNone/>
            </a:pPr>
            <a:r>
              <a:rPr lang="es-ES" sz="2400" smtClean="0"/>
              <a:t>     Algas (</a:t>
            </a:r>
            <a:r>
              <a:rPr lang="es-ES" sz="2400" i="1" smtClean="0"/>
              <a:t>Chara</a:t>
            </a:r>
            <a:r>
              <a:rPr lang="es-ES" sz="2400" smtClean="0"/>
              <a:t>)</a:t>
            </a:r>
          </a:p>
          <a:p>
            <a:endParaRPr lang="es-E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r>
              <a:rPr lang="es-ES" sz="2400" b="1" smtClean="0"/>
              <a:t>Vegetación. Espadaña</a:t>
            </a:r>
          </a:p>
        </p:txBody>
      </p:sp>
      <p:pic>
        <p:nvPicPr>
          <p:cNvPr id="19458" name="3 Marcador de contenido" descr="typha.jpg"/>
          <p:cNvPicPr>
            <a:picLocks noGrp="1" noChangeAspect="1"/>
          </p:cNvPicPr>
          <p:nvPr>
            <p:ph sz="half" idx="1"/>
          </p:nvPr>
        </p:nvPicPr>
        <p:blipFill>
          <a:blip r:embed="rId2"/>
          <a:srcRect/>
          <a:stretch>
            <a:fillRect/>
          </a:stretch>
        </p:blipFill>
        <p:spPr>
          <a:xfrm>
            <a:off x="984250" y="1600200"/>
            <a:ext cx="2984500" cy="4525963"/>
          </a:xfrm>
        </p:spPr>
      </p:pic>
      <p:sp>
        <p:nvSpPr>
          <p:cNvPr id="19459" name="4 Marcador de contenido"/>
          <p:cNvSpPr>
            <a:spLocks noGrp="1"/>
          </p:cNvSpPr>
          <p:nvPr>
            <p:ph sz="half" idx="2"/>
          </p:nvPr>
        </p:nvSpPr>
        <p:spPr/>
        <p:txBody>
          <a:bodyPr/>
          <a:lstStyle/>
          <a:p>
            <a:r>
              <a:rPr lang="es-ES" sz="2000" i="1" smtClean="0"/>
              <a:t>Typha domingensis</a:t>
            </a:r>
          </a:p>
          <a:p>
            <a:r>
              <a:rPr lang="es-ES" sz="2000" smtClean="0"/>
              <a:t>Es una planta acuática, herbácea,   perenne; de hasta 2,5 m de altura. </a:t>
            </a:r>
          </a:p>
          <a:p>
            <a:r>
              <a:rPr lang="es-ES" sz="2000" smtClean="0"/>
              <a:t>La inflorescencia pardo claro, con una o más brácteas foliáceas caducas. </a:t>
            </a:r>
          </a:p>
          <a:p>
            <a:r>
              <a:rPr lang="es-ES" sz="2000" smtClean="0"/>
              <a:t>Fruto fusiforme, de 1-2 mm de largo.</a:t>
            </a:r>
          </a:p>
          <a:p>
            <a:endParaRPr lang="es-ES" sz="1000" smtClean="0"/>
          </a:p>
          <a:p>
            <a:endParaRPr lang="es-ES" sz="1000" smtClean="0"/>
          </a:p>
          <a:p>
            <a:endParaRPr lang="es-ES" sz="1000" smtClean="0"/>
          </a:p>
          <a:p>
            <a:r>
              <a:rPr lang="es-ES" sz="1000" smtClean="0"/>
              <a:t>Imagen: Wikipedia</a:t>
            </a:r>
          </a:p>
          <a:p>
            <a:r>
              <a:rPr lang="es-ES" sz="1000" smtClean="0"/>
              <a:t>Enlace: </a:t>
            </a:r>
            <a:r>
              <a:rPr lang="es-ES" sz="1000" smtClean="0">
                <a:hlinkClick r:id="rId3"/>
              </a:rPr>
              <a:t>http://commons.wikimedia.org/wiki/File:Typha_domingenss_5.jpg </a:t>
            </a:r>
            <a:endParaRPr lang="es-ES" sz="1000" smtClean="0"/>
          </a:p>
          <a:p>
            <a:r>
              <a:rPr lang="es-ES" sz="1000" smtClean="0"/>
              <a:t>Autor: Stan Shebs</a:t>
            </a:r>
          </a:p>
          <a:p>
            <a:endParaRPr lang="es-ES" sz="1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p:txBody>
          <a:bodyPr/>
          <a:lstStyle/>
          <a:p>
            <a:r>
              <a:rPr lang="es-ES" smtClean="0"/>
              <a:t>Vegetación. Carrizo</a:t>
            </a:r>
          </a:p>
        </p:txBody>
      </p:sp>
      <p:pic>
        <p:nvPicPr>
          <p:cNvPr id="20482" name="4 Marcador de contenido" descr="carrizo.jpg"/>
          <p:cNvPicPr>
            <a:picLocks noGrp="1" noChangeAspect="1"/>
          </p:cNvPicPr>
          <p:nvPr>
            <p:ph sz="half" idx="1"/>
          </p:nvPr>
        </p:nvPicPr>
        <p:blipFill>
          <a:blip r:embed="rId2"/>
          <a:srcRect/>
          <a:stretch>
            <a:fillRect/>
          </a:stretch>
        </p:blipFill>
        <p:spPr>
          <a:xfrm>
            <a:off x="1714500" y="2000250"/>
            <a:ext cx="2162175" cy="2886075"/>
          </a:xfrm>
        </p:spPr>
      </p:pic>
      <p:sp>
        <p:nvSpPr>
          <p:cNvPr id="4" name="3 Marcador de contenido"/>
          <p:cNvSpPr>
            <a:spLocks noGrp="1"/>
          </p:cNvSpPr>
          <p:nvPr>
            <p:ph sz="half" idx="2"/>
          </p:nvPr>
        </p:nvSpPr>
        <p:spPr>
          <a:xfrm>
            <a:off x="4786313" y="1428750"/>
            <a:ext cx="3752850" cy="4214813"/>
          </a:xfrm>
        </p:spPr>
        <p:txBody>
          <a:bodyPr rtlCol="0">
            <a:normAutofit lnSpcReduction="10000"/>
          </a:bodyPr>
          <a:lstStyle/>
          <a:p>
            <a:pPr fontAlgn="auto">
              <a:spcAft>
                <a:spcPts val="0"/>
              </a:spcAft>
              <a:buFont typeface="Arial" pitchFamily="34" charset="0"/>
              <a:buChar char="•"/>
              <a:defRPr/>
            </a:pPr>
            <a:r>
              <a:rPr lang="es-ES" sz="1800" i="1" dirty="0" err="1" smtClean="0"/>
              <a:t>Phragmites</a:t>
            </a:r>
            <a:r>
              <a:rPr lang="es-ES" sz="1800" i="1" dirty="0" smtClean="0"/>
              <a:t> </a:t>
            </a:r>
            <a:r>
              <a:rPr lang="es-ES" sz="1800" i="1" dirty="0" err="1" smtClean="0"/>
              <a:t>australis</a:t>
            </a:r>
            <a:endParaRPr lang="es-ES" sz="1800" i="1" dirty="0" smtClean="0"/>
          </a:p>
          <a:p>
            <a:pPr fontAlgn="auto">
              <a:spcAft>
                <a:spcPts val="0"/>
              </a:spcAft>
              <a:buFont typeface="Arial" pitchFamily="34" charset="0"/>
              <a:buChar char="•"/>
              <a:defRPr/>
            </a:pPr>
            <a:r>
              <a:rPr lang="es-ES" sz="1800" dirty="0" smtClean="0"/>
              <a:t>Es una planta perenne,  con un rizoma rastrero.</a:t>
            </a:r>
          </a:p>
          <a:p>
            <a:pPr fontAlgn="auto">
              <a:spcAft>
                <a:spcPts val="0"/>
              </a:spcAft>
              <a:buFont typeface="Arial" pitchFamily="34" charset="0"/>
              <a:buChar char="•"/>
              <a:defRPr/>
            </a:pPr>
            <a:r>
              <a:rPr lang="es-ES" sz="1800" dirty="0" smtClean="0"/>
              <a:t> Puede alcanzar los 4 m de altura y 2 cm de diámetro, presentando una gran inflorescencia al final del tallo.</a:t>
            </a:r>
          </a:p>
          <a:p>
            <a:pPr fontAlgn="auto">
              <a:spcAft>
                <a:spcPts val="0"/>
              </a:spcAft>
              <a:buFont typeface="Arial" pitchFamily="34" charset="0"/>
              <a:buChar char="•"/>
              <a:defRPr/>
            </a:pPr>
            <a:endParaRPr lang="es-ES" sz="1800" dirty="0" smtClean="0"/>
          </a:p>
          <a:p>
            <a:pPr fontAlgn="auto">
              <a:spcAft>
                <a:spcPts val="0"/>
              </a:spcAft>
              <a:buFont typeface="Arial" pitchFamily="34" charset="0"/>
              <a:buChar char="•"/>
              <a:defRPr/>
            </a:pPr>
            <a:endParaRPr lang="es-ES" sz="1800" dirty="0" smtClean="0"/>
          </a:p>
          <a:p>
            <a:pPr fontAlgn="auto">
              <a:spcAft>
                <a:spcPts val="0"/>
              </a:spcAft>
              <a:buFont typeface="Arial" pitchFamily="34" charset="0"/>
              <a:buChar char="•"/>
              <a:defRPr/>
            </a:pPr>
            <a:endParaRPr lang="es-ES" sz="1800" dirty="0" smtClean="0"/>
          </a:p>
          <a:p>
            <a:pPr fontAlgn="auto">
              <a:spcAft>
                <a:spcPts val="0"/>
              </a:spcAft>
              <a:buFont typeface="Arial" pitchFamily="34" charset="0"/>
              <a:buChar char="•"/>
              <a:defRPr/>
            </a:pPr>
            <a:endParaRPr lang="es-ES" sz="1800" dirty="0" smtClean="0"/>
          </a:p>
          <a:p>
            <a:pPr fontAlgn="auto">
              <a:spcAft>
                <a:spcPts val="0"/>
              </a:spcAft>
              <a:buFont typeface="Arial" pitchFamily="34" charset="0"/>
              <a:buChar char="•"/>
              <a:defRPr/>
            </a:pPr>
            <a:r>
              <a:rPr lang="es-ES" sz="1000" dirty="0" smtClean="0"/>
              <a:t>Imagen: </a:t>
            </a:r>
            <a:r>
              <a:rPr lang="es-ES" sz="1000" dirty="0" err="1" smtClean="0"/>
              <a:t>Wikipedia</a:t>
            </a:r>
            <a:endParaRPr lang="es-ES" sz="1000" dirty="0" smtClean="0"/>
          </a:p>
          <a:p>
            <a:pPr fontAlgn="auto">
              <a:spcAft>
                <a:spcPts val="0"/>
              </a:spcAft>
              <a:buFont typeface="Arial" pitchFamily="34" charset="0"/>
              <a:buChar char="•"/>
              <a:defRPr/>
            </a:pPr>
            <a:r>
              <a:rPr lang="es-ES" sz="1000" dirty="0" smtClean="0"/>
              <a:t>Enlace: </a:t>
            </a:r>
            <a:r>
              <a:rPr lang="es-ES" sz="1000" u="sng" dirty="0" smtClean="0">
                <a:hlinkClick r:id="rId3"/>
              </a:rPr>
              <a:t>http://gl.wikipedia.org/wiki/Phragmites_australis#/media/File:Phragmites_australis_habitus_15August2009_LagunadeCaracuel.jpg</a:t>
            </a:r>
            <a:endParaRPr lang="es-ES" sz="1000" dirty="0" smtClean="0"/>
          </a:p>
          <a:p>
            <a:pPr fontAlgn="auto">
              <a:spcAft>
                <a:spcPts val="0"/>
              </a:spcAft>
              <a:buFont typeface="Arial" pitchFamily="34" charset="0"/>
              <a:buChar char="•"/>
              <a:defRPr/>
            </a:pPr>
            <a:r>
              <a:rPr lang="es-ES" sz="1000" dirty="0" smtClean="0"/>
              <a:t>Autor: Javier Martín</a:t>
            </a:r>
            <a:endParaRPr lang="es-E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r>
              <a:rPr lang="es-ES" smtClean="0"/>
              <a:t>Vegetación. </a:t>
            </a:r>
          </a:p>
        </p:txBody>
      </p:sp>
      <p:pic>
        <p:nvPicPr>
          <p:cNvPr id="21506" name="4 Marcador de contenido" descr="ranunculus.jpg"/>
          <p:cNvPicPr>
            <a:picLocks noGrp="1" noChangeAspect="1"/>
          </p:cNvPicPr>
          <p:nvPr>
            <p:ph sz="half" idx="1"/>
          </p:nvPr>
        </p:nvPicPr>
        <p:blipFill>
          <a:blip r:embed="rId2"/>
          <a:srcRect/>
          <a:stretch>
            <a:fillRect/>
          </a:stretch>
        </p:blipFill>
        <p:spPr>
          <a:xfrm>
            <a:off x="785813" y="1928813"/>
            <a:ext cx="3071812" cy="2300287"/>
          </a:xfrm>
        </p:spPr>
      </p:pic>
      <p:sp>
        <p:nvSpPr>
          <p:cNvPr id="21507" name="3 Marcador de contenido"/>
          <p:cNvSpPr>
            <a:spLocks noGrp="1"/>
          </p:cNvSpPr>
          <p:nvPr>
            <p:ph sz="half" idx="2"/>
          </p:nvPr>
        </p:nvSpPr>
        <p:spPr>
          <a:xfrm>
            <a:off x="4500563" y="1600200"/>
            <a:ext cx="4186237" cy="3829050"/>
          </a:xfrm>
        </p:spPr>
        <p:txBody>
          <a:bodyPr/>
          <a:lstStyle/>
          <a:p>
            <a:r>
              <a:rPr lang="es-ES" sz="1800" i="1" smtClean="0"/>
              <a:t>Ranunculus peltatus</a:t>
            </a:r>
          </a:p>
          <a:p>
            <a:r>
              <a:rPr lang="es-ES" sz="1800" smtClean="0"/>
              <a:t>Son hierbas casi siempre anuales, glabras o ligeramente pelosas. </a:t>
            </a:r>
          </a:p>
          <a:p>
            <a:r>
              <a:rPr lang="es-ES" sz="1800" smtClean="0"/>
              <a:t>Las flores tienen   cinco  pétalos blancos con los centros amarillos y se encuentran unos centímetros por encima del agua, son hermafroditas y se agrupan en racimos. </a:t>
            </a:r>
          </a:p>
          <a:p>
            <a:r>
              <a:rPr lang="es-ES" sz="1800" smtClean="0"/>
              <a:t>Sus frutos son de tipo aquenio.</a:t>
            </a:r>
          </a:p>
          <a:p>
            <a:endParaRPr lang="es-ES" sz="1000" smtClean="0"/>
          </a:p>
          <a:p>
            <a:r>
              <a:rPr lang="es-ES" sz="1000" smtClean="0"/>
              <a:t>Imagen: Wikimedia</a:t>
            </a:r>
          </a:p>
          <a:p>
            <a:r>
              <a:rPr lang="es-ES" sz="1000" smtClean="0"/>
              <a:t>Enlace: </a:t>
            </a:r>
            <a:r>
              <a:rPr lang="es-ES" sz="1000" u="sng" smtClean="0">
                <a:hlinkClick r:id="rId3"/>
              </a:rPr>
              <a:t>http://commons.wikimedia.org/wiki/File:Ranunculus_peltatus_Habits_2010March29_ValledeAlcudia.jpg</a:t>
            </a:r>
            <a:endParaRPr lang="es-ES" sz="1000" smtClean="0"/>
          </a:p>
          <a:p>
            <a:r>
              <a:rPr lang="es-ES" sz="1000" smtClean="0"/>
              <a:t>Autor: Javier Martín.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1706</Words>
  <Application>Microsoft Office PowerPoint</Application>
  <PresentationFormat>On-screen Show (4:3)</PresentationFormat>
  <Paragraphs>190</Paragraphs>
  <Slides>22</Slides>
  <Notes>0</Notes>
  <HiddenSlides>0</HiddenSlides>
  <MMClips>0</MMClips>
  <ScaleCrop>false</ScaleCrop>
  <HeadingPairs>
    <vt:vector size="6" baseType="variant">
      <vt:variant>
        <vt:lpstr>Fuentes usadas</vt:lpstr>
      </vt:variant>
      <vt:variant>
        <vt:i4>2</vt:i4>
      </vt:variant>
      <vt:variant>
        <vt:lpstr>Plantilla de diseño</vt:lpstr>
      </vt:variant>
      <vt:variant>
        <vt:i4>1</vt:i4>
      </vt:variant>
      <vt:variant>
        <vt:lpstr>Títulos de diapositiva</vt:lpstr>
      </vt:variant>
      <vt:variant>
        <vt:i4>22</vt:i4>
      </vt:variant>
    </vt:vector>
  </HeadingPairs>
  <TitlesOfParts>
    <vt:vector size="25" baseType="lpstr">
      <vt:lpstr>Calibri</vt:lpstr>
      <vt:lpstr>Arial</vt:lpstr>
      <vt:lpstr>Tema de Office</vt:lpstr>
      <vt:lpstr>Reserva Natural de Lagunas de Villafáfila</vt:lpstr>
      <vt:lpstr>Lagunas de Villafáfila. Grados de protección</vt:lpstr>
      <vt:lpstr>Lagunas de Villafáfila. Características.</vt:lpstr>
      <vt:lpstr>Lagunas de Villafáfila. Patrimonio cultural</vt:lpstr>
      <vt:lpstr>Lagunas de Villafáfila. Vegetación</vt:lpstr>
      <vt:lpstr>Lagunas de Villafáfila. Vegetación </vt:lpstr>
      <vt:lpstr>Vegetación. Espadaña</vt:lpstr>
      <vt:lpstr>Vegetación. Carrizo</vt:lpstr>
      <vt:lpstr>Vegetación. </vt:lpstr>
      <vt:lpstr>Vegetación. Junco</vt:lpstr>
      <vt:lpstr>Vegetación. Castañuela</vt:lpstr>
      <vt:lpstr>Lagunas de Villafáfila. Fauna</vt:lpstr>
      <vt:lpstr>  Avutarda</vt:lpstr>
      <vt:lpstr> Sisón</vt:lpstr>
      <vt:lpstr> Alcaraván</vt:lpstr>
      <vt:lpstr>Ánsar común</vt:lpstr>
      <vt:lpstr>Cerceta común</vt:lpstr>
      <vt:lpstr>Garza real</vt:lpstr>
      <vt:lpstr>Avefría</vt:lpstr>
      <vt:lpstr>Actividades previas</vt:lpstr>
      <vt:lpstr>Actividades durante la visita</vt:lpstr>
      <vt:lpstr>Actividades posteriores a la visita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AS</cp:lastModifiedBy>
  <cp:revision>171</cp:revision>
  <dcterms:modified xsi:type="dcterms:W3CDTF">2015-04-07T17:41:05Z</dcterms:modified>
</cp:coreProperties>
</file>