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6233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898989"/>
              </a:buClr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Font typeface="Arial"/>
              <a:buNone/>
              <a:defRPr sz="2800" b="0" i="0" u="none" strike="noStrike" cap="none"/>
            </a:lvl2pPr>
            <a:lvl3pPr marL="914400" marR="0" lvl="2" indent="0" algn="l" rtl="0">
              <a:spcBef>
                <a:spcPts val="0"/>
              </a:spcBef>
              <a:buFont typeface="Arial"/>
              <a:buNone/>
              <a:defRPr sz="2400" b="0" i="0" u="none" strike="noStrike" cap="none"/>
            </a:lvl3pPr>
            <a:lvl4pPr marL="1371600" marR="0" lvl="3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4pPr>
            <a:lvl5pPr marL="1828800" marR="0" lvl="4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5pPr>
            <a:lvl6pPr marL="2286000" marR="0" lvl="5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6pPr>
            <a:lvl7pPr marL="2743200" marR="0" lvl="6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7pPr>
            <a:lvl8pPr marL="3200400" marR="0" lvl="7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8pPr>
            <a:lvl9pPr marL="3657600" marR="0" lvl="8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lide.x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lide.x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lide.x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lide.x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slide.x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571500" y="1714500"/>
            <a:ext cx="7772400" cy="3000375"/>
          </a:xfrm>
          <a:prstGeom prst="rect">
            <a:avLst/>
          </a:prstGeom>
          <a:noFill/>
          <a:ln w="2159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79646"/>
              </a:buClr>
              <a:buSzPct val="25000"/>
              <a:buFont typeface="Arial"/>
              <a:buNone/>
            </a:pPr>
            <a:r>
              <a:rPr lang="en-US" sz="9600" b="1" i="0" u="none" strike="noStrike" cap="none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MITOLOGIA GRIEGA</a:t>
            </a:r>
          </a:p>
        </p:txBody>
      </p:sp>
      <p:sp>
        <p:nvSpPr>
          <p:cNvPr id="53" name="Shape 53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VOLVER</a:t>
            </a:r>
          </a:p>
        </p:txBody>
      </p:sp>
      <p:sp>
        <p:nvSpPr>
          <p:cNvPr id="216" name="Shape 216"/>
          <p:cNvSpPr/>
          <p:nvPr/>
        </p:nvSpPr>
        <p:spPr>
          <a:xfrm>
            <a:off x="4714875" y="1500187"/>
            <a:ext cx="3841750" cy="1846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HESTIA: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6666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Diosa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hogar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fuego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hogares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2671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VOLVER</a:t>
            </a:r>
          </a:p>
        </p:txBody>
      </p:sp>
      <p:sp>
        <p:nvSpPr>
          <p:cNvPr id="223" name="Shape 223"/>
          <p:cNvSpPr/>
          <p:nvPr/>
        </p:nvSpPr>
        <p:spPr>
          <a:xfrm>
            <a:off x="4429125" y="1000125"/>
            <a:ext cx="4714874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DEMETER: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Diosa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nutricia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joven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vivificador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muerte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matrimonio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 ley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sagrada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enseñó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los hombres los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Y se 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suele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llamar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portadora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estaciones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15766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VOLVER</a:t>
            </a:r>
          </a:p>
        </p:txBody>
      </p:sp>
      <p:sp>
        <p:nvSpPr>
          <p:cNvPr id="230" name="Shape 230"/>
          <p:cNvSpPr/>
          <p:nvPr/>
        </p:nvSpPr>
        <p:spPr>
          <a:xfrm>
            <a:off x="4500562" y="1071562"/>
            <a:ext cx="4500561" cy="3692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HERA: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Reina de los dioses.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Hija de los titanes Cronos y Rea, hermana y mujer del dios Zeus.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Hera era la diosa del matrimonio y la protectora de las mujeres casadas, se la representaba como celosa, violenta y vengativa. Era muy común que frecuentemente se enfrentara a Zeus, porque las infidelidades de su esposo significaban para ella verdaderos insultos.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095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VOLVER</a:t>
            </a:r>
          </a:p>
        </p:txBody>
      </p:sp>
      <p:sp>
        <p:nvSpPr>
          <p:cNvPr id="237" name="Shape 237"/>
          <p:cNvSpPr/>
          <p:nvPr/>
        </p:nvSpPr>
        <p:spPr>
          <a:xfrm>
            <a:off x="5643562" y="1143000"/>
            <a:ext cx="3500436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HADES: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Dios de los muertos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le conocía también como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señor de los ricos porque se creía que tanto las cosechas como los metales preciosos provenían de su reino bajo la tierra.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286375" cy="689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214312" y="571500"/>
            <a:ext cx="5572125" cy="5857875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Zeus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luchó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entonces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contra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dioses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Al final, con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Cíclopes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quienes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liberó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Tártaro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Zeus 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hermanos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lograron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victoria,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condenando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Titanes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Tártaro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comenzó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reinado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Zeus, el padre de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dioses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esposa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Hera.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Zeus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llamados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20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Hesfesto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Zeus era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infiel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insaciable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mujeres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situaciones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SIGUIENTE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4572000" y="1571625"/>
            <a:ext cx="4418012" cy="3692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ARES: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representado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coraza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casco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escudo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800" dirty="0" err="1">
                <a:solidFill>
                  <a:schemeClr val="dk1"/>
                </a:solidFill>
              </a:rPr>
              <a:t>u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manchada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sangre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enorme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suele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acompañado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hijos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Agresivo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sanguinario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personificaba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brutal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naturaleza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guerra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era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impopular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dioses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86436" cy="684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5857875" y="2143125"/>
            <a:ext cx="3203575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HESFESTO: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Dios del fuego y la forja, los herreros, los artesanos, los escultores, los metales y la metalurgia.</a:t>
            </a:r>
          </a:p>
        </p:txBody>
      </p:sp>
      <p:sp>
        <p:nvSpPr>
          <p:cNvPr id="259" name="Shape 259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5286375" y="1423987"/>
            <a:ext cx="3808412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ATENEA: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Era muy habilidosa en el arte de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entretejer la lana, y por ese talento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 reconocida.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 Ninfas bajaban muchas veces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hacia su morada para admirar sus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trabajos y quedaban embelezadas por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 magníficos bordados.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2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214312" y="571500"/>
            <a:ext cx="5572125" cy="564356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Zeus 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tuvieron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llamado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Apolo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llamada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Hermes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día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nacimiento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rebaño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hermano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oscureciendo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camino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anduviera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atrás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enfrentarse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Hermes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haber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robado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hermanos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acabaron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reconciliándose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Hermes le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lira,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recién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inventada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80" name="Shape 280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SIGUIENTE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4572000" y="500062"/>
            <a:ext cx="3857624" cy="5908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APOLO: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Dios también llamado Pitio, por haber matado a Pitón, la legendaria serpiente que guardaba un santuario en las montañas del Parnaso.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Apolo era sobre todo el dios de la profecía.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Apolo era un músico dotado, que deleitaba a los dioses tocando la lira.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Era un arquero diestro y un atleta veloz.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También era el dios de la agricultura y de la ganadería, de la luz y de la verdad, y enseñó a los humanos el arte de la medicina.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00500" cy="68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214312" y="785812"/>
            <a:ext cx="5572125" cy="535781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ORÍGENES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mitología griega se desarrolló en el siglo VIII a.C.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 varios rasgos distintivos, por ejemplo, los dioses se parecen exteriormente a los seres humanos y revelan, al igual que ellos, sentimientos.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dioses habían elegido el monte Olimpo (una montaña sagrada), en una región de Grecia llamada Tesalia, como su residencia. En él formaban una sociedad organizada en términos de autoridad y poderes, se movían con total libertad y formaban tres grupos que controlaban sendos poderes: el cielo o firmamento, el mar y la tierra. </a:t>
            </a:r>
          </a:p>
        </p:txBody>
      </p:sp>
      <p:sp>
        <p:nvSpPr>
          <p:cNvPr id="60" name="Shape 60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5786437" y="500062"/>
            <a:ext cx="3214686" cy="5078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HERMES: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Mensajero de los dioses especial servidor y correo de Zeus.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Hermes tenía un sombrero y  sandalias aladas y llevaba un caduceo de oro, o varita mágica, con serpientes enrolladas y alas en la parte superior.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creía que poseía poderes mágicos sobre el sueño.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Hermes era también el dios del comercio, protector de comerciantes y pastores.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84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214312" y="571500"/>
            <a:ext cx="5572125" cy="564356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Zeus… Don Juan, no se conformaba, por ende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 y Sémele, tuvieron un hijo llamado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Dionisio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Zeus tubo a Dionisio los últimos tres meses 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gestación cosido en su muslo (después 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extraerlo del seno de su madre fulminada por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rayo del mismo Zeus ), por eso se le conoce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el "nacido dos veces“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6215062" y="2143125"/>
            <a:ext cx="2703512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DIONISIOS: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Dionisos, dios del vino y del placer, estaba entre los dioses más populares.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8642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214312" y="571500"/>
            <a:ext cx="5572125" cy="564356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PRINCIPALES DIOSES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doce dioses principales, habitualmente llamados Olímpicos, eran: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Hera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Afrodita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Hestia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Atenea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Deméter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Dionisio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Apolo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Zeus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Hefesto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Hermes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Hades.</a:t>
            </a:r>
          </a:p>
        </p:txBody>
      </p:sp>
      <p:sp>
        <p:nvSpPr>
          <p:cNvPr id="67" name="Shape 67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571500" y="142875"/>
            <a:ext cx="8143874" cy="6572249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785936" y="428625"/>
            <a:ext cx="60007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GENEALOGIA DE LOS DIOSES GRIEGOS</a:t>
            </a:r>
          </a:p>
        </p:txBody>
      </p:sp>
      <p:sp>
        <p:nvSpPr>
          <p:cNvPr id="75" name="Shape 75"/>
          <p:cNvSpPr/>
          <p:nvPr/>
        </p:nvSpPr>
        <p:spPr>
          <a:xfrm>
            <a:off x="7500936" y="6286500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</a:p>
        </p:txBody>
      </p:sp>
      <p:grpSp>
        <p:nvGrpSpPr>
          <p:cNvPr id="76" name="Shape 76"/>
          <p:cNvGrpSpPr/>
          <p:nvPr/>
        </p:nvGrpSpPr>
        <p:grpSpPr>
          <a:xfrm>
            <a:off x="646111" y="1285874"/>
            <a:ext cx="7934324" cy="4429125"/>
            <a:chOff x="858836" y="431800"/>
            <a:chExt cx="17545050" cy="9794874"/>
          </a:xfrm>
        </p:grpSpPr>
        <p:grpSp>
          <p:nvGrpSpPr>
            <p:cNvPr id="77" name="Shape 77"/>
            <p:cNvGrpSpPr/>
            <p:nvPr/>
          </p:nvGrpSpPr>
          <p:grpSpPr>
            <a:xfrm>
              <a:off x="2157411" y="1435100"/>
              <a:ext cx="15070138" cy="7842248"/>
              <a:chOff x="2157411" y="1435100"/>
              <a:chExt cx="15070138" cy="7842248"/>
            </a:xfrm>
          </p:grpSpPr>
          <p:cxnSp>
            <p:nvCxnSpPr>
              <p:cNvPr id="78" name="Shape 78"/>
              <p:cNvCxnSpPr/>
              <p:nvPr/>
            </p:nvCxnSpPr>
            <p:spPr>
              <a:xfrm>
                <a:off x="5165725" y="4265612"/>
                <a:ext cx="3159125" cy="1587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9" name="Shape 79"/>
              <p:cNvCxnSpPr/>
              <p:nvPr/>
            </p:nvCxnSpPr>
            <p:spPr>
              <a:xfrm>
                <a:off x="2738436" y="1768475"/>
                <a:ext cx="4745036" cy="0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0" name="Shape 80"/>
              <p:cNvCxnSpPr/>
              <p:nvPr/>
            </p:nvCxnSpPr>
            <p:spPr>
              <a:xfrm>
                <a:off x="5165725" y="1435100"/>
                <a:ext cx="1587" cy="33337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1" name="Shape 81"/>
              <p:cNvCxnSpPr/>
              <p:nvPr/>
            </p:nvCxnSpPr>
            <p:spPr>
              <a:xfrm>
                <a:off x="2738436" y="1768475"/>
                <a:ext cx="0" cy="280987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2" name="Shape 82"/>
              <p:cNvCxnSpPr/>
              <p:nvPr/>
            </p:nvCxnSpPr>
            <p:spPr>
              <a:xfrm>
                <a:off x="7483475" y="1779586"/>
                <a:ext cx="0" cy="280987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3" name="Shape 83"/>
              <p:cNvCxnSpPr/>
              <p:nvPr/>
            </p:nvCxnSpPr>
            <p:spPr>
              <a:xfrm>
                <a:off x="8553450" y="2524125"/>
                <a:ext cx="3406774" cy="0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4" name="Shape 84"/>
              <p:cNvCxnSpPr/>
              <p:nvPr/>
            </p:nvCxnSpPr>
            <p:spPr>
              <a:xfrm>
                <a:off x="14074775" y="2627311"/>
                <a:ext cx="2098674" cy="0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5" name="Shape 85"/>
              <p:cNvCxnSpPr/>
              <p:nvPr/>
            </p:nvCxnSpPr>
            <p:spPr>
              <a:xfrm rot="10800000" flipH="1">
                <a:off x="6692900" y="3373436"/>
                <a:ext cx="6254749" cy="4762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6" name="Shape 86"/>
              <p:cNvCxnSpPr/>
              <p:nvPr/>
            </p:nvCxnSpPr>
            <p:spPr>
              <a:xfrm>
                <a:off x="10298111" y="2524125"/>
                <a:ext cx="0" cy="85407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7" name="Shape 87"/>
              <p:cNvCxnSpPr/>
              <p:nvPr/>
            </p:nvCxnSpPr>
            <p:spPr>
              <a:xfrm>
                <a:off x="6691311" y="3378200"/>
                <a:ext cx="1587" cy="33337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8" name="Shape 88"/>
              <p:cNvCxnSpPr/>
              <p:nvPr/>
            </p:nvCxnSpPr>
            <p:spPr>
              <a:xfrm>
                <a:off x="10388600" y="3373437"/>
                <a:ext cx="1587" cy="33337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9" name="Shape 89"/>
              <p:cNvCxnSpPr/>
              <p:nvPr/>
            </p:nvCxnSpPr>
            <p:spPr>
              <a:xfrm>
                <a:off x="12947650" y="3373437"/>
                <a:ext cx="1587" cy="33337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0" name="Shape 90"/>
              <p:cNvCxnSpPr/>
              <p:nvPr/>
            </p:nvCxnSpPr>
            <p:spPr>
              <a:xfrm>
                <a:off x="5167312" y="4265612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1" name="Shape 91"/>
              <p:cNvCxnSpPr/>
              <p:nvPr/>
            </p:nvCxnSpPr>
            <p:spPr>
              <a:xfrm>
                <a:off x="8324850" y="4279900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2" name="Shape 92"/>
              <p:cNvCxnSpPr/>
              <p:nvPr/>
            </p:nvCxnSpPr>
            <p:spPr>
              <a:xfrm>
                <a:off x="6235700" y="5476875"/>
                <a:ext cx="1044575" cy="0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3" name="Shape 93"/>
              <p:cNvCxnSpPr/>
              <p:nvPr/>
            </p:nvCxnSpPr>
            <p:spPr>
              <a:xfrm>
                <a:off x="6745286" y="5476875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4" name="Shape 94"/>
              <p:cNvCxnSpPr/>
              <p:nvPr/>
            </p:nvCxnSpPr>
            <p:spPr>
              <a:xfrm>
                <a:off x="2157411" y="6184900"/>
                <a:ext cx="15070136" cy="6349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5" name="Shape 95"/>
              <p:cNvCxnSpPr/>
              <p:nvPr/>
            </p:nvCxnSpPr>
            <p:spPr>
              <a:xfrm>
                <a:off x="2157411" y="6191250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6" name="Shape 96"/>
              <p:cNvCxnSpPr/>
              <p:nvPr/>
            </p:nvCxnSpPr>
            <p:spPr>
              <a:xfrm>
                <a:off x="4538662" y="6176962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7" name="Shape 97"/>
              <p:cNvCxnSpPr/>
              <p:nvPr/>
            </p:nvCxnSpPr>
            <p:spPr>
              <a:xfrm>
                <a:off x="7680325" y="6176962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8" name="Shape 98"/>
              <p:cNvCxnSpPr/>
              <p:nvPr/>
            </p:nvCxnSpPr>
            <p:spPr>
              <a:xfrm>
                <a:off x="11406186" y="6189662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9" name="Shape 99"/>
              <p:cNvCxnSpPr/>
              <p:nvPr/>
            </p:nvCxnSpPr>
            <p:spPr>
              <a:xfrm>
                <a:off x="14138275" y="6184900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0" name="Shape 100"/>
              <p:cNvCxnSpPr/>
              <p:nvPr/>
            </p:nvCxnSpPr>
            <p:spPr>
              <a:xfrm>
                <a:off x="17227550" y="6189662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1" name="Shape 101"/>
              <p:cNvCxnSpPr/>
              <p:nvPr/>
            </p:nvCxnSpPr>
            <p:spPr>
              <a:xfrm>
                <a:off x="7864475" y="7843836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2" name="Shape 102"/>
              <p:cNvCxnSpPr/>
              <p:nvPr/>
            </p:nvCxnSpPr>
            <p:spPr>
              <a:xfrm rot="10800000" flipH="1">
                <a:off x="7483475" y="8539162"/>
                <a:ext cx="7402512" cy="4762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3" name="Shape 103"/>
              <p:cNvCxnSpPr/>
              <p:nvPr/>
            </p:nvCxnSpPr>
            <p:spPr>
              <a:xfrm>
                <a:off x="3803650" y="7821611"/>
                <a:ext cx="1587" cy="1455737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4" name="Shape 104"/>
              <p:cNvCxnSpPr/>
              <p:nvPr/>
            </p:nvCxnSpPr>
            <p:spPr>
              <a:xfrm>
                <a:off x="6043612" y="7369175"/>
                <a:ext cx="0" cy="1882775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5" name="Shape 105"/>
              <p:cNvCxnSpPr/>
              <p:nvPr/>
            </p:nvCxnSpPr>
            <p:spPr>
              <a:xfrm>
                <a:off x="7483475" y="8543925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6" name="Shape 106"/>
              <p:cNvCxnSpPr/>
              <p:nvPr/>
            </p:nvCxnSpPr>
            <p:spPr>
              <a:xfrm>
                <a:off x="9963150" y="8543925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7" name="Shape 107"/>
              <p:cNvCxnSpPr/>
              <p:nvPr/>
            </p:nvCxnSpPr>
            <p:spPr>
              <a:xfrm>
                <a:off x="12411075" y="8539161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8" name="Shape 108"/>
              <p:cNvCxnSpPr/>
              <p:nvPr/>
            </p:nvCxnSpPr>
            <p:spPr>
              <a:xfrm>
                <a:off x="14885987" y="8531225"/>
                <a:ext cx="0" cy="708024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9" name="Shape 109"/>
              <p:cNvCxnSpPr/>
              <p:nvPr/>
            </p:nvCxnSpPr>
            <p:spPr>
              <a:xfrm>
                <a:off x="5588000" y="7369175"/>
                <a:ext cx="984250" cy="0"/>
              </a:xfrm>
              <a:prstGeom prst="straightConnector1">
                <a:avLst/>
              </a:prstGeom>
              <a:noFill/>
              <a:ln w="19050" cap="rnd" cmpd="sng">
                <a:solidFill>
                  <a:srgbClr val="4F81B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10" name="Shape 110"/>
            <p:cNvGrpSpPr/>
            <p:nvPr/>
          </p:nvGrpSpPr>
          <p:grpSpPr>
            <a:xfrm>
              <a:off x="4151312" y="431800"/>
              <a:ext cx="2114550" cy="949324"/>
              <a:chOff x="1595437" y="862012"/>
              <a:chExt cx="2114550" cy="949324"/>
            </a:xfrm>
          </p:grpSpPr>
          <p:sp>
            <p:nvSpPr>
              <p:cNvPr id="111" name="Shape 111"/>
              <p:cNvSpPr/>
              <p:nvPr/>
            </p:nvSpPr>
            <p:spPr>
              <a:xfrm>
                <a:off x="1595437" y="862012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1595437" y="1009650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CAOS</a:t>
                </a:r>
              </a:p>
            </p:txBody>
          </p:sp>
        </p:grpSp>
        <p:grpSp>
          <p:nvGrpSpPr>
            <p:cNvPr id="113" name="Shape 113"/>
            <p:cNvGrpSpPr/>
            <p:nvPr/>
          </p:nvGrpSpPr>
          <p:grpSpPr>
            <a:xfrm>
              <a:off x="11960225" y="2095500"/>
              <a:ext cx="2114550" cy="949324"/>
              <a:chOff x="1595437" y="3619500"/>
              <a:chExt cx="2114550" cy="949324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595437" y="361950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1595437" y="3754437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URANO</a:t>
                </a:r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>
              <a:off x="6438900" y="2049462"/>
              <a:ext cx="2114550" cy="949324"/>
              <a:chOff x="4471987" y="3238500"/>
              <a:chExt cx="2114550" cy="949324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4471987" y="323850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471987" y="3408362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GEA</a:t>
                </a:r>
              </a:p>
            </p:txBody>
          </p:sp>
        </p:grpSp>
        <p:grpSp>
          <p:nvGrpSpPr>
            <p:cNvPr id="119" name="Shape 119"/>
            <p:cNvGrpSpPr/>
            <p:nvPr/>
          </p:nvGrpSpPr>
          <p:grpSpPr>
            <a:xfrm>
              <a:off x="1558925" y="2049462"/>
              <a:ext cx="2114550" cy="949324"/>
              <a:chOff x="5224462" y="1390650"/>
              <a:chExt cx="2114550" cy="949324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5224462" y="139065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5224462" y="1538287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EROS</a:t>
                </a:r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5643561" y="3736975"/>
              <a:ext cx="2114550" cy="949324"/>
              <a:chOff x="9307511" y="1538287"/>
              <a:chExt cx="2114550" cy="949324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9307511" y="1538287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9307511" y="1673225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TITANES</a:t>
                </a:r>
                <a:endParaRPr lang="en-US"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Shape 125"/>
            <p:cNvGrpSpPr/>
            <p:nvPr/>
          </p:nvGrpSpPr>
          <p:grpSpPr>
            <a:xfrm>
              <a:off x="11722099" y="3724275"/>
              <a:ext cx="2416175" cy="949324"/>
              <a:chOff x="7513636" y="3238500"/>
              <a:chExt cx="2416175" cy="949324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7646986" y="323850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7513636" y="3306762"/>
                <a:ext cx="2416175" cy="814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8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HECATONQUIROS</a:t>
                </a:r>
                <a:endParaRPr lang="en-US" sz="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Shape 128"/>
            <p:cNvGrpSpPr/>
            <p:nvPr/>
          </p:nvGrpSpPr>
          <p:grpSpPr>
            <a:xfrm>
              <a:off x="7280274" y="4973636"/>
              <a:ext cx="2114550" cy="949324"/>
              <a:chOff x="10990261" y="3238500"/>
              <a:chExt cx="2114550" cy="949324"/>
            </a:xfrm>
          </p:grpSpPr>
          <p:sp>
            <p:nvSpPr>
              <p:cNvPr id="129" name="Shape 129"/>
              <p:cNvSpPr/>
              <p:nvPr/>
            </p:nvSpPr>
            <p:spPr>
              <a:xfrm>
                <a:off x="10990261" y="323850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0990261" y="3373437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REA</a:t>
                </a:r>
              </a:p>
            </p:txBody>
          </p:sp>
        </p:grpSp>
        <p:grpSp>
          <p:nvGrpSpPr>
            <p:cNvPr id="131" name="Shape 131"/>
            <p:cNvGrpSpPr/>
            <p:nvPr/>
          </p:nvGrpSpPr>
          <p:grpSpPr>
            <a:xfrm>
              <a:off x="9337675" y="3711575"/>
              <a:ext cx="2114550" cy="949324"/>
              <a:chOff x="12693650" y="1538287"/>
              <a:chExt cx="2114550" cy="949324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12693650" y="1538287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12693650" y="1673225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CICLOPES</a:t>
                </a:r>
                <a:endParaRPr lang="en-US"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Shape 134"/>
            <p:cNvGrpSpPr/>
            <p:nvPr/>
          </p:nvGrpSpPr>
          <p:grpSpPr>
            <a:xfrm>
              <a:off x="4090986" y="4973637"/>
              <a:ext cx="2114550" cy="949324"/>
              <a:chOff x="14484350" y="3619500"/>
              <a:chExt cx="2114550" cy="949324"/>
            </a:xfrm>
          </p:grpSpPr>
          <p:sp>
            <p:nvSpPr>
              <p:cNvPr id="135" name="Shape 135"/>
              <p:cNvSpPr/>
              <p:nvPr/>
            </p:nvSpPr>
            <p:spPr>
              <a:xfrm>
                <a:off x="14484350" y="361950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4484350" y="3754437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CRONOS</a:t>
                </a:r>
              </a:p>
            </p:txBody>
          </p:sp>
        </p:grpSp>
        <p:grpSp>
          <p:nvGrpSpPr>
            <p:cNvPr id="137" name="Shape 137"/>
            <p:cNvGrpSpPr/>
            <p:nvPr/>
          </p:nvGrpSpPr>
          <p:grpSpPr>
            <a:xfrm>
              <a:off x="10296525" y="6889750"/>
              <a:ext cx="2114550" cy="949324"/>
              <a:chOff x="11960225" y="5241925"/>
              <a:chExt cx="2114550" cy="949324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11960225" y="5241925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1960225" y="5376862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DEMETER</a:t>
                </a:r>
              </a:p>
            </p:txBody>
          </p:sp>
        </p:grpSp>
        <p:grpSp>
          <p:nvGrpSpPr>
            <p:cNvPr id="140" name="Shape 140"/>
            <p:cNvGrpSpPr/>
            <p:nvPr/>
          </p:nvGrpSpPr>
          <p:grpSpPr>
            <a:xfrm>
              <a:off x="6572250" y="6889750"/>
              <a:ext cx="2114550" cy="949324"/>
              <a:chOff x="8553450" y="5241925"/>
              <a:chExt cx="2114550" cy="949324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8553450" y="5241925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8553450" y="5376862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ZEUS</a:t>
                </a:r>
              </a:p>
            </p:txBody>
          </p:sp>
        </p:grpSp>
        <p:grpSp>
          <p:nvGrpSpPr>
            <p:cNvPr id="143" name="Shape 143"/>
            <p:cNvGrpSpPr/>
            <p:nvPr/>
          </p:nvGrpSpPr>
          <p:grpSpPr>
            <a:xfrm>
              <a:off x="3473450" y="6872287"/>
              <a:ext cx="2114550" cy="949324"/>
              <a:chOff x="5643562" y="5573712"/>
              <a:chExt cx="2114550" cy="949324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5643562" y="5573712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5643562" y="5708650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HERA</a:t>
                </a:r>
              </a:p>
            </p:txBody>
          </p:sp>
        </p:grpSp>
        <p:grpSp>
          <p:nvGrpSpPr>
            <p:cNvPr id="146" name="Shape 146"/>
            <p:cNvGrpSpPr/>
            <p:nvPr/>
          </p:nvGrpSpPr>
          <p:grpSpPr>
            <a:xfrm>
              <a:off x="858836" y="6872287"/>
              <a:ext cx="2114550" cy="949324"/>
              <a:chOff x="2989261" y="5573712"/>
              <a:chExt cx="2114550" cy="949324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2989261" y="5573712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2989261" y="5708650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HESTIA</a:t>
                </a:r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>
              <a:off x="13134975" y="6889749"/>
              <a:ext cx="2114550" cy="949324"/>
              <a:chOff x="1976436" y="7183436"/>
              <a:chExt cx="2114550" cy="949324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1976436" y="7183436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1976436" y="7318375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HADES</a:t>
                </a:r>
              </a:p>
            </p:txBody>
          </p:sp>
        </p:grpSp>
        <p:grpSp>
          <p:nvGrpSpPr>
            <p:cNvPr id="152" name="Shape 152"/>
            <p:cNvGrpSpPr/>
            <p:nvPr/>
          </p:nvGrpSpPr>
          <p:grpSpPr>
            <a:xfrm>
              <a:off x="16289337" y="6889750"/>
              <a:ext cx="2114550" cy="949324"/>
              <a:chOff x="5532437" y="7318375"/>
              <a:chExt cx="2114550" cy="949324"/>
            </a:xfrm>
          </p:grpSpPr>
          <p:sp>
            <p:nvSpPr>
              <p:cNvPr id="153" name="Shape 153"/>
              <p:cNvSpPr/>
              <p:nvPr/>
            </p:nvSpPr>
            <p:spPr>
              <a:xfrm>
                <a:off x="5532437" y="7318375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5532437" y="7453311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POSEIDON</a:t>
                </a:r>
              </a:p>
            </p:txBody>
          </p:sp>
        </p:grpSp>
        <p:grpSp>
          <p:nvGrpSpPr>
            <p:cNvPr id="155" name="Shape 155"/>
            <p:cNvGrpSpPr/>
            <p:nvPr/>
          </p:nvGrpSpPr>
          <p:grpSpPr>
            <a:xfrm>
              <a:off x="2036761" y="9277349"/>
              <a:ext cx="2114550" cy="949324"/>
              <a:chOff x="8380411" y="7183436"/>
              <a:chExt cx="2114550" cy="949324"/>
            </a:xfrm>
          </p:grpSpPr>
          <p:sp>
            <p:nvSpPr>
              <p:cNvPr id="156" name="Shape 156"/>
              <p:cNvSpPr/>
              <p:nvPr/>
            </p:nvSpPr>
            <p:spPr>
              <a:xfrm>
                <a:off x="8380411" y="7183436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8380411" y="7318375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HESFESTO</a:t>
                </a:r>
              </a:p>
            </p:txBody>
          </p:sp>
        </p:grpSp>
        <p:grpSp>
          <p:nvGrpSpPr>
            <p:cNvPr id="158" name="Shape 158"/>
            <p:cNvGrpSpPr/>
            <p:nvPr/>
          </p:nvGrpSpPr>
          <p:grpSpPr>
            <a:xfrm>
              <a:off x="6745286" y="9251950"/>
              <a:ext cx="2114550" cy="949324"/>
              <a:chOff x="11809411" y="7318375"/>
              <a:chExt cx="2114550" cy="949324"/>
            </a:xfrm>
          </p:grpSpPr>
          <p:sp>
            <p:nvSpPr>
              <p:cNvPr id="159" name="Shape 159"/>
              <p:cNvSpPr/>
              <p:nvPr/>
            </p:nvSpPr>
            <p:spPr>
              <a:xfrm>
                <a:off x="11809411" y="7318375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11809411" y="7453311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APOLO</a:t>
                </a:r>
              </a:p>
            </p:txBody>
          </p:sp>
        </p:grpSp>
        <p:grpSp>
          <p:nvGrpSpPr>
            <p:cNvPr id="161" name="Shape 161"/>
            <p:cNvGrpSpPr/>
            <p:nvPr/>
          </p:nvGrpSpPr>
          <p:grpSpPr>
            <a:xfrm>
              <a:off x="16173450" y="2095499"/>
              <a:ext cx="2114550" cy="949324"/>
              <a:chOff x="14484350" y="7564436"/>
              <a:chExt cx="2114550" cy="949324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14484350" y="7564436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14484350" y="7699375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AFRODITA</a:t>
                </a:r>
              </a:p>
            </p:txBody>
          </p:sp>
        </p:grpSp>
        <p:grpSp>
          <p:nvGrpSpPr>
            <p:cNvPr id="164" name="Shape 164"/>
            <p:cNvGrpSpPr/>
            <p:nvPr/>
          </p:nvGrpSpPr>
          <p:grpSpPr>
            <a:xfrm>
              <a:off x="9017000" y="9277350"/>
              <a:ext cx="2114550" cy="949324"/>
              <a:chOff x="11960225" y="9036050"/>
              <a:chExt cx="2114550" cy="949324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11960225" y="903605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11960225" y="9170986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ATENEA</a:t>
                </a:r>
              </a:p>
            </p:txBody>
          </p:sp>
        </p:grpSp>
        <p:grpSp>
          <p:nvGrpSpPr>
            <p:cNvPr id="167" name="Shape 167"/>
            <p:cNvGrpSpPr/>
            <p:nvPr/>
          </p:nvGrpSpPr>
          <p:grpSpPr>
            <a:xfrm>
              <a:off x="11406186" y="9277350"/>
              <a:ext cx="2114550" cy="949324"/>
              <a:chOff x="9156700" y="9569450"/>
              <a:chExt cx="2114550" cy="949324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9156700" y="9569450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9156700" y="9704386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HERMES</a:t>
                </a:r>
              </a:p>
            </p:txBody>
          </p:sp>
        </p:grpSp>
        <p:grpSp>
          <p:nvGrpSpPr>
            <p:cNvPr id="170" name="Shape 170"/>
            <p:cNvGrpSpPr/>
            <p:nvPr/>
          </p:nvGrpSpPr>
          <p:grpSpPr>
            <a:xfrm>
              <a:off x="13723937" y="9259886"/>
              <a:ext cx="2114550" cy="949324"/>
              <a:chOff x="6265862" y="9445625"/>
              <a:chExt cx="2114550" cy="949324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6265862" y="9445625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6265862" y="9580561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DIONISIOS</a:t>
                </a:r>
              </a:p>
            </p:txBody>
          </p:sp>
        </p:grpSp>
        <p:grpSp>
          <p:nvGrpSpPr>
            <p:cNvPr id="173" name="Shape 173"/>
            <p:cNvGrpSpPr/>
            <p:nvPr/>
          </p:nvGrpSpPr>
          <p:grpSpPr>
            <a:xfrm>
              <a:off x="4457700" y="9264649"/>
              <a:ext cx="2114550" cy="949324"/>
              <a:chOff x="3417887" y="9580561"/>
              <a:chExt cx="2114550" cy="949324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3417887" y="9580561"/>
                <a:ext cx="2114550" cy="949324"/>
              </a:xfrm>
              <a:prstGeom prst="rect">
                <a:avLst/>
              </a:prstGeom>
              <a:gradFill>
                <a:gsLst>
                  <a:gs pos="0">
                    <a:srgbClr val="92CDDC"/>
                  </a:gs>
                  <a:gs pos="100000">
                    <a:srgbClr val="4BACC6"/>
                  </a:gs>
                </a:gsLst>
                <a:lin ang="16200000" scaled="0"/>
              </a:gradFill>
              <a:ln w="12700" cap="rnd" cmpd="sng">
                <a:solidFill>
                  <a:srgbClr val="4BAC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3417887" y="9715500"/>
                <a:ext cx="2114550" cy="69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1000"/>
                  </a:spcAft>
                  <a:buSzPct val="250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ARES</a:t>
                </a: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214312" y="571500"/>
            <a:ext cx="5572125" cy="564356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versión más ampliamente aceptada en la época, del comienzo de las cosas, empieza con Caos, un profundo vacío.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éste emergió Gea (la Tierra) y Eros (Amor).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ayuda masculina, Gea dio a luz a Urano (el Cielo), que entonces la fertilizó. De esta unión nacieron primero los Titanes. Gea y Urano decretaron que no nacerían más Titanes, de forma que siguieron los Cíclopes (de un solo ojo) y los Hecatónquiros o Centimanos. </a:t>
            </a:r>
          </a:p>
        </p:txBody>
      </p:sp>
      <p:sp>
        <p:nvSpPr>
          <p:cNvPr id="182" name="Shape 182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214312" y="571500"/>
            <a:ext cx="5572125" cy="564356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padre envió a los titanes al Tártano, entonces Gea para prevenir que pase lo mismo con sus otros hijos dio a Cronos, «el más joven, de mente retorcida, el más terrible de los hijos» una hoz, con la cual castró a su padre y arrogo sus genitales al mar.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Gracias a esta acción, se forma una espuma de la cual nace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Afrodita.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Así, Cronos, se convirtió en el gobernante de los dioses con su hermana y esposa Rea y los otros Titanes como su corte.</a:t>
            </a:r>
          </a:p>
        </p:txBody>
      </p:sp>
      <p:sp>
        <p:nvSpPr>
          <p:cNvPr id="189" name="Shape 189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SIGUIENTE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5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5000625" y="857250"/>
            <a:ext cx="3992562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AFRODITA: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Urano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emergiendo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olas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mar.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Era tan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hermosa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habitantes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mar 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reunieron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admirarla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Diosa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Amor,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Lujuria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Belleza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Sexualidad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Reproducción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96" name="Shape 196"/>
          <p:cNvSpPr/>
          <p:nvPr/>
        </p:nvSpPr>
        <p:spPr>
          <a:xfrm>
            <a:off x="7715250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VOLVER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214312" y="571500"/>
            <a:ext cx="5572125" cy="5643561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conflicto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padre-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repitió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Cronos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enfrentó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Zeus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traicionado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padre, Cronos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temía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descendencia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hiciera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Rea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daba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luz un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/>
              <a:t>t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traicionado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padre, Cronos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temía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descendencia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hiciera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él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secuestraba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devoraba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Rea lo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engañó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escondiendo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Zeus 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envolviendo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piedra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pañales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devoró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Zeus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creció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padre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droga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le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obligó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vomitar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hermanos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a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piedra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habían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permanecido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estómago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Cronos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7000875" y="6429375"/>
            <a:ext cx="12049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SIGUIENTE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7643811" y="6143625"/>
            <a:ext cx="9159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VOLVER</a:t>
            </a:r>
          </a:p>
        </p:txBody>
      </p:sp>
      <p:sp>
        <p:nvSpPr>
          <p:cNvPr id="209" name="Shape 209"/>
          <p:cNvSpPr/>
          <p:nvPr/>
        </p:nvSpPr>
        <p:spPr>
          <a:xfrm>
            <a:off x="5572125" y="714375"/>
            <a:ext cx="3571874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ZEUS: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Dios del cielo, en la mitología griega.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el dios máximo del Olimpo.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Gobierna estableciendo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orden, la justicia y el destino del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00687" cy="685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1203</Words>
  <Application>Microsoft Office PowerPoint</Application>
  <PresentationFormat>Presentación en pantalla (4:3)</PresentationFormat>
  <Paragraphs>189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Custom Theme</vt:lpstr>
      <vt:lpstr>MITOLOGIA GRIEGA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MITOLOGIA GRIEGA</dc:title>
  <dc:creator>Profesor</dc:creator>
  <cp:lastModifiedBy>Profesor01</cp:lastModifiedBy>
  <cp:revision>4</cp:revision>
  <dcterms:modified xsi:type="dcterms:W3CDTF">2016-02-02T10:13:23Z</dcterms:modified>
</cp:coreProperties>
</file>