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diagrams/data1.xml" ContentType="application/vnd.openxmlformats-officedocument.drawingml.diagramData+xml"/>
  <Override PartName="/ppt/diagrams/data2.xml" ContentType="application/vnd.openxmlformats-officedocument.drawingml.diagramData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1.xml" ContentType="application/vnd.openxmlformats-officedocument.them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customXml" Target="../customXml/item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customXml" Target="../customXml/item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6A2D02C-5DCF-4CC7-A594-22DC2261BA46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s-ES"/>
        </a:p>
      </dgm:t>
    </dgm:pt>
    <dgm:pt modelId="{D98E8921-7E66-4293-9931-23E54859A4E7}">
      <dgm:prSet/>
      <dgm:spPr/>
      <dgm:t>
        <a:bodyPr/>
        <a:lstStyle/>
        <a:p>
          <a:r>
            <a:rPr lang="es-ES"/>
            <a:t>Dura 24 horas y da lugar a los días y las noches</a:t>
          </a:r>
        </a:p>
      </dgm:t>
    </dgm:pt>
    <dgm:pt modelId="{A80D6CCC-9422-441F-9371-CEE2B2DCA3E0}" type="parTrans" cxnId="{E58709E9-C52D-4419-AB7A-E87595B5A678}">
      <dgm:prSet/>
      <dgm:spPr/>
      <dgm:t>
        <a:bodyPr/>
        <a:lstStyle/>
        <a:p>
          <a:endParaRPr lang="es-ES"/>
        </a:p>
      </dgm:t>
    </dgm:pt>
    <dgm:pt modelId="{2607C9A0-F1AA-44E6-B1A2-95D2B5BA4F48}" type="sibTrans" cxnId="{E58709E9-C52D-4419-AB7A-E87595B5A678}">
      <dgm:prSet/>
      <dgm:spPr/>
      <dgm:t>
        <a:bodyPr/>
        <a:lstStyle/>
        <a:p>
          <a:endParaRPr lang="es-ES"/>
        </a:p>
      </dgm:t>
    </dgm:pt>
    <dgm:pt modelId="{C902B1BD-B5E8-4C45-9AB2-AF925F73DA30}" type="pres">
      <dgm:prSet presAssocID="{B6A2D02C-5DCF-4CC7-A594-22DC2261BA46}" presName="linear" presStyleCnt="0">
        <dgm:presLayoutVars>
          <dgm:animLvl val="lvl"/>
          <dgm:resizeHandles val="exact"/>
        </dgm:presLayoutVars>
      </dgm:prSet>
      <dgm:spPr/>
    </dgm:pt>
    <dgm:pt modelId="{D5C777C9-8702-4589-9547-65D914AE2A52}" type="pres">
      <dgm:prSet presAssocID="{D98E8921-7E66-4293-9931-23E54859A4E7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2FAF1F22-27B4-4D93-9288-7D08C357706D}" type="presOf" srcId="{D98E8921-7E66-4293-9931-23E54859A4E7}" destId="{D5C777C9-8702-4589-9547-65D914AE2A52}" srcOrd="0" destOrd="0" presId="urn:microsoft.com/office/officeart/2005/8/layout/vList2"/>
    <dgm:cxn modelId="{0C141687-7166-4CD6-8263-603A72B5BC60}" type="presOf" srcId="{B6A2D02C-5DCF-4CC7-A594-22DC2261BA46}" destId="{C902B1BD-B5E8-4C45-9AB2-AF925F73DA30}" srcOrd="0" destOrd="0" presId="urn:microsoft.com/office/officeart/2005/8/layout/vList2"/>
    <dgm:cxn modelId="{E58709E9-C52D-4419-AB7A-E87595B5A678}" srcId="{B6A2D02C-5DCF-4CC7-A594-22DC2261BA46}" destId="{D98E8921-7E66-4293-9931-23E54859A4E7}" srcOrd="0" destOrd="0" parTransId="{A80D6CCC-9422-441F-9371-CEE2B2DCA3E0}" sibTransId="{2607C9A0-F1AA-44E6-B1A2-95D2B5BA4F48}"/>
    <dgm:cxn modelId="{625180E6-4059-4173-8F96-76B04BA8A13C}" type="presParOf" srcId="{C902B1BD-B5E8-4C45-9AB2-AF925F73DA30}" destId="{D5C777C9-8702-4589-9547-65D914AE2A52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6A2D02C-5DCF-4CC7-A594-22DC2261BA46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D98E8921-7E66-4293-9931-23E54859A4E7}">
      <dgm:prSet/>
      <dgm:spPr/>
      <dgm:t>
        <a:bodyPr/>
        <a:lstStyle/>
        <a:p>
          <a:r>
            <a:rPr lang="es-ES" dirty="0"/>
            <a:t>Dura un año y da lugar a las estaciones</a:t>
          </a:r>
        </a:p>
      </dgm:t>
    </dgm:pt>
    <dgm:pt modelId="{A80D6CCC-9422-441F-9371-CEE2B2DCA3E0}" type="parTrans" cxnId="{E58709E9-C52D-4419-AB7A-E87595B5A678}">
      <dgm:prSet/>
      <dgm:spPr/>
      <dgm:t>
        <a:bodyPr/>
        <a:lstStyle/>
        <a:p>
          <a:endParaRPr lang="es-ES"/>
        </a:p>
      </dgm:t>
    </dgm:pt>
    <dgm:pt modelId="{2607C9A0-F1AA-44E6-B1A2-95D2B5BA4F48}" type="sibTrans" cxnId="{E58709E9-C52D-4419-AB7A-E87595B5A678}">
      <dgm:prSet/>
      <dgm:spPr/>
      <dgm:t>
        <a:bodyPr/>
        <a:lstStyle/>
        <a:p>
          <a:endParaRPr lang="es-ES"/>
        </a:p>
      </dgm:t>
    </dgm:pt>
    <dgm:pt modelId="{C902B1BD-B5E8-4C45-9AB2-AF925F73DA30}" type="pres">
      <dgm:prSet presAssocID="{B6A2D02C-5DCF-4CC7-A594-22DC2261BA46}" presName="linear" presStyleCnt="0">
        <dgm:presLayoutVars>
          <dgm:animLvl val="lvl"/>
          <dgm:resizeHandles val="exact"/>
        </dgm:presLayoutVars>
      </dgm:prSet>
      <dgm:spPr/>
    </dgm:pt>
    <dgm:pt modelId="{D5C777C9-8702-4589-9547-65D914AE2A52}" type="pres">
      <dgm:prSet presAssocID="{D98E8921-7E66-4293-9931-23E54859A4E7}" presName="parentText" presStyleLbl="node1" presStyleIdx="0" presStyleCnt="1" custLinFactY="114122" custLinFactNeighborX="-5687" custLinFactNeighborY="200000">
        <dgm:presLayoutVars>
          <dgm:chMax val="0"/>
          <dgm:bulletEnabled val="1"/>
        </dgm:presLayoutVars>
      </dgm:prSet>
      <dgm:spPr/>
    </dgm:pt>
  </dgm:ptLst>
  <dgm:cxnLst>
    <dgm:cxn modelId="{2FAF1F22-27B4-4D93-9288-7D08C357706D}" type="presOf" srcId="{D98E8921-7E66-4293-9931-23E54859A4E7}" destId="{D5C777C9-8702-4589-9547-65D914AE2A52}" srcOrd="0" destOrd="0" presId="urn:microsoft.com/office/officeart/2005/8/layout/vList2"/>
    <dgm:cxn modelId="{0C141687-7166-4CD6-8263-603A72B5BC60}" type="presOf" srcId="{B6A2D02C-5DCF-4CC7-A594-22DC2261BA46}" destId="{C902B1BD-B5E8-4C45-9AB2-AF925F73DA30}" srcOrd="0" destOrd="0" presId="urn:microsoft.com/office/officeart/2005/8/layout/vList2"/>
    <dgm:cxn modelId="{E58709E9-C52D-4419-AB7A-E87595B5A678}" srcId="{B6A2D02C-5DCF-4CC7-A594-22DC2261BA46}" destId="{D98E8921-7E66-4293-9931-23E54859A4E7}" srcOrd="0" destOrd="0" parTransId="{A80D6CCC-9422-441F-9371-CEE2B2DCA3E0}" sibTransId="{2607C9A0-F1AA-44E6-B1A2-95D2B5BA4F48}"/>
    <dgm:cxn modelId="{625180E6-4059-4173-8F96-76B04BA8A13C}" type="presParOf" srcId="{C902B1BD-B5E8-4C45-9AB2-AF925F73DA30}" destId="{D5C777C9-8702-4589-9547-65D914AE2A52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C777C9-8702-4589-9547-65D914AE2A52}">
      <dsp:nvSpPr>
        <dsp:cNvPr id="0" name=""/>
        <dsp:cNvSpPr/>
      </dsp:nvSpPr>
      <dsp:spPr>
        <a:xfrm>
          <a:off x="0" y="14285"/>
          <a:ext cx="2679896" cy="6177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/>
            <a:t>Dura 24 horas y da lugar a los días y las noches</a:t>
          </a:r>
        </a:p>
      </dsp:txBody>
      <dsp:txXfrm>
        <a:off x="30157" y="44442"/>
        <a:ext cx="2619582" cy="55744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C777C9-8702-4589-9547-65D914AE2A52}">
      <dsp:nvSpPr>
        <dsp:cNvPr id="0" name=""/>
        <dsp:cNvSpPr/>
      </dsp:nvSpPr>
      <dsp:spPr>
        <a:xfrm>
          <a:off x="0" y="28571"/>
          <a:ext cx="2679896" cy="6177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/>
            <a:t>Dura un año y da lugar a las estaciones</a:t>
          </a:r>
        </a:p>
      </dsp:txBody>
      <dsp:txXfrm>
        <a:off x="30157" y="58728"/>
        <a:ext cx="2619582" cy="55744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pPr/>
              <a:t>2/27/2022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1533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pPr/>
              <a:t>2/27/2022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5907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pPr/>
              <a:t>2/27/2022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074539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pPr/>
              <a:t>2/27/2022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4803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pPr/>
              <a:t>2/27/2022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621827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pPr/>
              <a:t>2/27/2022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1955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pPr/>
              <a:t>2/27/2022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8436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pPr/>
              <a:t>2/27/2022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098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pPr/>
              <a:t>2/27/2022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5395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pPr/>
              <a:t>2/27/2022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5679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pPr/>
              <a:t>2/27/2022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506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pPr/>
              <a:t>2/27/2022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3776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pPr/>
              <a:t>2/27/2022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0445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pPr/>
              <a:t>2/27/2022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8846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pPr/>
              <a:t>2/27/2022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4659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pPr/>
              <a:t>2/27/2022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9870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4B53A7-3209-46A6-9454-F38EAC8F11E7}" type="datetimeFigureOut">
              <a:rPr lang="en-US" smtClean="0"/>
              <a:pPr/>
              <a:t>2/27/2022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27CE633F-9882-4A5C-83A2-1109D0C73261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9230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jp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Vídeo 13">
            <a:extLst>
              <a:ext uri="{FF2B5EF4-FFF2-40B4-BE49-F238E27FC236}">
                <a16:creationId xmlns:a16="http://schemas.microsoft.com/office/drawing/2014/main" id="{021E9729-8DAF-4C75-B6BD-5D53FA2FDEF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84" r="1" b="1"/>
          <a:stretch/>
        </p:blipFill>
        <p:spPr>
          <a:xfrm>
            <a:off x="0" y="10"/>
            <a:ext cx="12192002" cy="685799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6D9C230E-293E-4ABA-BC68-3CFBE314F0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9418" y="424068"/>
            <a:ext cx="4023360" cy="1212875"/>
          </a:xfrm>
        </p:spPr>
        <p:txBody>
          <a:bodyPr anchor="b">
            <a:normAutofit/>
          </a:bodyPr>
          <a:lstStyle/>
          <a:p>
            <a:r>
              <a:rPr lang="es-ES" sz="5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Tema</a:t>
            </a:r>
            <a:r>
              <a:rPr lang="es-ES" sz="5400" dirty="0">
                <a:solidFill>
                  <a:schemeClr val="tx1"/>
                </a:solidFill>
              </a:rPr>
              <a:t>: 1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604772D-0032-4C5B-A0AD-42038D35C3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13852" y="2220859"/>
            <a:ext cx="4023360" cy="1208141"/>
          </a:xfrm>
        </p:spPr>
        <p:txBody>
          <a:bodyPr>
            <a:normAutofit/>
          </a:bodyPr>
          <a:lstStyle/>
          <a:p>
            <a:r>
              <a:rPr lang="es-E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Cómo</a:t>
            </a:r>
            <a:r>
              <a:rPr lang="es-ES" sz="3200" dirty="0"/>
              <a:t> es la tierra</a:t>
            </a:r>
          </a:p>
        </p:txBody>
      </p:sp>
      <p:pic>
        <p:nvPicPr>
          <p:cNvPr id="6" name="Imagen 5" descr="Imagen en blanco y negro de la luna&#10;&#10;Descripción generada automáticamente con confianza baja">
            <a:extLst>
              <a:ext uri="{FF2B5EF4-FFF2-40B4-BE49-F238E27FC236}">
                <a16:creationId xmlns:a16="http://schemas.microsoft.com/office/drawing/2014/main" id="{A23C46DB-B69A-47D9-8C23-2DA736B40D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643" y="2456019"/>
            <a:ext cx="4023360" cy="402336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42462277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EEB9E48-6E45-412A-9142-696E0BC045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7- Las capas de la Tierra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000D890-6B04-424F-9B5F-68C2A995A5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 distinguen 3 capas: Hidrosfera, geosfera y la atmósfera</a:t>
            </a:r>
          </a:p>
        </p:txBody>
      </p:sp>
    </p:spTree>
    <p:extLst>
      <p:ext uri="{BB962C8B-B14F-4D97-AF65-F5344CB8AC3E}">
        <p14:creationId xmlns:p14="http://schemas.microsoft.com/office/powerpoint/2010/main" val="11418735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CE98B01-786D-4DBE-ABC6-76626C49D3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7- Las capas de la Tierra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6132124-3664-41D8-B2E0-E02E2AB962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b="1" u="sng" dirty="0"/>
              <a:t>Hidrosfera</a:t>
            </a:r>
            <a:r>
              <a:rPr lang="es-ES" dirty="0"/>
              <a:t>: Es la parte líquida del planeta. Agrupa todo el agua de la Tierra</a:t>
            </a:r>
          </a:p>
        </p:txBody>
      </p:sp>
      <p:pic>
        <p:nvPicPr>
          <p:cNvPr id="5" name="Imagen 4" descr="Imagen que contiene paraguas, señal&#10;&#10;Descripción generada automáticamente">
            <a:extLst>
              <a:ext uri="{FF2B5EF4-FFF2-40B4-BE49-F238E27FC236}">
                <a16:creationId xmlns:a16="http://schemas.microsoft.com/office/drawing/2014/main" id="{7898F5B1-225A-4A94-9B70-9ABA52405F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9330" y="2642616"/>
            <a:ext cx="4532670" cy="421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1377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97A0B3D-CFA0-4840-873A-59EFDA3FB0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7- Las capas de la Tierra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B3436AA-C2BB-41C1-BC57-7E3D18FF17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b="1" u="sng" dirty="0"/>
              <a:t>Geosfera</a:t>
            </a:r>
            <a:r>
              <a:rPr lang="es-ES" dirty="0"/>
              <a:t>: Es la parte sólida del planeta, Está formada por rocas y minerales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54508338-B301-4FB7-A43F-67A464A4F8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500" y="2857500"/>
            <a:ext cx="6667500" cy="400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8789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C79C373-2623-460E-9C55-27231C5753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7- Las capas de la Tierra</a:t>
            </a:r>
            <a:endParaRPr lang="es-ES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3425FE8-EEE8-4FA4-8C13-5C44D11264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b="1" u="sng" dirty="0"/>
              <a:t>Atmósfera</a:t>
            </a:r>
            <a:r>
              <a:rPr lang="es-ES" dirty="0"/>
              <a:t>: Es la parte de la Tierra compuesta por aire</a:t>
            </a:r>
          </a:p>
        </p:txBody>
      </p:sp>
      <p:pic>
        <p:nvPicPr>
          <p:cNvPr id="5" name="Imagen 4" descr="Satélite en el espacio&#10;&#10;Descripción generada automáticamente">
            <a:extLst>
              <a:ext uri="{FF2B5EF4-FFF2-40B4-BE49-F238E27FC236}">
                <a16:creationId xmlns:a16="http://schemas.microsoft.com/office/drawing/2014/main" id="{F47E6D0F-FE17-4B7A-826B-F7333F1E70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4542" y="2762872"/>
            <a:ext cx="5717458" cy="4095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8759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5F3D305-B9C6-4697-85D9-E87A787C8E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Índice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6193534-D8BA-4B34-9338-7086624A87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 Sistema solar y el Sol</a:t>
            </a:r>
          </a:p>
          <a:p>
            <a:r>
              <a:rPr lang="es-E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Los planetas</a:t>
            </a:r>
          </a:p>
          <a:p>
            <a:r>
              <a:rPr lang="es-E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Tierra y la Luna</a:t>
            </a:r>
          </a:p>
          <a:p>
            <a:r>
              <a:rPr lang="es-E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Los movimientos de la Tierra</a:t>
            </a:r>
          </a:p>
          <a:p>
            <a:r>
              <a:rPr lang="es-E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Tierra</a:t>
            </a:r>
          </a:p>
          <a:p>
            <a:r>
              <a:rPr lang="es-E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Tierra, un planeta único</a:t>
            </a:r>
          </a:p>
          <a:p>
            <a:r>
              <a:rPr lang="es-E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Las capas de la Tierra</a:t>
            </a:r>
          </a:p>
        </p:txBody>
      </p:sp>
    </p:spTree>
    <p:extLst>
      <p:ext uri="{BB962C8B-B14F-4D97-AF65-F5344CB8AC3E}">
        <p14:creationId xmlns:p14="http://schemas.microsoft.com/office/powerpoint/2010/main" val="763876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E62C078-5B1C-4546-AE82-66AFC7D004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1- El sistema solar y el Sol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CBDA02F-7396-4829-8CC3-82A9471A54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 sistema solar está formado por el Sol, ocho planetas y otros astros</a:t>
            </a:r>
          </a:p>
          <a:p>
            <a:endParaRPr lang="es-E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s-E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s-E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s-E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 Sol es una estrella. Las estrellas son como bolas de fuego gigantes que emiten continuamente luz y calor</a:t>
            </a:r>
          </a:p>
        </p:txBody>
      </p:sp>
      <p:pic>
        <p:nvPicPr>
          <p:cNvPr id="5" name="Imagen 4" descr="Imagen que contiene comida, tabla, pequeño, alimentos&#10;&#10;Descripción generada automáticamente">
            <a:extLst>
              <a:ext uri="{FF2B5EF4-FFF2-40B4-BE49-F238E27FC236}">
                <a16:creationId xmlns:a16="http://schemas.microsoft.com/office/drawing/2014/main" id="{BDC1E077-7AB6-4BDE-9EB1-F47B8580A9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5082" y="1270000"/>
            <a:ext cx="4182796" cy="2350028"/>
          </a:xfrm>
          <a:prstGeom prst="rect">
            <a:avLst/>
          </a:prstGeom>
        </p:spPr>
      </p:pic>
      <p:pic>
        <p:nvPicPr>
          <p:cNvPr id="7" name="Imagen 6" descr="Una estrella de color naranja&#10;&#10;Descripción generada automáticamente con confianza media">
            <a:extLst>
              <a:ext uri="{FF2B5EF4-FFF2-40B4-BE49-F238E27FC236}">
                <a16:creationId xmlns:a16="http://schemas.microsoft.com/office/drawing/2014/main" id="{CECB2B62-4D41-45F7-9A65-2EEE6EF22F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0200" y="4019550"/>
            <a:ext cx="2971800" cy="283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9663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41045B-60FA-46D0-BB15-54AF002CEF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2 – Los </a:t>
            </a:r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planetas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AF93BA4-4210-4AB4-8EBD-9AB9A75A46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457739"/>
            <a:ext cx="8596668" cy="4583623"/>
          </a:xfrm>
        </p:spPr>
        <p:txBody>
          <a:bodyPr/>
          <a:lstStyle/>
          <a:p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Los planetas son astros esféricos que giran en una órbita alrededor del Sol.</a:t>
            </a:r>
          </a:p>
          <a:p>
            <a:pPr marL="0" indent="0">
              <a:buNone/>
            </a:pPr>
            <a:endParaRPr lang="es-E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s-E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Los ocho planetas de clasifican en dos grupos:</a:t>
            </a:r>
          </a:p>
          <a:p>
            <a:pPr lvl="1"/>
            <a:r>
              <a:rPr lang="es-ES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Los planetas más cercanos al Sol</a:t>
            </a:r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Mercurio, Venus, Tierra y Marte. Están formados por rocas.</a:t>
            </a:r>
          </a:p>
          <a:p>
            <a:pPr lvl="1"/>
            <a:r>
              <a:rPr lang="es-ES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Los planetas alejados del Sol</a:t>
            </a:r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Júpiter, Saturno, Urano y Neptuno. Son más grandes y están formados por gases</a:t>
            </a:r>
          </a:p>
        </p:txBody>
      </p:sp>
      <p:pic>
        <p:nvPicPr>
          <p:cNvPr id="5" name="Imagen 4" descr="Diagrama, Esquemático&#10;&#10;Descripción generada automáticamente">
            <a:extLst>
              <a:ext uri="{FF2B5EF4-FFF2-40B4-BE49-F238E27FC236}">
                <a16:creationId xmlns:a16="http://schemas.microsoft.com/office/drawing/2014/main" id="{824B4CE5-0304-4279-97BF-538332CF23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426" y="3749550"/>
            <a:ext cx="4811152" cy="3486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5368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2B9F5F9-E8A1-4B6C-A74D-AB9BF3E5AF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3- La Tierra y la Luna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B597D9A-C6FB-474E-8A21-63497B613B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Luna es el satélite de la Tierra. Gira alrededor de ésta y presenta 4  fases.</a:t>
            </a:r>
          </a:p>
          <a:p>
            <a:endParaRPr lang="es-E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Los satélites son astros que giran alrededor de un planeta.</a:t>
            </a:r>
          </a:p>
          <a:p>
            <a:endParaRPr lang="es-E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Las diferentes formas que presenta la Luna se llaman fases lunares</a:t>
            </a:r>
          </a:p>
        </p:txBody>
      </p:sp>
      <p:pic>
        <p:nvPicPr>
          <p:cNvPr id="5" name="Imagen 4" descr="Imagen en blanco y negro de la luna&#10;&#10;Descripción generada automáticamente con confianza baja">
            <a:extLst>
              <a:ext uri="{FF2B5EF4-FFF2-40B4-BE49-F238E27FC236}">
                <a16:creationId xmlns:a16="http://schemas.microsoft.com/office/drawing/2014/main" id="{7FB32F9A-CD04-43E3-8ADC-90C3A15997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4966" y="136978"/>
            <a:ext cx="3817034" cy="3817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7872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B5F7243-802A-491C-BF62-DE830D65E9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4- Los movimientos de la Tierra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8C24DE2-89DD-4776-9C26-EA133CB8A5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948DAB7-CCFA-44AC-B8E0-D0853EB86E2C}"/>
              </a:ext>
            </a:extLst>
          </p:cNvPr>
          <p:cNvSpPr txBox="1"/>
          <p:nvPr/>
        </p:nvSpPr>
        <p:spPr>
          <a:xfrm>
            <a:off x="1199811" y="2782669"/>
            <a:ext cx="1718187" cy="646331"/>
          </a:xfrm>
          <a:prstGeom prst="rect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dirty="0"/>
              <a:t>Movimiento de Rotación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527490EC-23CC-44B6-AFB4-93767F3A0F16}"/>
              </a:ext>
            </a:extLst>
          </p:cNvPr>
          <p:cNvSpPr txBox="1"/>
          <p:nvPr/>
        </p:nvSpPr>
        <p:spPr>
          <a:xfrm>
            <a:off x="5641258" y="2782668"/>
            <a:ext cx="1909916" cy="646331"/>
          </a:xfrm>
          <a:prstGeom prst="rect">
            <a:avLst/>
          </a:prstGeom>
          <a:noFill/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dirty="0"/>
              <a:t>Movimiento de Traslación</a:t>
            </a:r>
          </a:p>
        </p:txBody>
      </p:sp>
    </p:spTree>
    <p:extLst>
      <p:ext uri="{BB962C8B-B14F-4D97-AF65-F5344CB8AC3E}">
        <p14:creationId xmlns:p14="http://schemas.microsoft.com/office/powerpoint/2010/main" val="11230081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DD78BDD-E7EA-4B71-A9D0-C2B2777A36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4- Los movimientos de la Tierra</a:t>
            </a:r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10A85374-76E8-45D5-8AE1-09501A9AEC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58557" y="1930400"/>
            <a:ext cx="1859441" cy="768163"/>
          </a:xfrm>
          <a:prstGeom prst="rect">
            <a:avLst/>
          </a:prstGeom>
        </p:spPr>
      </p:pic>
      <p:graphicFrame>
        <p:nvGraphicFramePr>
          <p:cNvPr id="8" name="Diagrama 7">
            <a:extLst>
              <a:ext uri="{FF2B5EF4-FFF2-40B4-BE49-F238E27FC236}">
                <a16:creationId xmlns:a16="http://schemas.microsoft.com/office/drawing/2014/main" id="{79000F6F-2920-425C-807E-A72D2B72415D}"/>
              </a:ext>
            </a:extLst>
          </p:cNvPr>
          <p:cNvGraphicFramePr/>
          <p:nvPr/>
        </p:nvGraphicFramePr>
        <p:xfrm>
          <a:off x="5690381" y="2052232"/>
          <a:ext cx="2679896" cy="6463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CuadroTexto 8">
            <a:extLst>
              <a:ext uri="{FF2B5EF4-FFF2-40B4-BE49-F238E27FC236}">
                <a16:creationId xmlns:a16="http://schemas.microsoft.com/office/drawing/2014/main" id="{2A2333B6-08F6-47C5-B134-E95E2F8AF122}"/>
              </a:ext>
            </a:extLst>
          </p:cNvPr>
          <p:cNvSpPr txBox="1"/>
          <p:nvPr/>
        </p:nvSpPr>
        <p:spPr>
          <a:xfrm>
            <a:off x="1008082" y="4159438"/>
            <a:ext cx="1909916" cy="646331"/>
          </a:xfrm>
          <a:prstGeom prst="rect">
            <a:avLst/>
          </a:prstGeom>
          <a:noFill/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dirty="0"/>
              <a:t>Movimiento de Traslación</a:t>
            </a:r>
          </a:p>
        </p:txBody>
      </p:sp>
      <p:graphicFrame>
        <p:nvGraphicFramePr>
          <p:cNvPr id="10" name="Diagrama 9">
            <a:extLst>
              <a:ext uri="{FF2B5EF4-FFF2-40B4-BE49-F238E27FC236}">
                <a16:creationId xmlns:a16="http://schemas.microsoft.com/office/drawing/2014/main" id="{2AFFE79B-26C5-48F6-BB19-35874F558C0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89285843"/>
              </p:ext>
            </p:extLst>
          </p:nvPr>
        </p:nvGraphicFramePr>
        <p:xfrm>
          <a:off x="5690381" y="4152227"/>
          <a:ext cx="2679896" cy="6463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11" name="Flecha: a la derecha 10">
            <a:extLst>
              <a:ext uri="{FF2B5EF4-FFF2-40B4-BE49-F238E27FC236}">
                <a16:creationId xmlns:a16="http://schemas.microsoft.com/office/drawing/2014/main" id="{83F865A1-853A-4307-A522-0DA3EFC80875}"/>
              </a:ext>
            </a:extLst>
          </p:cNvPr>
          <p:cNvSpPr/>
          <p:nvPr/>
        </p:nvSpPr>
        <p:spPr>
          <a:xfrm>
            <a:off x="3460652" y="2314481"/>
            <a:ext cx="1561514" cy="27397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Flecha: a la derecha 11">
            <a:extLst>
              <a:ext uri="{FF2B5EF4-FFF2-40B4-BE49-F238E27FC236}">
                <a16:creationId xmlns:a16="http://schemas.microsoft.com/office/drawing/2014/main" id="{CD783235-C25A-4CBC-853E-D44AE483F876}"/>
              </a:ext>
            </a:extLst>
          </p:cNvPr>
          <p:cNvSpPr/>
          <p:nvPr/>
        </p:nvSpPr>
        <p:spPr>
          <a:xfrm>
            <a:off x="3613052" y="4447256"/>
            <a:ext cx="1561514" cy="273974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588524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2688AA1-9BCF-47CB-BDE7-A6E00E309C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5- La Tierra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A148EB0-83B9-40B4-A03A-C7930ECD77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Tierra es el planeta del sistema solar donde vivimos. Es un planeta rocoso, que tiene buena parte de superficie cubierta por agua</a:t>
            </a:r>
          </a:p>
        </p:txBody>
      </p:sp>
      <p:pic>
        <p:nvPicPr>
          <p:cNvPr id="5" name="Imagen 4" descr="Diagrama&#10;&#10;Descripción generada automáticamente">
            <a:extLst>
              <a:ext uri="{FF2B5EF4-FFF2-40B4-BE49-F238E27FC236}">
                <a16:creationId xmlns:a16="http://schemas.microsoft.com/office/drawing/2014/main" id="{6D4F64D7-8175-4D32-BB91-2EC444AD59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8502" y="3429000"/>
            <a:ext cx="2857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2909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7BF998E-4F41-4BEF-A803-FF3D62BD42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6- La Tierra, un planeta único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CC69520-E432-4D37-89BD-09056F038E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r>
              <a:rPr lang="es-ES" dirty="0"/>
              <a:t>La Tierra es diferente porque:</a:t>
            </a:r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r>
              <a:rPr lang="es-ES" dirty="0"/>
              <a:t>La Tierra es el planeta donde vivimos. Recibe la luz y el calor del Sol y está rodeado de aire 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DEBB1642-AFCD-4D73-A4BC-E82DAF5734E6}"/>
              </a:ext>
            </a:extLst>
          </p:cNvPr>
          <p:cNvSpPr txBox="1"/>
          <p:nvPr/>
        </p:nvSpPr>
        <p:spPr>
          <a:xfrm>
            <a:off x="5520537" y="2160589"/>
            <a:ext cx="3753465" cy="646331"/>
          </a:xfrm>
          <a:prstGeom prst="rect">
            <a:avLst/>
          </a:prstGeom>
          <a:pattFill prst="pct75">
            <a:fgClr>
              <a:schemeClr val="accent1"/>
            </a:fgClr>
            <a:bgClr>
              <a:schemeClr val="bg1"/>
            </a:bgClr>
          </a:pattFill>
        </p:spPr>
        <p:txBody>
          <a:bodyPr wrap="square" rtlCol="0">
            <a:spAutoFit/>
          </a:bodyPr>
          <a:lstStyle/>
          <a:p>
            <a:r>
              <a:rPr lang="es-ES" dirty="0"/>
              <a:t>Está situada a una distancia adecuada del Sol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08FD0E6-0CAC-46D1-A301-8AFD28450C6B}"/>
              </a:ext>
            </a:extLst>
          </p:cNvPr>
          <p:cNvSpPr txBox="1"/>
          <p:nvPr/>
        </p:nvSpPr>
        <p:spPr>
          <a:xfrm>
            <a:off x="5520536" y="3429000"/>
            <a:ext cx="3753465" cy="369332"/>
          </a:xfrm>
          <a:prstGeom prst="rect">
            <a:avLst/>
          </a:prstGeom>
          <a:gradFill flip="none" rotWithShape="1">
            <a:gsLst>
              <a:gs pos="85000">
                <a:srgbClr val="CE5442"/>
              </a:gs>
              <a:gs pos="68145">
                <a:srgbClr val="E09085"/>
              </a:gs>
              <a:gs pos="57000">
                <a:srgbClr val="EAB4AC"/>
              </a:gs>
              <a:gs pos="72000">
                <a:srgbClr val="DC8477"/>
              </a:gs>
              <a:gs pos="0">
                <a:schemeClr val="accent5">
                  <a:lumMod val="0"/>
                  <a:lumOff val="100000"/>
                </a:schemeClr>
              </a:gs>
              <a:gs pos="35000">
                <a:schemeClr val="accent5">
                  <a:lumMod val="0"/>
                  <a:lumOff val="100000"/>
                </a:schemeClr>
              </a:gs>
              <a:gs pos="100000">
                <a:schemeClr val="accent5">
                  <a:lumMod val="100000"/>
                </a:schemeClr>
              </a:gs>
            </a:gsLst>
            <a:path path="rect">
              <a:fillToRect l="100000" t="100000"/>
            </a:path>
            <a:tileRect r="-100000" b="-100000"/>
          </a:gradFill>
        </p:spPr>
        <p:txBody>
          <a:bodyPr wrap="square" rtlCol="0">
            <a:spAutoFit/>
          </a:bodyPr>
          <a:lstStyle/>
          <a:p>
            <a:r>
              <a:rPr lang="es-ES" dirty="0"/>
              <a:t>Está rodeada de una capa de aire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E657D51B-1C23-4DCD-91BD-31FEA2740BD6}"/>
              </a:ext>
            </a:extLst>
          </p:cNvPr>
          <p:cNvSpPr txBox="1"/>
          <p:nvPr/>
        </p:nvSpPr>
        <p:spPr>
          <a:xfrm>
            <a:off x="5520535" y="4186283"/>
            <a:ext cx="3753465" cy="369332"/>
          </a:xfrm>
          <a:prstGeom prst="rect">
            <a:avLst/>
          </a:prstGeom>
          <a:pattFill prst="dkUpDiag">
            <a:fgClr>
              <a:srgbClr val="00B0F0"/>
            </a:fgClr>
            <a:bgClr>
              <a:schemeClr val="bg1"/>
            </a:bgClr>
          </a:pattFill>
        </p:spPr>
        <p:txBody>
          <a:bodyPr wrap="square" rtlCol="0">
            <a:spAutoFit/>
          </a:bodyPr>
          <a:lstStyle/>
          <a:p>
            <a:r>
              <a:rPr lang="es-ES" dirty="0"/>
              <a:t>Tiene agua</a:t>
            </a:r>
          </a:p>
        </p:txBody>
      </p:sp>
      <p:cxnSp>
        <p:nvCxnSpPr>
          <p:cNvPr id="8" name="Conector recto de flecha 7">
            <a:extLst>
              <a:ext uri="{FF2B5EF4-FFF2-40B4-BE49-F238E27FC236}">
                <a16:creationId xmlns:a16="http://schemas.microsoft.com/office/drawing/2014/main" id="{89271EC3-0A1E-4357-8BB2-C798A1B45B59}"/>
              </a:ext>
            </a:extLst>
          </p:cNvPr>
          <p:cNvCxnSpPr>
            <a:cxnSpLocks/>
          </p:cNvCxnSpPr>
          <p:nvPr/>
        </p:nvCxnSpPr>
        <p:spPr>
          <a:xfrm flipV="1">
            <a:off x="4572000" y="2658794"/>
            <a:ext cx="604911" cy="9548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cto de flecha 10">
            <a:extLst>
              <a:ext uri="{FF2B5EF4-FFF2-40B4-BE49-F238E27FC236}">
                <a16:creationId xmlns:a16="http://schemas.microsoft.com/office/drawing/2014/main" id="{BCFF42C5-E7CC-4275-BE55-F64304DB3EAA}"/>
              </a:ext>
            </a:extLst>
          </p:cNvPr>
          <p:cNvCxnSpPr>
            <a:endCxn id="5" idx="1"/>
          </p:cNvCxnSpPr>
          <p:nvPr/>
        </p:nvCxnSpPr>
        <p:spPr>
          <a:xfrm>
            <a:off x="4557932" y="3613666"/>
            <a:ext cx="96260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cto de flecha 12">
            <a:extLst>
              <a:ext uri="{FF2B5EF4-FFF2-40B4-BE49-F238E27FC236}">
                <a16:creationId xmlns:a16="http://schemas.microsoft.com/office/drawing/2014/main" id="{9333D0D5-C782-4BC3-A21B-09256109E2C5}"/>
              </a:ext>
            </a:extLst>
          </p:cNvPr>
          <p:cNvCxnSpPr/>
          <p:nvPr/>
        </p:nvCxnSpPr>
        <p:spPr>
          <a:xfrm>
            <a:off x="4572000" y="3613666"/>
            <a:ext cx="787791" cy="75728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7142629"/>
      </p:ext>
    </p:extLst>
  </p:cSld>
  <p:clrMapOvr>
    <a:masterClrMapping/>
  </p:clrMapOvr>
</p:sld>
</file>

<file path=ppt/theme/theme1.xml><?xml version="1.0" encoding="utf-8"?>
<a:theme xmlns:a="http://schemas.openxmlformats.org/drawingml/2006/main" name="Faceta">
  <a:themeElements>
    <a:clrScheme name="Fac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5C987BD620F89C4199F4B6CA6C6F58FB" ma:contentTypeVersion="10" ma:contentTypeDescription="Crear nuevo documento." ma:contentTypeScope="" ma:versionID="3cc1ed208fe69ab89e258e316264c1d8">
  <xsd:schema xmlns:xsd="http://www.w3.org/2001/XMLSchema" xmlns:xs="http://www.w3.org/2001/XMLSchema" xmlns:p="http://schemas.microsoft.com/office/2006/metadata/properties" xmlns:ns2="ca3bcc44-6c4c-4606-b2d9-0716038e47f3" xmlns:ns3="067597ab-64c3-4e0b-9f87-2d8b1fa10b9c" targetNamespace="http://schemas.microsoft.com/office/2006/metadata/properties" ma:root="true" ma:fieldsID="d2da90cd869c9793fbfb7beec2094016" ns2:_="" ns3:_="">
    <xsd:import namespace="ca3bcc44-6c4c-4606-b2d9-0716038e47f3"/>
    <xsd:import namespace="067597ab-64c3-4e0b-9f87-2d8b1fa10b9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a3bcc44-6c4c-4606-b2d9-0716038e47f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67597ab-64c3-4e0b-9f87-2d8b1fa10b9c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65AA2A68-00D2-4B3E-A51A-1AB92E79E057}"/>
</file>

<file path=customXml/itemProps2.xml><?xml version="1.0" encoding="utf-8"?>
<ds:datastoreItem xmlns:ds="http://schemas.openxmlformats.org/officeDocument/2006/customXml" ds:itemID="{9CD23803-9095-46EE-993F-3A22C99C7AA4}"/>
</file>

<file path=customXml/itemProps3.xml><?xml version="1.0" encoding="utf-8"?>
<ds:datastoreItem xmlns:ds="http://schemas.openxmlformats.org/officeDocument/2006/customXml" ds:itemID="{A017CEEC-848E-49FA-A94A-FEC5EA5BEE9C}"/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58</TotalTime>
  <Words>393</Words>
  <Application>Microsoft Office PowerPoint</Application>
  <PresentationFormat>Panorámica</PresentationFormat>
  <Paragraphs>60</Paragraphs>
  <Slides>13</Slides>
  <Notes>0</Notes>
  <HiddenSlides>0</HiddenSlides>
  <MMClips>1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13</vt:i4>
      </vt:variant>
    </vt:vector>
  </HeadingPairs>
  <TitlesOfParts>
    <vt:vector size="18" baseType="lpstr">
      <vt:lpstr>Arial</vt:lpstr>
      <vt:lpstr>Times New Roman</vt:lpstr>
      <vt:lpstr>Trebuchet MS</vt:lpstr>
      <vt:lpstr>Wingdings 3</vt:lpstr>
      <vt:lpstr>Faceta</vt:lpstr>
      <vt:lpstr>Tema: 1</vt:lpstr>
      <vt:lpstr>Índice</vt:lpstr>
      <vt:lpstr>1- El sistema solar y el Sol</vt:lpstr>
      <vt:lpstr>2 – Los planetas</vt:lpstr>
      <vt:lpstr>3- La Tierra y la Luna</vt:lpstr>
      <vt:lpstr>4- Los movimientos de la Tierra</vt:lpstr>
      <vt:lpstr>4- Los movimientos de la Tierra</vt:lpstr>
      <vt:lpstr>5- La Tierra</vt:lpstr>
      <vt:lpstr>6- La Tierra, un planeta único</vt:lpstr>
      <vt:lpstr>7- Las capas de la Tierra</vt:lpstr>
      <vt:lpstr>7- Las capas de la Tierra</vt:lpstr>
      <vt:lpstr>7- Las capas de la Tierra</vt:lpstr>
      <vt:lpstr>7- Las capas de la Tierra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Tema: 1</dc:title>
  <dc:creator>Merche Benito Hernandez</dc:creator>
  <cp:lastModifiedBy>Merche Benito Hernandez</cp:lastModifiedBy>
  <cp:revision>2</cp:revision>
  <dcterms:created xsi:type="dcterms:W3CDTF">2022-02-19T20:26:29Z</dcterms:created>
  <dcterms:modified xsi:type="dcterms:W3CDTF">2022-02-27T18:05:18Z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0x0101005C987BD620F89C4199F4B6CA6C6F58FB</vt:lpwstr>
  </property>
</Properties>
</file>