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2.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9"/>
  </p:notesMasterIdLst>
  <p:sldIdLst>
    <p:sldId id="258" r:id="rId2"/>
    <p:sldId id="260" r:id="rId3"/>
    <p:sldId id="264" r:id="rId4"/>
    <p:sldId id="263" r:id="rId5"/>
    <p:sldId id="262" r:id="rId6"/>
    <p:sldId id="265" r:id="rId7"/>
    <p:sldId id="266" r:id="rId8"/>
    <p:sldId id="267" r:id="rId9"/>
    <p:sldId id="261" r:id="rId10"/>
    <p:sldId id="273" r:id="rId11"/>
    <p:sldId id="268" r:id="rId12"/>
    <p:sldId id="274" r:id="rId13"/>
    <p:sldId id="271" r:id="rId14"/>
    <p:sldId id="275" r:id="rId15"/>
    <p:sldId id="270" r:id="rId16"/>
    <p:sldId id="276" r:id="rId17"/>
    <p:sldId id="269" r:id="rId1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7" d="100"/>
          <a:sy n="67" d="100"/>
        </p:scale>
        <p:origin x="-1476" y="-13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99143B-4617-4A24-A49B-0EE0C111C6CF}" type="datetimeFigureOut">
              <a:rPr lang="es-ES" smtClean="0"/>
              <a:t>14/05/2022</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2EECBB-720C-453C-88EA-B01DF3F4C785}" type="slidenum">
              <a:rPr lang="es-ES" smtClean="0"/>
              <a:t>‹Nº›</a:t>
            </a:fld>
            <a:endParaRPr lang="es-ES"/>
          </a:p>
        </p:txBody>
      </p:sp>
    </p:spTree>
    <p:extLst>
      <p:ext uri="{BB962C8B-B14F-4D97-AF65-F5344CB8AC3E}">
        <p14:creationId xmlns:p14="http://schemas.microsoft.com/office/powerpoint/2010/main" val="2488122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B13A8E0D-18B7-459A-9F48-9B1A5E745B1D}" type="datetimeFigureOut">
              <a:rPr lang="es-ES" smtClean="0"/>
              <a:t>14/05/2022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E4CF499-250F-4D45-B05A-85108BD5C95C}" type="slidenum">
              <a:rPr lang="es-ES" smtClean="0"/>
              <a:t>‹Nº›</a:t>
            </a:fld>
            <a:endParaRPr lang="es-E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B13A8E0D-18B7-459A-9F48-9B1A5E745B1D}" type="datetimeFigureOut">
              <a:rPr lang="es-ES" smtClean="0"/>
              <a:t>14/05/2022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E4CF499-250F-4D45-B05A-85108BD5C95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B13A8E0D-18B7-459A-9F48-9B1A5E745B1D}" type="datetimeFigureOut">
              <a:rPr lang="es-ES" smtClean="0"/>
              <a:t>14/05/2022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E4CF499-250F-4D45-B05A-85108BD5C95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B13A8E0D-18B7-459A-9F48-9B1A5E745B1D}" type="datetimeFigureOut">
              <a:rPr lang="es-ES" smtClean="0"/>
              <a:t>14/05/2022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5E4CF499-250F-4D45-B05A-85108BD5C95C}"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95" name="Title 94"/>
          <p:cNvSpPr>
            <a:spLocks noGrp="1"/>
          </p:cNvSpPr>
          <p:nvPr>
            <p:ph type="title"/>
          </p:nvPr>
        </p:nvSpPr>
        <p:spPr>
          <a:xfrm>
            <a:off x="457200" y="4463568"/>
            <a:ext cx="8305800" cy="1143000"/>
          </a:xfrm>
        </p:spPr>
        <p:txBody>
          <a:bodyPr/>
          <a:lstStyle/>
          <a:p>
            <a:r>
              <a:rPr lang="es-ES" smtClean="0"/>
              <a:t>Haga clic para modificar el estilo de título del patrón</a:t>
            </a:r>
            <a:endParaRPr lang="en-US"/>
          </a:p>
        </p:txBody>
      </p:sp>
      <p:sp>
        <p:nvSpPr>
          <p:cNvPr id="2" name="Date Placeholder 1"/>
          <p:cNvSpPr>
            <a:spLocks noGrp="1"/>
          </p:cNvSpPr>
          <p:nvPr>
            <p:ph type="dt" sz="half" idx="10"/>
          </p:nvPr>
        </p:nvSpPr>
        <p:spPr/>
        <p:txBody>
          <a:bodyPr/>
          <a:lstStyle/>
          <a:p>
            <a:fld id="{B13A8E0D-18B7-459A-9F48-9B1A5E745B1D}" type="datetimeFigureOut">
              <a:rPr lang="es-ES" smtClean="0"/>
              <a:t>14/05/2022</a:t>
            </a:fld>
            <a:endParaRPr lang="es-ES"/>
          </a:p>
        </p:txBody>
      </p:sp>
      <p:sp>
        <p:nvSpPr>
          <p:cNvPr id="91" name="Footer Placeholder 90"/>
          <p:cNvSpPr>
            <a:spLocks noGrp="1"/>
          </p:cNvSpPr>
          <p:nvPr>
            <p:ph type="ftr" sz="quarter" idx="11"/>
          </p:nvPr>
        </p:nvSpPr>
        <p:spPr/>
        <p:txBody>
          <a:bodyPr/>
          <a:lstStyle/>
          <a:p>
            <a:endParaRPr lang="es-ES"/>
          </a:p>
        </p:txBody>
      </p:sp>
      <p:sp>
        <p:nvSpPr>
          <p:cNvPr id="92" name="Slide Number Placeholder 91"/>
          <p:cNvSpPr>
            <a:spLocks noGrp="1"/>
          </p:cNvSpPr>
          <p:nvPr>
            <p:ph type="sldNum" sz="quarter" idx="12"/>
          </p:nvPr>
        </p:nvSpPr>
        <p:spPr/>
        <p:txBody>
          <a:bodyPr/>
          <a:lstStyle/>
          <a:p>
            <a:fld id="{5E4CF499-250F-4D45-B05A-85108BD5C95C}" type="slidenum">
              <a:rPr lang="es-ES" smtClean="0"/>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p:txBody>
          <a:bodyPr/>
          <a:lstStyle/>
          <a:p>
            <a:fld id="{B13A8E0D-18B7-459A-9F48-9B1A5E745B1D}" type="datetimeFigureOut">
              <a:rPr lang="es-ES" smtClean="0"/>
              <a:t>14/05/2022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5E4CF499-250F-4D45-B05A-85108BD5C95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B13A8E0D-18B7-459A-9F48-9B1A5E745B1D}" type="datetimeFigureOut">
              <a:rPr lang="es-ES" smtClean="0"/>
              <a:t>14/05/2022</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5E4CF499-250F-4D45-B05A-85108BD5C95C}"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B13A8E0D-18B7-459A-9F48-9B1A5E745B1D}" type="datetimeFigureOut">
              <a:rPr lang="es-ES" smtClean="0"/>
              <a:t>14/05/2022</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5E4CF499-250F-4D45-B05A-85108BD5C95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3A8E0D-18B7-459A-9F48-9B1A5E745B1D}" type="datetimeFigureOut">
              <a:rPr lang="es-ES" smtClean="0"/>
              <a:t>14/05/2022</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5E4CF499-250F-4D45-B05A-85108BD5C95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13A8E0D-18B7-459A-9F48-9B1A5E745B1D}" type="datetimeFigureOut">
              <a:rPr lang="es-ES" smtClean="0"/>
              <a:t>14/05/2022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5E4CF499-250F-4D45-B05A-85108BD5C95C}" type="slidenum">
              <a:rPr lang="es-ES" smtClean="0"/>
              <a:t>‹Nº›</a:t>
            </a:fld>
            <a:endParaRPr lang="es-E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5" name="Date Placeholder 4"/>
          <p:cNvSpPr>
            <a:spLocks noGrp="1"/>
          </p:cNvSpPr>
          <p:nvPr>
            <p:ph type="dt" sz="half" idx="10"/>
          </p:nvPr>
        </p:nvSpPr>
        <p:spPr/>
        <p:txBody>
          <a:bodyPr/>
          <a:lstStyle/>
          <a:p>
            <a:fld id="{B13A8E0D-18B7-459A-9F48-9B1A5E745B1D}" type="datetimeFigureOut">
              <a:rPr lang="es-ES" smtClean="0"/>
              <a:t>14/05/2022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5E4CF499-250F-4D45-B05A-85108BD5C95C}" type="slidenum">
              <a:rPr lang="es-ES" smtClean="0"/>
              <a:t>‹Nº›</a:t>
            </a:fld>
            <a:endParaRPr lang="es-E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B13A8E0D-18B7-459A-9F48-9B1A5E745B1D}" type="datetimeFigureOut">
              <a:rPr lang="es-ES" smtClean="0"/>
              <a:t>14/05/2022</a:t>
            </a:fld>
            <a:endParaRPr lang="es-E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s-E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5E4CF499-250F-4D45-B05A-85108BD5C95C}" type="slidenum">
              <a:rPr lang="es-ES" smtClean="0"/>
              <a:t>‹Nº›</a:t>
            </a:fld>
            <a:endParaRPr lang="es-E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79512" y="3140968"/>
            <a:ext cx="4536504" cy="1656184"/>
          </a:xfrm>
        </p:spPr>
        <p:txBody>
          <a:bodyPr>
            <a:normAutofit fontScale="90000"/>
          </a:bodyPr>
          <a:lstStyle/>
          <a:p>
            <a:pPr algn="just"/>
            <a:r>
              <a:rPr lang="es-ES" sz="4000" dirty="0" smtClean="0"/>
              <a:t/>
            </a:r>
            <a:br>
              <a:rPr lang="es-ES" sz="4000" dirty="0" smtClean="0"/>
            </a:br>
            <a:r>
              <a:rPr lang="es-ES" sz="4000" dirty="0"/>
              <a:t/>
            </a:r>
            <a:br>
              <a:rPr lang="es-ES" sz="4000" dirty="0"/>
            </a:br>
            <a:r>
              <a:rPr lang="es-ES" sz="4000" dirty="0" smtClean="0"/>
              <a:t/>
            </a:r>
            <a:br>
              <a:rPr lang="es-ES" sz="4000" dirty="0" smtClean="0"/>
            </a:br>
            <a:r>
              <a:rPr lang="es-ES" sz="4000" dirty="0" smtClean="0"/>
              <a:t>La </a:t>
            </a:r>
            <a:r>
              <a:rPr lang="es-ES" sz="4000" dirty="0" smtClean="0"/>
              <a:t>diversidad </a:t>
            </a:r>
            <a:r>
              <a:rPr lang="es-ES" sz="4000" dirty="0" smtClean="0"/>
              <a:t>dentro y fuera del aula.</a:t>
            </a:r>
            <a:br>
              <a:rPr lang="es-ES" sz="4000" dirty="0" smtClean="0"/>
            </a:br>
            <a:r>
              <a:rPr lang="es-ES" sz="4000" dirty="0" smtClean="0"/>
              <a:t> </a:t>
            </a:r>
            <a:r>
              <a:rPr lang="es-ES" dirty="0" smtClean="0"/>
              <a:t/>
            </a:r>
            <a:br>
              <a:rPr lang="es-ES" dirty="0" smtClean="0"/>
            </a:br>
            <a:r>
              <a:rPr lang="es-ES" dirty="0" smtClean="0"/>
              <a:t/>
            </a:r>
            <a:br>
              <a:rPr lang="es-ES" dirty="0" smtClean="0"/>
            </a:br>
            <a:endParaRPr lang="es-ES" dirty="0"/>
          </a:p>
        </p:txBody>
      </p:sp>
      <p:sp>
        <p:nvSpPr>
          <p:cNvPr id="3" name="1 Título"/>
          <p:cNvSpPr txBox="1">
            <a:spLocks/>
          </p:cNvSpPr>
          <p:nvPr/>
        </p:nvSpPr>
        <p:spPr>
          <a:xfrm>
            <a:off x="331912" y="3501008"/>
            <a:ext cx="4536504" cy="1368152"/>
          </a:xfrm>
          <a:prstGeom prst="rect">
            <a:avLst/>
          </a:prstGeom>
        </p:spPr>
        <p:txBody>
          <a:bodyPr vert="horz" lIns="91440" tIns="45720" rIns="91440" bIns="45720" rtlCol="0" anchor="b">
            <a:normAutofit fontScale="97500"/>
          </a:bodyPr>
          <a:lstStyle>
            <a:lvl1pPr algn="l" defTabSz="914400" rtl="0" eaLnBrk="1" latinLnBrk="0" hangingPunct="1">
              <a:spcBef>
                <a:spcPct val="0"/>
              </a:spcBef>
              <a:buNone/>
              <a:tabLst>
                <a:tab pos="3830638" algn="l"/>
              </a:tabLst>
              <a:defRPr sz="3600" b="1" kern="1200" cap="none" spc="40" baseline="0">
                <a:ln w="13335" cmpd="sng">
                  <a:solidFill>
                    <a:schemeClr val="accent1">
                      <a:lumMod val="50000"/>
                    </a:schemeClr>
                  </a:solidFill>
                  <a:prstDash val="solid"/>
                </a:ln>
                <a:solidFill>
                  <a:schemeClr val="accent6">
                    <a:tint val="1000"/>
                  </a:schemeClr>
                </a:solidFill>
                <a:effectLst/>
                <a:latin typeface="+mj-lt"/>
                <a:ea typeface="+mj-ea"/>
                <a:cs typeface="+mj-cs"/>
              </a:defRPr>
            </a:lvl1pPr>
          </a:lstStyle>
          <a:p>
            <a:pPr algn="r"/>
            <a:r>
              <a:rPr lang="es-ES" sz="2700" dirty="0" smtClean="0"/>
              <a:t>Proyecto «Patrimonio Natural»</a:t>
            </a:r>
            <a:br>
              <a:rPr lang="es-ES" sz="2700" dirty="0" smtClean="0"/>
            </a:br>
            <a:r>
              <a:rPr lang="es-ES" sz="2700" dirty="0" smtClean="0"/>
              <a:t>Nuria Vicente Nieto</a:t>
            </a:r>
            <a:endParaRPr lang="es-ES" dirty="0"/>
          </a:p>
        </p:txBody>
      </p:sp>
    </p:spTree>
    <p:extLst>
      <p:ext uri="{BB962C8B-B14F-4D97-AF65-F5344CB8AC3E}">
        <p14:creationId xmlns:p14="http://schemas.microsoft.com/office/powerpoint/2010/main" val="35806922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203848" y="692696"/>
            <a:ext cx="5400600" cy="5472608"/>
          </a:xfrm>
        </p:spPr>
        <p:txBody>
          <a:bodyPr>
            <a:normAutofit fontScale="92500" lnSpcReduction="20000"/>
          </a:bodyPr>
          <a:lstStyle/>
          <a:p>
            <a:pPr marL="0" indent="0" algn="just">
              <a:buNone/>
            </a:pPr>
            <a:r>
              <a:rPr lang="es-ES" sz="2800" dirty="0" smtClean="0"/>
              <a:t>Se establece un temporalización orientativa, que se podrá ir modificando en función de las necesidades de alumnos y profesores para llevar a cabo las actividades y poder evaluarlas correctamente:</a:t>
            </a:r>
          </a:p>
          <a:p>
            <a:pPr marL="0" indent="0" algn="just">
              <a:buNone/>
            </a:pPr>
            <a:endParaRPr lang="es-ES" sz="2800" dirty="0" smtClean="0"/>
          </a:p>
          <a:p>
            <a:r>
              <a:rPr lang="es-ES" sz="2800" dirty="0" smtClean="0">
                <a:solidFill>
                  <a:schemeClr val="tx1"/>
                </a:solidFill>
              </a:rPr>
              <a:t>08:30 – 09:00 Introducción de las actividades a realizar.</a:t>
            </a:r>
          </a:p>
          <a:p>
            <a:r>
              <a:rPr lang="es-ES" sz="2800" dirty="0" smtClean="0">
                <a:solidFill>
                  <a:schemeClr val="tx1"/>
                </a:solidFill>
              </a:rPr>
              <a:t>09:00 – 10:30 Actividad 1</a:t>
            </a:r>
          </a:p>
          <a:p>
            <a:r>
              <a:rPr lang="es-ES" sz="2800" dirty="0" smtClean="0">
                <a:solidFill>
                  <a:schemeClr val="tx1"/>
                </a:solidFill>
              </a:rPr>
              <a:t>10:30 – 12:00 Actividad 2</a:t>
            </a:r>
          </a:p>
          <a:p>
            <a:r>
              <a:rPr lang="es-ES" sz="2800" dirty="0" smtClean="0">
                <a:solidFill>
                  <a:schemeClr val="tx1"/>
                </a:solidFill>
              </a:rPr>
              <a:t>12:00 – 12:30 </a:t>
            </a:r>
            <a:r>
              <a:rPr lang="es-ES" sz="2800" i="1" dirty="0" smtClean="0">
                <a:solidFill>
                  <a:schemeClr val="tx1"/>
                </a:solidFill>
              </a:rPr>
              <a:t>Descanso</a:t>
            </a:r>
            <a:endParaRPr lang="es-ES" sz="2800" dirty="0" smtClean="0">
              <a:solidFill>
                <a:schemeClr val="tx1"/>
              </a:solidFill>
            </a:endParaRPr>
          </a:p>
          <a:p>
            <a:r>
              <a:rPr lang="es-ES" sz="2800" dirty="0" smtClean="0">
                <a:solidFill>
                  <a:schemeClr val="tx1"/>
                </a:solidFill>
              </a:rPr>
              <a:t>12:30 – 14:00 Actividad 3</a:t>
            </a:r>
          </a:p>
          <a:p>
            <a:r>
              <a:rPr lang="es-ES" sz="2800" dirty="0" smtClean="0">
                <a:solidFill>
                  <a:schemeClr val="tx1"/>
                </a:solidFill>
              </a:rPr>
              <a:t>14:00 – 14:20 Conclusiones</a:t>
            </a:r>
            <a:endParaRPr lang="es-ES" sz="2800" dirty="0">
              <a:solidFill>
                <a:schemeClr val="tx1"/>
              </a:solidFill>
            </a:endParaRPr>
          </a:p>
        </p:txBody>
      </p:sp>
      <p:sp>
        <p:nvSpPr>
          <p:cNvPr id="3" name="2 Título"/>
          <p:cNvSpPr>
            <a:spLocks noGrp="1"/>
          </p:cNvSpPr>
          <p:nvPr>
            <p:ph type="title"/>
          </p:nvPr>
        </p:nvSpPr>
        <p:spPr>
          <a:xfrm>
            <a:off x="0" y="1901952"/>
            <a:ext cx="2627784" cy="1371600"/>
          </a:xfrm>
        </p:spPr>
        <p:txBody>
          <a:bodyPr/>
          <a:lstStyle/>
          <a:p>
            <a:r>
              <a:rPr lang="es-ES" dirty="0" smtClean="0"/>
              <a:t>Temporalizaci</a:t>
            </a:r>
            <a:r>
              <a:rPr lang="es-ES" dirty="0" smtClean="0"/>
              <a:t>ón</a:t>
            </a:r>
            <a:endParaRPr lang="es-ES" dirty="0"/>
          </a:p>
        </p:txBody>
      </p:sp>
    </p:spTree>
    <p:extLst>
      <p:ext uri="{BB962C8B-B14F-4D97-AF65-F5344CB8AC3E}">
        <p14:creationId xmlns:p14="http://schemas.microsoft.com/office/powerpoint/2010/main" val="20383430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059832" y="372442"/>
            <a:ext cx="6012160" cy="6800974"/>
          </a:xfrm>
        </p:spPr>
        <p:txBody>
          <a:bodyPr>
            <a:normAutofit fontScale="77500" lnSpcReduction="20000"/>
          </a:bodyPr>
          <a:lstStyle/>
          <a:p>
            <a:pPr marL="0" indent="0">
              <a:buNone/>
            </a:pPr>
            <a:r>
              <a:rPr lang="es-ES" sz="2800" i="1" dirty="0" smtClean="0"/>
              <a:t>UTILIZACIÓN DE TABLA DICOTÓMICA DE </a:t>
            </a:r>
            <a:r>
              <a:rPr lang="es-ES" sz="2800" i="1" dirty="0" smtClean="0"/>
              <a:t>ÁRBOLES</a:t>
            </a:r>
          </a:p>
          <a:p>
            <a:pPr marL="0" indent="0">
              <a:buNone/>
            </a:pPr>
            <a:endParaRPr lang="es-ES" sz="2800" i="1" dirty="0" smtClean="0"/>
          </a:p>
          <a:p>
            <a:pPr algn="just"/>
            <a:r>
              <a:rPr lang="es-ES" sz="2800" dirty="0" smtClean="0"/>
              <a:t>Consideraciones previas</a:t>
            </a:r>
            <a:endParaRPr lang="es-ES" sz="2800" dirty="0"/>
          </a:p>
          <a:p>
            <a:pPr marL="274320" lvl="1" indent="0" algn="just">
              <a:buNone/>
            </a:pPr>
            <a:r>
              <a:rPr lang="es-ES" sz="2500" dirty="0" smtClean="0"/>
              <a:t>Para llevar a cabo esta actividad los alumnos necesitarán llevar la tabla dicotómica </a:t>
            </a:r>
            <a:r>
              <a:rPr lang="es-ES" sz="2500" dirty="0" smtClean="0"/>
              <a:t>que se ha elaborado previamente en clase, en la cual sólo se han tenido en cuentan parámetros visuales para su elaboración (forma, tamaña, color…).</a:t>
            </a:r>
          </a:p>
          <a:p>
            <a:pPr marL="274320" lvl="1" indent="0" algn="just">
              <a:buNone/>
            </a:pPr>
            <a:endParaRPr lang="es-ES" sz="2500" dirty="0" smtClean="0"/>
          </a:p>
          <a:p>
            <a:pPr algn="just"/>
            <a:r>
              <a:rPr lang="es-ES" sz="2800" dirty="0" smtClean="0"/>
              <a:t>Objetivo:</a:t>
            </a:r>
          </a:p>
          <a:p>
            <a:pPr lvl="1" algn="just"/>
            <a:r>
              <a:rPr lang="es-ES" sz="2500" dirty="0" smtClean="0"/>
              <a:t>Biología y Geología:</a:t>
            </a:r>
            <a:endParaRPr lang="es-ES" sz="2500" dirty="0" smtClean="0"/>
          </a:p>
          <a:p>
            <a:pPr lvl="2" algn="just">
              <a:buClr>
                <a:schemeClr val="accent1"/>
              </a:buClr>
              <a:buFont typeface="Wingdings" pitchFamily="2" charset="2"/>
              <a:buChar char="Ø"/>
            </a:pPr>
            <a:r>
              <a:rPr lang="es-ES" sz="2500" dirty="0" smtClean="0">
                <a:solidFill>
                  <a:schemeClr val="tx1"/>
                </a:solidFill>
              </a:rPr>
              <a:t>Aprender a utilizar una tabla dicotómica.</a:t>
            </a:r>
          </a:p>
          <a:p>
            <a:pPr lvl="2" algn="just">
              <a:buClr>
                <a:schemeClr val="accent1"/>
              </a:buClr>
              <a:buFont typeface="Wingdings" pitchFamily="2" charset="2"/>
              <a:buChar char="Ø"/>
            </a:pPr>
            <a:r>
              <a:rPr lang="es-ES" sz="2500" dirty="0" smtClean="0">
                <a:solidFill>
                  <a:schemeClr val="tx1"/>
                </a:solidFill>
              </a:rPr>
              <a:t>Enseñar a los alumnos que no se tiene que utilizar únicamente la vista para la identificación de árboles, el resto de los sentidos nos dan información útil.</a:t>
            </a:r>
          </a:p>
          <a:p>
            <a:pPr lvl="1" algn="just"/>
            <a:r>
              <a:rPr lang="es-ES" sz="2500" dirty="0"/>
              <a:t>Tutoría:</a:t>
            </a:r>
          </a:p>
          <a:p>
            <a:pPr lvl="2" algn="just">
              <a:buClr>
                <a:schemeClr val="accent1"/>
              </a:buClr>
              <a:buFont typeface="Wingdings" pitchFamily="2" charset="2"/>
              <a:buChar char="Ø"/>
            </a:pPr>
            <a:r>
              <a:rPr lang="es-ES" sz="2500" dirty="0">
                <a:solidFill>
                  <a:schemeClr val="tx1"/>
                </a:solidFill>
              </a:rPr>
              <a:t>Conocer </a:t>
            </a:r>
            <a:r>
              <a:rPr lang="es-ES" sz="2500" dirty="0">
                <a:solidFill>
                  <a:schemeClr val="tx1"/>
                </a:solidFill>
              </a:rPr>
              <a:t>las relaciones existentes entre los alumnos.</a:t>
            </a:r>
          </a:p>
          <a:p>
            <a:pPr lvl="2" algn="just">
              <a:buClr>
                <a:schemeClr val="accent1"/>
              </a:buClr>
              <a:buFont typeface="Wingdings" pitchFamily="2" charset="2"/>
              <a:buChar char="Ø"/>
            </a:pPr>
            <a:r>
              <a:rPr lang="es-ES" sz="2500" dirty="0">
                <a:solidFill>
                  <a:schemeClr val="tx1"/>
                </a:solidFill>
              </a:rPr>
              <a:t>Equiparar la utilización </a:t>
            </a:r>
            <a:r>
              <a:rPr lang="es-ES" sz="2500" dirty="0">
                <a:solidFill>
                  <a:schemeClr val="tx1"/>
                </a:solidFill>
              </a:rPr>
              <a:t>de los </a:t>
            </a:r>
            <a:r>
              <a:rPr lang="es-ES" sz="2500" dirty="0" smtClean="0">
                <a:solidFill>
                  <a:schemeClr val="tx1"/>
                </a:solidFill>
              </a:rPr>
              <a:t>cinco </a:t>
            </a:r>
            <a:r>
              <a:rPr lang="es-ES" sz="2500" dirty="0">
                <a:solidFill>
                  <a:schemeClr val="tx1"/>
                </a:solidFill>
              </a:rPr>
              <a:t>sentidos para la identificación de árboles con la utilización de los </a:t>
            </a:r>
            <a:r>
              <a:rPr lang="es-ES" sz="2500" dirty="0" smtClean="0">
                <a:solidFill>
                  <a:schemeClr val="tx1"/>
                </a:solidFill>
              </a:rPr>
              <a:t>mismos </a:t>
            </a:r>
            <a:r>
              <a:rPr lang="es-ES" sz="2500" dirty="0">
                <a:solidFill>
                  <a:schemeClr val="tx1"/>
                </a:solidFill>
              </a:rPr>
              <a:t>en nuestra vida </a:t>
            </a:r>
            <a:r>
              <a:rPr lang="es-ES" sz="2500" dirty="0" smtClean="0">
                <a:solidFill>
                  <a:schemeClr val="tx1"/>
                </a:solidFill>
              </a:rPr>
              <a:t>diaria para tener una percepción completa de lo que nos rodea:  </a:t>
            </a:r>
            <a:r>
              <a:rPr lang="es-ES" sz="2500" dirty="0">
                <a:solidFill>
                  <a:schemeClr val="tx1"/>
                </a:solidFill>
              </a:rPr>
              <a:t>«Poner la atención en todo lo que nos rodea</a:t>
            </a:r>
            <a:r>
              <a:rPr lang="es-ES" sz="2500" dirty="0" smtClean="0">
                <a:solidFill>
                  <a:schemeClr val="tx1"/>
                </a:solidFill>
              </a:rPr>
              <a:t>».</a:t>
            </a:r>
          </a:p>
        </p:txBody>
      </p:sp>
      <p:sp>
        <p:nvSpPr>
          <p:cNvPr id="3" name="2 Título"/>
          <p:cNvSpPr>
            <a:spLocks noGrp="1"/>
          </p:cNvSpPr>
          <p:nvPr>
            <p:ph type="title"/>
          </p:nvPr>
        </p:nvSpPr>
        <p:spPr/>
        <p:txBody>
          <a:bodyPr/>
          <a:lstStyle/>
          <a:p>
            <a:r>
              <a:rPr lang="es-ES" dirty="0" smtClean="0"/>
              <a:t>Actividades</a:t>
            </a:r>
            <a:br>
              <a:rPr lang="es-ES" dirty="0" smtClean="0"/>
            </a:br>
            <a:endParaRPr lang="es-ES" dirty="0"/>
          </a:p>
        </p:txBody>
      </p:sp>
      <p:sp>
        <p:nvSpPr>
          <p:cNvPr id="4" name="3 Marcador de texto"/>
          <p:cNvSpPr>
            <a:spLocks noGrp="1"/>
          </p:cNvSpPr>
          <p:nvPr>
            <p:ph type="body" sz="half" idx="2"/>
          </p:nvPr>
        </p:nvSpPr>
        <p:spPr/>
        <p:txBody>
          <a:bodyPr/>
          <a:lstStyle/>
          <a:p>
            <a:r>
              <a:rPr lang="es-ES" dirty="0" smtClean="0"/>
              <a:t>Actividad 1 – Utilización de la tabla dicotómica.</a:t>
            </a:r>
            <a:endParaRPr lang="es-ES" dirty="0"/>
          </a:p>
        </p:txBody>
      </p:sp>
    </p:spTree>
    <p:extLst>
      <p:ext uri="{BB962C8B-B14F-4D97-AF65-F5344CB8AC3E}">
        <p14:creationId xmlns:p14="http://schemas.microsoft.com/office/powerpoint/2010/main" val="31956126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059832" y="360040"/>
            <a:ext cx="6084168" cy="6381328"/>
          </a:xfrm>
        </p:spPr>
        <p:txBody>
          <a:bodyPr>
            <a:normAutofit fontScale="77500" lnSpcReduction="20000"/>
          </a:bodyPr>
          <a:lstStyle/>
          <a:p>
            <a:pPr marL="0" indent="0">
              <a:buNone/>
            </a:pPr>
            <a:r>
              <a:rPr lang="es-ES" sz="2800" i="1" dirty="0" smtClean="0"/>
              <a:t>UTILIZACIÓN DE TABLA DICOTÓMICA DE </a:t>
            </a:r>
            <a:r>
              <a:rPr lang="es-ES" sz="2800" i="1" dirty="0" smtClean="0"/>
              <a:t>ÁRBOLES</a:t>
            </a:r>
          </a:p>
          <a:p>
            <a:pPr marL="0" indent="0">
              <a:buNone/>
            </a:pPr>
            <a:endParaRPr lang="es-ES" sz="2800" i="1" dirty="0" smtClean="0"/>
          </a:p>
          <a:p>
            <a:pPr algn="just"/>
            <a:r>
              <a:rPr lang="es-ES" sz="2800" dirty="0" smtClean="0"/>
              <a:t>Asociaciones</a:t>
            </a:r>
            <a:r>
              <a:rPr lang="es-ES" sz="2800" dirty="0" smtClean="0"/>
              <a:t>:</a:t>
            </a:r>
          </a:p>
          <a:p>
            <a:pPr marL="274320" lvl="1" indent="0" algn="just">
              <a:buNone/>
            </a:pPr>
            <a:r>
              <a:rPr lang="es-ES" sz="2500" dirty="0" smtClean="0"/>
              <a:t>El trabajo se llevará a cabo en grupos de 3 a 4 alumnos, que se formarán sin que haya ninguna intervención por parte del profesorado. </a:t>
            </a:r>
            <a:endParaRPr lang="es-ES" sz="2500" dirty="0" smtClean="0"/>
          </a:p>
          <a:p>
            <a:pPr marL="274320" lvl="1" indent="0" algn="just">
              <a:buNone/>
            </a:pPr>
            <a:r>
              <a:rPr lang="es-ES" sz="2500" dirty="0" smtClean="0"/>
              <a:t>Esta asociación permitirá al tutor comprobar que alumnos son más afines entre sí, ver si algún alumno es excluido…</a:t>
            </a:r>
          </a:p>
          <a:p>
            <a:pPr marL="274320" lvl="1" indent="0" algn="just">
              <a:buNone/>
            </a:pPr>
            <a:endParaRPr lang="es-ES" sz="2500" dirty="0"/>
          </a:p>
          <a:p>
            <a:pPr algn="just"/>
            <a:r>
              <a:rPr lang="es-ES" sz="2700" dirty="0"/>
              <a:t>Actividad:</a:t>
            </a:r>
          </a:p>
          <a:p>
            <a:pPr marL="274320" lvl="1" indent="0" algn="just">
              <a:buNone/>
            </a:pPr>
            <a:r>
              <a:rPr lang="es-ES" sz="2500" dirty="0"/>
              <a:t>Los alumnos escogerán una de las divisiones </a:t>
            </a:r>
            <a:r>
              <a:rPr lang="es-ES" sz="2500" dirty="0"/>
              <a:t>establecidas en el patio por el profesora. </a:t>
            </a:r>
            <a:r>
              <a:rPr lang="es-ES" sz="2500" dirty="0"/>
              <a:t>En ella deberán identificar los árboles que se encuentran en su </a:t>
            </a:r>
            <a:r>
              <a:rPr lang="es-ES" sz="2500" dirty="0" smtClean="0"/>
              <a:t>espacio, </a:t>
            </a:r>
            <a:r>
              <a:rPr lang="es-ES" sz="2500" dirty="0"/>
              <a:t>utilizando </a:t>
            </a:r>
            <a:r>
              <a:rPr lang="es-ES" sz="2500" dirty="0" smtClean="0"/>
              <a:t>sólo la </a:t>
            </a:r>
            <a:r>
              <a:rPr lang="es-ES" sz="2500" dirty="0"/>
              <a:t>tabla </a:t>
            </a:r>
            <a:r>
              <a:rPr lang="es-ES" sz="2500" dirty="0" smtClean="0"/>
              <a:t>dicotómica, </a:t>
            </a:r>
            <a:r>
              <a:rPr lang="es-ES" sz="2500" dirty="0"/>
              <a:t>y elaborar un pequeño mapa/esquema de localización de los árboles en dicho espacio.</a:t>
            </a:r>
          </a:p>
          <a:p>
            <a:pPr marL="274320" lvl="1" indent="0" algn="just">
              <a:buNone/>
            </a:pPr>
            <a:r>
              <a:rPr lang="es-ES" sz="2500" dirty="0"/>
              <a:t>Se dejará aproximadamente media hora para la realización de la actividad.</a:t>
            </a:r>
          </a:p>
          <a:p>
            <a:pPr marL="274320" lvl="1" indent="0" algn="just">
              <a:buNone/>
            </a:pPr>
            <a:r>
              <a:rPr lang="es-ES" sz="2500" dirty="0"/>
              <a:t>Posteriormente se hará una puesta en común, </a:t>
            </a:r>
            <a:r>
              <a:rPr lang="es-ES" sz="2500" dirty="0" smtClean="0"/>
              <a:t>guiada por el profesor, pero en la que intervendrá fundamentalmente los alumnos, con el fin de conseguir </a:t>
            </a:r>
            <a:r>
              <a:rPr lang="es-ES" sz="2500" dirty="0"/>
              <a:t>los objetivos propuestos anteriormente. </a:t>
            </a:r>
          </a:p>
        </p:txBody>
      </p:sp>
      <p:sp>
        <p:nvSpPr>
          <p:cNvPr id="3" name="2 Título"/>
          <p:cNvSpPr>
            <a:spLocks noGrp="1"/>
          </p:cNvSpPr>
          <p:nvPr>
            <p:ph type="title"/>
          </p:nvPr>
        </p:nvSpPr>
        <p:spPr/>
        <p:txBody>
          <a:bodyPr/>
          <a:lstStyle/>
          <a:p>
            <a:r>
              <a:rPr lang="es-ES" dirty="0" smtClean="0"/>
              <a:t>Actividades</a:t>
            </a:r>
            <a:br>
              <a:rPr lang="es-ES" dirty="0" smtClean="0"/>
            </a:br>
            <a:endParaRPr lang="es-ES" dirty="0"/>
          </a:p>
        </p:txBody>
      </p:sp>
      <p:sp>
        <p:nvSpPr>
          <p:cNvPr id="4" name="3 Marcador de texto"/>
          <p:cNvSpPr>
            <a:spLocks noGrp="1"/>
          </p:cNvSpPr>
          <p:nvPr>
            <p:ph type="body" sz="half" idx="2"/>
          </p:nvPr>
        </p:nvSpPr>
        <p:spPr/>
        <p:txBody>
          <a:bodyPr/>
          <a:lstStyle/>
          <a:p>
            <a:r>
              <a:rPr lang="es-ES" dirty="0" smtClean="0"/>
              <a:t>Actividad 1 – Utilización de la tabla dicotómica.</a:t>
            </a:r>
            <a:endParaRPr lang="es-ES" dirty="0"/>
          </a:p>
        </p:txBody>
      </p:sp>
    </p:spTree>
    <p:extLst>
      <p:ext uri="{BB962C8B-B14F-4D97-AF65-F5344CB8AC3E}">
        <p14:creationId xmlns:p14="http://schemas.microsoft.com/office/powerpoint/2010/main" val="33118567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059832" y="273050"/>
            <a:ext cx="5943600" cy="6468318"/>
          </a:xfrm>
        </p:spPr>
        <p:txBody>
          <a:bodyPr>
            <a:normAutofit fontScale="70000" lnSpcReduction="20000"/>
          </a:bodyPr>
          <a:lstStyle/>
          <a:p>
            <a:pPr marL="0" indent="0">
              <a:buNone/>
            </a:pPr>
            <a:r>
              <a:rPr lang="es-ES" sz="2800" i="1" dirty="0" smtClean="0"/>
              <a:t>ESCUCHA DE CANTOS DE AVES</a:t>
            </a:r>
            <a:endParaRPr lang="es-ES" sz="2800" i="1" dirty="0"/>
          </a:p>
          <a:p>
            <a:pPr marL="0" indent="0">
              <a:buNone/>
            </a:pPr>
            <a:endParaRPr lang="es-ES" sz="2800" i="1" dirty="0"/>
          </a:p>
          <a:p>
            <a:pPr algn="just"/>
            <a:r>
              <a:rPr lang="es-ES" sz="2800" dirty="0"/>
              <a:t>Consideraciones previas</a:t>
            </a:r>
          </a:p>
          <a:p>
            <a:pPr marL="274320" lvl="1" indent="0" algn="just">
              <a:buNone/>
            </a:pPr>
            <a:r>
              <a:rPr lang="es-ES" sz="2500" dirty="0"/>
              <a:t>Para llevar a cabo esta actividad los alumnos necesitarán </a:t>
            </a:r>
            <a:r>
              <a:rPr lang="es-ES" sz="2500" dirty="0" smtClean="0"/>
              <a:t>tener descargada en el móvil la aplicación «Bird.net»</a:t>
            </a:r>
            <a:endParaRPr lang="es-ES" sz="2500" dirty="0"/>
          </a:p>
          <a:p>
            <a:pPr marL="274320" lvl="1" indent="0" algn="just">
              <a:buNone/>
            </a:pPr>
            <a:endParaRPr lang="es-ES" sz="2500" dirty="0"/>
          </a:p>
          <a:p>
            <a:pPr algn="just"/>
            <a:r>
              <a:rPr lang="es-ES" sz="2800" dirty="0"/>
              <a:t>Objetivo:</a:t>
            </a:r>
          </a:p>
          <a:p>
            <a:pPr lvl="1" algn="just"/>
            <a:r>
              <a:rPr lang="es-ES" sz="2500" dirty="0"/>
              <a:t>Biología y Geología:</a:t>
            </a:r>
          </a:p>
          <a:p>
            <a:pPr lvl="2" algn="just">
              <a:buClr>
                <a:schemeClr val="accent1"/>
              </a:buClr>
              <a:buFont typeface="Wingdings" pitchFamily="2" charset="2"/>
              <a:buChar char="Ø"/>
            </a:pPr>
            <a:r>
              <a:rPr lang="es-ES" sz="2500" dirty="0" smtClean="0">
                <a:solidFill>
                  <a:schemeClr val="tx1"/>
                </a:solidFill>
              </a:rPr>
              <a:t>Escuchar distintos pájaros.</a:t>
            </a:r>
            <a:endParaRPr lang="es-ES" sz="2500" dirty="0">
              <a:solidFill>
                <a:schemeClr val="tx1"/>
              </a:solidFill>
            </a:endParaRPr>
          </a:p>
          <a:p>
            <a:pPr lvl="2" algn="just">
              <a:buClr>
                <a:schemeClr val="accent1"/>
              </a:buClr>
              <a:buFont typeface="Wingdings" pitchFamily="2" charset="2"/>
              <a:buChar char="Ø"/>
            </a:pPr>
            <a:r>
              <a:rPr lang="es-ES" sz="2500" dirty="0" smtClean="0">
                <a:solidFill>
                  <a:schemeClr val="tx1"/>
                </a:solidFill>
              </a:rPr>
              <a:t>Utilizar la aplicación.</a:t>
            </a:r>
            <a:endParaRPr lang="es-ES" sz="2500" dirty="0">
              <a:solidFill>
                <a:schemeClr val="tx1"/>
              </a:solidFill>
            </a:endParaRPr>
          </a:p>
          <a:p>
            <a:pPr lvl="1" algn="just"/>
            <a:r>
              <a:rPr lang="es-ES" sz="2500" dirty="0"/>
              <a:t>Tutoría</a:t>
            </a:r>
            <a:r>
              <a:rPr lang="es-ES" sz="2500" dirty="0" smtClean="0"/>
              <a:t>:</a:t>
            </a:r>
          </a:p>
          <a:p>
            <a:pPr lvl="2" algn="just">
              <a:buClr>
                <a:schemeClr val="accent1"/>
              </a:buClr>
              <a:buFont typeface="Wingdings" pitchFamily="2" charset="2"/>
              <a:buChar char="Ø"/>
            </a:pPr>
            <a:r>
              <a:rPr lang="es-ES" sz="2500" dirty="0" smtClean="0">
                <a:solidFill>
                  <a:schemeClr val="tx1"/>
                </a:solidFill>
              </a:rPr>
              <a:t>Trabajar la lateralidad</a:t>
            </a:r>
          </a:p>
          <a:p>
            <a:pPr lvl="2" algn="just">
              <a:buClr>
                <a:schemeClr val="accent1"/>
              </a:buClr>
              <a:buFont typeface="Wingdings" pitchFamily="2" charset="2"/>
              <a:buChar char="Ø"/>
            </a:pPr>
            <a:r>
              <a:rPr lang="es-ES" sz="2500" dirty="0" smtClean="0">
                <a:solidFill>
                  <a:schemeClr val="tx1"/>
                </a:solidFill>
              </a:rPr>
              <a:t>Enfocar a los alumnos en la realización de una sola tarea.</a:t>
            </a:r>
          </a:p>
          <a:p>
            <a:pPr lvl="2" algn="just">
              <a:buClr>
                <a:schemeClr val="accent1"/>
              </a:buClr>
              <a:buFont typeface="Wingdings" pitchFamily="2" charset="2"/>
              <a:buChar char="Ø"/>
            </a:pPr>
            <a:r>
              <a:rPr lang="es-ES" sz="2500" dirty="0" smtClean="0">
                <a:solidFill>
                  <a:schemeClr val="tx1"/>
                </a:solidFill>
              </a:rPr>
              <a:t>Valorar como se sienten los alumnos cuando se encuentra solos.</a:t>
            </a:r>
          </a:p>
          <a:p>
            <a:pPr lvl="2" algn="just">
              <a:buClr>
                <a:schemeClr val="accent1"/>
              </a:buClr>
              <a:buFont typeface="Wingdings" pitchFamily="2" charset="2"/>
              <a:buChar char="Ø"/>
            </a:pPr>
            <a:r>
              <a:rPr lang="es-ES" sz="2500" dirty="0" smtClean="0">
                <a:solidFill>
                  <a:schemeClr val="tx1"/>
                </a:solidFill>
              </a:rPr>
              <a:t>Enseñar a los alumnos a tener momentos de soledad. </a:t>
            </a:r>
          </a:p>
          <a:p>
            <a:pPr lvl="2" algn="just">
              <a:buClr>
                <a:schemeClr val="accent1"/>
              </a:buClr>
              <a:buFont typeface="Wingdings" pitchFamily="2" charset="2"/>
              <a:buChar char="Ø"/>
            </a:pPr>
            <a:endParaRPr lang="es-ES" sz="2500" dirty="0">
              <a:solidFill>
                <a:schemeClr val="tx1"/>
              </a:solidFill>
            </a:endParaRPr>
          </a:p>
          <a:p>
            <a:pPr algn="just"/>
            <a:r>
              <a:rPr lang="es-ES" sz="2800" dirty="0"/>
              <a:t>Asociaciones:</a:t>
            </a:r>
          </a:p>
          <a:p>
            <a:pPr marL="274320" lvl="1" indent="0" algn="just">
              <a:buNone/>
            </a:pPr>
            <a:r>
              <a:rPr lang="es-ES" sz="2500" dirty="0"/>
              <a:t>Trabajo individual. Se situarán en distintas localizaciones de patio, sin contacto con ningún otro alumno.</a:t>
            </a:r>
          </a:p>
          <a:p>
            <a:pPr marL="274320" lvl="1" indent="0" algn="just">
              <a:buNone/>
            </a:pPr>
            <a:r>
              <a:rPr lang="es-ES" sz="2500" dirty="0"/>
              <a:t>Esta asociación permitirá al tutor comprobar si los alumnos se sienten cómodos cuando están en soledad, y si son capaces de centrarse en la realización de tareas. </a:t>
            </a:r>
          </a:p>
          <a:p>
            <a:pPr lvl="2" algn="just">
              <a:buClr>
                <a:schemeClr val="accent1"/>
              </a:buClr>
              <a:buFont typeface="Wingdings" pitchFamily="2" charset="2"/>
              <a:buChar char="Ø"/>
            </a:pPr>
            <a:endParaRPr lang="es-ES" sz="2500" dirty="0">
              <a:solidFill>
                <a:schemeClr val="tx1"/>
              </a:solidFill>
            </a:endParaRPr>
          </a:p>
        </p:txBody>
      </p:sp>
      <p:sp>
        <p:nvSpPr>
          <p:cNvPr id="3" name="2 Título"/>
          <p:cNvSpPr>
            <a:spLocks noGrp="1"/>
          </p:cNvSpPr>
          <p:nvPr>
            <p:ph type="title"/>
          </p:nvPr>
        </p:nvSpPr>
        <p:spPr/>
        <p:txBody>
          <a:bodyPr/>
          <a:lstStyle/>
          <a:p>
            <a:r>
              <a:rPr lang="es-ES" dirty="0" smtClean="0"/>
              <a:t>Actividades</a:t>
            </a:r>
            <a:br>
              <a:rPr lang="es-ES" dirty="0" smtClean="0"/>
            </a:br>
            <a:endParaRPr lang="es-ES" dirty="0"/>
          </a:p>
        </p:txBody>
      </p:sp>
      <p:sp>
        <p:nvSpPr>
          <p:cNvPr id="4" name="3 Marcador de texto"/>
          <p:cNvSpPr>
            <a:spLocks noGrp="1"/>
          </p:cNvSpPr>
          <p:nvPr>
            <p:ph type="body" sz="half" idx="2"/>
          </p:nvPr>
        </p:nvSpPr>
        <p:spPr/>
        <p:txBody>
          <a:bodyPr>
            <a:normAutofit lnSpcReduction="10000"/>
          </a:bodyPr>
          <a:lstStyle/>
          <a:p>
            <a:r>
              <a:rPr lang="es-ES" dirty="0"/>
              <a:t>Actividad </a:t>
            </a:r>
            <a:r>
              <a:rPr lang="es-ES" dirty="0"/>
              <a:t>2</a:t>
            </a:r>
            <a:r>
              <a:rPr lang="es-ES" dirty="0" smtClean="0"/>
              <a:t> </a:t>
            </a:r>
            <a:r>
              <a:rPr lang="es-ES" dirty="0"/>
              <a:t>– Escucha de cantos de pájaros. ¿Cuántos escuchas? Utilización de </a:t>
            </a:r>
            <a:r>
              <a:rPr lang="es-ES" dirty="0" smtClean="0"/>
              <a:t>aplicación Bird.net</a:t>
            </a:r>
            <a:endParaRPr lang="es-ES" dirty="0"/>
          </a:p>
        </p:txBody>
      </p:sp>
    </p:spTree>
    <p:extLst>
      <p:ext uri="{BB962C8B-B14F-4D97-AF65-F5344CB8AC3E}">
        <p14:creationId xmlns:p14="http://schemas.microsoft.com/office/powerpoint/2010/main" val="23228013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2987824" y="273050"/>
            <a:ext cx="5943600" cy="6584950"/>
          </a:xfrm>
        </p:spPr>
        <p:txBody>
          <a:bodyPr>
            <a:normAutofit fontScale="77500" lnSpcReduction="20000"/>
          </a:bodyPr>
          <a:lstStyle/>
          <a:p>
            <a:pPr marL="0" indent="0">
              <a:buNone/>
            </a:pPr>
            <a:r>
              <a:rPr lang="es-ES" sz="2800" i="1" dirty="0" smtClean="0"/>
              <a:t>ESCUCHA DE CANTOS DE AVES</a:t>
            </a:r>
            <a:endParaRPr lang="es-ES" sz="2800" i="1" dirty="0"/>
          </a:p>
          <a:p>
            <a:pPr marL="0" indent="0">
              <a:buNone/>
            </a:pPr>
            <a:endParaRPr lang="es-ES" sz="2800" i="1" dirty="0"/>
          </a:p>
          <a:p>
            <a:pPr algn="just"/>
            <a:r>
              <a:rPr lang="es-ES" sz="2700" dirty="0" smtClean="0"/>
              <a:t>Actividad</a:t>
            </a:r>
            <a:r>
              <a:rPr lang="es-ES" sz="2700" dirty="0"/>
              <a:t>:</a:t>
            </a:r>
          </a:p>
          <a:p>
            <a:pPr marL="274320" lvl="1" indent="0" algn="just">
              <a:buNone/>
            </a:pPr>
            <a:r>
              <a:rPr lang="es-ES" sz="2500" dirty="0" smtClean="0"/>
              <a:t>Los alumnos deberán localizar distintos cantos de aves y hacer como una especie de mapa en el cual ellos (los alumnos) están situados en el centro y colocan las aves que están a su alrededor teniendo en cuenta su posición (por donde la escuchan).  Esta parte durará aproximadamente 20 minutos.</a:t>
            </a:r>
          </a:p>
          <a:p>
            <a:pPr marL="274320" lvl="1" indent="0" algn="just">
              <a:buNone/>
            </a:pPr>
            <a:r>
              <a:rPr lang="es-ES" sz="2500" dirty="0" smtClean="0"/>
              <a:t>El objetivo no es identificar el ave, pero si escribir algo que sirva para que ellos puedan identificarlo como un ave diferente a otra, por ejemplo, la onomatopeya, si el canto es agudo o grave…. Lo que ellos consideren oportuno. Podrán utilizar la aplicación descargada. </a:t>
            </a:r>
          </a:p>
          <a:p>
            <a:pPr marL="274320" lvl="1" indent="0" algn="just">
              <a:buNone/>
            </a:pPr>
            <a:r>
              <a:rPr lang="es-ES" sz="2500" dirty="0" smtClean="0"/>
              <a:t>Posteriormente </a:t>
            </a:r>
            <a:r>
              <a:rPr lang="es-ES" sz="2500" dirty="0"/>
              <a:t>se hará una puesta en común, guiada por el profesor, pero en la que intervendrá fundamentalmente los alumnos, con el fin de conseguir los objetivos propuestos anteriormente. </a:t>
            </a:r>
            <a:r>
              <a:rPr lang="es-ES" sz="2500" dirty="0" smtClean="0"/>
              <a:t> En esta discusión se trabajará con la aplicación para identificar distintos tipos de aves, se observará que los cantos percibidos tienen distintas características, por ejemplo, agudo, grave…, se les pedirá que imaginen como serían los pájaros según el canto que tienen, que los dibujen y luego  comparen lo que ellos imaginaban con la imagen real del ave. </a:t>
            </a:r>
            <a:endParaRPr lang="es-ES" sz="2500" dirty="0"/>
          </a:p>
        </p:txBody>
      </p:sp>
      <p:sp>
        <p:nvSpPr>
          <p:cNvPr id="3" name="2 Título"/>
          <p:cNvSpPr>
            <a:spLocks noGrp="1"/>
          </p:cNvSpPr>
          <p:nvPr>
            <p:ph type="title"/>
          </p:nvPr>
        </p:nvSpPr>
        <p:spPr/>
        <p:txBody>
          <a:bodyPr/>
          <a:lstStyle/>
          <a:p>
            <a:r>
              <a:rPr lang="es-ES" dirty="0" smtClean="0"/>
              <a:t>Actividades</a:t>
            </a:r>
            <a:br>
              <a:rPr lang="es-ES" dirty="0" smtClean="0"/>
            </a:br>
            <a:endParaRPr lang="es-ES" dirty="0"/>
          </a:p>
        </p:txBody>
      </p:sp>
      <p:sp>
        <p:nvSpPr>
          <p:cNvPr id="4" name="3 Marcador de texto"/>
          <p:cNvSpPr>
            <a:spLocks noGrp="1"/>
          </p:cNvSpPr>
          <p:nvPr>
            <p:ph type="body" sz="half" idx="2"/>
          </p:nvPr>
        </p:nvSpPr>
        <p:spPr/>
        <p:txBody>
          <a:bodyPr>
            <a:normAutofit lnSpcReduction="10000"/>
          </a:bodyPr>
          <a:lstStyle/>
          <a:p>
            <a:r>
              <a:rPr lang="es-ES" dirty="0"/>
              <a:t>Actividad </a:t>
            </a:r>
            <a:r>
              <a:rPr lang="es-ES" dirty="0"/>
              <a:t>2</a:t>
            </a:r>
            <a:r>
              <a:rPr lang="es-ES" dirty="0" smtClean="0"/>
              <a:t> </a:t>
            </a:r>
            <a:r>
              <a:rPr lang="es-ES" dirty="0"/>
              <a:t>– Escucha de cantos de </a:t>
            </a:r>
            <a:r>
              <a:rPr lang="es-ES" dirty="0" smtClean="0"/>
              <a:t>aves. </a:t>
            </a:r>
            <a:r>
              <a:rPr lang="es-ES" dirty="0" smtClean="0"/>
              <a:t>¿Cuántas </a:t>
            </a:r>
            <a:r>
              <a:rPr lang="es-ES" dirty="0"/>
              <a:t>escuchas? Utilización de </a:t>
            </a:r>
            <a:r>
              <a:rPr lang="es-ES" dirty="0" smtClean="0"/>
              <a:t>aplicación Bird.net</a:t>
            </a:r>
            <a:endParaRPr lang="es-ES" dirty="0"/>
          </a:p>
        </p:txBody>
      </p:sp>
    </p:spTree>
    <p:extLst>
      <p:ext uri="{BB962C8B-B14F-4D97-AF65-F5344CB8AC3E}">
        <p14:creationId xmlns:p14="http://schemas.microsoft.com/office/powerpoint/2010/main" val="21220619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131840" y="44624"/>
            <a:ext cx="5760640" cy="6912768"/>
          </a:xfrm>
        </p:spPr>
        <p:txBody>
          <a:bodyPr>
            <a:normAutofit fontScale="70000" lnSpcReduction="20000"/>
          </a:bodyPr>
          <a:lstStyle/>
          <a:p>
            <a:pPr marL="0" indent="0">
              <a:buNone/>
            </a:pPr>
            <a:r>
              <a:rPr lang="es-ES" sz="2800" i="1" dirty="0" smtClean="0"/>
              <a:t>LOCALIZACIÓN DE OTROS TIPOS DE ANIMALES Y PLANTAS EN NUESTRO PATIO DE RECREO</a:t>
            </a:r>
            <a:endParaRPr lang="es-ES" sz="2800" i="1" dirty="0"/>
          </a:p>
          <a:p>
            <a:pPr marL="0" indent="0">
              <a:buNone/>
            </a:pPr>
            <a:endParaRPr lang="es-ES" sz="2800" i="1" dirty="0"/>
          </a:p>
          <a:p>
            <a:pPr algn="just"/>
            <a:r>
              <a:rPr lang="es-ES" sz="2800" dirty="0"/>
              <a:t>Consideraciones previas</a:t>
            </a:r>
          </a:p>
          <a:p>
            <a:pPr marL="274320" lvl="1" indent="0" algn="just">
              <a:buNone/>
            </a:pPr>
            <a:r>
              <a:rPr lang="es-ES" sz="2500" dirty="0"/>
              <a:t>Para llevar a cabo esta actividad los alumnos necesitarán tener </a:t>
            </a:r>
            <a:r>
              <a:rPr lang="es-ES" sz="2500" dirty="0" smtClean="0"/>
              <a:t>descargadas </a:t>
            </a:r>
            <a:r>
              <a:rPr lang="es-ES" sz="2500" dirty="0"/>
              <a:t>en el móvil </a:t>
            </a:r>
            <a:r>
              <a:rPr lang="es-ES" sz="2500" dirty="0" smtClean="0"/>
              <a:t>las aplicaciones Plants.net y Google Lens.</a:t>
            </a:r>
          </a:p>
          <a:p>
            <a:pPr marL="274320" lvl="1" indent="0" algn="just">
              <a:buNone/>
            </a:pPr>
            <a:endParaRPr lang="es-ES" sz="2500" dirty="0"/>
          </a:p>
          <a:p>
            <a:pPr algn="just"/>
            <a:r>
              <a:rPr lang="es-ES" sz="2800" dirty="0"/>
              <a:t>Objetivo:</a:t>
            </a:r>
          </a:p>
          <a:p>
            <a:pPr lvl="1" algn="just"/>
            <a:r>
              <a:rPr lang="es-ES" sz="2500" dirty="0"/>
              <a:t>Biología y Geología:</a:t>
            </a:r>
          </a:p>
          <a:p>
            <a:pPr lvl="2" algn="just">
              <a:buClr>
                <a:schemeClr val="accent1"/>
              </a:buClr>
              <a:buFont typeface="Wingdings" pitchFamily="2" charset="2"/>
              <a:buChar char="Ø"/>
            </a:pPr>
            <a:r>
              <a:rPr lang="es-ES" sz="2500" dirty="0" smtClean="0">
                <a:solidFill>
                  <a:schemeClr val="tx1"/>
                </a:solidFill>
              </a:rPr>
              <a:t>Identificar plantas y animales.</a:t>
            </a:r>
            <a:endParaRPr lang="es-ES" sz="2500" dirty="0">
              <a:solidFill>
                <a:schemeClr val="tx1"/>
              </a:solidFill>
            </a:endParaRPr>
          </a:p>
          <a:p>
            <a:pPr lvl="2" algn="just">
              <a:buClr>
                <a:schemeClr val="accent1"/>
              </a:buClr>
              <a:buFont typeface="Wingdings" pitchFamily="2" charset="2"/>
              <a:buChar char="Ø"/>
            </a:pPr>
            <a:r>
              <a:rPr lang="es-ES" sz="2500" dirty="0">
                <a:solidFill>
                  <a:schemeClr val="tx1"/>
                </a:solidFill>
              </a:rPr>
              <a:t>Utilizar la aplicación</a:t>
            </a:r>
            <a:r>
              <a:rPr lang="es-ES" sz="2500" dirty="0" smtClean="0">
                <a:solidFill>
                  <a:schemeClr val="tx1"/>
                </a:solidFill>
              </a:rPr>
              <a:t>.</a:t>
            </a:r>
          </a:p>
          <a:p>
            <a:pPr lvl="2" algn="just">
              <a:buClr>
                <a:schemeClr val="accent1"/>
              </a:buClr>
              <a:buFont typeface="Wingdings" pitchFamily="2" charset="2"/>
              <a:buChar char="Ø"/>
            </a:pPr>
            <a:r>
              <a:rPr lang="es-ES" sz="2500" dirty="0" smtClean="0">
                <a:solidFill>
                  <a:schemeClr val="tx1"/>
                </a:solidFill>
              </a:rPr>
              <a:t>Trabajar el respeto al medio ambiente.</a:t>
            </a:r>
            <a:endParaRPr lang="es-ES" sz="2500" dirty="0">
              <a:solidFill>
                <a:schemeClr val="tx1"/>
              </a:solidFill>
            </a:endParaRPr>
          </a:p>
          <a:p>
            <a:pPr lvl="1" algn="just"/>
            <a:r>
              <a:rPr lang="es-ES" sz="2500" dirty="0"/>
              <a:t>Tutoría:</a:t>
            </a:r>
          </a:p>
          <a:p>
            <a:pPr lvl="2" algn="just">
              <a:buClr>
                <a:schemeClr val="accent1"/>
              </a:buClr>
              <a:buFont typeface="Wingdings" pitchFamily="2" charset="2"/>
              <a:buChar char="Ø"/>
            </a:pPr>
            <a:r>
              <a:rPr lang="es-ES" sz="2500" dirty="0">
                <a:solidFill>
                  <a:schemeClr val="tx1"/>
                </a:solidFill>
              </a:rPr>
              <a:t>Trabajar </a:t>
            </a:r>
            <a:r>
              <a:rPr lang="es-ES" sz="2500" dirty="0" smtClean="0">
                <a:solidFill>
                  <a:schemeClr val="tx1"/>
                </a:solidFill>
              </a:rPr>
              <a:t>el respeto hacia la diversidad de compañeros. </a:t>
            </a:r>
            <a:endParaRPr lang="es-ES" sz="2500" dirty="0">
              <a:solidFill>
                <a:schemeClr val="tx1"/>
              </a:solidFill>
            </a:endParaRPr>
          </a:p>
          <a:p>
            <a:pPr lvl="2" algn="just">
              <a:buClr>
                <a:schemeClr val="accent1"/>
              </a:buClr>
              <a:buFont typeface="Wingdings" pitchFamily="2" charset="2"/>
              <a:buChar char="Ø"/>
            </a:pPr>
            <a:endParaRPr lang="es-ES" sz="2500" dirty="0">
              <a:solidFill>
                <a:schemeClr val="tx1"/>
              </a:solidFill>
            </a:endParaRPr>
          </a:p>
          <a:p>
            <a:pPr algn="just"/>
            <a:r>
              <a:rPr lang="es-ES" sz="2800" dirty="0"/>
              <a:t>Asociaciones:</a:t>
            </a:r>
          </a:p>
          <a:p>
            <a:pPr marL="274320" lvl="1" indent="0" algn="just">
              <a:buNone/>
            </a:pPr>
            <a:r>
              <a:rPr lang="es-ES" sz="2500" dirty="0"/>
              <a:t>El trabajo se llevará a cabo en grupos de 3 a 4 </a:t>
            </a:r>
            <a:r>
              <a:rPr lang="es-ES" sz="2500" dirty="0" smtClean="0"/>
              <a:t>alumnos. Estos grupos estarán formados por los alumnos que diga el profesor, no habiendo lugar a cambio. </a:t>
            </a:r>
          </a:p>
          <a:p>
            <a:pPr marL="274320" lvl="1" indent="0" algn="just">
              <a:buNone/>
            </a:pPr>
            <a:r>
              <a:rPr lang="es-ES" sz="2500" dirty="0" smtClean="0"/>
              <a:t>El profesor procurará mezclar alumnos lo más diferentes entre sí, con distintos puntos de vista sobre las situaciones de la vida diaria, con intereses diferentes…; o bien alumnos entre los que haya habido desacuerdos previos.  </a:t>
            </a:r>
          </a:p>
        </p:txBody>
      </p:sp>
      <p:sp>
        <p:nvSpPr>
          <p:cNvPr id="3" name="2 Título"/>
          <p:cNvSpPr>
            <a:spLocks noGrp="1"/>
          </p:cNvSpPr>
          <p:nvPr>
            <p:ph type="title"/>
          </p:nvPr>
        </p:nvSpPr>
        <p:spPr/>
        <p:txBody>
          <a:bodyPr/>
          <a:lstStyle/>
          <a:p>
            <a:r>
              <a:rPr lang="es-ES" dirty="0" smtClean="0"/>
              <a:t>Actividades</a:t>
            </a:r>
            <a:br>
              <a:rPr lang="es-ES" dirty="0" smtClean="0"/>
            </a:br>
            <a:endParaRPr lang="es-ES" dirty="0"/>
          </a:p>
        </p:txBody>
      </p:sp>
      <p:sp>
        <p:nvSpPr>
          <p:cNvPr id="4" name="3 Marcador de texto"/>
          <p:cNvSpPr>
            <a:spLocks noGrp="1"/>
          </p:cNvSpPr>
          <p:nvPr>
            <p:ph type="body" sz="half" idx="2"/>
          </p:nvPr>
        </p:nvSpPr>
        <p:spPr/>
        <p:txBody>
          <a:bodyPr>
            <a:normAutofit/>
          </a:bodyPr>
          <a:lstStyle/>
          <a:p>
            <a:r>
              <a:rPr lang="es-ES" dirty="0" smtClean="0"/>
              <a:t>Actividad </a:t>
            </a:r>
            <a:r>
              <a:rPr lang="es-ES" dirty="0" smtClean="0"/>
              <a:t>3 </a:t>
            </a:r>
            <a:r>
              <a:rPr lang="es-ES" dirty="0" smtClean="0"/>
              <a:t>– ¿Qué otro tipo de </a:t>
            </a:r>
            <a:r>
              <a:rPr lang="es-ES" dirty="0" smtClean="0"/>
              <a:t>animales y </a:t>
            </a:r>
            <a:r>
              <a:rPr lang="es-ES" dirty="0" smtClean="0"/>
              <a:t>plantas encuentras en tu patio de recreo? </a:t>
            </a:r>
            <a:endParaRPr lang="es-ES" dirty="0" smtClean="0"/>
          </a:p>
        </p:txBody>
      </p:sp>
    </p:spTree>
    <p:extLst>
      <p:ext uri="{BB962C8B-B14F-4D97-AF65-F5344CB8AC3E}">
        <p14:creationId xmlns:p14="http://schemas.microsoft.com/office/powerpoint/2010/main" val="33896478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059832" y="243408"/>
            <a:ext cx="5760640" cy="6858000"/>
          </a:xfrm>
        </p:spPr>
        <p:txBody>
          <a:bodyPr>
            <a:normAutofit fontScale="70000" lnSpcReduction="20000"/>
          </a:bodyPr>
          <a:lstStyle/>
          <a:p>
            <a:pPr marL="0" indent="0">
              <a:buNone/>
            </a:pPr>
            <a:r>
              <a:rPr lang="es-ES" sz="2800" i="1" dirty="0" smtClean="0"/>
              <a:t>LOCALIZACIÓN DE OTROS TIPOS DE ANIMALES Y PLANTAS EN NUESTRO PATIO DE RECREO</a:t>
            </a:r>
            <a:endParaRPr lang="es-ES" sz="2800" i="1" dirty="0"/>
          </a:p>
          <a:p>
            <a:pPr marL="0" indent="0">
              <a:buNone/>
            </a:pPr>
            <a:endParaRPr lang="es-ES" sz="2800" i="1" dirty="0"/>
          </a:p>
          <a:p>
            <a:pPr algn="just"/>
            <a:r>
              <a:rPr lang="es-ES" sz="2700" dirty="0"/>
              <a:t>Actividad</a:t>
            </a:r>
            <a:r>
              <a:rPr lang="es-ES" sz="2700" dirty="0" smtClean="0"/>
              <a:t>:</a:t>
            </a:r>
          </a:p>
          <a:p>
            <a:pPr marL="274320" lvl="1" indent="0" algn="just">
              <a:buNone/>
            </a:pPr>
            <a:r>
              <a:rPr lang="es-ES" sz="2500" dirty="0" smtClean="0"/>
              <a:t>Cada grupo de alumnos escogerá una de las divisiones establecidas en el patio por el profesor. En ella deberán identificar todas plantas y animales que puedan utilizando las aplicaciones instaladas en el móvil. Deberán elaborar un pequeña mapa/esquema con los animales y plantas identificados y su localización. </a:t>
            </a:r>
          </a:p>
          <a:p>
            <a:pPr marL="274320" lvl="1" indent="0" algn="just">
              <a:buNone/>
            </a:pPr>
            <a:r>
              <a:rPr lang="es-ES" sz="2500" dirty="0" smtClean="0"/>
              <a:t>Se </a:t>
            </a:r>
            <a:r>
              <a:rPr lang="es-ES" sz="2500" dirty="0"/>
              <a:t>dejará aproximadamente media hora para la realización de la actividad.</a:t>
            </a:r>
          </a:p>
          <a:p>
            <a:pPr marL="274320" lvl="1" indent="0" algn="just">
              <a:buNone/>
            </a:pPr>
            <a:r>
              <a:rPr lang="es-ES" sz="2500" dirty="0"/>
              <a:t>Posteriormente se hará una puesta en común, guiada por el profesor, pero en la que intervendrá fundamentalmente los alumnos, con el fin de conseguir los objetivos propuestos </a:t>
            </a:r>
            <a:r>
              <a:rPr lang="es-ES" sz="2500" dirty="0" smtClean="0"/>
              <a:t>anteriormente.</a:t>
            </a:r>
          </a:p>
          <a:p>
            <a:pPr marL="274320" lvl="1" indent="0" algn="just">
              <a:buNone/>
            </a:pPr>
            <a:r>
              <a:rPr lang="es-ES" sz="2500" dirty="0" smtClean="0"/>
              <a:t>En esta discusión se trabajará el respeto entre ellos mediante la comparación de la diversidad en el aula con la diversidad en el medio ambiente, recalcando que al igual que pueden convivir diferentes animales y plantas en un mismo entorno, los seres humanos también pueden hacerlos cuando se establece un respeto entre ellos. </a:t>
            </a:r>
          </a:p>
          <a:p>
            <a:pPr marL="274320" lvl="1" indent="0" algn="just">
              <a:buNone/>
            </a:pPr>
            <a:r>
              <a:rPr lang="es-ES" sz="2500" dirty="0" smtClean="0"/>
              <a:t>También se hará una valoración previa sobre si han disfrutado del día, y que les parece pasar un día al aire libre, disfrutando de la naturaleza, con el fin de introducir el tema en el respeto al medioambiente. </a:t>
            </a:r>
          </a:p>
        </p:txBody>
      </p:sp>
      <p:sp>
        <p:nvSpPr>
          <p:cNvPr id="3" name="2 Título"/>
          <p:cNvSpPr>
            <a:spLocks noGrp="1"/>
          </p:cNvSpPr>
          <p:nvPr>
            <p:ph type="title"/>
          </p:nvPr>
        </p:nvSpPr>
        <p:spPr/>
        <p:txBody>
          <a:bodyPr/>
          <a:lstStyle/>
          <a:p>
            <a:r>
              <a:rPr lang="es-ES" dirty="0" smtClean="0"/>
              <a:t>Actividades</a:t>
            </a:r>
            <a:br>
              <a:rPr lang="es-ES" dirty="0" smtClean="0"/>
            </a:br>
            <a:endParaRPr lang="es-ES" dirty="0"/>
          </a:p>
        </p:txBody>
      </p:sp>
      <p:sp>
        <p:nvSpPr>
          <p:cNvPr id="4" name="3 Marcador de texto"/>
          <p:cNvSpPr>
            <a:spLocks noGrp="1"/>
          </p:cNvSpPr>
          <p:nvPr>
            <p:ph type="body" sz="half" idx="2"/>
          </p:nvPr>
        </p:nvSpPr>
        <p:spPr/>
        <p:txBody>
          <a:bodyPr>
            <a:normAutofit/>
          </a:bodyPr>
          <a:lstStyle/>
          <a:p>
            <a:r>
              <a:rPr lang="es-ES" dirty="0" smtClean="0"/>
              <a:t>Actividad </a:t>
            </a:r>
            <a:r>
              <a:rPr lang="es-ES" dirty="0" smtClean="0"/>
              <a:t>3 </a:t>
            </a:r>
            <a:r>
              <a:rPr lang="es-ES" dirty="0" smtClean="0"/>
              <a:t>– ¿Qué otro tipo de </a:t>
            </a:r>
            <a:r>
              <a:rPr lang="es-ES" dirty="0" smtClean="0"/>
              <a:t>animales y </a:t>
            </a:r>
            <a:r>
              <a:rPr lang="es-ES" dirty="0" smtClean="0"/>
              <a:t>plantas encuentras en tu patio de recreo? </a:t>
            </a:r>
            <a:endParaRPr lang="es-ES" dirty="0" smtClean="0"/>
          </a:p>
        </p:txBody>
      </p:sp>
    </p:spTree>
    <p:extLst>
      <p:ext uri="{BB962C8B-B14F-4D97-AF65-F5344CB8AC3E}">
        <p14:creationId xmlns:p14="http://schemas.microsoft.com/office/powerpoint/2010/main" val="34431929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275856" y="620688"/>
            <a:ext cx="5486400" cy="5688632"/>
          </a:xfrm>
        </p:spPr>
        <p:txBody>
          <a:bodyPr>
            <a:normAutofit fontScale="70000" lnSpcReduction="20000"/>
          </a:bodyPr>
          <a:lstStyle/>
          <a:p>
            <a:pPr marL="0" indent="0" algn="just">
              <a:buNone/>
            </a:pPr>
            <a:r>
              <a:rPr lang="es-ES" sz="2800" dirty="0" smtClean="0"/>
              <a:t>En este proyecto </a:t>
            </a:r>
            <a:r>
              <a:rPr lang="es-ES" sz="2800" dirty="0" smtClean="0"/>
              <a:t>se tendrá que tener en cuenta tanto: </a:t>
            </a:r>
          </a:p>
          <a:p>
            <a:pPr marL="0" indent="0" algn="just">
              <a:buNone/>
            </a:pPr>
            <a:endParaRPr lang="es-ES" sz="2800" dirty="0" smtClean="0"/>
          </a:p>
          <a:p>
            <a:pPr algn="just">
              <a:buFontTx/>
              <a:buChar char="-"/>
            </a:pPr>
            <a:r>
              <a:rPr lang="es-ES" sz="2900" dirty="0"/>
              <a:t>La adquisición de las competencias/criterios trabajados en el ámbito de Biología y Geología:</a:t>
            </a:r>
          </a:p>
          <a:p>
            <a:pPr marL="617220" lvl="1" indent="-342900" algn="just"/>
            <a:r>
              <a:rPr lang="es-ES" sz="2400" dirty="0"/>
              <a:t>La actitud hacia la realización de las </a:t>
            </a:r>
            <a:r>
              <a:rPr lang="es-ES" sz="2400" dirty="0"/>
              <a:t>actividades</a:t>
            </a:r>
            <a:r>
              <a:rPr lang="es-ES" sz="2400" dirty="0"/>
              <a:t> planteados</a:t>
            </a:r>
          </a:p>
          <a:p>
            <a:pPr marL="617220" lvl="1" indent="-342900" algn="just"/>
            <a:r>
              <a:rPr lang="es-ES" sz="2400" dirty="0"/>
              <a:t>G</a:t>
            </a:r>
            <a:r>
              <a:rPr lang="es-ES" sz="2400" dirty="0"/>
              <a:t>rado de ejecución de las actividades.</a:t>
            </a:r>
          </a:p>
          <a:p>
            <a:pPr marL="617220" lvl="1" indent="-342900" algn="just"/>
            <a:r>
              <a:rPr lang="es-ES" sz="2400" dirty="0"/>
              <a:t>Actitud y respeto hacia el medio ambiente que nos rodea.  </a:t>
            </a:r>
            <a:endParaRPr lang="es-ES" sz="2400" dirty="0" smtClean="0"/>
          </a:p>
          <a:p>
            <a:pPr marL="617220" lvl="1" indent="-342900" algn="just"/>
            <a:endParaRPr lang="es-ES" sz="2400" dirty="0"/>
          </a:p>
          <a:p>
            <a:pPr algn="just">
              <a:buFontTx/>
              <a:buChar char="-"/>
            </a:pPr>
            <a:r>
              <a:rPr lang="es-ES" sz="2800" dirty="0" smtClean="0"/>
              <a:t>Los aspectos a evaluar en por el tutor:</a:t>
            </a:r>
          </a:p>
          <a:p>
            <a:pPr marL="617220" lvl="1" indent="-342900" algn="just"/>
            <a:r>
              <a:rPr lang="es-ES" sz="2400" dirty="0" smtClean="0"/>
              <a:t>El comportamiento de los alumnos cuando se encuentran solos o cuando trabajan de forma conjunta.</a:t>
            </a:r>
          </a:p>
          <a:p>
            <a:pPr marL="617220" lvl="1" indent="-342900" algn="just"/>
            <a:r>
              <a:rPr lang="es-ES" sz="2400" dirty="0" smtClean="0"/>
              <a:t>Respeto hacia alumnos con los que no están acostumbrados a trabajar. </a:t>
            </a:r>
          </a:p>
          <a:p>
            <a:pPr marL="617220" lvl="1" indent="-342900" algn="just"/>
            <a:endParaRPr lang="es-ES" sz="2400" dirty="0"/>
          </a:p>
          <a:p>
            <a:pPr marL="274320" lvl="1" indent="-274320" algn="just">
              <a:buFontTx/>
              <a:buChar char="-"/>
            </a:pPr>
            <a:r>
              <a:rPr lang="es-ES" sz="2900" dirty="0">
                <a:solidFill>
                  <a:schemeClr val="tx2"/>
                </a:solidFill>
              </a:rPr>
              <a:t>Evaluación de las actividades por parte del alumnado con el fin de mejorar el proyecto.</a:t>
            </a:r>
          </a:p>
        </p:txBody>
      </p:sp>
      <p:sp>
        <p:nvSpPr>
          <p:cNvPr id="3" name="2 Título"/>
          <p:cNvSpPr>
            <a:spLocks noGrp="1"/>
          </p:cNvSpPr>
          <p:nvPr>
            <p:ph type="title"/>
          </p:nvPr>
        </p:nvSpPr>
        <p:spPr>
          <a:xfrm>
            <a:off x="0" y="1901952"/>
            <a:ext cx="2627784" cy="1371600"/>
          </a:xfrm>
        </p:spPr>
        <p:txBody>
          <a:bodyPr/>
          <a:lstStyle/>
          <a:p>
            <a:r>
              <a:rPr lang="es-ES" dirty="0"/>
              <a:t/>
            </a:r>
            <a:br>
              <a:rPr lang="es-ES" dirty="0"/>
            </a:br>
            <a:r>
              <a:rPr lang="es-ES" dirty="0" smtClean="0"/>
              <a:t>Evaluación</a:t>
            </a:r>
            <a:endParaRPr lang="es-ES" dirty="0"/>
          </a:p>
        </p:txBody>
      </p:sp>
    </p:spTree>
    <p:extLst>
      <p:ext uri="{BB962C8B-B14F-4D97-AF65-F5344CB8AC3E}">
        <p14:creationId xmlns:p14="http://schemas.microsoft.com/office/powerpoint/2010/main" val="36376697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contenido"/>
          <p:cNvSpPr>
            <a:spLocks noGrp="1"/>
          </p:cNvSpPr>
          <p:nvPr>
            <p:ph idx="1"/>
          </p:nvPr>
        </p:nvSpPr>
        <p:spPr>
          <a:xfrm>
            <a:off x="3347864" y="1628800"/>
            <a:ext cx="5328592" cy="3744416"/>
          </a:xfrm>
        </p:spPr>
        <p:txBody>
          <a:bodyPr>
            <a:normAutofit/>
          </a:bodyPr>
          <a:lstStyle/>
          <a:p>
            <a:pPr marL="0" indent="0" algn="just">
              <a:buNone/>
            </a:pPr>
            <a:r>
              <a:rPr lang="es-ES" sz="2700" dirty="0" smtClean="0"/>
              <a:t>Proyecto de una jornada de duración con aplicación en Tutoría, para trabajar el respeto hacia la diversidad (cultural, sexual, física…) del alumnado; y en Biología y </a:t>
            </a:r>
            <a:r>
              <a:rPr lang="es-ES" sz="2700" dirty="0" smtClean="0"/>
              <a:t>Geología</a:t>
            </a:r>
            <a:r>
              <a:rPr lang="es-ES" sz="2700" dirty="0" smtClean="0"/>
              <a:t>, para tratar la biodiversidad y el </a:t>
            </a:r>
            <a:r>
              <a:rPr lang="es-ES" sz="2700" dirty="0" smtClean="0"/>
              <a:t>respeto </a:t>
            </a:r>
            <a:r>
              <a:rPr lang="es-ES" sz="2700" dirty="0" smtClean="0"/>
              <a:t>al medio ambiente.</a:t>
            </a:r>
          </a:p>
        </p:txBody>
      </p:sp>
      <p:sp>
        <p:nvSpPr>
          <p:cNvPr id="5" name="4 Título"/>
          <p:cNvSpPr>
            <a:spLocks noGrp="1"/>
          </p:cNvSpPr>
          <p:nvPr>
            <p:ph type="title"/>
          </p:nvPr>
        </p:nvSpPr>
        <p:spPr/>
        <p:txBody>
          <a:bodyPr/>
          <a:lstStyle/>
          <a:p>
            <a:r>
              <a:rPr lang="es-ES" dirty="0" smtClean="0"/>
              <a:t>Resumen</a:t>
            </a:r>
            <a:endParaRPr lang="es-ES" dirty="0"/>
          </a:p>
        </p:txBody>
      </p:sp>
    </p:spTree>
    <p:extLst>
      <p:ext uri="{BB962C8B-B14F-4D97-AF65-F5344CB8AC3E}">
        <p14:creationId xmlns:p14="http://schemas.microsoft.com/office/powerpoint/2010/main" val="13424837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contenido"/>
          <p:cNvSpPr>
            <a:spLocks noGrp="1"/>
          </p:cNvSpPr>
          <p:nvPr>
            <p:ph idx="1"/>
          </p:nvPr>
        </p:nvSpPr>
        <p:spPr>
          <a:xfrm>
            <a:off x="3203848" y="476672"/>
            <a:ext cx="5486400" cy="6120680"/>
          </a:xfrm>
        </p:spPr>
        <p:txBody>
          <a:bodyPr>
            <a:normAutofit fontScale="85000" lnSpcReduction="20000"/>
          </a:bodyPr>
          <a:lstStyle/>
          <a:p>
            <a:pPr marL="0" indent="0" algn="just">
              <a:buNone/>
            </a:pPr>
            <a:r>
              <a:rPr lang="es-ES" dirty="0" smtClean="0"/>
              <a:t>Al igual que en la naturaleza encontramos diferentes tipos de animales y plantas conviviendo en el mismo espacio, en el instituto nos encontramos alumnos muy diferentes entre sí que comparten el mismo aula durante un largo periodo de tiempo.</a:t>
            </a:r>
          </a:p>
          <a:p>
            <a:pPr marL="0" indent="0" algn="just">
              <a:buNone/>
            </a:pPr>
            <a:endParaRPr lang="es-ES" dirty="0" smtClean="0"/>
          </a:p>
          <a:p>
            <a:pPr marL="0" indent="0" algn="just">
              <a:buNone/>
            </a:pPr>
            <a:r>
              <a:rPr lang="es-ES" dirty="0" smtClean="0"/>
              <a:t>Aprovechando esta similitud de «compartir espacio y tiempo», desde este proyecto se pretende trabajar con el alumnado el respeto hacia la diversidad de compañeros, a la vez que ponen en práctica conocimientos teóricos explicados previamente en clase. </a:t>
            </a:r>
          </a:p>
        </p:txBody>
      </p:sp>
      <p:sp>
        <p:nvSpPr>
          <p:cNvPr id="5" name="4 Título"/>
          <p:cNvSpPr>
            <a:spLocks noGrp="1"/>
          </p:cNvSpPr>
          <p:nvPr>
            <p:ph type="title"/>
          </p:nvPr>
        </p:nvSpPr>
        <p:spPr/>
        <p:txBody>
          <a:bodyPr/>
          <a:lstStyle/>
          <a:p>
            <a:r>
              <a:rPr lang="es-ES" dirty="0" smtClean="0"/>
              <a:t>Introducción</a:t>
            </a:r>
            <a:endParaRPr lang="es-ES" dirty="0"/>
          </a:p>
        </p:txBody>
      </p:sp>
    </p:spTree>
    <p:extLst>
      <p:ext uri="{BB962C8B-B14F-4D97-AF65-F5344CB8AC3E}">
        <p14:creationId xmlns:p14="http://schemas.microsoft.com/office/powerpoint/2010/main" val="35281900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contenido"/>
          <p:cNvSpPr>
            <a:spLocks noGrp="1"/>
          </p:cNvSpPr>
          <p:nvPr>
            <p:ph idx="1"/>
          </p:nvPr>
        </p:nvSpPr>
        <p:spPr>
          <a:xfrm>
            <a:off x="3275856" y="744239"/>
            <a:ext cx="5472608" cy="5277049"/>
          </a:xfrm>
        </p:spPr>
        <p:txBody>
          <a:bodyPr>
            <a:normAutofit fontScale="77500" lnSpcReduction="20000"/>
          </a:bodyPr>
          <a:lstStyle/>
          <a:p>
            <a:pPr marL="514350" indent="-514350" algn="just">
              <a:buFont typeface="+mj-lt"/>
              <a:buAutoNum type="arabicPeriod"/>
            </a:pPr>
            <a:r>
              <a:rPr lang="es-ES" dirty="0" smtClean="0"/>
              <a:t>Conocer las relaciones existentes entre los alumnos.</a:t>
            </a:r>
          </a:p>
          <a:p>
            <a:pPr marL="514350" indent="-514350" algn="just">
              <a:buFont typeface="+mj-lt"/>
              <a:buAutoNum type="arabicPeriod"/>
            </a:pPr>
            <a:r>
              <a:rPr lang="es-ES" dirty="0" smtClean="0"/>
              <a:t>Favorecer las relaciones de los alumnos desde el trabajo del respeto a la diversidad. </a:t>
            </a:r>
          </a:p>
          <a:p>
            <a:pPr marL="514350" indent="-514350" algn="just">
              <a:buFont typeface="+mj-lt"/>
              <a:buAutoNum type="arabicPeriod"/>
            </a:pPr>
            <a:r>
              <a:rPr lang="es-ES" dirty="0" smtClean="0"/>
              <a:t>Conocer la flora y fauna con un contacto directo con el medioambiente.</a:t>
            </a:r>
          </a:p>
          <a:p>
            <a:pPr marL="514350" indent="-514350" algn="just">
              <a:buFont typeface="+mj-lt"/>
              <a:buAutoNum type="arabicPeriod"/>
            </a:pPr>
            <a:r>
              <a:rPr lang="es-ES" dirty="0" smtClean="0"/>
              <a:t>Poner en práctica los conocimientos teóricos adquiridos durante las sesiones previas: </a:t>
            </a:r>
          </a:p>
          <a:p>
            <a:pPr marL="788670" lvl="1" indent="-514350" algn="just"/>
            <a:r>
              <a:rPr lang="es-ES" dirty="0" smtClean="0"/>
              <a:t>Utilización </a:t>
            </a:r>
            <a:r>
              <a:rPr lang="es-ES" dirty="0"/>
              <a:t>de guía dicotómica sencilla elaborada previamente en </a:t>
            </a:r>
            <a:r>
              <a:rPr lang="es-ES" dirty="0" smtClean="0"/>
              <a:t>el aula</a:t>
            </a:r>
            <a:r>
              <a:rPr lang="es-ES" dirty="0" smtClean="0"/>
              <a:t> </a:t>
            </a:r>
            <a:r>
              <a:rPr lang="es-ES" dirty="0"/>
              <a:t>para la diferenciación de árboles.</a:t>
            </a:r>
          </a:p>
          <a:p>
            <a:pPr marL="514350" indent="-514350" algn="just">
              <a:buFont typeface="+mj-lt"/>
              <a:buAutoNum type="arabicPeriod"/>
            </a:pPr>
            <a:r>
              <a:rPr lang="es-ES" dirty="0" smtClean="0"/>
              <a:t>Fomentar el respeto hacia el medio ambiente.</a:t>
            </a:r>
          </a:p>
        </p:txBody>
      </p:sp>
      <p:sp>
        <p:nvSpPr>
          <p:cNvPr id="5" name="4 Título"/>
          <p:cNvSpPr>
            <a:spLocks noGrp="1"/>
          </p:cNvSpPr>
          <p:nvPr>
            <p:ph type="title"/>
          </p:nvPr>
        </p:nvSpPr>
        <p:spPr/>
        <p:txBody>
          <a:bodyPr/>
          <a:lstStyle/>
          <a:p>
            <a:r>
              <a:rPr lang="es-ES" dirty="0" smtClean="0"/>
              <a:t>Objetivos de la unidad</a:t>
            </a:r>
            <a:endParaRPr lang="es-ES" dirty="0"/>
          </a:p>
        </p:txBody>
      </p:sp>
    </p:spTree>
    <p:extLst>
      <p:ext uri="{BB962C8B-B14F-4D97-AF65-F5344CB8AC3E}">
        <p14:creationId xmlns:p14="http://schemas.microsoft.com/office/powerpoint/2010/main" val="4339080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contenido"/>
          <p:cNvSpPr>
            <a:spLocks noGrp="1"/>
          </p:cNvSpPr>
          <p:nvPr>
            <p:ph idx="1"/>
          </p:nvPr>
        </p:nvSpPr>
        <p:spPr>
          <a:xfrm>
            <a:off x="3200400" y="672231"/>
            <a:ext cx="5486400" cy="5853113"/>
          </a:xfrm>
        </p:spPr>
        <p:txBody>
          <a:bodyPr>
            <a:normAutofit/>
          </a:bodyPr>
          <a:lstStyle/>
          <a:p>
            <a:pPr marL="514350" indent="-514350" algn="just">
              <a:buFont typeface="+mj-lt"/>
              <a:buAutoNum type="arabicPeriod"/>
            </a:pPr>
            <a:r>
              <a:rPr lang="es-ES" sz="2700" dirty="0" smtClean="0"/>
              <a:t>Observación de la flora y fauna que nos rodea. </a:t>
            </a:r>
          </a:p>
          <a:p>
            <a:pPr marL="514350" indent="-514350" algn="just">
              <a:buFont typeface="+mj-lt"/>
              <a:buAutoNum type="arabicPeriod"/>
            </a:pPr>
            <a:endParaRPr lang="es-ES" sz="2700" dirty="0" smtClean="0"/>
          </a:p>
          <a:p>
            <a:pPr marL="514350" indent="-514350" algn="just">
              <a:buFont typeface="+mj-lt"/>
              <a:buAutoNum type="arabicPeriod"/>
            </a:pPr>
            <a:r>
              <a:rPr lang="es-ES" sz="2700" dirty="0" smtClean="0"/>
              <a:t>Utilización de guía dicotómica sencilla elaborada previamente en clase para la diferenciación de árboles.</a:t>
            </a:r>
          </a:p>
          <a:p>
            <a:pPr marL="514350" indent="-514350" algn="just">
              <a:buFont typeface="+mj-lt"/>
              <a:buAutoNum type="arabicPeriod"/>
            </a:pPr>
            <a:endParaRPr lang="es-ES" sz="2700" dirty="0" smtClean="0"/>
          </a:p>
          <a:p>
            <a:pPr marL="514350" indent="-514350" algn="just">
              <a:buFont typeface="+mj-lt"/>
              <a:buAutoNum type="arabicPeriod"/>
            </a:pPr>
            <a:r>
              <a:rPr lang="es-ES" sz="2700" dirty="0" smtClean="0"/>
              <a:t>Utilización de «</a:t>
            </a:r>
            <a:r>
              <a:rPr lang="es-ES" sz="2700" dirty="0" err="1" smtClean="0"/>
              <a:t>apps</a:t>
            </a:r>
            <a:r>
              <a:rPr lang="es-ES" sz="2700" dirty="0" smtClean="0"/>
              <a:t>» para el estudio en directo de la flora y fauna que nos rodea.</a:t>
            </a:r>
            <a:endParaRPr lang="es-ES" sz="2700" dirty="0"/>
          </a:p>
        </p:txBody>
      </p:sp>
      <p:sp>
        <p:nvSpPr>
          <p:cNvPr id="5" name="4 Título"/>
          <p:cNvSpPr>
            <a:spLocks noGrp="1"/>
          </p:cNvSpPr>
          <p:nvPr>
            <p:ph type="title"/>
          </p:nvPr>
        </p:nvSpPr>
        <p:spPr/>
        <p:txBody>
          <a:bodyPr/>
          <a:lstStyle/>
          <a:p>
            <a:r>
              <a:rPr lang="es-ES" dirty="0" smtClean="0"/>
              <a:t>Contenidos</a:t>
            </a:r>
            <a:endParaRPr lang="es-ES" dirty="0"/>
          </a:p>
        </p:txBody>
      </p:sp>
    </p:spTree>
    <p:extLst>
      <p:ext uri="{BB962C8B-B14F-4D97-AF65-F5344CB8AC3E}">
        <p14:creationId xmlns:p14="http://schemas.microsoft.com/office/powerpoint/2010/main" val="39791578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contenido"/>
          <p:cNvSpPr>
            <a:spLocks noGrp="1"/>
          </p:cNvSpPr>
          <p:nvPr>
            <p:ph idx="1"/>
          </p:nvPr>
        </p:nvSpPr>
        <p:spPr>
          <a:xfrm>
            <a:off x="3200400" y="672231"/>
            <a:ext cx="5486400" cy="5853113"/>
          </a:xfrm>
        </p:spPr>
        <p:txBody>
          <a:bodyPr>
            <a:normAutofit fontScale="85000" lnSpcReduction="10000"/>
          </a:bodyPr>
          <a:lstStyle/>
          <a:p>
            <a:pPr algn="just"/>
            <a:r>
              <a:rPr lang="es-ES" sz="2700" dirty="0" smtClean="0"/>
              <a:t>Este proyecto tiene su aplicación en la asignatura de Biología y Geología, en 1º ESO (12-13 años), donde se abordan las unidades de los animales y las plantas. </a:t>
            </a:r>
          </a:p>
          <a:p>
            <a:pPr algn="just"/>
            <a:endParaRPr lang="es-ES" sz="2700" dirty="0" smtClean="0"/>
          </a:p>
          <a:p>
            <a:pPr algn="just"/>
            <a:r>
              <a:rPr lang="es-ES" sz="2700" dirty="0" smtClean="0"/>
              <a:t>Es un proyecto enfocado al tercer trimestre, para llevar a cabo durante una jornada matutina (5 horas lectivas).</a:t>
            </a:r>
          </a:p>
          <a:p>
            <a:pPr algn="just"/>
            <a:endParaRPr lang="es-ES" sz="2700" dirty="0" smtClean="0"/>
          </a:p>
          <a:p>
            <a:pPr algn="just"/>
            <a:r>
              <a:rPr lang="es-ES" sz="2700" dirty="0" smtClean="0"/>
              <a:t>Para poder llevarlo a cabo previamente a la salida se deben haber explicado, al menos de forma general, los diferentes tipos de plantas, y elaborado junto con los alumnos una clave dicotómica que los alumnos llevarán al lugar de realización de la actividad.</a:t>
            </a:r>
          </a:p>
          <a:p>
            <a:pPr algn="just"/>
            <a:endParaRPr lang="es-ES" sz="2700" dirty="0" smtClean="0"/>
          </a:p>
          <a:p>
            <a:pPr algn="just"/>
            <a:endParaRPr lang="es-ES" sz="2700" dirty="0"/>
          </a:p>
        </p:txBody>
      </p:sp>
      <p:sp>
        <p:nvSpPr>
          <p:cNvPr id="5" name="4 Título"/>
          <p:cNvSpPr>
            <a:spLocks noGrp="1"/>
          </p:cNvSpPr>
          <p:nvPr>
            <p:ph type="title"/>
          </p:nvPr>
        </p:nvSpPr>
        <p:spPr>
          <a:xfrm>
            <a:off x="0" y="1901952"/>
            <a:ext cx="2627784" cy="1371600"/>
          </a:xfrm>
        </p:spPr>
        <p:txBody>
          <a:bodyPr/>
          <a:lstStyle/>
          <a:p>
            <a:r>
              <a:rPr lang="es-ES" dirty="0" smtClean="0"/>
              <a:t>Consideraciones generales</a:t>
            </a:r>
            <a:endParaRPr lang="es-ES" dirty="0"/>
          </a:p>
        </p:txBody>
      </p:sp>
    </p:spTree>
    <p:extLst>
      <p:ext uri="{BB962C8B-B14F-4D97-AF65-F5344CB8AC3E}">
        <p14:creationId xmlns:p14="http://schemas.microsoft.com/office/powerpoint/2010/main" val="16607177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contenido"/>
          <p:cNvSpPr>
            <a:spLocks noGrp="1"/>
          </p:cNvSpPr>
          <p:nvPr>
            <p:ph idx="1"/>
          </p:nvPr>
        </p:nvSpPr>
        <p:spPr>
          <a:xfrm>
            <a:off x="3203848" y="548680"/>
            <a:ext cx="5764088" cy="6309320"/>
          </a:xfrm>
        </p:spPr>
        <p:txBody>
          <a:bodyPr>
            <a:normAutofit/>
          </a:bodyPr>
          <a:lstStyle/>
          <a:p>
            <a:pPr algn="just"/>
            <a:r>
              <a:rPr lang="es-ES" sz="2700" dirty="0" smtClean="0"/>
              <a:t>Además de la clave dicotómica, los alumnos llevarán </a:t>
            </a:r>
            <a:r>
              <a:rPr lang="es-ES" sz="2700" dirty="0" smtClean="0"/>
              <a:t>cuaderno, lápiz/bolígrafo</a:t>
            </a:r>
            <a:r>
              <a:rPr lang="es-ES" sz="2700" dirty="0" smtClean="0"/>
              <a:t>, </a:t>
            </a:r>
            <a:r>
              <a:rPr lang="es-ES" sz="2700" dirty="0" smtClean="0"/>
              <a:t>lápices de colores y </a:t>
            </a:r>
            <a:r>
              <a:rPr lang="es-ES" sz="2700" dirty="0" smtClean="0"/>
              <a:t>un móvil donde tendrán descargadas las siguientes aplicaciones: </a:t>
            </a:r>
          </a:p>
          <a:p>
            <a:pPr lvl="1" algn="just"/>
            <a:r>
              <a:rPr lang="es-ES" sz="2300" dirty="0" smtClean="0"/>
              <a:t>Bird.net</a:t>
            </a:r>
          </a:p>
          <a:p>
            <a:pPr lvl="1" algn="just"/>
            <a:r>
              <a:rPr lang="es-ES" sz="2300" dirty="0" smtClean="0"/>
              <a:t>Plants.net</a:t>
            </a:r>
          </a:p>
          <a:p>
            <a:pPr lvl="1" algn="just"/>
            <a:r>
              <a:rPr lang="es-ES" sz="2300" dirty="0" smtClean="0"/>
              <a:t>Google </a:t>
            </a:r>
            <a:r>
              <a:rPr lang="es-ES" sz="2300" dirty="0"/>
              <a:t>L</a:t>
            </a:r>
            <a:r>
              <a:rPr lang="es-ES" sz="2300" dirty="0" smtClean="0"/>
              <a:t>ens</a:t>
            </a:r>
          </a:p>
          <a:p>
            <a:pPr lvl="1" algn="just"/>
            <a:endParaRPr lang="es-ES" sz="2300" dirty="0" smtClean="0"/>
          </a:p>
          <a:p>
            <a:pPr algn="just"/>
            <a:r>
              <a:rPr lang="es-ES" sz="2700" dirty="0" smtClean="0"/>
              <a:t>Dada </a:t>
            </a:r>
            <a:r>
              <a:rPr lang="es-ES" sz="2700" dirty="0" smtClean="0"/>
              <a:t>la flora y fauna en el patio de nuestro instituto, utilizaremos este entorno. </a:t>
            </a:r>
            <a:endParaRPr lang="es-ES" sz="2700" dirty="0" smtClean="0"/>
          </a:p>
          <a:p>
            <a:pPr algn="just"/>
            <a:endParaRPr lang="es-ES" sz="2700" dirty="0"/>
          </a:p>
        </p:txBody>
      </p:sp>
      <p:sp>
        <p:nvSpPr>
          <p:cNvPr id="5" name="4 Título"/>
          <p:cNvSpPr>
            <a:spLocks noGrp="1"/>
          </p:cNvSpPr>
          <p:nvPr>
            <p:ph type="title"/>
          </p:nvPr>
        </p:nvSpPr>
        <p:spPr>
          <a:xfrm>
            <a:off x="0" y="1901952"/>
            <a:ext cx="2627784" cy="1371600"/>
          </a:xfrm>
        </p:spPr>
        <p:txBody>
          <a:bodyPr/>
          <a:lstStyle/>
          <a:p>
            <a:r>
              <a:rPr lang="es-ES" dirty="0" smtClean="0"/>
              <a:t>Consideraciones generales</a:t>
            </a:r>
            <a:endParaRPr lang="es-ES" dirty="0"/>
          </a:p>
        </p:txBody>
      </p:sp>
    </p:spTree>
    <p:extLst>
      <p:ext uri="{BB962C8B-B14F-4D97-AF65-F5344CB8AC3E}">
        <p14:creationId xmlns:p14="http://schemas.microsoft.com/office/powerpoint/2010/main" val="31151543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contenido"/>
          <p:cNvSpPr>
            <a:spLocks noGrp="1"/>
          </p:cNvSpPr>
          <p:nvPr>
            <p:ph idx="1"/>
          </p:nvPr>
        </p:nvSpPr>
        <p:spPr>
          <a:xfrm>
            <a:off x="3200400" y="672231"/>
            <a:ext cx="5486400" cy="5565081"/>
          </a:xfrm>
        </p:spPr>
        <p:txBody>
          <a:bodyPr>
            <a:normAutofit/>
          </a:bodyPr>
          <a:lstStyle/>
          <a:p>
            <a:pPr algn="just"/>
            <a:r>
              <a:rPr lang="es-ES" sz="2700" dirty="0" smtClean="0"/>
              <a:t>Este proyecto tiene su aplicación en el desarrollo del Bloque 3. La biodiversidad en el planeta tierra, establecido en la </a:t>
            </a:r>
            <a:r>
              <a:rPr lang="es-ES" sz="2800" dirty="0" smtClean="0"/>
              <a:t>ORDEN </a:t>
            </a:r>
            <a:r>
              <a:rPr lang="es-ES" sz="2800" dirty="0"/>
              <a:t>EDU/362/2015, de 4 de mayo, por la que se establece el currículo y se regula la implantación, evaluación y desarrollo de la educación secundaria obligatoria en la Comunidad de Castilla y </a:t>
            </a:r>
            <a:r>
              <a:rPr lang="es-ES" sz="2800" dirty="0" smtClean="0"/>
              <a:t>León.</a:t>
            </a:r>
            <a:endParaRPr lang="es-ES" sz="2700" dirty="0"/>
          </a:p>
        </p:txBody>
      </p:sp>
      <p:sp>
        <p:nvSpPr>
          <p:cNvPr id="5" name="4 Título"/>
          <p:cNvSpPr>
            <a:spLocks noGrp="1"/>
          </p:cNvSpPr>
          <p:nvPr>
            <p:ph type="title"/>
          </p:nvPr>
        </p:nvSpPr>
        <p:spPr>
          <a:xfrm>
            <a:off x="0" y="1901952"/>
            <a:ext cx="2915816" cy="1371600"/>
          </a:xfrm>
        </p:spPr>
        <p:txBody>
          <a:bodyPr/>
          <a:lstStyle/>
          <a:p>
            <a:r>
              <a:rPr lang="es-ES" dirty="0" smtClean="0"/>
              <a:t>Contextualización (Legislación)</a:t>
            </a:r>
            <a:endParaRPr lang="es-ES" dirty="0"/>
          </a:p>
        </p:txBody>
      </p:sp>
    </p:spTree>
    <p:extLst>
      <p:ext uri="{BB962C8B-B14F-4D97-AF65-F5344CB8AC3E}">
        <p14:creationId xmlns:p14="http://schemas.microsoft.com/office/powerpoint/2010/main" val="17265630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203848" y="1340768"/>
            <a:ext cx="5486400" cy="4320480"/>
          </a:xfrm>
        </p:spPr>
        <p:txBody>
          <a:bodyPr>
            <a:normAutofit/>
          </a:bodyPr>
          <a:lstStyle/>
          <a:p>
            <a:pPr marL="0" indent="0">
              <a:buNone/>
            </a:pPr>
            <a:r>
              <a:rPr lang="es-ES" sz="2800" dirty="0" smtClean="0"/>
              <a:t>Mediante este proyecto se trabajan las siguientes competencias clave:</a:t>
            </a:r>
          </a:p>
          <a:p>
            <a:r>
              <a:rPr lang="es-ES" sz="2800" dirty="0" smtClean="0"/>
              <a:t>Matemática y ciencia y tecnología (STEM)</a:t>
            </a:r>
          </a:p>
          <a:p>
            <a:r>
              <a:rPr lang="es-ES" sz="2800" dirty="0" smtClean="0"/>
              <a:t>Personal, social y de aprender a aprender</a:t>
            </a:r>
          </a:p>
          <a:p>
            <a:r>
              <a:rPr lang="es-ES" sz="2800" dirty="0" smtClean="0"/>
              <a:t>Ciudadana </a:t>
            </a:r>
            <a:endParaRPr lang="es-ES" sz="2800" dirty="0"/>
          </a:p>
        </p:txBody>
      </p:sp>
      <p:sp>
        <p:nvSpPr>
          <p:cNvPr id="3" name="2 Título"/>
          <p:cNvSpPr>
            <a:spLocks noGrp="1"/>
          </p:cNvSpPr>
          <p:nvPr>
            <p:ph type="title"/>
          </p:nvPr>
        </p:nvSpPr>
        <p:spPr>
          <a:xfrm>
            <a:off x="0" y="1901952"/>
            <a:ext cx="2627784" cy="1371600"/>
          </a:xfrm>
        </p:spPr>
        <p:txBody>
          <a:bodyPr/>
          <a:lstStyle/>
          <a:p>
            <a:r>
              <a:rPr lang="es-ES" dirty="0" smtClean="0"/>
              <a:t>Competencias clave</a:t>
            </a:r>
            <a:endParaRPr lang="es-ES" dirty="0"/>
          </a:p>
        </p:txBody>
      </p:sp>
    </p:spTree>
    <p:extLst>
      <p:ext uri="{BB962C8B-B14F-4D97-AF65-F5344CB8AC3E}">
        <p14:creationId xmlns:p14="http://schemas.microsoft.com/office/powerpoint/2010/main" val="1890532590"/>
      </p:ext>
    </p:extLst>
  </p:cSld>
  <p:clrMapOvr>
    <a:masterClrMapping/>
  </p:clrMapOvr>
  <p:timing>
    <p:tnLst>
      <p:par>
        <p:cTn id="1" dur="indefinite" restart="never" nodeType="tmRoot"/>
      </p:par>
    </p:tnLst>
  </p:timing>
</p:sld>
</file>

<file path=ppt/theme/theme1.xml><?xml version="1.0" encoding="utf-8"?>
<a:theme xmlns:a="http://schemas.openxmlformats.org/drawingml/2006/main" name="Paja">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Intermedio">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ja">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53D184771541DB4EBC8085BFEA156B57" ma:contentTypeVersion="6" ma:contentTypeDescription="Crear nuevo documento." ma:contentTypeScope="" ma:versionID="f6edb6820b604d575741464e04a0a5c1">
  <xsd:schema xmlns:xsd="http://www.w3.org/2001/XMLSchema" xmlns:xs="http://www.w3.org/2001/XMLSchema" xmlns:p="http://schemas.microsoft.com/office/2006/metadata/properties" xmlns:ns2="45b2d55d-7b77-4439-9102-7e26c1821546" targetNamespace="http://schemas.microsoft.com/office/2006/metadata/properties" ma:root="true" ma:fieldsID="7ae33b99221791d624ad242ad82d6a79" ns2:_="">
    <xsd:import namespace="45b2d55d-7b77-4439-9102-7e26c1821546"/>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AutoTag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b2d55d-7b77-4439-9102-7e26c1821546"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eferenceId xmlns="45b2d55d-7b77-4439-9102-7e26c1821546" xsi:nil="true"/>
  </documentManagement>
</p:properties>
</file>

<file path=customXml/itemProps1.xml><?xml version="1.0" encoding="utf-8"?>
<ds:datastoreItem xmlns:ds="http://schemas.openxmlformats.org/officeDocument/2006/customXml" ds:itemID="{837B8966-5C1E-4AF5-B304-8A647AA87D2F}"/>
</file>

<file path=customXml/itemProps2.xml><?xml version="1.0" encoding="utf-8"?>
<ds:datastoreItem xmlns:ds="http://schemas.openxmlformats.org/officeDocument/2006/customXml" ds:itemID="{1F04B15F-0F05-4D87-B69A-9F59B26B2E99}"/>
</file>

<file path=customXml/itemProps3.xml><?xml version="1.0" encoding="utf-8"?>
<ds:datastoreItem xmlns:ds="http://schemas.openxmlformats.org/officeDocument/2006/customXml" ds:itemID="{D8E6ADDF-E6B3-441A-BEA5-14B29C3E7064}"/>
</file>

<file path=docProps/app.xml><?xml version="1.0" encoding="utf-8"?>
<Properties xmlns="http://schemas.openxmlformats.org/officeDocument/2006/extended-properties" xmlns:vt="http://schemas.openxmlformats.org/officeDocument/2006/docPropsVTypes">
  <Template>Thatch</Template>
  <TotalTime>765</TotalTime>
  <Words>1743</Words>
  <Application>Microsoft Office PowerPoint</Application>
  <PresentationFormat>Presentación en pantalla (4:3)</PresentationFormat>
  <Paragraphs>145</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Paja</vt:lpstr>
      <vt:lpstr>   La diversidad dentro y fuera del aula.    </vt:lpstr>
      <vt:lpstr>Resumen</vt:lpstr>
      <vt:lpstr>Introducción</vt:lpstr>
      <vt:lpstr>Objetivos de la unidad</vt:lpstr>
      <vt:lpstr>Contenidos</vt:lpstr>
      <vt:lpstr>Consideraciones generales</vt:lpstr>
      <vt:lpstr>Consideraciones generales</vt:lpstr>
      <vt:lpstr>Contextualización (Legislación)</vt:lpstr>
      <vt:lpstr>Competencias clave</vt:lpstr>
      <vt:lpstr>Temporalización</vt:lpstr>
      <vt:lpstr>Actividades </vt:lpstr>
      <vt:lpstr>Actividades </vt:lpstr>
      <vt:lpstr>Actividades </vt:lpstr>
      <vt:lpstr>Actividades </vt:lpstr>
      <vt:lpstr>Actividades </vt:lpstr>
      <vt:lpstr>Actividades </vt:lpstr>
      <vt:lpstr> Evaluación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31</cp:revision>
  <dcterms:created xsi:type="dcterms:W3CDTF">2022-05-11T07:35:35Z</dcterms:created>
  <dcterms:modified xsi:type="dcterms:W3CDTF">2022-05-14T14:06:08Z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0x01010053D184771541DB4EBC8085BFEA156B57</vt:lpwstr>
  </property>
</Properties>
</file>