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5" r:id="rId2"/>
    <p:sldId id="326" r:id="rId3"/>
    <p:sldId id="430" r:id="rId4"/>
    <p:sldId id="433" r:id="rId5"/>
    <p:sldId id="431" r:id="rId6"/>
    <p:sldId id="434" r:id="rId7"/>
    <p:sldId id="435" r:id="rId8"/>
    <p:sldId id="436" r:id="rId9"/>
    <p:sldId id="472" r:id="rId10"/>
    <p:sldId id="440" r:id="rId11"/>
    <p:sldId id="424" r:id="rId12"/>
    <p:sldId id="455" r:id="rId13"/>
    <p:sldId id="456" r:id="rId14"/>
    <p:sldId id="457" r:id="rId15"/>
    <p:sldId id="474" r:id="rId16"/>
    <p:sldId id="475" r:id="rId17"/>
    <p:sldId id="482" r:id="rId18"/>
    <p:sldId id="476" r:id="rId19"/>
    <p:sldId id="468" r:id="rId20"/>
    <p:sldId id="486" r:id="rId21"/>
    <p:sldId id="478" r:id="rId22"/>
    <p:sldId id="483" r:id="rId23"/>
    <p:sldId id="484" r:id="rId24"/>
    <p:sldId id="485" r:id="rId25"/>
    <p:sldId id="487" r:id="rId26"/>
    <p:sldId id="488" r:id="rId27"/>
  </p:sldIdLst>
  <p:sldSz cx="12192000" cy="6858000"/>
  <p:notesSz cx="6950075" cy="92360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3FA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4" autoAdjust="0"/>
    <p:restoredTop sz="85714" autoAdjust="0"/>
  </p:normalViewPr>
  <p:slideViewPr>
    <p:cSldViewPr snapToGrid="0">
      <p:cViewPr varScale="1">
        <p:scale>
          <a:sx n="52" d="100"/>
          <a:sy n="52" d="100"/>
        </p:scale>
        <p:origin x="96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7567706-AB6F-4064-AD20-1F37F3F0298E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3BC2A62-B1B3-4847-B9B1-11726285E51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58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37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19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57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9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85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594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59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16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2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81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15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2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Pizarra</a:t>
            </a:r>
            <a:r>
              <a:rPr lang="it-IT" dirty="0"/>
              <a:t> y </a:t>
            </a:r>
            <a:r>
              <a:rPr lang="it-IT" dirty="0" err="1"/>
              <a:t>tizas</a:t>
            </a:r>
            <a:r>
              <a:rPr lang="it-IT" dirty="0"/>
              <a:t> EJE DE ROTACION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138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11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9F359-756B-411B-A167-7F57704687D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47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87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69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09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79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27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60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9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11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0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05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93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A60A-C2FA-42B0-A019-22831775DDA6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7B964-0C45-483A-A904-EDD78F53B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51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ecured.cu/Ciencia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ecured.cu/Tecnolog%C3%ADa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ocuments\scuola\scuola2\2017-2018\Corsi%20Coding%20per%20Ambito%20Territoriale%20007\Coding%20lezione%201\Video%20attivit&#224;%20a%20scuola\WP_20170613_15_11_38_Pro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arrotondato 24"/>
          <p:cNvSpPr/>
          <p:nvPr/>
        </p:nvSpPr>
        <p:spPr bwMode="auto">
          <a:xfrm>
            <a:off x="107950" y="911027"/>
            <a:ext cx="5584512" cy="4048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8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0" y="154161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200" b="1" dirty="0"/>
              <a:t>Robótica: ¿qué es?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6592" y="1294968"/>
            <a:ext cx="53737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La robótica es una </a:t>
            </a:r>
            <a:r>
              <a:rPr lang="it-IT" b="1" dirty="0"/>
              <a:t>CIENCIA</a:t>
            </a:r>
            <a:r>
              <a:rPr lang="it-IT" dirty="0"/>
              <a:t> que se ocupa del </a:t>
            </a:r>
            <a:r>
              <a:rPr lang="it-IT" b="1" dirty="0"/>
              <a:t>diseño</a:t>
            </a:r>
            <a:r>
              <a:rPr lang="it-IT" dirty="0"/>
              <a:t> y  </a:t>
            </a:r>
            <a:r>
              <a:rPr lang="it-IT" b="1" dirty="0"/>
              <a:t>desarrollo</a:t>
            </a:r>
            <a:r>
              <a:rPr lang="it-IT" dirty="0"/>
              <a:t> de </a:t>
            </a:r>
            <a:r>
              <a:rPr lang="it-IT" b="1" dirty="0"/>
              <a:t>ROBOTS</a:t>
            </a:r>
            <a:r>
              <a:rPr lang="it-IT" dirty="0"/>
              <a:t>. </a:t>
            </a:r>
          </a:p>
          <a:p>
            <a:pPr algn="ctr"/>
            <a:endParaRPr lang="it-IT" dirty="0"/>
          </a:p>
          <a:p>
            <a:pPr algn="ctr"/>
            <a:r>
              <a:rPr lang="es-ES" dirty="0"/>
              <a:t>Es una </a:t>
            </a:r>
            <a:r>
              <a:rPr lang="es-ES" dirty="0">
                <a:hlinkClick r:id="rId3" tooltip="Ciencia"/>
              </a:rPr>
              <a:t>Ciencia</a:t>
            </a:r>
            <a:r>
              <a:rPr lang="es-ES" dirty="0"/>
              <a:t> o rama de la </a:t>
            </a:r>
            <a:r>
              <a:rPr lang="es-ES" dirty="0">
                <a:hlinkClick r:id="rId4" tooltip="Tecnología"/>
              </a:rPr>
              <a:t>Tecnología</a:t>
            </a:r>
            <a:r>
              <a:rPr lang="es-ES" dirty="0"/>
              <a:t>, que estudia el diseño y construcción de máquinas capaces de desempeñar tareas realizadas por el ser humano o que requieren del uso de inteligencia.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Hoy en día la Robótica es básica en nuestras vidas. Nos rodea por todas partes y por lo tanto entenderla y aprenderla se hace cada vez más necesario.</a:t>
            </a:r>
            <a:br>
              <a:rPr lang="it-IT" dirty="0"/>
            </a:b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931" y="1294968"/>
            <a:ext cx="2240084" cy="2279959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33262" y="5226511"/>
            <a:ext cx="53370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Encontramos otras aplicaciones en el campo de la </a:t>
            </a:r>
            <a:r>
              <a:rPr lang="it-IT" b="1" dirty="0"/>
              <a:t>biomedicina</a:t>
            </a:r>
            <a:r>
              <a:rPr lang="it-IT" dirty="0"/>
              <a:t>, en el sector </a:t>
            </a:r>
            <a:r>
              <a:rPr lang="it-IT" b="1" dirty="0"/>
              <a:t>militar</a:t>
            </a:r>
            <a:r>
              <a:rPr lang="it-IT" dirty="0"/>
              <a:t> o </a:t>
            </a:r>
            <a:r>
              <a:rPr lang="it-IT" b="1" dirty="0"/>
              <a:t>espacial</a:t>
            </a:r>
            <a:r>
              <a:rPr lang="it-IT" dirty="0"/>
              <a:t>, o en nuestros hogares, gracias a los </a:t>
            </a:r>
            <a:r>
              <a:rPr lang="it-IT" b="1" dirty="0"/>
              <a:t>robot aspiradores,</a:t>
            </a:r>
            <a:r>
              <a:rPr lang="it-IT" dirty="0"/>
              <a:t> por ejemplo</a:t>
            </a:r>
            <a:br>
              <a:rPr lang="it-IT" b="1" dirty="0"/>
            </a:br>
            <a:endParaRPr lang="it-IT" b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/>
          <a:srcRect l="12116" t="9068" b="22331"/>
          <a:stretch/>
        </p:blipFill>
        <p:spPr>
          <a:xfrm>
            <a:off x="7981969" y="4364985"/>
            <a:ext cx="1597002" cy="1246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739CBE-ACDB-4E47-904D-EEFE55905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442" y="4190785"/>
            <a:ext cx="1597002" cy="215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A3DC5-B5FE-4D2D-96D2-1CB42072F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496" y="4030888"/>
            <a:ext cx="2019463" cy="1914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B21FB-5A98-4893-AB9A-6BD216A9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123" y="1514203"/>
            <a:ext cx="2925836" cy="19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arrotondato 22"/>
          <p:cNvSpPr/>
          <p:nvPr/>
        </p:nvSpPr>
        <p:spPr bwMode="auto">
          <a:xfrm>
            <a:off x="6027563" y="973301"/>
            <a:ext cx="5806890" cy="1425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2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077199" y="6480836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2208" y="10947"/>
            <a:ext cx="9929792" cy="584775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it-IT" sz="3200" b="1" dirty="0"/>
              <a:t>El tablero blanco, un campo de posibilidades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233519" y="1074890"/>
            <a:ext cx="5495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A través de la modalidad de juego FREE podemos jugar con nuestros propios tableros. Esto nos permite, a través de la robótica, trabajar cualquier contenido, hábito, estrategia... que nos interese.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67712" r="16432" b="12680"/>
          <a:stretch/>
        </p:blipFill>
        <p:spPr>
          <a:xfrm>
            <a:off x="89648" y="4753609"/>
            <a:ext cx="5563374" cy="202241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413061" y="4960994"/>
            <a:ext cx="12001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15 cm</a:t>
            </a:r>
          </a:p>
        </p:txBody>
      </p:sp>
      <p:sp>
        <p:nvSpPr>
          <p:cNvPr id="25" name="CasellaDiTesto 24"/>
          <p:cNvSpPr txBox="1"/>
          <p:nvPr/>
        </p:nvSpPr>
        <p:spPr>
          <a:xfrm rot="5400000">
            <a:off x="427567" y="6011328"/>
            <a:ext cx="12001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15 cm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856B2BF-45B2-4E36-AD78-0E062EB56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5" y="823825"/>
            <a:ext cx="4935573" cy="3701680"/>
          </a:xfrm>
          <a:prstGeom prst="rect">
            <a:avLst/>
          </a:prstGeom>
        </p:spPr>
      </p:pic>
      <p:pic>
        <p:nvPicPr>
          <p:cNvPr id="10" name="Picture 9" descr="A picture containing white, table, sitting&#10;&#10;Description automatically generated">
            <a:extLst>
              <a:ext uri="{FF2B5EF4-FFF2-40B4-BE49-F238E27FC236}">
                <a16:creationId xmlns:a16="http://schemas.microsoft.com/office/drawing/2014/main" id="{B09828C7-973B-4922-A4B6-E46DB8832A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/>
          <a:stretch/>
        </p:blipFill>
        <p:spPr>
          <a:xfrm>
            <a:off x="5653022" y="2614445"/>
            <a:ext cx="3135823" cy="2781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4A2AF6-A9BE-43C3-9CC6-17D1662D8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8687" r="10226" b="15673"/>
          <a:stretch/>
        </p:blipFill>
        <p:spPr>
          <a:xfrm>
            <a:off x="8665002" y="4459672"/>
            <a:ext cx="3437350" cy="23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" y="-341"/>
            <a:ext cx="12192001" cy="400110"/>
          </a:xfrm>
          <a:prstGeom prst="rect">
            <a:avLst/>
          </a:prstGeom>
          <a:solidFill>
            <a:srgbClr val="00B0F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Mil y un aprendizajes en una sola actividad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92247" y="484163"/>
            <a:ext cx="1145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1600" i="1" dirty="0"/>
              <a:t>A la vez que trabajamos los contenidos con nuestro propio tablero, los niños: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2247" y="850134"/>
            <a:ext cx="878972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dirty="0"/>
              <a:t>Aprenden por </a:t>
            </a:r>
            <a:r>
              <a:rPr lang="it-IT" b="1" dirty="0"/>
              <a:t>ensayo-error</a:t>
            </a:r>
            <a:r>
              <a:rPr lang="it-IT" dirty="0"/>
              <a:t>.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Viven el error</a:t>
            </a:r>
            <a:r>
              <a:rPr lang="it-IT" dirty="0"/>
              <a:t> como </a:t>
            </a:r>
            <a:r>
              <a:rPr lang="it-IT" b="1" dirty="0"/>
              <a:t>estímulo para encontrar nuevas soluciones</a:t>
            </a:r>
            <a:r>
              <a:rPr lang="it-IT" dirty="0"/>
              <a:t>, no como frustración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Trabajan en equipo</a:t>
            </a:r>
            <a:r>
              <a:rPr lang="it-IT" dirty="0"/>
              <a:t> ( respeto de los turnos y cambio de roles, compartir opiniones, inclusión y puesta en valor incluso de aquellos niños que tienen menos confianza en si mismos)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Descubren la correspondencia biunívoca entre número-objeto </a:t>
            </a:r>
            <a:r>
              <a:rPr lang="it-IT" dirty="0"/>
              <a:t>que se convierte en una </a:t>
            </a:r>
            <a:r>
              <a:rPr lang="it-IT" b="1" dirty="0"/>
              <a:t>correspondencia biunivoca CASILLA-BOTÓN</a:t>
            </a:r>
            <a:r>
              <a:rPr lang="it-IT" dirty="0"/>
              <a:t>. Se cuentan las casillas y se presiona el botón tantas veces como casillas se han contado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Descubren que el cambio de  dirección es un «no paso». </a:t>
            </a:r>
            <a:r>
              <a:rPr lang="it-IT" dirty="0"/>
              <a:t>Cuando DOC gira a la derecha o a la izquierda, gira 90° sobre su propio eje, pero no avanza un paso)</a:t>
            </a:r>
          </a:p>
        </p:txBody>
      </p:sp>
      <p:pic>
        <p:nvPicPr>
          <p:cNvPr id="10" name="WP_20170613_15_11_38_Pro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15612" y="4092444"/>
            <a:ext cx="5031932" cy="250696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583756" y="4118789"/>
            <a:ext cx="6608244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dirty="0"/>
              <a:t>Hacen las </a:t>
            </a:r>
            <a:r>
              <a:rPr lang="it-IT" b="1" dirty="0"/>
              <a:t>primeras medidas de longitud </a:t>
            </a:r>
            <a:r>
              <a:rPr lang="it-IT" dirty="0"/>
              <a:t>de los caminos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dirty="0"/>
              <a:t>Identifican </a:t>
            </a:r>
            <a:r>
              <a:rPr lang="it-IT" b="1" dirty="0"/>
              <a:t>la posición de objetos en el espacio</a:t>
            </a:r>
            <a:r>
              <a:rPr lang="it-IT" dirty="0"/>
              <a:t>, </a:t>
            </a:r>
            <a:r>
              <a:rPr lang="it-IT" b="1" dirty="0"/>
              <a:t>usando los términos adecuados</a:t>
            </a:r>
            <a:r>
              <a:rPr lang="it-IT" dirty="0"/>
              <a:t>: adelante/atrás, derecha/izquierda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dirty="0"/>
              <a:t>Descubren</a:t>
            </a:r>
            <a:r>
              <a:rPr lang="it-IT" b="1" dirty="0"/>
              <a:t> los primeros conceptos geométricos </a:t>
            </a:r>
            <a:r>
              <a:rPr lang="it-IT" dirty="0"/>
              <a:t>(por ejemplo, conceptos direccionales adelante/atrás, intuición del concepto de ángulo como un cambio de dirección) </a:t>
            </a:r>
          </a:p>
          <a:p>
            <a:pPr marL="285750" indent="-285750">
              <a:spcBef>
                <a:spcPts val="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Descodifican y aplican instrucciones verbales</a:t>
            </a:r>
          </a:p>
        </p:txBody>
      </p:sp>
      <p:sp>
        <p:nvSpPr>
          <p:cNvPr id="8" name="Rettangolo 7"/>
          <p:cNvSpPr/>
          <p:nvPr/>
        </p:nvSpPr>
        <p:spPr>
          <a:xfrm>
            <a:off x="1597938" y="5213914"/>
            <a:ext cx="402877" cy="191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244567" y="4228724"/>
            <a:ext cx="273113" cy="11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880105" y="4553139"/>
            <a:ext cx="273113" cy="11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8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11652923" y="2990195"/>
            <a:ext cx="359194" cy="329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-8969" y="6480836"/>
            <a:ext cx="5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Pierpaolo Clementoni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-1" y="-12879"/>
            <a:ext cx="12192001" cy="400110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  Otros ejemplos sobre como utilizar a Doc/Mind o cualquier otro robot educativo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5237295" y="1698567"/>
            <a:ext cx="6415628" cy="41273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" y="1152987"/>
            <a:ext cx="4134386" cy="5512515"/>
          </a:xfrm>
          <a:prstGeom prst="rect">
            <a:avLst/>
          </a:prstGeom>
        </p:spPr>
      </p:pic>
      <p:sp>
        <p:nvSpPr>
          <p:cNvPr id="8" name="Rettangolo arrotondato 7"/>
          <p:cNvSpPr/>
          <p:nvPr/>
        </p:nvSpPr>
        <p:spPr>
          <a:xfrm>
            <a:off x="8124312" y="2990195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9128940" y="3240274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893123" y="2868373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316034" y="2938701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9265641" y="2990195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9695645" y="2821518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2203547" y="2791329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3417122" y="2885039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617501" y="2985556"/>
            <a:ext cx="267368" cy="98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1583549" y="2844991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1040479" y="2885039"/>
            <a:ext cx="127434" cy="9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7598536" y="4146997"/>
            <a:ext cx="360608" cy="77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10133527" y="3870607"/>
            <a:ext cx="360608" cy="77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9515341" y="4038179"/>
            <a:ext cx="360608" cy="77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6398807" y="4224271"/>
            <a:ext cx="360608" cy="77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408263" y="2273568"/>
            <a:ext cx="293127" cy="11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D4F6-47A7-4D3C-B1BC-3B3FE1D0F5C4}"/>
              </a:ext>
            </a:extLst>
          </p:cNvPr>
          <p:cNvSpPr txBox="1"/>
          <p:nvPr/>
        </p:nvSpPr>
        <p:spPr>
          <a:xfrm>
            <a:off x="408263" y="666427"/>
            <a:ext cx="1160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* Inventamos historias, las representamos, cambiamos finales…</a:t>
            </a:r>
          </a:p>
        </p:txBody>
      </p:sp>
    </p:spTree>
    <p:extLst>
      <p:ext uri="{BB962C8B-B14F-4D97-AF65-F5344CB8AC3E}">
        <p14:creationId xmlns:p14="http://schemas.microsoft.com/office/powerpoint/2010/main" val="104814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87462" y="553304"/>
            <a:ext cx="10515600" cy="1325563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+mn-lt"/>
              </a:rPr>
              <a:t>Construimos un camino para DOC</a:t>
            </a:r>
            <a:endParaRPr lang="it-IT" sz="2400" dirty="0">
              <a:latin typeface="+mn-lt"/>
            </a:endParaRPr>
          </a:p>
        </p:txBody>
      </p:sp>
      <p:pic>
        <p:nvPicPr>
          <p:cNvPr id="4" name="Immagine 3" descr="SAM_0322.JPG"/>
          <p:cNvPicPr>
            <a:picLocks noChangeAspect="1"/>
          </p:cNvPicPr>
          <p:nvPr/>
        </p:nvPicPr>
        <p:blipFill>
          <a:blip r:embed="rId2" cstate="print"/>
          <a:srcRect r="17350" b="21136"/>
          <a:stretch>
            <a:fillRect/>
          </a:stretch>
        </p:blipFill>
        <p:spPr>
          <a:xfrm>
            <a:off x="2279128" y="1600537"/>
            <a:ext cx="7096692" cy="507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37"/>
            <a:ext cx="12192000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dirty="0"/>
              <a:t>Doc/Mind en Educación Infantil y 1º de Primaria</a:t>
            </a:r>
          </a:p>
        </p:txBody>
      </p:sp>
    </p:spTree>
    <p:extLst>
      <p:ext uri="{BB962C8B-B14F-4D97-AF65-F5344CB8AC3E}">
        <p14:creationId xmlns:p14="http://schemas.microsoft.com/office/powerpoint/2010/main" val="275222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-1" y="-12879"/>
            <a:ext cx="12192001" cy="707886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Matemáticas con Doc en Educación Infantil.</a:t>
            </a:r>
          </a:p>
          <a:p>
            <a:r>
              <a:rPr lang="it-IT" sz="2000" b="1" dirty="0"/>
              <a:t>Los números de los cuentos de hadas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8302"/>
          <a:stretch/>
        </p:blipFill>
        <p:spPr>
          <a:xfrm>
            <a:off x="290904" y="1104035"/>
            <a:ext cx="8567012" cy="558009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857916" y="3157601"/>
            <a:ext cx="293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Asociación </a:t>
            </a:r>
          </a:p>
          <a:p>
            <a:pPr algn="ctr"/>
            <a:r>
              <a:rPr lang="it-IT" b="1" dirty="0"/>
              <a:t>número-cantidad</a:t>
            </a:r>
          </a:p>
        </p:txBody>
      </p:sp>
    </p:spTree>
    <p:extLst>
      <p:ext uri="{BB962C8B-B14F-4D97-AF65-F5344CB8AC3E}">
        <p14:creationId xmlns:p14="http://schemas.microsoft.com/office/powerpoint/2010/main" val="287272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-12879"/>
            <a:ext cx="12192000" cy="400110"/>
          </a:xfrm>
          <a:prstGeom prst="rect">
            <a:avLst/>
          </a:prstGeom>
          <a:solidFill>
            <a:srgbClr val="00B0F0">
              <a:alpha val="1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Matemáticas con Doc/Mind en Educación Primaria </a:t>
            </a:r>
          </a:p>
        </p:txBody>
      </p:sp>
      <p:pic>
        <p:nvPicPr>
          <p:cNvPr id="12" name="Segnaposto contenuto 3" descr="WP_20180515_08_49_34_Pro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31399" b="21765"/>
          <a:stretch/>
        </p:blipFill>
        <p:spPr>
          <a:xfrm>
            <a:off x="234094" y="1669907"/>
            <a:ext cx="5108984" cy="4259862"/>
          </a:xfrm>
        </p:spPr>
      </p:pic>
      <p:pic>
        <p:nvPicPr>
          <p:cNvPr id="14" name="Immagine 13" descr="WP_20180515_09_06_19_Pro.jpg"/>
          <p:cNvPicPr>
            <a:picLocks noChangeAspect="1"/>
          </p:cNvPicPr>
          <p:nvPr/>
        </p:nvPicPr>
        <p:blipFill rotWithShape="1">
          <a:blip r:embed="rId4" cstate="print"/>
          <a:srcRect l="22629" t="17161" b="14313"/>
          <a:stretch/>
        </p:blipFill>
        <p:spPr>
          <a:xfrm>
            <a:off x="6822354" y="4582893"/>
            <a:ext cx="4055491" cy="2017661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5878286" y="452677"/>
            <a:ext cx="5943628" cy="520864"/>
          </a:xfrm>
        </p:spPr>
        <p:txBody>
          <a:bodyPr>
            <a:normAutofit/>
          </a:bodyPr>
          <a:lstStyle/>
          <a:p>
            <a:r>
              <a:rPr lang="it-IT" sz="2000" b="1" cap="all" dirty="0">
                <a:solidFill>
                  <a:srgbClr val="00B050"/>
                </a:solidFill>
                <a:latin typeface="+mn-lt"/>
              </a:rPr>
              <a:t>CLASE DE PRIMERO DE EDUCACIÓN PRIMARIA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523910" y="973541"/>
            <a:ext cx="64339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Materiales: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 dirty="0"/>
              <a:t>Doc y Mind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 dirty="0"/>
              <a:t>Cuadrícula blanca con números naturales del 0 al 9 colocados al azar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 dirty="0"/>
              <a:t>Saquitos con «piedras mágicas»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Actividad 1:  partiendo del número </a:t>
            </a:r>
            <a:r>
              <a:rPr lang="it-IT" sz="1600" b="1" dirty="0"/>
              <a:t>0</a:t>
            </a:r>
            <a:r>
              <a:rPr lang="it-IT" sz="1600" dirty="0"/>
              <a:t> los niños </a:t>
            </a:r>
            <a:r>
              <a:rPr lang="it-IT" sz="1600" b="1" dirty="0"/>
              <a:t>han programado Doc para que vaya desde la casilla n a la casilla  n+1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Actividad 2: se colocan los saquitos encima de los números. Una vez que se llega al número, los niños abren el saquito y cuentan las piedras que ha dentro: </a:t>
            </a:r>
            <a:r>
              <a:rPr lang="it-IT" sz="1600" b="1" dirty="0"/>
              <a:t>la cantidad es igual, menor o mayor que la que se indica en la casilla? </a:t>
            </a:r>
            <a:r>
              <a:rPr lang="it-IT" sz="1600" dirty="0"/>
              <a:t>Si la cantidad no coincide, se va al «banco de las piedras mágicas» para dejar las piedras que sobran o coger las que hacen falta para llegar al número exacto que marca la casilla.</a:t>
            </a:r>
          </a:p>
          <a:p>
            <a:pPr algn="just"/>
            <a:endParaRPr lang="it-IT" sz="1600" dirty="0"/>
          </a:p>
          <a:p>
            <a:pPr algn="just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9375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-12879"/>
            <a:ext cx="12192000" cy="400110"/>
          </a:xfrm>
          <a:prstGeom prst="rect">
            <a:avLst/>
          </a:prstGeom>
          <a:solidFill>
            <a:srgbClr val="00B0F0">
              <a:alpha val="1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Matematicas con Doc/Mind en 1º y 2º de  Primaria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316997" y="2710557"/>
            <a:ext cx="4369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Resultado:  experimentación de operaciones, descubrimiento de sumas y restas como operaciones inversas.</a:t>
            </a:r>
          </a:p>
          <a:p>
            <a:pPr algn="just"/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97" y="4006801"/>
            <a:ext cx="4930142" cy="2769401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1586" y="479518"/>
            <a:ext cx="10515600" cy="52086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cap="all" dirty="0">
                <a:solidFill>
                  <a:srgbClr val="00B050"/>
                </a:solidFill>
                <a:latin typeface="+mn-lt"/>
              </a:rPr>
              <a:t>AULA DE PRIMERO Y SEGUNDO DE EDUCACIÓN PRIMARIA</a:t>
            </a:r>
            <a:br>
              <a:rPr lang="it-IT" sz="2000" b="1" cap="all" dirty="0">
                <a:solidFill>
                  <a:srgbClr val="00B050"/>
                </a:solidFill>
                <a:latin typeface="+mn-lt"/>
              </a:rPr>
            </a:br>
            <a:endParaRPr lang="it-IT" sz="2000" b="1" cap="all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4" name="Immagine 23" descr="WP_20180314_08_53_38_Pro.jpg"/>
          <p:cNvPicPr>
            <a:picLocks noChangeAspect="1"/>
          </p:cNvPicPr>
          <p:nvPr/>
        </p:nvPicPr>
        <p:blipFill rotWithShape="1">
          <a:blip r:embed="rId4" cstate="print"/>
          <a:srcRect l="12731" r="36784"/>
          <a:stretch/>
        </p:blipFill>
        <p:spPr>
          <a:xfrm>
            <a:off x="85030" y="1308771"/>
            <a:ext cx="1550505" cy="5467431"/>
          </a:xfrm>
          <a:prstGeom prst="rect">
            <a:avLst/>
          </a:prstGeom>
        </p:spPr>
      </p:pic>
      <p:pic>
        <p:nvPicPr>
          <p:cNvPr id="25" name="Immagine 24" descr="WP_20180314_09_13_07_Pro.jpg"/>
          <p:cNvPicPr>
            <a:picLocks noChangeAspect="1"/>
          </p:cNvPicPr>
          <p:nvPr/>
        </p:nvPicPr>
        <p:blipFill rotWithShape="1">
          <a:blip r:embed="rId5" cstate="print"/>
          <a:srcRect l="22761" t="981" r="20071"/>
          <a:stretch/>
        </p:blipFill>
        <p:spPr>
          <a:xfrm>
            <a:off x="1759450" y="2591059"/>
            <a:ext cx="4306106" cy="418967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7" t="1315" r="41996" b="2910"/>
          <a:stretch/>
        </p:blipFill>
        <p:spPr>
          <a:xfrm>
            <a:off x="10726568" y="483146"/>
            <a:ext cx="1465432" cy="627595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62596" y="1000382"/>
            <a:ext cx="8132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Materiales: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b="1" dirty="0"/>
              <a:t>Doc y Mind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b="1" dirty="0"/>
              <a:t>Línea de números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Actividad : los niños mueven el robot adelante y atrás dentro de la línea numérica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2766932" y="5073044"/>
            <a:ext cx="440548" cy="187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987206" y="4262368"/>
            <a:ext cx="440548" cy="187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381271" y="4609705"/>
            <a:ext cx="440548" cy="187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575635" y="4042486"/>
            <a:ext cx="440548" cy="187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41586" y="1796510"/>
            <a:ext cx="440548" cy="187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128379" y="3494638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3207480" y="2910804"/>
            <a:ext cx="323371" cy="165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4956222" y="3292403"/>
            <a:ext cx="211249" cy="10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686424" y="3592339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4914226" y="3865697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323007" y="3248267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2466666" y="3115769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2089506" y="3115769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9793795" y="5009801"/>
            <a:ext cx="253245" cy="12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727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077199" y="6480836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637"/>
            <a:ext cx="12192000" cy="461665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dirty="0"/>
              <a:t>Doc/Mind en primaria: Lengua</a:t>
            </a:r>
          </a:p>
        </p:txBody>
      </p:sp>
      <p:sp>
        <p:nvSpPr>
          <p:cNvPr id="7" name="Rettangolo 6"/>
          <p:cNvSpPr/>
          <p:nvPr/>
        </p:nvSpPr>
        <p:spPr>
          <a:xfrm>
            <a:off x="622353" y="966544"/>
            <a:ext cx="328007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En 15 minutos, cada grupo debe programar Doc/Mind  de manera que consigan escribir  oraciones  completas (por lo menos sujeto y verbo</a:t>
            </a:r>
            <a:r>
              <a:rPr lang="it-IT" sz="1400" b="1" dirty="0"/>
              <a:t>)</a:t>
            </a:r>
          </a:p>
          <a:p>
            <a:pPr algn="ctr"/>
            <a:endParaRPr lang="it-IT" sz="1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/>
          <a:stretch/>
        </p:blipFill>
        <p:spPr>
          <a:xfrm>
            <a:off x="4849401" y="1589964"/>
            <a:ext cx="7252951" cy="51224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3286669"/>
            <a:ext cx="3880834" cy="2910626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8178084" y="765701"/>
            <a:ext cx="3006554" cy="520864"/>
          </a:xfrm>
        </p:spPr>
        <p:txBody>
          <a:bodyPr>
            <a:normAutofit fontScale="90000"/>
          </a:bodyPr>
          <a:lstStyle/>
          <a:p>
            <a:r>
              <a:rPr lang="it-IT" sz="2000" b="1" cap="all" dirty="0">
                <a:solidFill>
                  <a:srgbClr val="00B050"/>
                </a:solidFill>
                <a:latin typeface="+mn-lt"/>
              </a:rPr>
              <a:t>En Segundo de primaria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8852199" y="3123840"/>
            <a:ext cx="450760" cy="231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422644" y="2557133"/>
            <a:ext cx="450760" cy="231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 flipV="1">
            <a:off x="4849401" y="2569946"/>
            <a:ext cx="450760" cy="219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06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-12879"/>
            <a:ext cx="12192000" cy="400110"/>
          </a:xfrm>
          <a:prstGeom prst="rect">
            <a:avLst/>
          </a:prstGeom>
          <a:solidFill>
            <a:srgbClr val="00B0F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/>
              <a:t>GEOMETRIA con </a:t>
            </a:r>
            <a:r>
              <a:rPr lang="it-IT" sz="2000" b="1" dirty="0" err="1"/>
              <a:t>Mind</a:t>
            </a:r>
            <a:endParaRPr lang="it-IT" sz="20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71750" y="947751"/>
            <a:ext cx="6336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Materiales</a:t>
            </a:r>
            <a:r>
              <a:rPr lang="it-IT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MIND (</a:t>
            </a:r>
            <a:r>
              <a:rPr lang="it-IT" b="1" dirty="0" err="1"/>
              <a:t>robot+app</a:t>
            </a:r>
            <a:r>
              <a:rPr lang="it-IT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TABLET,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REGLA, ESCUADRA, CARTABÓN, HOJAS DE TAMAÑO A3</a:t>
            </a:r>
          </a:p>
          <a:p>
            <a:endParaRPr lang="it-IT" b="1" dirty="0"/>
          </a:p>
        </p:txBody>
      </p:sp>
      <p:pic>
        <p:nvPicPr>
          <p:cNvPr id="11" name="Segnaposto contenuto 6" descr="SAM_0397 - Copia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1555" t="7805"/>
          <a:stretch/>
        </p:blipFill>
        <p:spPr>
          <a:xfrm>
            <a:off x="128745" y="3372826"/>
            <a:ext cx="4393955" cy="3435188"/>
          </a:xfr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721693" y="484509"/>
            <a:ext cx="6827423" cy="52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cap="all" dirty="0">
                <a:solidFill>
                  <a:srgbClr val="00B050"/>
                </a:solidFill>
              </a:rPr>
              <a:t>CLASE DE 4º y 5º de educación primaria, </a:t>
            </a:r>
          </a:p>
          <a:p>
            <a:pPr algn="ctr"/>
            <a:r>
              <a:rPr lang="it-IT" sz="2000" b="1" cap="all" dirty="0">
                <a:solidFill>
                  <a:srgbClr val="00B050"/>
                </a:solidFill>
              </a:rPr>
              <a:t>Y primer ciclo de secundaria</a:t>
            </a:r>
          </a:p>
        </p:txBody>
      </p:sp>
      <p:pic>
        <p:nvPicPr>
          <p:cNvPr id="18" name="Segnaposto contenuto 3" descr="SAM_0400.JPG"/>
          <p:cNvPicPr>
            <a:picLocks noChangeAspect="1"/>
          </p:cNvPicPr>
          <p:nvPr/>
        </p:nvPicPr>
        <p:blipFill rotWithShape="1">
          <a:blip r:embed="rId4" cstate="print"/>
          <a:srcRect l="6828" t="5640"/>
          <a:stretch/>
        </p:blipFill>
        <p:spPr>
          <a:xfrm>
            <a:off x="8135555" y="635114"/>
            <a:ext cx="3882606" cy="2949069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271750" y="2425079"/>
            <a:ext cx="684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Objetivo</a:t>
            </a:r>
            <a:r>
              <a:rPr lang="it-IT" b="1" dirty="0"/>
              <a:t>: </a:t>
            </a:r>
          </a:p>
          <a:p>
            <a:pPr algn="just"/>
            <a:r>
              <a:rPr lang="it-IT" dirty="0"/>
              <a:t>Aprender </a:t>
            </a:r>
            <a:r>
              <a:rPr lang="it-IT" b="1" dirty="0"/>
              <a:t>nuevos conocimientos en geometría</a:t>
            </a:r>
            <a:r>
              <a:rPr lang="it-IT" dirty="0"/>
              <a:t>, y aprovechar los ya adquiridos para </a:t>
            </a:r>
            <a:r>
              <a:rPr lang="it-IT" b="1" dirty="0"/>
              <a:t>consolidarlos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790586" y="3441680"/>
            <a:ext cx="7227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Actividad:</a:t>
            </a:r>
          </a:p>
          <a:p>
            <a:pPr algn="just"/>
            <a:r>
              <a:rPr lang="it-IT" b="1" dirty="0"/>
              <a:t>Se programa Mind para dibujar elementos geométricos, medir ángulos, segmentos, perímetros.</a:t>
            </a:r>
          </a:p>
          <a:p>
            <a:pPr algn="just"/>
            <a:r>
              <a:rPr lang="it-IT" dirty="0"/>
              <a:t>Resultado: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Deducción de </a:t>
            </a:r>
            <a:r>
              <a:rPr lang="it-IT" b="1" dirty="0"/>
              <a:t>regularidades</a:t>
            </a:r>
            <a:r>
              <a:rPr lang="it-IT" dirty="0"/>
              <a:t> y </a:t>
            </a:r>
            <a:r>
              <a:rPr lang="it-IT" b="1" dirty="0"/>
              <a:t>propriedades de las formas geométricas</a:t>
            </a:r>
            <a:r>
              <a:rPr lang="it-IT" dirty="0"/>
              <a:t>, comparación de longitudes de segmentos y amplitud de ángulos utilizando medidas indicadas en la cadena de programación. </a:t>
            </a:r>
            <a:r>
              <a:rPr lang="it-IT" b="1" dirty="0"/>
              <a:t>Descubrimiento de eventuales «errores de la máquina» y reprogramación del robot.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/>
              <a:t>Colaboración, trasformación en grupo de trabajo, inmersión en la tarea</a:t>
            </a:r>
          </a:p>
        </p:txBody>
      </p:sp>
      <p:sp>
        <p:nvSpPr>
          <p:cNvPr id="9" name="Rettangolo 8"/>
          <p:cNvSpPr/>
          <p:nvPr/>
        </p:nvSpPr>
        <p:spPr>
          <a:xfrm>
            <a:off x="8772806" y="1523453"/>
            <a:ext cx="394321" cy="16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754861" y="4056915"/>
            <a:ext cx="394321" cy="16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9259664" y="1107182"/>
            <a:ext cx="394321" cy="16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202600" y="5154014"/>
            <a:ext cx="394321" cy="16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50469" y="4605153"/>
            <a:ext cx="394321" cy="162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315675" y="3597183"/>
            <a:ext cx="604475" cy="247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17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-1" y="98176"/>
            <a:ext cx="12233297" cy="461665"/>
          </a:xfrm>
          <a:prstGeom prst="rect">
            <a:avLst/>
          </a:prstGeom>
          <a:solidFill>
            <a:srgbClr val="00B0F0">
              <a:alpha val="2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cap="all" dirty="0"/>
              <a:t>VENTAJAS DE LA Robotica Educativa </a:t>
            </a:r>
            <a:r>
              <a:rPr lang="it-IT" sz="2400" b="1" dirty="0"/>
              <a:t>y el </a:t>
            </a:r>
            <a:r>
              <a:rPr lang="it-IT" sz="2400" b="1" cap="all" dirty="0"/>
              <a:t>Coding</a:t>
            </a:r>
            <a:r>
              <a:rPr lang="it-IT" sz="2400" b="1" dirty="0"/>
              <a:t> en el AULA</a:t>
            </a:r>
          </a:p>
        </p:txBody>
      </p:sp>
      <p:sp>
        <p:nvSpPr>
          <p:cNvPr id="28" name="Rettangolo arrotondato 27"/>
          <p:cNvSpPr/>
          <p:nvPr/>
        </p:nvSpPr>
        <p:spPr bwMode="auto">
          <a:xfrm>
            <a:off x="263617" y="761125"/>
            <a:ext cx="6059909" cy="14536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29" name="Segnaposto contenuto 2"/>
          <p:cNvSpPr txBox="1">
            <a:spLocks/>
          </p:cNvSpPr>
          <p:nvPr/>
        </p:nvSpPr>
        <p:spPr>
          <a:xfrm>
            <a:off x="263617" y="1019144"/>
            <a:ext cx="6059909" cy="1192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800" dirty="0"/>
              <a:t>El niño se convierte en un </a:t>
            </a:r>
            <a:r>
              <a:rPr lang="it-IT" sz="1800" b="1" cap="all" dirty="0">
                <a:solidFill>
                  <a:srgbClr val="FF0000"/>
                </a:solidFill>
              </a:rPr>
              <a:t>Usuario activo </a:t>
            </a:r>
            <a:r>
              <a:rPr lang="it-IT" sz="1800" b="1" dirty="0">
                <a:solidFill>
                  <a:srgbClr val="FF0000"/>
                </a:solidFill>
              </a:rPr>
              <a:t> de la </a:t>
            </a:r>
            <a:r>
              <a:rPr lang="it-IT" sz="1800" b="1" cap="all" dirty="0">
                <a:solidFill>
                  <a:srgbClr val="FF0000"/>
                </a:solidFill>
              </a:rPr>
              <a:t>tecnología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800" dirty="0"/>
              <a:t> </a:t>
            </a:r>
            <a:r>
              <a:rPr lang="it-IT" sz="1800" cap="all" dirty="0"/>
              <a:t>el CONTExTO de aprendizaje se puede ampliar </a:t>
            </a:r>
            <a:r>
              <a:rPr lang="it-IT" sz="1800" b="1" cap="all" dirty="0">
                <a:solidFill>
                  <a:srgbClr val="FF0000"/>
                </a:solidFill>
              </a:rPr>
              <a:t>en sentido interdisciplinar</a:t>
            </a:r>
            <a:endParaRPr lang="it-IT" sz="18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 b="9671"/>
          <a:stretch/>
        </p:blipFill>
        <p:spPr>
          <a:xfrm>
            <a:off x="417526" y="2446061"/>
            <a:ext cx="5906000" cy="35436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01" y="923645"/>
            <a:ext cx="2031508" cy="112861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11549"/>
          <a:stretch/>
        </p:blipFill>
        <p:spPr>
          <a:xfrm>
            <a:off x="6630931" y="2416065"/>
            <a:ext cx="5398993" cy="35359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49396" y="6080096"/>
            <a:ext cx="407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El viaje de Ulises: lengua e historia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932259" y="6080096"/>
            <a:ext cx="31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El viaje de Ulises: geografía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932259" y="1982698"/>
            <a:ext cx="31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El viaje de Ulises: ARTE</a:t>
            </a:r>
          </a:p>
        </p:txBody>
      </p:sp>
    </p:spTree>
    <p:extLst>
      <p:ext uri="{BB962C8B-B14F-4D97-AF65-F5344CB8AC3E}">
        <p14:creationId xmlns:p14="http://schemas.microsoft.com/office/powerpoint/2010/main" val="23331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arrotondato 20"/>
          <p:cNvSpPr/>
          <p:nvPr/>
        </p:nvSpPr>
        <p:spPr bwMode="auto">
          <a:xfrm>
            <a:off x="129314" y="5386952"/>
            <a:ext cx="6555514" cy="11986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107949" y="1416418"/>
            <a:ext cx="6648295" cy="1101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8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0" y="98176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cap="all" dirty="0"/>
              <a:t>  PRIMEROS PASOS EN ROBÓTICA Y PROGRAMACIÓN EDUCATIVA</a:t>
            </a:r>
            <a:endParaRPr lang="it-IT" sz="2400" b="1" dirty="0"/>
          </a:p>
        </p:txBody>
      </p:sp>
      <p:sp>
        <p:nvSpPr>
          <p:cNvPr id="45" name="Rettangolo 44"/>
          <p:cNvSpPr/>
          <p:nvPr/>
        </p:nvSpPr>
        <p:spPr>
          <a:xfrm>
            <a:off x="8077199" y="6570481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126251" y="3621739"/>
            <a:ext cx="6528637" cy="9221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8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6251" y="1619053"/>
            <a:ext cx="6533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Introducir la </a:t>
            </a:r>
            <a:r>
              <a:rPr lang="it-IT" b="1" dirty="0"/>
              <a:t>ROBÓTICA EDUCATIVA en la escuela no implica la enseñanza de una disciplina de ROBOTICA, </a:t>
            </a:r>
          </a:p>
          <a:p>
            <a:pPr algn="ctr"/>
            <a:r>
              <a:rPr lang="it-IT" dirty="0"/>
              <a:t>sino más bien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4373" y="3498850"/>
            <a:ext cx="6181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el desarrollo e implementación de entornos de aprendizaje basados en el uso de robots</a:t>
            </a:r>
            <a:endParaRPr lang="it-IT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300418" y="2819004"/>
            <a:ext cx="358588" cy="522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6" y="831567"/>
            <a:ext cx="941389" cy="873336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53045" y="5516672"/>
            <a:ext cx="6462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EL ROBOT SE CONVIERTE EN UN </a:t>
            </a:r>
            <a:r>
              <a:rPr lang="it-IT" sz="2400" b="1" dirty="0">
                <a:solidFill>
                  <a:srgbClr val="FF0000"/>
                </a:solidFill>
              </a:rPr>
              <a:t>FACILITADOR</a:t>
            </a:r>
            <a:r>
              <a:rPr lang="it-IT" sz="2400" b="1" dirty="0"/>
              <a:t> </a:t>
            </a:r>
          </a:p>
          <a:p>
            <a:pPr algn="ctr"/>
            <a:r>
              <a:rPr lang="it-IT" dirty="0"/>
              <a:t>para abordar actividades educativas cotidiana de forma práctica y motivadora</a:t>
            </a:r>
            <a:endParaRPr lang="it-IT" dirty="0">
              <a:effectLst/>
            </a:endParaRPr>
          </a:p>
        </p:txBody>
      </p:sp>
      <p:sp>
        <p:nvSpPr>
          <p:cNvPr id="18" name="Freccia in giù 17"/>
          <p:cNvSpPr/>
          <p:nvPr/>
        </p:nvSpPr>
        <p:spPr>
          <a:xfrm>
            <a:off x="3314307" y="4645978"/>
            <a:ext cx="358588" cy="522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9853C-B504-4805-B24B-7495514FF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66" y="1416418"/>
            <a:ext cx="5237986" cy="47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2" grpId="0"/>
      <p:bldP spid="4" grpId="0" animBg="1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85123-E794-47D7-B2E5-620D759BD8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FF"/>
          </a:solidFill>
        </p:spPr>
        <p:txBody>
          <a:bodyPr/>
          <a:lstStyle/>
          <a:p>
            <a:pPr algn="ctr"/>
            <a:r>
              <a:rPr lang="es-ES" dirty="0"/>
              <a:t>Y ahora…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5D2AB-ADA5-4237-9866-533424FE6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9600" dirty="0"/>
              <a:t>TODOS/AS </a:t>
            </a:r>
          </a:p>
          <a:p>
            <a:pPr marL="0" indent="0" algn="ctr">
              <a:buNone/>
            </a:pPr>
            <a:r>
              <a:rPr lang="es-ES" sz="9600" dirty="0"/>
              <a:t>A JUGAR</a:t>
            </a:r>
          </a:p>
          <a:p>
            <a:pPr marL="0" indent="0" algn="ctr">
              <a:buNone/>
            </a:pPr>
            <a:endParaRPr lang="es-ES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3D44B-9B6B-46C2-9CC7-01863A97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1" y="3956181"/>
            <a:ext cx="2695144" cy="2707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C99B-27CC-4E82-8684-2F653AE1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905" y="3208608"/>
            <a:ext cx="3610789" cy="36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4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37"/>
            <a:ext cx="12192000" cy="461665"/>
          </a:xfrm>
          <a:prstGeom prst="rect">
            <a:avLst/>
          </a:prstGeom>
          <a:solidFill>
            <a:srgbClr val="00B0F0">
              <a:alpha val="1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dirty="0"/>
              <a:t> Lego wedo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3338" y="1963890"/>
            <a:ext cx="4312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ea typeface="Calibri" panose="020F0502020204030204" pitchFamily="34" charset="0"/>
              </a:rPr>
              <a:t>Con los sets de lego wedo podemos construir distintos proyectos, adentrándonos en conceptos como el funcionamiento de palancas, poleas... Además de</a:t>
            </a:r>
            <a:r>
              <a:rPr lang="it-IT" b="1" dirty="0">
                <a:ea typeface="Calibri" panose="020F0502020204030204" pitchFamily="34" charset="0"/>
              </a:rPr>
              <a:t> refutar el proyecto de programación</a:t>
            </a:r>
            <a:r>
              <a:rPr lang="it-IT" dirty="0">
                <a:ea typeface="Calibri" panose="020F0502020204030204" pitchFamily="34" charset="0"/>
              </a:rPr>
              <a:t>. </a:t>
            </a:r>
          </a:p>
          <a:p>
            <a:pPr algn="just"/>
            <a:r>
              <a:rPr lang="it-IT" dirty="0">
                <a:ea typeface="Calibri" panose="020F0502020204030204" pitchFamily="34" charset="0"/>
              </a:rPr>
              <a:t>Así </a:t>
            </a:r>
            <a:r>
              <a:rPr lang="it-IT" b="1" dirty="0">
                <a:ea typeface="Calibri" panose="020F0502020204030204" pitchFamily="34" charset="0"/>
              </a:rPr>
              <a:t>experimentan un proceso de decodificación de instrucciones </a:t>
            </a:r>
            <a:r>
              <a:rPr lang="it-IT" dirty="0">
                <a:ea typeface="Calibri" panose="020F0502020204030204" pitchFamily="34" charset="0"/>
              </a:rPr>
              <a:t>(digitales o en papel) y trabajan la </a:t>
            </a:r>
            <a:r>
              <a:rPr lang="it-IT" b="1" dirty="0">
                <a:ea typeface="Calibri" panose="020F0502020204030204" pitchFamily="34" charset="0"/>
              </a:rPr>
              <a:t>RESOLUCIÓN DE PROBLEMAS</a:t>
            </a:r>
            <a:r>
              <a:rPr lang="it-IT" dirty="0"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a typeface="Calibri" panose="020F0502020204030204" pitchFamily="34" charset="0"/>
              </a:rPr>
              <a:t>de </a:t>
            </a:r>
            <a:r>
              <a:rPr lang="it-IT" b="1" dirty="0">
                <a:ea typeface="Calibri" panose="020F0502020204030204" pitchFamily="34" charset="0"/>
              </a:rPr>
              <a:t>naturaleza mecánica (construcción)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a typeface="Calibri" panose="020F0502020204030204" pitchFamily="34" charset="0"/>
              </a:rPr>
              <a:t>de </a:t>
            </a:r>
            <a:r>
              <a:rPr lang="it-IT" b="1" dirty="0">
                <a:ea typeface="Calibri" panose="020F0502020204030204" pitchFamily="34" charset="0"/>
              </a:rPr>
              <a:t>naturaleza lógica (programación)</a:t>
            </a:r>
            <a:endParaRPr lang="it-IT" b="1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758721" y="618069"/>
            <a:ext cx="6827423" cy="520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cap="all" dirty="0">
                <a:solidFill>
                  <a:srgbClr val="00B050"/>
                </a:solidFill>
                <a:latin typeface="+mn-lt"/>
              </a:rPr>
              <a:t>CLASE DE 5º y 6º de educación primaria </a:t>
            </a:r>
          </a:p>
          <a:p>
            <a:pPr algn="ctr"/>
            <a:endParaRPr lang="it-IT" sz="2000" b="1" cap="all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E05BC-D73B-45C0-973A-8D985D2D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71611"/>
            <a:ext cx="4450012" cy="354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0327E-9623-41C5-A0B1-472EB536A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56" y="4516849"/>
            <a:ext cx="6761095" cy="2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32D8-5BED-48DD-BE07-E4358852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69" y="365126"/>
            <a:ext cx="11732217" cy="58027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sz="3200" dirty="0"/>
              <a:t>SCRATCH. El lenguaje de programación más usado por los niños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DE218-E97B-4558-9027-BD270141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131376"/>
            <a:ext cx="11074831" cy="5045587"/>
          </a:xfrm>
        </p:spPr>
        <p:txBody>
          <a:bodyPr/>
          <a:lstStyle/>
          <a:p>
            <a:r>
              <a:rPr lang="es-ES" dirty="0"/>
              <a:t>Los primeros pasos se pueden dar desde los 4 años con Scratch Junior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1E69C-C47B-4899-9F1F-6F13CA1D4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646" y="1714499"/>
            <a:ext cx="6727448" cy="50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1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962B-F5E4-4CBD-9925-54B4895A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365125"/>
            <a:ext cx="11476653" cy="39998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sz="2000" dirty="0"/>
              <a:t>Scratch Junior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3CED7-4954-460B-B60D-109828FF3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7" y="1026368"/>
            <a:ext cx="11476653" cy="5617028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Scratch </a:t>
            </a:r>
            <a:r>
              <a:rPr lang="es-ES" dirty="0" err="1"/>
              <a:t>Jr</a:t>
            </a:r>
            <a:r>
              <a:rPr lang="es-ES" dirty="0"/>
              <a:t> es una adaptación de Scratch para los más peques.</a:t>
            </a:r>
          </a:p>
          <a:p>
            <a:endParaRPr lang="es-ES" dirty="0"/>
          </a:p>
          <a:p>
            <a:r>
              <a:rPr lang="es-ES" dirty="0"/>
              <a:t>De manera  sencilla nos introduciremos en conceptos de programación por medio del uso de </a:t>
            </a:r>
            <a:r>
              <a:rPr lang="es-ES" dirty="0" err="1"/>
              <a:t>tablets</a:t>
            </a:r>
            <a:r>
              <a:rPr lang="es-ES" dirty="0"/>
              <a:t>. Recordemos que los niños y niñas de hoy en día pertenecen a la generación </a:t>
            </a:r>
            <a:r>
              <a:rPr lang="es-ES" dirty="0" err="1"/>
              <a:t>Touch</a:t>
            </a:r>
            <a:r>
              <a:rPr lang="es-ES" dirty="0"/>
              <a:t>. ¿Qué mejor que aprender con lo que más les gusta?</a:t>
            </a:r>
          </a:p>
          <a:p>
            <a:r>
              <a:rPr lang="es-ES" dirty="0"/>
              <a:t>No es necesario saber leer para poder usarlo. Es una aplicación sencilla e intuitiva.</a:t>
            </a:r>
          </a:p>
          <a:p>
            <a:endParaRPr lang="es-ES" dirty="0"/>
          </a:p>
          <a:p>
            <a:r>
              <a:rPr lang="es-ES" dirty="0"/>
              <a:t>Se trata de una aplicación con la que podremos aprender nuestras propias historias y juegos interactivos.</a:t>
            </a:r>
          </a:p>
          <a:p>
            <a:endParaRPr lang="es-ES" dirty="0"/>
          </a:p>
          <a:p>
            <a:r>
              <a:rPr lang="es-ES" dirty="0"/>
              <a:t>Fomenta la Creatividad: Vivimos en un mundo en el que los niños han pasado de imaginar infinidad de cosas a tener todo lo inimaginable a su alcance</a:t>
            </a:r>
          </a:p>
          <a:p>
            <a:r>
              <a:rPr lang="es-ES" dirty="0"/>
              <a:t>Resolución de problemas</a:t>
            </a:r>
          </a:p>
          <a:p>
            <a:r>
              <a:rPr lang="es-ES" dirty="0"/>
              <a:t>Desarrollo del pensamiento Lógico: Aprende a separar un problema en pequeñas partes y trabajar paso a paso y seguir un orden secuencial.</a:t>
            </a:r>
          </a:p>
          <a:p>
            <a:r>
              <a:rPr lang="es-ES" dirty="0"/>
              <a:t>Además de aprender programación, refuerzan otros conceptos útiles del colegio. </a:t>
            </a:r>
          </a:p>
          <a:p>
            <a:r>
              <a:rPr lang="es-ES" dirty="0"/>
              <a:t>Uso responsable de la tecnología </a:t>
            </a:r>
            <a:r>
              <a:rPr lang="es-ES" dirty="0" err="1"/>
              <a:t>tablet</a:t>
            </a:r>
            <a:r>
              <a:rPr lang="es-E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5741F-DF3B-42A9-849F-681BC855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094" y="121493"/>
            <a:ext cx="1556559" cy="15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40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D4F9-5C2A-4EEA-BFB3-E987CECD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59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/>
              <a:t>SCRATCH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9C70B-BF2C-4B3A-B9E2-EBBE8517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641"/>
            <a:ext cx="10515600" cy="4945322"/>
          </a:xfrm>
        </p:spPr>
        <p:txBody>
          <a:bodyPr/>
          <a:lstStyle/>
          <a:p>
            <a:r>
              <a:rPr lang="es-ES" dirty="0"/>
              <a:t>A partir de los 7 años, cuando ya tienen bien adquirida la lectoescritura pueden iniciarse en la programación con SCRACTH.</a:t>
            </a:r>
          </a:p>
          <a:p>
            <a:r>
              <a:rPr lang="es-ES" dirty="0"/>
              <a:t>Esto les permite no solo crear sus propias animaciones, videojuegos, historias… sino también interactuar con plataformas físicas como lego </a:t>
            </a:r>
            <a:r>
              <a:rPr lang="es-ES" dirty="0" err="1"/>
              <a:t>wedo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5DBB7-1EA9-4304-B740-F642D54EC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1" y="3009516"/>
            <a:ext cx="6462389" cy="36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0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AF7-AE92-4285-B786-F8A3A2F970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dirty="0"/>
              <a:t>Y ahora os toca a vosotros/as…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738B-99AA-4318-819C-0CFF13BBDD39}"/>
              </a:ext>
            </a:extLst>
          </p:cNvPr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F9C3FA">
                  <a:shade val="30000"/>
                  <a:satMod val="115000"/>
                </a:srgbClr>
              </a:gs>
              <a:gs pos="50000">
                <a:srgbClr val="F9C3FA">
                  <a:shade val="67500"/>
                  <a:satMod val="115000"/>
                </a:srgbClr>
              </a:gs>
              <a:gs pos="100000">
                <a:srgbClr val="F9C3F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s-ES" dirty="0"/>
          </a:p>
          <a:p>
            <a:r>
              <a:rPr lang="es-ES" dirty="0"/>
              <a:t>¿Seréis capaces de crear una animación siguiendo las siguientes premisas?</a:t>
            </a:r>
          </a:p>
          <a:p>
            <a:r>
              <a:rPr lang="es-ES" dirty="0"/>
              <a:t>- En la luna, nuestro gatito se encuentra con un </a:t>
            </a:r>
            <a:r>
              <a:rPr lang="es-ES" dirty="0" err="1"/>
              <a:t>extraterreste</a:t>
            </a:r>
            <a:r>
              <a:rPr lang="es-ES" dirty="0"/>
              <a:t>. Al dar a la bandera verde, se acercará a él dando 3 pasos y le saludará. Cuando toquemos al extraterrestre, este subirá y desaparecerá. Mientras en el cielo, un planeta dará vueltas sin parar.</a:t>
            </a:r>
          </a:p>
          <a:p>
            <a:endParaRPr lang="es-ES" dirty="0"/>
          </a:p>
          <a:p>
            <a:pPr algn="ctr"/>
            <a:r>
              <a:rPr lang="es-ES" dirty="0"/>
              <a:t>¡EMPIEZA EL JUEGO!</a:t>
            </a:r>
          </a:p>
        </p:txBody>
      </p:sp>
    </p:spTree>
    <p:extLst>
      <p:ext uri="{BB962C8B-B14F-4D97-AF65-F5344CB8AC3E}">
        <p14:creationId xmlns:p14="http://schemas.microsoft.com/office/powerpoint/2010/main" val="3673396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035B0-F989-45FD-8748-4E2063591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458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 bwMode="auto">
          <a:xfrm>
            <a:off x="406922" y="1903864"/>
            <a:ext cx="6621834" cy="33507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60540" y="1827514"/>
            <a:ext cx="6221207" cy="2949525"/>
          </a:xfrm>
          <a:prstGeom prst="rect">
            <a:avLst/>
          </a:prstGeom>
          <a:noFill/>
          <a:ln w="63500">
            <a:noFill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  <a:defRPr/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it-IT" b="1" dirty="0"/>
              <a:t>Elementos característicos de la enseñanza y aprendizaje con el Coding y la Robótica Educativa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endParaRPr lang="it-IT" dirty="0"/>
          </a:p>
          <a:p>
            <a:pPr marL="285750" lvl="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APPRENDIZAJE POR </a:t>
            </a:r>
            <a:r>
              <a:rPr lang="it-IT" b="1" dirty="0">
                <a:solidFill>
                  <a:srgbClr val="FF0000"/>
                </a:solidFill>
              </a:rPr>
              <a:t>DESCUBRIMIENTO</a:t>
            </a:r>
          </a:p>
          <a:p>
            <a:pPr marL="285750" lvl="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EXPLORAR LA </a:t>
            </a:r>
            <a:r>
              <a:rPr lang="it-IT" b="1" dirty="0">
                <a:solidFill>
                  <a:srgbClr val="FF0000"/>
                </a:solidFill>
              </a:rPr>
              <a:t>RESOLUCIÓN DE PROBLEMAS</a:t>
            </a:r>
          </a:p>
          <a:p>
            <a:pPr marL="285750" lvl="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RECONOCER EL </a:t>
            </a:r>
            <a:r>
              <a:rPr lang="it-IT" b="1" dirty="0">
                <a:solidFill>
                  <a:srgbClr val="FF0000"/>
                </a:solidFill>
              </a:rPr>
              <a:t>PAPEL POSITIVO DEL ERROR</a:t>
            </a:r>
          </a:p>
          <a:p>
            <a:pPr marL="285750" lvl="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ACTIVIDAD GRUPAL</a:t>
            </a:r>
            <a:r>
              <a:rPr lang="it-IT" b="1" dirty="0"/>
              <a:t>: APRENDER A TRABAJAR JUNTOS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78716" y="98176"/>
            <a:ext cx="9390287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cap="all" dirty="0"/>
              <a:t>PRIMEROS PASOS EN  ROBÓTICA Y  PROGRAMACIÓN EDUCATIVA</a:t>
            </a:r>
            <a:endParaRPr lang="it-IT" sz="24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0" y="1248937"/>
            <a:ext cx="1018672" cy="945033"/>
          </a:xfrm>
          <a:prstGeom prst="rect">
            <a:avLst/>
          </a:prstGeom>
        </p:spPr>
      </p:pic>
      <p:pic>
        <p:nvPicPr>
          <p:cNvPr id="3" name="Picture 2" descr="A picture containing person, child, indoor, sitting&#10;&#10;Description automatically generated">
            <a:extLst>
              <a:ext uri="{FF2B5EF4-FFF2-40B4-BE49-F238E27FC236}">
                <a16:creationId xmlns:a16="http://schemas.microsoft.com/office/drawing/2014/main" id="{0A77905E-644B-4125-AECC-ACDCBCCCF0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r="7749" b="14409"/>
          <a:stretch/>
        </p:blipFill>
        <p:spPr>
          <a:xfrm>
            <a:off x="7352927" y="818399"/>
            <a:ext cx="4432151" cy="2831527"/>
          </a:xfrm>
          <a:prstGeom prst="rect">
            <a:avLst/>
          </a:prstGeom>
        </p:spPr>
      </p:pic>
      <p:pic>
        <p:nvPicPr>
          <p:cNvPr id="6" name="Picture 5" descr="A picture containing table, child, sitting, boy&#10;&#10;Description automatically generated">
            <a:extLst>
              <a:ext uri="{FF2B5EF4-FFF2-40B4-BE49-F238E27FC236}">
                <a16:creationId xmlns:a16="http://schemas.microsoft.com/office/drawing/2014/main" id="{C4345DEF-34DA-4927-94FA-18DBD3EF9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57" y="3968224"/>
            <a:ext cx="3430292" cy="257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7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30" y="2718920"/>
            <a:ext cx="2835409" cy="2132156"/>
          </a:xfrm>
          <a:prstGeom prst="rect">
            <a:avLst/>
          </a:prstGeom>
        </p:spPr>
      </p:pic>
      <p:pic>
        <p:nvPicPr>
          <p:cNvPr id="21" name="Picture 2" descr="Risultati immagini per dow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94" y="929173"/>
            <a:ext cx="2445137" cy="266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3" descr="Logo Clementoni 2013.ai"/>
          <p:cNvPicPr>
            <a:picLocks noChangeAspect="1"/>
          </p:cNvPicPr>
          <p:nvPr/>
        </p:nvPicPr>
        <p:blipFill rotWithShape="1">
          <a:blip r:embed="rId5" cstate="print"/>
          <a:srcRect t="21731" b="23943"/>
          <a:stretch/>
        </p:blipFill>
        <p:spPr bwMode="auto">
          <a:xfrm>
            <a:off x="10363200" y="98176"/>
            <a:ext cx="1828800" cy="4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contenuto 2"/>
          <p:cNvSpPr txBox="1">
            <a:spLocks/>
          </p:cNvSpPr>
          <p:nvPr/>
        </p:nvSpPr>
        <p:spPr>
          <a:xfrm>
            <a:off x="313364" y="1850466"/>
            <a:ext cx="2819567" cy="1192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1600" dirty="0"/>
          </a:p>
        </p:txBody>
      </p:sp>
      <p:sp>
        <p:nvSpPr>
          <p:cNvPr id="30" name="Rettangolo arrotondato 29"/>
          <p:cNvSpPr/>
          <p:nvPr/>
        </p:nvSpPr>
        <p:spPr bwMode="auto">
          <a:xfrm>
            <a:off x="157311" y="1972711"/>
            <a:ext cx="4235124" cy="14924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85750" indent="-285750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ym typeface="Wingdings" pitchFamily="2" charset="2"/>
              </a:rPr>
              <a:t>Pueder ayudar a dar respuesta a niños con necesidades especiales (discapacidad, y también niños con «altas capacidades»)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31" name="Segnaposto contenuto 2"/>
          <p:cNvSpPr txBox="1">
            <a:spLocks/>
          </p:cNvSpPr>
          <p:nvPr/>
        </p:nvSpPr>
        <p:spPr>
          <a:xfrm>
            <a:off x="1493887" y="4173619"/>
            <a:ext cx="2478908" cy="1555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5" name="Rettangolo arrotondato 34"/>
          <p:cNvSpPr/>
          <p:nvPr/>
        </p:nvSpPr>
        <p:spPr bwMode="auto">
          <a:xfrm>
            <a:off x="178716" y="4020291"/>
            <a:ext cx="4235124" cy="2427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ym typeface="Wingdings" pitchFamily="2" charset="2"/>
              </a:rPr>
              <a:t>se pueden crear ocasiones lúdicas y divertidas que faciliten que los </a:t>
            </a:r>
            <a:r>
              <a:rPr lang="it-IT" b="1" dirty="0">
                <a:solidFill>
                  <a:srgbClr val="00B050"/>
                </a:solidFill>
                <a:sym typeface="Wingdings" pitchFamily="2" charset="2"/>
              </a:rPr>
              <a:t>niños con diferentes habilidades y procedencia </a:t>
            </a:r>
            <a:r>
              <a:rPr lang="it-IT" b="1" dirty="0">
                <a:sym typeface="Wingdings" pitchFamily="2" charset="2"/>
              </a:rPr>
              <a:t>puedan 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olidFill>
                  <a:srgbClr val="0070C0"/>
                </a:solidFill>
                <a:sym typeface="Wingdings" pitchFamily="2" charset="2"/>
              </a:rPr>
              <a:t>conocerse</a:t>
            </a:r>
            <a:r>
              <a:rPr lang="it-IT" b="1" dirty="0">
                <a:sym typeface="Wingdings" pitchFamily="2" charset="2"/>
              </a:rPr>
              <a:t>, </a:t>
            </a:r>
            <a:r>
              <a:rPr lang="it-IT" b="1" dirty="0">
                <a:solidFill>
                  <a:srgbClr val="0070C0"/>
                </a:solidFill>
                <a:sym typeface="Wingdings" pitchFamily="2" charset="2"/>
              </a:rPr>
              <a:t>colaborar</a:t>
            </a:r>
            <a:r>
              <a:rPr lang="it-IT" b="1" dirty="0">
                <a:sym typeface="Wingdings" pitchFamily="2" charset="2"/>
              </a:rPr>
              <a:t>, </a:t>
            </a:r>
            <a:r>
              <a:rPr lang="it-IT" b="1" dirty="0">
                <a:solidFill>
                  <a:srgbClr val="0070C0"/>
                </a:solidFill>
                <a:sym typeface="Wingdings" pitchFamily="2" charset="2"/>
              </a:rPr>
              <a:t>compartir</a:t>
            </a:r>
            <a:r>
              <a:rPr lang="it-IT" b="1" dirty="0">
                <a:sym typeface="Wingdings" pitchFamily="2" charset="2"/>
              </a:rPr>
              <a:t>,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olidFill>
                  <a:srgbClr val="0070C0"/>
                </a:solidFill>
                <a:sym typeface="Wingdings" pitchFamily="2" charset="2"/>
              </a:rPr>
              <a:t>GANAR JUNTOS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FF0000"/>
              </a:solidFill>
              <a:sym typeface="Wingdings" pitchFamily="2" charset="2"/>
            </a:endParaRP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ym typeface="Wingdings" pitchFamily="2" charset="2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87681" y="788332"/>
            <a:ext cx="4501521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ym typeface="Wingdings" pitchFamily="2" charset="2"/>
              </a:rPr>
              <a:t>Gracias a la 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olidFill>
                  <a:srgbClr val="FF0000"/>
                </a:solidFill>
                <a:sym typeface="Wingdings" pitchFamily="2" charset="2"/>
              </a:rPr>
              <a:t>ROBÓTICA EDUCATIVA 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r>
              <a:rPr lang="it-IT" b="1" dirty="0">
                <a:sym typeface="Wingdings" pitchFamily="2" charset="2"/>
              </a:rPr>
              <a:t>el </a:t>
            </a:r>
            <a:r>
              <a:rPr lang="it-IT" b="1" dirty="0">
                <a:solidFill>
                  <a:srgbClr val="0070C0"/>
                </a:solidFill>
                <a:sym typeface="Wingdings" pitchFamily="2" charset="2"/>
              </a:rPr>
              <a:t>JUEGO</a:t>
            </a:r>
            <a:endParaRPr lang="it-IT" b="1" dirty="0">
              <a:sym typeface="Wingdings" pitchFamily="2" charset="2"/>
            </a:endParaRPr>
          </a:p>
        </p:txBody>
      </p:sp>
      <p:sp>
        <p:nvSpPr>
          <p:cNvPr id="13" name="Rettangolo arrotondato 12"/>
          <p:cNvSpPr/>
          <p:nvPr/>
        </p:nvSpPr>
        <p:spPr>
          <a:xfrm flipV="1">
            <a:off x="5948684" y="3784998"/>
            <a:ext cx="207417" cy="9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 flipV="1">
            <a:off x="6381473" y="3992656"/>
            <a:ext cx="207417" cy="9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 flipV="1">
            <a:off x="7756594" y="3652857"/>
            <a:ext cx="207417" cy="9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 flipV="1">
            <a:off x="5540853" y="3517538"/>
            <a:ext cx="207417" cy="9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 flipV="1">
            <a:off x="7295551" y="4037630"/>
            <a:ext cx="207417" cy="98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98176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400" b="1" cap="all" dirty="0"/>
              <a:t>RobÓtica Educativa:  LO QUE AÑADE AL JUEGO</a:t>
            </a:r>
            <a:endParaRPr lang="it-IT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E3D43-25E0-4FD6-BE41-EFAFCA039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885" y="3043361"/>
            <a:ext cx="4202432" cy="30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logo STEM-01.jpg"/>
          <p:cNvPicPr>
            <a:picLocks noChangeAspect="1"/>
          </p:cNvPicPr>
          <p:nvPr/>
        </p:nvPicPr>
        <p:blipFill rotWithShape="1">
          <a:blip r:embed="rId3" cstate="print"/>
          <a:srcRect l="15198" t="20338" r="14270" b="30291"/>
          <a:stretch/>
        </p:blipFill>
        <p:spPr>
          <a:xfrm>
            <a:off x="7723848" y="830022"/>
            <a:ext cx="3170966" cy="1511194"/>
          </a:xfrm>
          <a:prstGeom prst="rect">
            <a:avLst/>
          </a:prstGeom>
        </p:spPr>
      </p:pic>
      <p:pic>
        <p:nvPicPr>
          <p:cNvPr id="14" name="Immagine 13" descr="Image3898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8504" y="2933480"/>
            <a:ext cx="5093668" cy="1337088"/>
          </a:xfrm>
          <a:prstGeom prst="rect">
            <a:avLst/>
          </a:prstGeom>
        </p:spPr>
      </p:pic>
      <p:pic>
        <p:nvPicPr>
          <p:cNvPr id="16" name="Immagine 15" descr="stream_logo_wor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2183" y="5136152"/>
            <a:ext cx="4986309" cy="1382170"/>
          </a:xfrm>
          <a:prstGeom prst="rect">
            <a:avLst/>
          </a:prstGeom>
        </p:spPr>
      </p:pic>
      <p:sp>
        <p:nvSpPr>
          <p:cNvPr id="17" name="Freccia in giù 16"/>
          <p:cNvSpPr/>
          <p:nvPr/>
        </p:nvSpPr>
        <p:spPr>
          <a:xfrm>
            <a:off x="9101730" y="2431052"/>
            <a:ext cx="334272" cy="4271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>
            <a:off x="9101730" y="4489769"/>
            <a:ext cx="334272" cy="4271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78716" y="98176"/>
            <a:ext cx="9853926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cap="all" dirty="0"/>
              <a:t>PRIMEROS PASOS EN  ROBÓTICA Y PROGRAMACIÓN EDUCATIVA</a:t>
            </a:r>
            <a:endParaRPr lang="it-IT" sz="2400" b="1" dirty="0"/>
          </a:p>
        </p:txBody>
      </p:sp>
      <p:sp>
        <p:nvSpPr>
          <p:cNvPr id="28" name="Rettangolo arrotondato 27"/>
          <p:cNvSpPr/>
          <p:nvPr/>
        </p:nvSpPr>
        <p:spPr bwMode="auto">
          <a:xfrm>
            <a:off x="259934" y="1163891"/>
            <a:ext cx="6059909" cy="14536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29" name="Segnaposto contenuto 2"/>
          <p:cNvSpPr txBox="1">
            <a:spLocks/>
          </p:cNvSpPr>
          <p:nvPr/>
        </p:nvSpPr>
        <p:spPr>
          <a:xfrm>
            <a:off x="313364" y="1422733"/>
            <a:ext cx="5853364" cy="1192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800" dirty="0"/>
              <a:t>El niño se convierte en </a:t>
            </a:r>
            <a:r>
              <a:rPr lang="it-IT" sz="1800" b="1" cap="all" dirty="0">
                <a:solidFill>
                  <a:srgbClr val="FF0000"/>
                </a:solidFill>
              </a:rPr>
              <a:t>Usuario activo </a:t>
            </a:r>
            <a:r>
              <a:rPr lang="it-IT" sz="1800" b="1" dirty="0">
                <a:solidFill>
                  <a:srgbClr val="FF0000"/>
                </a:solidFill>
              </a:rPr>
              <a:t> de la </a:t>
            </a:r>
            <a:r>
              <a:rPr lang="it-IT" sz="1800" b="1" cap="all" dirty="0">
                <a:solidFill>
                  <a:srgbClr val="FF0000"/>
                </a:solidFill>
              </a:rPr>
              <a:t>tecnología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dirty="0"/>
              <a:t>a través de un </a:t>
            </a:r>
            <a:r>
              <a:rPr lang="it-IT" sz="1800" b="1" cap="all" dirty="0">
                <a:solidFill>
                  <a:srgbClr val="FF0000"/>
                </a:solidFill>
              </a:rPr>
              <a:t>conteXto INTERDISCIPLINAR</a:t>
            </a:r>
            <a:r>
              <a:rPr lang="it-IT" sz="1800" dirty="0"/>
              <a:t>, que no solo implica materias de tipo científico en sentido estricto</a:t>
            </a:r>
          </a:p>
        </p:txBody>
      </p:sp>
      <p:sp>
        <p:nvSpPr>
          <p:cNvPr id="30" name="Rettangolo arrotondato 29"/>
          <p:cNvSpPr/>
          <p:nvPr/>
        </p:nvSpPr>
        <p:spPr bwMode="auto">
          <a:xfrm>
            <a:off x="313364" y="3077673"/>
            <a:ext cx="6059909" cy="11928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31" name="Segnaposto contenuto 2"/>
          <p:cNvSpPr txBox="1">
            <a:spLocks/>
          </p:cNvSpPr>
          <p:nvPr/>
        </p:nvSpPr>
        <p:spPr>
          <a:xfrm>
            <a:off x="492962" y="3176745"/>
            <a:ext cx="5603038" cy="1555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800" b="1" dirty="0"/>
              <a:t>ADEMÁS, COMO ESTÁN</a:t>
            </a:r>
            <a:r>
              <a:rPr lang="it-IT" sz="1800" dirty="0"/>
              <a:t> </a:t>
            </a:r>
            <a:r>
              <a:rPr lang="it-IT" sz="1800" b="1" dirty="0">
                <a:solidFill>
                  <a:srgbClr val="FF0000"/>
                </a:solidFill>
              </a:rPr>
              <a:t>JUGANDO</a:t>
            </a:r>
            <a:r>
              <a:rPr lang="it-IT" sz="1800" dirty="0"/>
              <a:t>,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800" dirty="0"/>
              <a:t>el </a:t>
            </a:r>
            <a:r>
              <a:rPr lang="it-IT" sz="1800" b="1" dirty="0">
                <a:solidFill>
                  <a:srgbClr val="0070C0"/>
                </a:solidFill>
              </a:rPr>
              <a:t>CODING</a:t>
            </a:r>
            <a:r>
              <a:rPr lang="it-IT" sz="1800" dirty="0"/>
              <a:t> y la </a:t>
            </a:r>
            <a:r>
              <a:rPr lang="it-IT" sz="1800" b="1" dirty="0">
                <a:solidFill>
                  <a:srgbClr val="0070C0"/>
                </a:solidFill>
              </a:rPr>
              <a:t>ROBÓTICA EDUCATIVA </a:t>
            </a:r>
            <a:r>
              <a:rPr lang="it-IT" sz="1800" dirty="0"/>
              <a:t>pueden ser incluso más </a:t>
            </a:r>
            <a:r>
              <a:rPr lang="it-IT" sz="1800" b="1" dirty="0">
                <a:solidFill>
                  <a:srgbClr val="FF0000"/>
                </a:solidFill>
              </a:rPr>
              <a:t>divertidos</a:t>
            </a:r>
            <a:r>
              <a:rPr lang="it-IT" sz="1800" dirty="0"/>
              <a:t> y </a:t>
            </a:r>
            <a:r>
              <a:rPr lang="it-IT" sz="1800" b="1" dirty="0">
                <a:solidFill>
                  <a:srgbClr val="FF0000"/>
                </a:solidFill>
              </a:rPr>
              <a:t>motivadores.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6853" y="4796902"/>
            <a:ext cx="6346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/>
              <a:t>Está comprobado que cuando </a:t>
            </a:r>
            <a:r>
              <a:rPr lang="it-IT" b="1" dirty="0"/>
              <a:t>la experiencia de aprendizaje tambien es agradable, es más eficaz </a:t>
            </a:r>
            <a:r>
              <a:rPr lang="it-IT" dirty="0"/>
              <a:t>y </a:t>
            </a:r>
            <a:r>
              <a:rPr lang="it-IT" b="1" dirty="0"/>
              <a:t>alienta al niño a buscar nuevas oportunidades de conocimiento</a:t>
            </a:r>
          </a:p>
        </p:txBody>
      </p:sp>
    </p:spTree>
    <p:extLst>
      <p:ext uri="{BB962C8B-B14F-4D97-AF65-F5344CB8AC3E}">
        <p14:creationId xmlns:p14="http://schemas.microsoft.com/office/powerpoint/2010/main" val="529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2208" y="10947"/>
            <a:ext cx="9929792" cy="584775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it-IT" sz="3200" b="1" dirty="0"/>
              <a:t>Paso 1: prepararse para el trabajo en equipo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494727" y="1954792"/>
            <a:ext cx="753413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/>
              <a:t>Antes de nada, hacer coding y robótica educativa implica que se  </a:t>
            </a:r>
            <a:r>
              <a:rPr lang="it-IT" sz="2200" b="1" dirty="0"/>
              <a:t>trabaje en equipo</a:t>
            </a:r>
            <a:r>
              <a:rPr lang="it-IT" sz="2200" dirty="0"/>
              <a:t>. Saber trabajar en grupo implica la adquisición de una </a:t>
            </a:r>
            <a:r>
              <a:rPr lang="it-IT" sz="2200" b="1" dirty="0"/>
              <a:t>competencia social importante</a:t>
            </a:r>
            <a:r>
              <a:rPr lang="it-IT" sz="2200" dirty="0"/>
              <a:t>, que será útil durante toda la vida. </a:t>
            </a:r>
          </a:p>
          <a:p>
            <a:pPr algn="just"/>
            <a:endParaRPr lang="it-IT" sz="2200" dirty="0"/>
          </a:p>
          <a:p>
            <a:pPr algn="just"/>
            <a:r>
              <a:rPr lang="it-IT" sz="2200" dirty="0"/>
              <a:t>Con niños de </a:t>
            </a:r>
            <a:r>
              <a:rPr lang="it-IT" sz="2200" b="1" dirty="0"/>
              <a:t>educación infantil </a:t>
            </a:r>
            <a:r>
              <a:rPr lang="it-IT" sz="2200" dirty="0"/>
              <a:t>es aconsejable trabajar en </a:t>
            </a:r>
            <a:r>
              <a:rPr lang="it-IT" sz="2200" b="1" dirty="0"/>
              <a:t>grupos de 3 </a:t>
            </a:r>
            <a:r>
              <a:rPr lang="it-IT" sz="2200" dirty="0"/>
              <a:t>(para evitar turnos de espera demasiado largos). </a:t>
            </a:r>
          </a:p>
          <a:p>
            <a:pPr algn="just"/>
            <a:endParaRPr lang="it-IT" sz="2200" dirty="0"/>
          </a:p>
          <a:p>
            <a:pPr algn="just"/>
            <a:r>
              <a:rPr lang="it-IT" sz="2200" dirty="0"/>
              <a:t>En educación primaria, el </a:t>
            </a:r>
            <a:r>
              <a:rPr lang="it-IT" sz="2200" b="1" dirty="0"/>
              <a:t>grupo</a:t>
            </a:r>
            <a:r>
              <a:rPr lang="it-IT" sz="2200" dirty="0"/>
              <a:t> puede ser de </a:t>
            </a:r>
            <a:r>
              <a:rPr lang="it-IT" sz="2200" b="1" dirty="0"/>
              <a:t>4-5</a:t>
            </a:r>
            <a:r>
              <a:rPr lang="it-IT" sz="2200" dirty="0"/>
              <a:t>, a partir de tercero de primaria podríamos incluso llegar a </a:t>
            </a:r>
            <a:r>
              <a:rPr lang="it-IT" sz="2200" b="1" dirty="0"/>
              <a:t>6 miembros </a:t>
            </a:r>
            <a:r>
              <a:rPr lang="it-IT" sz="2200" dirty="0"/>
              <a:t>por cada grupo.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9FB16-367C-46F1-8A9A-17CA5079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63" y="1150775"/>
            <a:ext cx="3346872" cy="2864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6E82C6-596A-41FE-8A1E-C1126B2B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67" y="4015587"/>
            <a:ext cx="3960064" cy="2334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57B9E1-110E-48E7-B067-E1336F22A6A4}"/>
              </a:ext>
            </a:extLst>
          </p:cNvPr>
          <p:cNvSpPr txBox="1"/>
          <p:nvPr/>
        </p:nvSpPr>
        <p:spPr>
          <a:xfrm>
            <a:off x="534663" y="6462793"/>
            <a:ext cx="4266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Fuente: “El Correo de Burgos”</a:t>
            </a:r>
          </a:p>
        </p:txBody>
      </p:sp>
    </p:spTree>
    <p:extLst>
      <p:ext uri="{BB962C8B-B14F-4D97-AF65-F5344CB8AC3E}">
        <p14:creationId xmlns:p14="http://schemas.microsoft.com/office/powerpoint/2010/main" val="303652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 bwMode="auto">
          <a:xfrm>
            <a:off x="197685" y="794944"/>
            <a:ext cx="7673322" cy="3878047"/>
          </a:xfrm>
          <a:prstGeom prst="roundRect">
            <a:avLst/>
          </a:prstGeom>
          <a:solidFill>
            <a:srgbClr val="F9C3FA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2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077199" y="6480836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2208" y="10947"/>
            <a:ext cx="9929792" cy="584775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it-IT" sz="3200" b="1" dirty="0"/>
              <a:t>Paso 2:  Distribución de roles</a:t>
            </a: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359052" y="1045956"/>
            <a:ext cx="7422305" cy="35568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200" dirty="0"/>
              <a:t>En cada </a:t>
            </a:r>
            <a:r>
              <a:rPr lang="it-IT" sz="2200" dirty="0" err="1"/>
              <a:t>grupo</a:t>
            </a:r>
            <a:r>
              <a:rPr lang="it-IT" sz="2200" dirty="0"/>
              <a:t> </a:t>
            </a:r>
            <a:r>
              <a:rPr lang="it-IT" sz="2200" dirty="0" err="1"/>
              <a:t>podemos</a:t>
            </a:r>
            <a:r>
              <a:rPr lang="it-IT" sz="2200" dirty="0"/>
              <a:t> </a:t>
            </a:r>
            <a:r>
              <a:rPr lang="it-IT" sz="2200" dirty="0" err="1"/>
              <a:t>atribuir</a:t>
            </a:r>
            <a:r>
              <a:rPr lang="it-IT" sz="2200" dirty="0"/>
              <a:t> </a:t>
            </a:r>
            <a:r>
              <a:rPr lang="it-IT" sz="2200" dirty="0" err="1"/>
              <a:t>distintos</a:t>
            </a:r>
            <a:r>
              <a:rPr lang="it-IT" sz="2200" dirty="0"/>
              <a:t> </a:t>
            </a:r>
            <a:r>
              <a:rPr lang="it-IT" sz="2200" dirty="0" err="1"/>
              <a:t>papeles</a:t>
            </a:r>
            <a:r>
              <a:rPr lang="it-IT" sz="2200" dirty="0"/>
              <a:t>:</a:t>
            </a:r>
          </a:p>
          <a:p>
            <a:pPr marL="0" indent="0">
              <a:buNone/>
            </a:pPr>
            <a:r>
              <a:rPr lang="it-IT" sz="2200" dirty="0"/>
              <a:t> </a:t>
            </a:r>
            <a:r>
              <a:rPr lang="it-IT" sz="2200" b="1" dirty="0">
                <a:solidFill>
                  <a:srgbClr val="FF0000"/>
                </a:solidFill>
              </a:rPr>
              <a:t>PROGRAMADOR/A</a:t>
            </a:r>
            <a:r>
              <a:rPr lang="it-IT" sz="2200" dirty="0"/>
              <a:t> (decide la secuencia de comandos que tiene que dar a DOC y se la comunica al ejecutor)</a:t>
            </a:r>
          </a:p>
          <a:p>
            <a:pPr marL="0" indent="0">
              <a:buNone/>
            </a:pPr>
            <a:r>
              <a:rPr lang="it-IT" sz="2200" b="1" dirty="0">
                <a:solidFill>
                  <a:srgbClr val="FF0000"/>
                </a:solidFill>
              </a:rPr>
              <a:t>CONTROLADOR/A</a:t>
            </a:r>
            <a:r>
              <a:rPr lang="it-IT" sz="2200" dirty="0"/>
              <a:t> (observa lo que ha dicho el programador y escribe la secuencia de comandos, eventualmente hace sugerencias)</a:t>
            </a:r>
          </a:p>
          <a:p>
            <a:pPr marL="0" indent="0">
              <a:buNone/>
            </a:pPr>
            <a:r>
              <a:rPr lang="it-IT" sz="2200" dirty="0"/>
              <a:t> </a:t>
            </a:r>
            <a:r>
              <a:rPr lang="it-IT" sz="2200" b="1" dirty="0">
                <a:solidFill>
                  <a:srgbClr val="FF0000"/>
                </a:solidFill>
              </a:rPr>
              <a:t>EJECUTOR/A</a:t>
            </a:r>
            <a:r>
              <a:rPr lang="it-IT" sz="2200" dirty="0"/>
              <a:t> (ejecuta con el teclado los comandos decididos por el programador/a)</a:t>
            </a:r>
          </a:p>
          <a:p>
            <a:pPr marL="0" indent="0">
              <a:buNone/>
            </a:pPr>
            <a:r>
              <a:rPr lang="it-IT" sz="2200" dirty="0"/>
              <a:t> </a:t>
            </a:r>
            <a:r>
              <a:rPr lang="it-IT" sz="2200" b="1" dirty="0">
                <a:solidFill>
                  <a:srgbClr val="FF0000"/>
                </a:solidFill>
              </a:rPr>
              <a:t>COORDINADOR/A</a:t>
            </a:r>
            <a:r>
              <a:rPr lang="it-IT" sz="2200" dirty="0"/>
              <a:t> vigilante del orden y del respeto de los turnos de juegos y palabras) </a:t>
            </a:r>
          </a:p>
          <a:p>
            <a:pPr marL="0" indent="0">
              <a:buNone/>
            </a:pP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b="1" cap="all" dirty="0">
                <a:solidFill>
                  <a:srgbClr val="FF0000"/>
                </a:solidFill>
              </a:rPr>
              <a:t>vigilante</a:t>
            </a:r>
            <a:r>
              <a:rPr lang="it-IT" sz="2200" b="1" dirty="0">
                <a:solidFill>
                  <a:srgbClr val="FF0000"/>
                </a:solidFill>
              </a:rPr>
              <a:t> </a:t>
            </a:r>
            <a:r>
              <a:rPr lang="it-IT" sz="2200" b="1" dirty="0"/>
              <a:t>de los materiales de juego </a:t>
            </a:r>
            <a:r>
              <a:rPr lang="it-IT" sz="2200" dirty="0"/>
              <a:t>(encargado de que los materiales ni se pierdan ni se rompan)</a:t>
            </a:r>
          </a:p>
          <a:p>
            <a:pPr marL="0" indent="0">
              <a:buNone/>
            </a:pPr>
            <a:r>
              <a:rPr lang="it-IT" sz="2200" b="1" dirty="0"/>
              <a:t> </a:t>
            </a:r>
            <a:r>
              <a:rPr lang="it-IT" sz="2200" b="1" dirty="0">
                <a:solidFill>
                  <a:srgbClr val="FF0000"/>
                </a:solidFill>
              </a:rPr>
              <a:t>Portavoz</a:t>
            </a:r>
            <a:r>
              <a:rPr lang="it-IT" sz="2200" b="1" dirty="0"/>
              <a:t> del grupo </a:t>
            </a:r>
            <a:r>
              <a:rPr lang="it-IT" sz="2200" dirty="0"/>
              <a:t>(observa el desarrollo del juego y al final de la actividad relata lo que ha pasado )</a:t>
            </a:r>
          </a:p>
          <a:p>
            <a:pPr marL="0" indent="0">
              <a:buNone/>
            </a:pPr>
            <a:r>
              <a:rPr lang="it-IT" sz="2200" b="1" i="1" dirty="0"/>
              <a:t>En </a:t>
            </a:r>
            <a:r>
              <a:rPr lang="it-IT" sz="2200" b="1" i="1" dirty="0" err="1"/>
              <a:t>grupos</a:t>
            </a:r>
            <a:r>
              <a:rPr lang="it-IT" sz="2200" b="1" i="1" dirty="0"/>
              <a:t> con </a:t>
            </a:r>
            <a:r>
              <a:rPr lang="it-IT" sz="2200" b="1" i="1" dirty="0" err="1"/>
              <a:t>menos</a:t>
            </a:r>
            <a:r>
              <a:rPr lang="it-IT" sz="2200" b="1" i="1" dirty="0"/>
              <a:t> </a:t>
            </a:r>
            <a:r>
              <a:rPr lang="it-IT" sz="2200" b="1" i="1" dirty="0" err="1"/>
              <a:t>participantes</a:t>
            </a:r>
            <a:r>
              <a:rPr lang="it-IT" sz="2200" b="1" i="1" dirty="0"/>
              <a:t> </a:t>
            </a:r>
            <a:r>
              <a:rPr lang="it-IT" sz="2200" b="1" i="1" dirty="0" err="1"/>
              <a:t>los</a:t>
            </a:r>
            <a:r>
              <a:rPr lang="it-IT" sz="2200" b="1" i="1" dirty="0"/>
              <a:t> </a:t>
            </a:r>
            <a:r>
              <a:rPr lang="it-IT" sz="2200" b="1" i="1" dirty="0" err="1"/>
              <a:t>roles</a:t>
            </a:r>
            <a:r>
              <a:rPr lang="it-IT" sz="2200" b="1" i="1" dirty="0"/>
              <a:t> se </a:t>
            </a:r>
            <a:r>
              <a:rPr lang="it-IT" sz="2200" b="1" i="1" dirty="0" err="1"/>
              <a:t>pueden</a:t>
            </a:r>
            <a:r>
              <a:rPr lang="it-IT" sz="2200" b="1" i="1" dirty="0"/>
              <a:t> </a:t>
            </a:r>
            <a:r>
              <a:rPr lang="it-IT" sz="2200" b="1" i="1" dirty="0" err="1"/>
              <a:t>agrupar</a:t>
            </a:r>
            <a:r>
              <a:rPr lang="it-IT" sz="2200" b="1" i="1" dirty="0"/>
              <a:t>)</a:t>
            </a:r>
            <a:endParaRPr lang="it-IT" sz="2200" dirty="0"/>
          </a:p>
          <a:p>
            <a:pPr marL="457200" indent="-457200">
              <a:buFont typeface="+mj-lt"/>
              <a:buAutoNum type="alphaLcParenR"/>
            </a:pPr>
            <a:endParaRPr lang="it-IT" sz="2200" dirty="0"/>
          </a:p>
          <a:p>
            <a:endParaRPr lang="it-IT" sz="2200" dirty="0"/>
          </a:p>
          <a:p>
            <a:pPr marL="0" indent="0">
              <a:buFont typeface="Arial" panose="020B0604020202020204" pitchFamily="34" charset="0"/>
              <a:buNone/>
            </a:pPr>
            <a:endParaRPr lang="it-IT" sz="2200" dirty="0"/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197684" y="4942641"/>
            <a:ext cx="7673322" cy="1443069"/>
          </a:xfrm>
          <a:prstGeom prst="roundRect">
            <a:avLst/>
          </a:prstGeom>
          <a:solidFill>
            <a:srgbClr val="F9C3FA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rgbClr val="808080"/>
              </a:buClr>
              <a:defRPr/>
            </a:pPr>
            <a:endParaRPr lang="it-IT" sz="2200" b="1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307975" y="4985847"/>
            <a:ext cx="7422305" cy="355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it-IT" sz="1800" dirty="0"/>
              <a:t>Antes de pasar a usar el robot, es importante partir desde tu proprio cuerpo,  organizando la </a:t>
            </a:r>
            <a:r>
              <a:rPr lang="it-IT" sz="1800" b="1" dirty="0"/>
              <a:t>actividad como si tu mismo fueras el robot </a:t>
            </a:r>
            <a:r>
              <a:rPr lang="it-IT" sz="1800" dirty="0"/>
              <a:t>(ej. Te situas en una baldosa del suelo (o la dibujas) y el niño-robot recibe instrucciones de uno o más compañeros programadores moviéndose por las baldosas hasta alcanzar el objetivo. </a:t>
            </a:r>
            <a:endParaRPr lang="it-IT" sz="22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sz="2200" dirty="0"/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50" y="1928753"/>
            <a:ext cx="2609365" cy="19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coding unplugg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860" y="4046031"/>
            <a:ext cx="4084761" cy="2718223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 flipV="1">
            <a:off x="8799132" y="1888193"/>
            <a:ext cx="304800" cy="8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 flipV="1">
            <a:off x="8418657" y="1984884"/>
            <a:ext cx="304800" cy="8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 flipV="1">
            <a:off x="10234620" y="4521650"/>
            <a:ext cx="304800" cy="81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 descr="A group of people lying on the ground&#10;&#10;Description automatically generated">
            <a:extLst>
              <a:ext uri="{FF2B5EF4-FFF2-40B4-BE49-F238E27FC236}">
                <a16:creationId xmlns:a16="http://schemas.microsoft.com/office/drawing/2014/main" id="{BFB8DDB2-D469-48E3-80D5-6BC6A80B5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85" y="794944"/>
            <a:ext cx="1917837" cy="14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077199" y="6480836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2208" y="10947"/>
            <a:ext cx="9929792" cy="584775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it-IT" sz="3200" b="1" dirty="0"/>
              <a:t>Paso 3: Conocemos al robot con el que vamos a trabajar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5B127-8B72-428C-8CCA-1966EAB4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1" y="880497"/>
            <a:ext cx="11838881" cy="59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1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8969" y="6480836"/>
            <a:ext cx="5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Pierpaolo Clementoni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8077199" y="6480836"/>
            <a:ext cx="402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i="1" kern="50" dirty="0">
                <a:solidFill>
                  <a:schemeClr val="bg1"/>
                </a:solidFill>
                <a:cs typeface="Arial" panose="020B0604020202020204" pitchFamily="34" charset="0"/>
              </a:rPr>
              <a:t>Tamara Lapucci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0231" y="842402"/>
            <a:ext cx="409375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dirty="0"/>
              <a:t>Para niños/as entre 6-10 años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Precisión en los movimentos, motores de alta calidad</a:t>
            </a:r>
            <a:r>
              <a:rPr lang="it-IT" sz="1600" dirty="0"/>
              <a:t>, muchas </a:t>
            </a:r>
            <a:r>
              <a:rPr lang="it-IT" sz="1600" b="1" dirty="0"/>
              <a:t>actividades de complejidad creciente</a:t>
            </a:r>
          </a:p>
          <a:p>
            <a:pPr algn="just"/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Interactúa</a:t>
            </a:r>
            <a:r>
              <a:rPr lang="it-IT" sz="1600" dirty="0"/>
              <a:t> con el niño y te permite </a:t>
            </a:r>
            <a:r>
              <a:rPr lang="it-IT" sz="1600" b="1" dirty="0">
                <a:solidFill>
                  <a:srgbClr val="002060"/>
                </a:solidFill>
              </a:rPr>
              <a:t>dibujar figuras geométricas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Tablero de juego y elementos de juego incluidos (rotuladores, hojas de tamaño A3, listado de comandos de voz)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Programación </a:t>
            </a:r>
            <a:r>
              <a:rPr lang="it-IT" sz="1600" b="1" dirty="0">
                <a:solidFill>
                  <a:srgbClr val="002060"/>
                </a:solidFill>
              </a:rPr>
              <a:t>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Reconocimiento de voz </a:t>
            </a:r>
            <a:r>
              <a:rPr lang="it-IT" sz="1600" dirty="0"/>
              <a:t>(50 comandos de voz)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b="1" dirty="0">
                <a:solidFill>
                  <a:srgbClr val="002060"/>
                </a:solidFill>
              </a:rPr>
              <a:t>Programación digital </a:t>
            </a:r>
            <a:r>
              <a:rPr lang="it-IT" sz="1600" dirty="0"/>
              <a:t>con</a:t>
            </a:r>
            <a:r>
              <a:rPr lang="it-IT" sz="1600" dirty="0">
                <a:solidFill>
                  <a:srgbClr val="FF0000"/>
                </a:solidFill>
              </a:rPr>
              <a:t> app gratuita </a:t>
            </a:r>
            <a:r>
              <a:rPr lang="it-IT" sz="1600" dirty="0"/>
              <a:t>que permite utilizar 3 modalidades: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CODING</a:t>
            </a:r>
            <a:r>
              <a:rPr lang="it-IT" sz="1600" dirty="0"/>
              <a:t> (programación con bloques de nivel básico y avanzado)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REAL TIME</a:t>
            </a:r>
            <a:r>
              <a:rPr lang="it-IT" sz="1600" dirty="0"/>
              <a:t>;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DISEÑOO</a:t>
            </a:r>
            <a:r>
              <a:rPr lang="it-IT" sz="1600" dirty="0"/>
              <a:t> (libre y tangram)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-8970" y="0"/>
            <a:ext cx="12200969" cy="584775"/>
          </a:xfrm>
          <a:prstGeom prst="rect">
            <a:avLst/>
          </a:prstGeom>
          <a:solidFill>
            <a:srgbClr val="00B0F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3200" b="1" dirty="0"/>
              <a:t> MIND DESIGNER</a:t>
            </a:r>
          </a:p>
        </p:txBody>
      </p:sp>
      <p:pic>
        <p:nvPicPr>
          <p:cNvPr id="20" name="Picture 4" descr="https://images-na.ssl-images-amazon.com/images/I/91v0Z3OUuQL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49" y="4335258"/>
            <a:ext cx="2373321" cy="22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33" y="985530"/>
            <a:ext cx="3574081" cy="3651990"/>
          </a:xfrm>
          <a:prstGeom prst="rect">
            <a:avLst/>
          </a:prstGeom>
        </p:spPr>
      </p:pic>
      <p:pic>
        <p:nvPicPr>
          <p:cNvPr id="22" name="Picture 2" descr="https://images-na.ssl-images-amazon.com/images/I/81VSkPbk7IL._SL1500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9"/>
          <a:stretch/>
        </p:blipFill>
        <p:spPr bwMode="auto">
          <a:xfrm>
            <a:off x="8979197" y="1452787"/>
            <a:ext cx="2913301" cy="53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 descr="Bluetooth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1172" y="985530"/>
            <a:ext cx="1149349" cy="2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1947</Words>
  <Application>Microsoft Office PowerPoint</Application>
  <PresentationFormat>Widescreen</PresentationFormat>
  <Paragraphs>192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Impact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Construimos un camino para DOC</vt:lpstr>
      <vt:lpstr>PowerPoint Presentation</vt:lpstr>
      <vt:lpstr>CLASE DE PRIMERO DE EDUCACIÓN PRIMARIA</vt:lpstr>
      <vt:lpstr>AULA DE PRIMERO Y SEGUNDO DE EDUCACIÓN PRIMARIA </vt:lpstr>
      <vt:lpstr>En Segundo de primaria</vt:lpstr>
      <vt:lpstr>PowerPoint Presentation</vt:lpstr>
      <vt:lpstr>PowerPoint Presentation</vt:lpstr>
      <vt:lpstr>Y ahora…</vt:lpstr>
      <vt:lpstr>PowerPoint Presentation</vt:lpstr>
      <vt:lpstr>SCRATCH. El lenguaje de programación más usado por los niños</vt:lpstr>
      <vt:lpstr>Scratch Junior</vt:lpstr>
      <vt:lpstr>SCRATCH</vt:lpstr>
      <vt:lpstr>Y ahora os toca a vosotros/as…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GARCIA VELASCO</dc:creator>
  <cp:lastModifiedBy>SANDRA GARCIA VELASCO</cp:lastModifiedBy>
  <cp:revision>1</cp:revision>
  <dcterms:created xsi:type="dcterms:W3CDTF">2019-11-04T16:27:26Z</dcterms:created>
  <dcterms:modified xsi:type="dcterms:W3CDTF">2019-11-04T16:27:37Z</dcterms:modified>
</cp:coreProperties>
</file>