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89"/>
  </p:notesMasterIdLst>
  <p:sldIdLst>
    <p:sldId id="256" r:id="rId2"/>
    <p:sldId id="257" r:id="rId3"/>
    <p:sldId id="343" r:id="rId4"/>
    <p:sldId id="258" r:id="rId5"/>
    <p:sldId id="259" r:id="rId6"/>
    <p:sldId id="260" r:id="rId7"/>
    <p:sldId id="261" r:id="rId8"/>
    <p:sldId id="262" r:id="rId9"/>
    <p:sldId id="263" r:id="rId10"/>
    <p:sldId id="338" r:id="rId11"/>
    <p:sldId id="339" r:id="rId12"/>
    <p:sldId id="341" r:id="rId13"/>
    <p:sldId id="340" r:id="rId14"/>
    <p:sldId id="264" r:id="rId15"/>
    <p:sldId id="265" r:id="rId16"/>
    <p:sldId id="266" r:id="rId17"/>
    <p:sldId id="337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311" r:id="rId26"/>
    <p:sldId id="274" r:id="rId27"/>
    <p:sldId id="332" r:id="rId28"/>
    <p:sldId id="333" r:id="rId29"/>
    <p:sldId id="275" r:id="rId30"/>
    <p:sldId id="276" r:id="rId31"/>
    <p:sldId id="277" r:id="rId32"/>
    <p:sldId id="278" r:id="rId33"/>
    <p:sldId id="279" r:id="rId34"/>
    <p:sldId id="280" r:id="rId35"/>
    <p:sldId id="281" r:id="rId36"/>
    <p:sldId id="282" r:id="rId37"/>
    <p:sldId id="283" r:id="rId38"/>
    <p:sldId id="284" r:id="rId39"/>
    <p:sldId id="285" r:id="rId40"/>
    <p:sldId id="286" r:id="rId41"/>
    <p:sldId id="287" r:id="rId42"/>
    <p:sldId id="288" r:id="rId43"/>
    <p:sldId id="289" r:id="rId44"/>
    <p:sldId id="290" r:id="rId45"/>
    <p:sldId id="291" r:id="rId46"/>
    <p:sldId id="292" r:id="rId47"/>
    <p:sldId id="293" r:id="rId48"/>
    <p:sldId id="294" r:id="rId49"/>
    <p:sldId id="295" r:id="rId50"/>
    <p:sldId id="296" r:id="rId51"/>
    <p:sldId id="297" r:id="rId52"/>
    <p:sldId id="298" r:id="rId53"/>
    <p:sldId id="299" r:id="rId54"/>
    <p:sldId id="300" r:id="rId55"/>
    <p:sldId id="301" r:id="rId56"/>
    <p:sldId id="302" r:id="rId57"/>
    <p:sldId id="336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34" r:id="rId73"/>
    <p:sldId id="327" r:id="rId74"/>
    <p:sldId id="328" r:id="rId75"/>
    <p:sldId id="329" r:id="rId76"/>
    <p:sldId id="330" r:id="rId77"/>
    <p:sldId id="331" r:id="rId78"/>
    <p:sldId id="303" r:id="rId79"/>
    <p:sldId id="304" r:id="rId80"/>
    <p:sldId id="305" r:id="rId81"/>
    <p:sldId id="306" r:id="rId82"/>
    <p:sldId id="307" r:id="rId83"/>
    <p:sldId id="308" r:id="rId84"/>
    <p:sldId id="309" r:id="rId85"/>
    <p:sldId id="310" r:id="rId86"/>
    <p:sldId id="342" r:id="rId87"/>
    <p:sldId id="335" r:id="rId88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/>
      <a:tcStyle>
        <a:tcBdr/>
        <a:fill>
          <a:solidFill>
            <a:srgbClr val="E8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presProps" Target="presProps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theme" Target="theme/theme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" name="Shape 18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>
        <a:latin typeface="+mn-lt"/>
        <a:ea typeface="+mn-ea"/>
        <a:cs typeface="+mn-cs"/>
        <a:sym typeface="Helvetica Neue"/>
      </a:defRPr>
    </a:lvl1pPr>
    <a:lvl2pPr indent="228600" latinLnBrk="0">
      <a:defRPr>
        <a:latin typeface="+mn-lt"/>
        <a:ea typeface="+mn-ea"/>
        <a:cs typeface="+mn-cs"/>
        <a:sym typeface="Helvetica Neue"/>
      </a:defRPr>
    </a:lvl2pPr>
    <a:lvl3pPr indent="457200" latinLnBrk="0">
      <a:defRPr>
        <a:latin typeface="+mn-lt"/>
        <a:ea typeface="+mn-ea"/>
        <a:cs typeface="+mn-cs"/>
        <a:sym typeface="Helvetica Neue"/>
      </a:defRPr>
    </a:lvl3pPr>
    <a:lvl4pPr indent="685800" latinLnBrk="0">
      <a:defRPr>
        <a:latin typeface="+mn-lt"/>
        <a:ea typeface="+mn-ea"/>
        <a:cs typeface="+mn-cs"/>
        <a:sym typeface="Helvetica Neue"/>
      </a:defRPr>
    </a:lvl4pPr>
    <a:lvl5pPr indent="914400" latinLnBrk="0">
      <a:defRPr>
        <a:latin typeface="+mn-lt"/>
        <a:ea typeface="+mn-ea"/>
        <a:cs typeface="+mn-cs"/>
        <a:sym typeface="Helvetica Neue"/>
      </a:defRPr>
    </a:lvl5pPr>
    <a:lvl6pPr indent="1143000" latinLnBrk="0">
      <a:defRPr>
        <a:latin typeface="+mn-lt"/>
        <a:ea typeface="+mn-ea"/>
        <a:cs typeface="+mn-cs"/>
        <a:sym typeface="Helvetica Neue"/>
      </a:defRPr>
    </a:lvl6pPr>
    <a:lvl7pPr indent="1371600" latinLnBrk="0">
      <a:defRPr>
        <a:latin typeface="+mn-lt"/>
        <a:ea typeface="+mn-ea"/>
        <a:cs typeface="+mn-cs"/>
        <a:sym typeface="Helvetica Neue"/>
      </a:defRPr>
    </a:lvl7pPr>
    <a:lvl8pPr indent="1600200" latinLnBrk="0">
      <a:defRPr>
        <a:latin typeface="+mn-lt"/>
        <a:ea typeface="+mn-ea"/>
        <a:cs typeface="+mn-cs"/>
        <a:sym typeface="Helvetica Neue"/>
      </a:defRPr>
    </a:lvl8pPr>
    <a:lvl9pPr indent="1828800" latinLnBrk="0">
      <a:defRPr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Número de diapositiva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E987-48E8-42E0-B93F-956D80F80EDC}" type="datetimeFigureOut">
              <a:rPr lang="es-ES" smtClean="0"/>
              <a:t>09/10/2023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C0E38-F539-496A-8B04-58A88BEF44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3008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45E987-48E8-42E0-B93F-956D80F80EDC}" type="datetimeFigureOut">
              <a:rPr lang="es-ES" smtClean="0"/>
              <a:t>09/10/2023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0C0E38-F539-496A-8B04-58A88BEF443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0170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el título"/>
          <p:cNvSpPr txBox="1">
            <a:spLocks noGrp="1"/>
          </p:cNvSpPr>
          <p:nvPr>
            <p:ph type="title"/>
          </p:nvPr>
        </p:nvSpPr>
        <p:spPr>
          <a:xfrm>
            <a:off x="1826683" y="769937"/>
            <a:ext cx="9753601" cy="16684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/>
          <a:lstStyle/>
          <a:p>
            <a:r>
              <a:t>Texto del título</a:t>
            </a:r>
          </a:p>
        </p:txBody>
      </p:sp>
      <p:sp>
        <p:nvSpPr>
          <p:cNvPr id="3" name="Nivel de texto 1…"/>
          <p:cNvSpPr txBox="1">
            <a:spLocks noGrp="1"/>
          </p:cNvSpPr>
          <p:nvPr>
            <p:ph type="body" idx="1"/>
          </p:nvPr>
        </p:nvSpPr>
        <p:spPr>
          <a:xfrm>
            <a:off x="6805083" y="2438400"/>
            <a:ext cx="4775201" cy="4419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/>
          <a:lstStyle/>
          <a:p>
            <a:r>
              <a:t>Nivel de texto 1</a:t>
            </a:r>
          </a:p>
          <a:p>
            <a:pPr lvl="1"/>
            <a:r>
              <a:t>Nivel de texto 2</a:t>
            </a:r>
          </a:p>
          <a:p>
            <a:pPr lvl="2"/>
            <a:r>
              <a:t>Nivel de texto 3</a:t>
            </a:r>
          </a:p>
          <a:p>
            <a:pPr lvl="3"/>
            <a:r>
              <a:t>Nivel de texto 4</a:t>
            </a:r>
          </a:p>
          <a:p>
            <a:pPr lvl="4"/>
            <a:r>
              <a:t>Nivel de texto 5</a:t>
            </a:r>
          </a:p>
        </p:txBody>
      </p:sp>
      <p:sp>
        <p:nvSpPr>
          <p:cNvPr id="4" name="Número de diapositiva"/>
          <p:cNvSpPr txBox="1">
            <a:spLocks noGrp="1"/>
          </p:cNvSpPr>
          <p:nvPr>
            <p:ph type="sldNum" sz="quarter" idx="2"/>
          </p:nvPr>
        </p:nvSpPr>
        <p:spPr>
          <a:xfrm>
            <a:off x="11095181" y="6414762"/>
            <a:ext cx="258620" cy="248301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 anchor="ctr">
            <a:spAutoFit/>
          </a:bodyPr>
          <a:lstStyle>
            <a:lvl1pPr algn="r"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2pPr>
      <a:lvl3pPr marL="1234438" marR="0" indent="-320038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Tx/>
        <a:buFont typeface="Arial"/>
        <a:buNone/>
        <a:tabLst/>
        <a:defRPr sz="2800" b="0" i="0" u="none" strike="noStrike" cap="none" spc="0" baseline="0">
          <a:solidFill>
            <a:srgbClr val="000000"/>
          </a:solidFill>
          <a:uFillTx/>
          <a:latin typeface="Calibri"/>
          <a:ea typeface="Calibri"/>
          <a:cs typeface="Calibri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if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hyperlink" Target="https://www.youtube.com/watch?v=O_eB6N2eMSw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hyperlink" Target="https://www.youtube.com/watch?v=ymXXujI7R4w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jpeg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hyperlink" Target="https://www.youtube.com/watch?v=Y4CeglyreyA" TargetMode="Externa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youtube.com/watch?v=Ca3yoS00S-w" TargetMode="Externa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L6ylj1TlXTI" TargetMode="External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3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3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3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HPSfi3dzHbw" TargetMode="External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youtube.com/watch?v=Ng0pzYYlvlc" TargetMode="Externa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3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3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3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3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hyperlink" Target="https://www.museodelprado.es/coleccion/obra-de-arte/paisaje-con-san-onofre/2085d0bd-ea07-4680-a4d5-2c8c24607ae9" TargetMode="External"/><Relationship Id="rId1" Type="http://schemas.openxmlformats.org/officeDocument/2006/relationships/slideLayout" Target="../slideLayouts/slideLayout3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hyperlink" Target="https://bilbaomuseoa.eus/obra-de-arte/las-tentaciones-de-san-antonio-abad/" TargetMode="External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useothyssen.org/coleccion/artistas/ricci-sebastiano/magdalena-confortada-angeles" TargetMode="External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hyperlink" Target="https://www.youtube.com/watch?v=N-Z-z3Wigdk" TargetMode="External"/><Relationship Id="rId1" Type="http://schemas.openxmlformats.org/officeDocument/2006/relationships/slideLayout" Target="../slideLayouts/slideLayout3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ReejT5DwNPI" TargetMode="Externa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El eremitismo"/>
          <p:cNvSpPr txBox="1">
            <a:spLocks noGrp="1"/>
          </p:cNvSpPr>
          <p:nvPr>
            <p:ph type="title" idx="4294967295"/>
          </p:nvPr>
        </p:nvSpPr>
        <p:spPr>
          <a:xfrm>
            <a:off x="-603251" y="2312985"/>
            <a:ext cx="7843840" cy="1000128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>
              <a:defRPr sz="6000">
                <a:solidFill>
                  <a:srgbClr val="FFFFFF"/>
                </a:solidFill>
                <a:latin typeface="AR JULIAN"/>
                <a:ea typeface="AR JULIAN"/>
                <a:cs typeface="AR JULIAN"/>
                <a:sym typeface="AR JULIAN"/>
              </a:defRPr>
            </a:lvl1pPr>
          </a:lstStyle>
          <a:p>
            <a:r>
              <a:rPr sz="8000" dirty="0">
                <a:latin typeface="French Script MT" panose="03020402040607040605" pitchFamily="66" charset="0"/>
              </a:rPr>
              <a:t>El </a:t>
            </a:r>
            <a:r>
              <a:rPr sz="8000" dirty="0" err="1">
                <a:latin typeface="French Script MT" panose="03020402040607040605" pitchFamily="66" charset="0"/>
              </a:rPr>
              <a:t>eremitismo</a:t>
            </a:r>
            <a:endParaRPr sz="8000" dirty="0">
              <a:latin typeface="French Script MT" panose="03020402040607040605" pitchFamily="66" charset="0"/>
            </a:endParaRPr>
          </a:p>
        </p:txBody>
      </p:sp>
      <p:sp>
        <p:nvSpPr>
          <p:cNvPr id="21" name="Origen y evolución del monacato primitivo."/>
          <p:cNvSpPr txBox="1">
            <a:spLocks noGrp="1"/>
          </p:cNvSpPr>
          <p:nvPr>
            <p:ph type="body" sz="quarter" idx="4294967295"/>
          </p:nvPr>
        </p:nvSpPr>
        <p:spPr>
          <a:xfrm>
            <a:off x="0" y="3255962"/>
            <a:ext cx="6775450" cy="5778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SzTx/>
              <a:buNone/>
              <a:defRPr sz="2000">
                <a:solidFill>
                  <a:srgbClr val="FFFFFF"/>
                </a:solidFill>
                <a:latin typeface="Bookman Old Style"/>
                <a:ea typeface="Bookman Old Style"/>
                <a:cs typeface="Bookman Old Style"/>
                <a:sym typeface="Bookman Old Style"/>
              </a:defRPr>
            </a:lvl1pPr>
          </a:lstStyle>
          <a:p>
            <a:r>
              <a:t>Origen y evolución del monacato primitivo. </a:t>
            </a:r>
          </a:p>
        </p:txBody>
      </p:sp>
      <p:sp>
        <p:nvSpPr>
          <p:cNvPr id="23" name="Cristina Párbole Martín…"/>
          <p:cNvSpPr txBox="1"/>
          <p:nvPr/>
        </p:nvSpPr>
        <p:spPr>
          <a:xfrm>
            <a:off x="1868170" y="4025901"/>
            <a:ext cx="3039112" cy="115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Cristina Párbole Martín</a:t>
            </a:r>
          </a:p>
          <a:p>
            <a:pPr algn="ctr"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 algn="ctr"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Historiadora Medieval</a:t>
            </a:r>
          </a:p>
          <a:p>
            <a:pPr algn="ctr"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Fundación Santa María la Real</a:t>
            </a:r>
          </a:p>
        </p:txBody>
      </p:sp>
      <p:pic>
        <p:nvPicPr>
          <p:cNvPr id="24" name="Palencia - SANDRA HURTADO | POSITIVAMENT" descr="Palencia - SANDRA HURTADO | POSITIVAMENT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075" y="5905500"/>
            <a:ext cx="969963" cy="798513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ARGES - MANZANEDO (3).jpg" descr="ARGES - MANZANEDO (3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8554" y="373010"/>
            <a:ext cx="4106016" cy="615902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l eremitismo"/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rPr dirty="0"/>
              <a:t>El </a:t>
            </a:r>
            <a:r>
              <a:rPr dirty="0" err="1"/>
              <a:t>eremitismo</a:t>
            </a:r>
            <a:endParaRPr dirty="0"/>
          </a:p>
        </p:txBody>
      </p:sp>
      <p:sp>
        <p:nvSpPr>
          <p:cNvPr id="27" name="Introducción: ¿Qué es el eremitismo?: nociones de un fenómeno curioso.…"/>
          <p:cNvSpPr txBox="1">
            <a:spLocks noGrp="1"/>
          </p:cNvSpPr>
          <p:nvPr>
            <p:ph type="body" idx="4294967295"/>
          </p:nvPr>
        </p:nvSpPr>
        <p:spPr>
          <a:xfrm>
            <a:off x="838200" y="1825624"/>
            <a:ext cx="10515600" cy="435134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28599" indent="-228599"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 err="1"/>
              <a:t>Introducción</a:t>
            </a:r>
            <a:r>
              <a:rPr dirty="0"/>
              <a:t>: ¿</a:t>
            </a:r>
            <a:r>
              <a:rPr dirty="0" err="1"/>
              <a:t>Qué</a:t>
            </a:r>
            <a:r>
              <a:rPr dirty="0"/>
              <a:t> </a:t>
            </a:r>
            <a:r>
              <a:rPr dirty="0" err="1"/>
              <a:t>es</a:t>
            </a:r>
            <a:r>
              <a:rPr dirty="0"/>
              <a:t> el </a:t>
            </a:r>
            <a:r>
              <a:rPr dirty="0" err="1"/>
              <a:t>eremitismo</a:t>
            </a:r>
            <a:r>
              <a:rPr dirty="0"/>
              <a:t>?: </a:t>
            </a:r>
            <a:r>
              <a:rPr dirty="0" err="1"/>
              <a:t>nociones</a:t>
            </a:r>
            <a:r>
              <a:rPr dirty="0"/>
              <a:t> de un </a:t>
            </a:r>
            <a:r>
              <a:rPr dirty="0" err="1"/>
              <a:t>fenómeno</a:t>
            </a:r>
            <a:r>
              <a:rPr dirty="0"/>
              <a:t> </a:t>
            </a:r>
            <a:r>
              <a:rPr dirty="0" err="1"/>
              <a:t>curioso</a:t>
            </a:r>
            <a:r>
              <a:rPr dirty="0"/>
              <a:t>.</a:t>
            </a:r>
          </a:p>
          <a:p>
            <a:pPr marL="228599" indent="-228599"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 err="1"/>
              <a:t>Eremitismo</a:t>
            </a:r>
            <a:r>
              <a:rPr dirty="0"/>
              <a:t> oriental e </a:t>
            </a:r>
            <a:r>
              <a:rPr dirty="0" err="1"/>
              <a:t>hispano</a:t>
            </a:r>
            <a:r>
              <a:rPr dirty="0"/>
              <a:t>: </a:t>
            </a:r>
            <a:r>
              <a:rPr dirty="0" err="1"/>
              <a:t>semejanzas</a:t>
            </a:r>
            <a:r>
              <a:rPr dirty="0"/>
              <a:t> y </a:t>
            </a:r>
            <a:r>
              <a:rPr dirty="0" err="1"/>
              <a:t>diferencias</a:t>
            </a:r>
            <a:r>
              <a:rPr dirty="0"/>
              <a:t>.</a:t>
            </a:r>
          </a:p>
          <a:p>
            <a:pPr marL="228599" indent="-228599"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Los </a:t>
            </a:r>
            <a:r>
              <a:rPr dirty="0" err="1"/>
              <a:t>eremitorios</a:t>
            </a:r>
            <a:r>
              <a:rPr dirty="0"/>
              <a:t>: </a:t>
            </a:r>
            <a:r>
              <a:rPr dirty="0" err="1"/>
              <a:t>escenarios</a:t>
            </a:r>
            <a:r>
              <a:rPr dirty="0"/>
              <a:t> de </a:t>
            </a:r>
            <a:r>
              <a:rPr dirty="0" err="1"/>
              <a:t>una</a:t>
            </a:r>
            <a:r>
              <a:rPr dirty="0"/>
              <a:t> forma de </a:t>
            </a:r>
            <a:r>
              <a:rPr dirty="0" err="1"/>
              <a:t>entender</a:t>
            </a:r>
            <a:r>
              <a:rPr dirty="0"/>
              <a:t> el </a:t>
            </a:r>
            <a:r>
              <a:rPr dirty="0" err="1"/>
              <a:t>mundo</a:t>
            </a:r>
            <a:r>
              <a:rPr dirty="0"/>
              <a:t>.</a:t>
            </a:r>
          </a:p>
          <a:p>
            <a:pPr marL="228599" indent="-228599"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Del </a:t>
            </a:r>
            <a:r>
              <a:rPr dirty="0" err="1"/>
              <a:t>eremitismo</a:t>
            </a:r>
            <a:r>
              <a:rPr dirty="0"/>
              <a:t> al </a:t>
            </a:r>
            <a:r>
              <a:rPr dirty="0" err="1"/>
              <a:t>monacato</a:t>
            </a:r>
            <a:r>
              <a:rPr dirty="0"/>
              <a:t> </a:t>
            </a:r>
            <a:r>
              <a:rPr dirty="0" err="1"/>
              <a:t>primitivo</a:t>
            </a:r>
            <a:r>
              <a:rPr dirty="0"/>
              <a:t>: el </a:t>
            </a:r>
            <a:r>
              <a:rPr dirty="0" err="1"/>
              <a:t>comienzo</a:t>
            </a:r>
            <a:r>
              <a:rPr dirty="0"/>
              <a:t> </a:t>
            </a:r>
            <a:r>
              <a:rPr dirty="0" err="1"/>
              <a:t>espontáneo</a:t>
            </a:r>
            <a:r>
              <a:rPr dirty="0"/>
              <a:t>.</a:t>
            </a:r>
            <a:endParaRPr lang="es-ES" dirty="0"/>
          </a:p>
          <a:p>
            <a:pPr marL="228599" indent="-228599"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lang="es-ES" dirty="0"/>
              <a:t>El eremita: mi imagen y la tuya.</a:t>
            </a:r>
            <a:endParaRPr dirty="0"/>
          </a:p>
          <a:p>
            <a:pPr marL="228599" indent="-228599"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 err="1"/>
              <a:t>Ejemplos</a:t>
            </a:r>
            <a:r>
              <a:rPr dirty="0"/>
              <a:t> de </a:t>
            </a:r>
            <a:r>
              <a:rPr dirty="0" err="1"/>
              <a:t>eremitorios</a:t>
            </a:r>
            <a:r>
              <a:rPr dirty="0"/>
              <a:t>. 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260475" y="634877"/>
            <a:ext cx="9144000" cy="1056909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¿Qué sabes del </a:t>
            </a:r>
            <a:r>
              <a:rPr lang="es-ES" dirty="0" err="1">
                <a:solidFill>
                  <a:schemeClr val="bg1"/>
                </a:solidFill>
                <a:latin typeface="Garamond" panose="02020404030301010803" pitchFamily="18" charset="0"/>
              </a:rPr>
              <a:t>eremitismo</a:t>
            </a:r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? </a:t>
            </a:r>
          </a:p>
        </p:txBody>
      </p:sp>
      <p:pic>
        <p:nvPicPr>
          <p:cNvPr id="4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3082" y="2131402"/>
            <a:ext cx="2758786" cy="413751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488020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¿Qué es el eremitismo?"/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rPr sz="3600" dirty="0"/>
              <a:t>¿</a:t>
            </a:r>
            <a:r>
              <a:rPr sz="3600" dirty="0" err="1"/>
              <a:t>Qué</a:t>
            </a:r>
            <a:r>
              <a:rPr sz="3600" dirty="0"/>
              <a:t> </a:t>
            </a:r>
            <a:r>
              <a:rPr sz="3600" dirty="0" err="1"/>
              <a:t>es</a:t>
            </a:r>
            <a:r>
              <a:rPr sz="3600" dirty="0"/>
              <a:t> el </a:t>
            </a:r>
            <a:r>
              <a:rPr sz="3600" dirty="0" err="1"/>
              <a:t>eremitismo</a:t>
            </a:r>
            <a:r>
              <a:rPr sz="3600" dirty="0"/>
              <a:t>?</a:t>
            </a:r>
            <a:r>
              <a:rPr lang="es-ES" sz="3600" dirty="0"/>
              <a:t>: </a:t>
            </a:r>
            <a:br>
              <a:rPr lang="es-ES" sz="3600" dirty="0"/>
            </a:br>
            <a:r>
              <a:rPr lang="es-ES" sz="3600" dirty="0"/>
              <a:t>nociones de un fenómeno curioso. </a:t>
            </a:r>
            <a:endParaRPr sz="3600" dirty="0"/>
          </a:p>
        </p:txBody>
      </p:sp>
      <p:sp>
        <p:nvSpPr>
          <p:cNvPr id="30" name="El eremitismo es un fenómeno protagonizado por un solitario llamado eremita o ermitaño (de eremos “el que vive en el desierto”) o anacoreta ( de anachoretes “el que vive aparte”), donde el eremitorio es el espacio que en un momento de la historia sirvió "/>
          <p:cNvSpPr txBox="1">
            <a:spLocks noGrp="1"/>
          </p:cNvSpPr>
          <p:nvPr>
            <p:ph type="body" idx="4294967295"/>
          </p:nvPr>
        </p:nvSpPr>
        <p:spPr>
          <a:xfrm>
            <a:off x="838200" y="1690685"/>
            <a:ext cx="10515600" cy="43513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ctr">
              <a:buSzTx/>
              <a:buNone/>
              <a:defRPr sz="2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El </a:t>
            </a:r>
            <a:r>
              <a:rPr dirty="0" err="1"/>
              <a:t>eremitismo</a:t>
            </a:r>
            <a:r>
              <a:rPr dirty="0"/>
              <a:t> </a:t>
            </a:r>
            <a:r>
              <a:rPr dirty="0" err="1"/>
              <a:t>es</a:t>
            </a:r>
            <a:r>
              <a:rPr dirty="0"/>
              <a:t> un </a:t>
            </a:r>
            <a:r>
              <a:rPr dirty="0" err="1"/>
              <a:t>fenómeno</a:t>
            </a:r>
            <a:r>
              <a:rPr dirty="0"/>
              <a:t> </a:t>
            </a:r>
            <a:r>
              <a:rPr dirty="0" err="1"/>
              <a:t>protagonizado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un </a:t>
            </a:r>
            <a:r>
              <a:rPr dirty="0" err="1"/>
              <a:t>solitario</a:t>
            </a:r>
            <a:r>
              <a:rPr dirty="0"/>
              <a:t> </a:t>
            </a:r>
            <a:r>
              <a:rPr dirty="0" err="1"/>
              <a:t>llamado</a:t>
            </a:r>
            <a:r>
              <a:rPr dirty="0"/>
              <a:t> </a:t>
            </a:r>
            <a:r>
              <a:rPr dirty="0" err="1">
                <a:solidFill>
                  <a:srgbClr val="FFFF00"/>
                </a:solidFill>
              </a:rPr>
              <a:t>eremita</a:t>
            </a:r>
            <a:r>
              <a:rPr dirty="0"/>
              <a:t> o </a:t>
            </a:r>
            <a:r>
              <a:rPr dirty="0" err="1">
                <a:solidFill>
                  <a:srgbClr val="FFFF00"/>
                </a:solidFill>
              </a:rPr>
              <a:t>ermitaño</a:t>
            </a:r>
            <a:r>
              <a:rPr dirty="0">
                <a:solidFill>
                  <a:srgbClr val="FFFF00"/>
                </a:solidFill>
              </a:rPr>
              <a:t> </a:t>
            </a:r>
            <a:r>
              <a:rPr dirty="0"/>
              <a:t>(de </a:t>
            </a:r>
            <a:r>
              <a:rPr dirty="0" err="1"/>
              <a:t>eremos</a:t>
            </a:r>
            <a:r>
              <a:rPr dirty="0"/>
              <a:t> “el que vive </a:t>
            </a:r>
            <a:r>
              <a:rPr dirty="0" err="1"/>
              <a:t>en</a:t>
            </a:r>
            <a:r>
              <a:rPr dirty="0"/>
              <a:t> el </a:t>
            </a:r>
            <a:r>
              <a:rPr dirty="0" err="1"/>
              <a:t>desierto</a:t>
            </a:r>
            <a:r>
              <a:rPr dirty="0"/>
              <a:t>”) o </a:t>
            </a:r>
            <a:r>
              <a:rPr dirty="0" err="1">
                <a:solidFill>
                  <a:srgbClr val="FFFF00"/>
                </a:solidFill>
              </a:rPr>
              <a:t>anacoreta</a:t>
            </a:r>
            <a:r>
              <a:rPr dirty="0"/>
              <a:t> ( de </a:t>
            </a:r>
            <a:r>
              <a:rPr dirty="0" err="1"/>
              <a:t>anachoretes</a:t>
            </a:r>
            <a:r>
              <a:rPr dirty="0"/>
              <a:t> “el que vive </a:t>
            </a:r>
            <a:r>
              <a:rPr dirty="0" err="1"/>
              <a:t>aparte</a:t>
            </a:r>
            <a:r>
              <a:rPr dirty="0"/>
              <a:t>”), </a:t>
            </a:r>
            <a:r>
              <a:rPr dirty="0" err="1"/>
              <a:t>donde</a:t>
            </a:r>
            <a:r>
              <a:rPr dirty="0"/>
              <a:t> el </a:t>
            </a:r>
            <a:r>
              <a:rPr dirty="0" err="1"/>
              <a:t>eremitorio</a:t>
            </a:r>
            <a:r>
              <a:rPr dirty="0"/>
              <a:t> </a:t>
            </a:r>
            <a:r>
              <a:rPr dirty="0" err="1"/>
              <a:t>es</a:t>
            </a:r>
            <a:r>
              <a:rPr dirty="0"/>
              <a:t> el </a:t>
            </a:r>
            <a:r>
              <a:rPr dirty="0" err="1"/>
              <a:t>espacio</a:t>
            </a:r>
            <a:r>
              <a:rPr dirty="0"/>
              <a:t> que </a:t>
            </a:r>
            <a:r>
              <a:rPr dirty="0" err="1"/>
              <a:t>en</a:t>
            </a:r>
            <a:r>
              <a:rPr dirty="0"/>
              <a:t> un </a:t>
            </a:r>
            <a:r>
              <a:rPr dirty="0" err="1"/>
              <a:t>momento</a:t>
            </a:r>
            <a:r>
              <a:rPr dirty="0"/>
              <a:t> de la </a:t>
            </a:r>
            <a:r>
              <a:rPr dirty="0" err="1"/>
              <a:t>historia</a:t>
            </a:r>
            <a:r>
              <a:rPr dirty="0"/>
              <a:t> </a:t>
            </a:r>
            <a:r>
              <a:rPr dirty="0" err="1"/>
              <a:t>sirvió</a:t>
            </a:r>
            <a:r>
              <a:rPr dirty="0"/>
              <a:t> </a:t>
            </a:r>
            <a:r>
              <a:rPr dirty="0" err="1"/>
              <a:t>tanto</a:t>
            </a:r>
            <a:r>
              <a:rPr dirty="0"/>
              <a:t> para el </a:t>
            </a:r>
            <a:r>
              <a:rPr dirty="0" err="1"/>
              <a:t>alojamiento</a:t>
            </a:r>
            <a:r>
              <a:rPr dirty="0"/>
              <a:t> </a:t>
            </a:r>
            <a:r>
              <a:rPr dirty="0" err="1"/>
              <a:t>como</a:t>
            </a:r>
            <a:r>
              <a:rPr dirty="0"/>
              <a:t> para </a:t>
            </a:r>
            <a:r>
              <a:rPr dirty="0" err="1"/>
              <a:t>otras</a:t>
            </a:r>
            <a:r>
              <a:rPr dirty="0"/>
              <a:t> </a:t>
            </a:r>
            <a:r>
              <a:rPr dirty="0" err="1"/>
              <a:t>funciones</a:t>
            </a:r>
            <a:r>
              <a:rPr dirty="0"/>
              <a:t> de </a:t>
            </a:r>
            <a:r>
              <a:rPr dirty="0" err="1"/>
              <a:t>orden</a:t>
            </a:r>
            <a:r>
              <a:rPr dirty="0"/>
              <a:t> </a:t>
            </a:r>
            <a:r>
              <a:rPr dirty="0" err="1"/>
              <a:t>espiritual</a:t>
            </a:r>
            <a:r>
              <a:rPr dirty="0"/>
              <a:t> </a:t>
            </a:r>
            <a:r>
              <a:rPr dirty="0" err="1"/>
              <a:t>desarrolladas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personas que se </a:t>
            </a:r>
            <a:r>
              <a:rPr dirty="0" err="1"/>
              <a:t>retiraron</a:t>
            </a:r>
            <a:r>
              <a:rPr dirty="0"/>
              <a:t> a la </a:t>
            </a:r>
            <a:r>
              <a:rPr dirty="0" err="1"/>
              <a:t>soledad</a:t>
            </a:r>
            <a:r>
              <a:rPr dirty="0"/>
              <a:t>. </a:t>
            </a:r>
          </a:p>
        </p:txBody>
      </p:sp>
      <p:pic>
        <p:nvPicPr>
          <p:cNvPr id="31" name="Eremitorios rupestres en la Montaña Palentina y alrededores | Románico  Digital" descr="Eremitorios rupestres en la Montaña Palentina y alrededores | Románico  Digital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3237" y="3819525"/>
            <a:ext cx="3565528" cy="2673350"/>
          </a:xfrm>
          <a:prstGeom prst="rect">
            <a:avLst/>
          </a:prstGeom>
          <a:ln w="12700">
            <a:miter lim="400000"/>
          </a:ln>
        </p:spPr>
      </p:pic>
      <p:sp>
        <p:nvSpPr>
          <p:cNvPr id="32" name="Iglesia de Cadalso, Valderredible"/>
          <p:cNvSpPr txBox="1"/>
          <p:nvPr/>
        </p:nvSpPr>
        <p:spPr>
          <a:xfrm>
            <a:off x="8305482" y="6149975"/>
            <a:ext cx="3347088" cy="333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Iglesia de Cadalso, Valderredible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alabras clave que debemos saber."/>
          <p:cNvSpPr txBox="1">
            <a:spLocks noGrp="1"/>
          </p:cNvSpPr>
          <p:nvPr>
            <p:ph type="title" idx="4294967295"/>
          </p:nvPr>
        </p:nvSpPr>
        <p:spPr>
          <a:xfrm>
            <a:off x="1981200" y="480625"/>
            <a:ext cx="8229600" cy="1143004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 sz="4000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t>Palabras clave que debemos saber.</a:t>
            </a:r>
          </a:p>
        </p:txBody>
      </p:sp>
      <p:sp>
        <p:nvSpPr>
          <p:cNvPr id="35" name="Ascetismo (término griego “askesis”): ejercicio del cuerpo para alcanzar la virtud.…"/>
          <p:cNvSpPr txBox="1">
            <a:spLocks noGrp="1"/>
          </p:cNvSpPr>
          <p:nvPr>
            <p:ph type="body" idx="4294967295"/>
          </p:nvPr>
        </p:nvSpPr>
        <p:spPr>
          <a:xfrm>
            <a:off x="1266061" y="2089424"/>
            <a:ext cx="9659878" cy="354781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899" indent="-342899" algn="just">
              <a:lnSpc>
                <a:spcPct val="80000"/>
              </a:lnSpc>
              <a:spcBef>
                <a:spcPts val="700"/>
              </a:spcBef>
              <a:defRPr sz="26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Ascetismo (término griego “askesis”): </a:t>
            </a:r>
            <a:r>
              <a:rPr>
                <a:solidFill>
                  <a:srgbClr val="FFFFFF"/>
                </a:solidFill>
              </a:rPr>
              <a:t>ejercicio del cuerpo para alcanzar la virtud.</a:t>
            </a:r>
          </a:p>
          <a:p>
            <a:pPr marL="342899" indent="-342899" algn="just">
              <a:lnSpc>
                <a:spcPct val="80000"/>
              </a:lnSpc>
              <a:spcBef>
                <a:spcPts val="700"/>
              </a:spcBef>
              <a:defRPr sz="26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Monjes (del griego “mono” o “monachos” “solitario): </a:t>
            </a:r>
            <a:r>
              <a:rPr>
                <a:solidFill>
                  <a:srgbClr val="FFFFFF"/>
                </a:solidFill>
              </a:rPr>
              <a:t>personas que optaron por vivir aislados físicamente para lograr un más elevado grado de ascesis. </a:t>
            </a:r>
          </a:p>
          <a:p>
            <a:pPr marL="342899" indent="-342899" algn="just">
              <a:lnSpc>
                <a:spcPct val="80000"/>
              </a:lnSpc>
              <a:spcBef>
                <a:spcPts val="700"/>
              </a:spcBef>
              <a:defRPr sz="26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Anacoreta (anacoretai): </a:t>
            </a:r>
            <a:r>
              <a:rPr>
                <a:solidFill>
                  <a:srgbClr val="FFFFFF"/>
                </a:solidFill>
              </a:rPr>
              <a:t>el origen del término nada tiene que ver con su significado actual, se aplicaba aquellos hombres, habitantes del Delta y del valle del Nilo, que por diversos motivos optaban por esconderse en el desierto. Se perdió su significado y paso a designar a los que se retiraban al desierto por motivos religiosos. 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Eremita: es una persona que elige profesar una vida solitaria y ascética, sin contacto permanente con la sociedad. El vocablo ermita procede del latín eremīta, que a su vez deriva del griego ἐρημίτης o de ἔρημος, que significa «del desierto». Es un ascet"/>
          <p:cNvSpPr txBox="1">
            <a:spLocks noGrp="1"/>
          </p:cNvSpPr>
          <p:nvPr>
            <p:ph type="body" sz="half" idx="4294967295"/>
          </p:nvPr>
        </p:nvSpPr>
        <p:spPr>
          <a:xfrm>
            <a:off x="764932" y="739307"/>
            <a:ext cx="9992810" cy="309528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899" indent="-342899" algn="just">
              <a:lnSpc>
                <a:spcPct val="100000"/>
              </a:lnSpc>
              <a:spcBef>
                <a:spcPts val="700"/>
              </a:spcBef>
              <a:defRPr sz="2600" b="1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sz="2400" dirty="0" err="1"/>
              <a:t>Eremita</a:t>
            </a:r>
            <a:r>
              <a:rPr sz="2400" dirty="0"/>
              <a:t>: </a:t>
            </a:r>
            <a:r>
              <a:rPr sz="2400" b="0" dirty="0" err="1">
                <a:solidFill>
                  <a:srgbClr val="FFFFFF"/>
                </a:solidFill>
              </a:rPr>
              <a:t>es</a:t>
            </a:r>
            <a:r>
              <a:rPr sz="2400" b="0" dirty="0">
                <a:solidFill>
                  <a:srgbClr val="FFFFFF"/>
                </a:solidFill>
              </a:rPr>
              <a:t> </a:t>
            </a:r>
            <a:r>
              <a:rPr sz="2400" b="0" dirty="0" err="1">
                <a:solidFill>
                  <a:srgbClr val="FFFFFF"/>
                </a:solidFill>
              </a:rPr>
              <a:t>una</a:t>
            </a:r>
            <a:r>
              <a:rPr sz="2400" b="0" dirty="0">
                <a:solidFill>
                  <a:srgbClr val="FFFFFF"/>
                </a:solidFill>
              </a:rPr>
              <a:t> persona que </a:t>
            </a:r>
            <a:r>
              <a:rPr sz="2400" b="0" dirty="0" err="1">
                <a:solidFill>
                  <a:srgbClr val="FFFFFF"/>
                </a:solidFill>
              </a:rPr>
              <a:t>elige</a:t>
            </a:r>
            <a:r>
              <a:rPr sz="2400" b="0" dirty="0">
                <a:solidFill>
                  <a:srgbClr val="FFFFFF"/>
                </a:solidFill>
              </a:rPr>
              <a:t> </a:t>
            </a:r>
            <a:r>
              <a:rPr sz="2400" b="0" dirty="0" err="1">
                <a:solidFill>
                  <a:srgbClr val="FFFFFF"/>
                </a:solidFill>
              </a:rPr>
              <a:t>profesar</a:t>
            </a:r>
            <a:r>
              <a:rPr sz="2400" b="0" dirty="0">
                <a:solidFill>
                  <a:srgbClr val="FFFFFF"/>
                </a:solidFill>
              </a:rPr>
              <a:t> </a:t>
            </a:r>
            <a:r>
              <a:rPr sz="2400" b="0" dirty="0" err="1">
                <a:solidFill>
                  <a:srgbClr val="FFFFFF"/>
                </a:solidFill>
              </a:rPr>
              <a:t>una</a:t>
            </a:r>
            <a:r>
              <a:rPr sz="2400" b="0" dirty="0">
                <a:solidFill>
                  <a:srgbClr val="FFFFFF"/>
                </a:solidFill>
              </a:rPr>
              <a:t> </a:t>
            </a:r>
            <a:r>
              <a:rPr sz="2400" b="0" dirty="0" err="1">
                <a:solidFill>
                  <a:srgbClr val="FFFFFF"/>
                </a:solidFill>
              </a:rPr>
              <a:t>vida</a:t>
            </a:r>
            <a:r>
              <a:rPr sz="2400" b="0" dirty="0">
                <a:solidFill>
                  <a:srgbClr val="FFFFFF"/>
                </a:solidFill>
              </a:rPr>
              <a:t> </a:t>
            </a:r>
            <a:r>
              <a:rPr sz="2400" b="0" dirty="0" err="1">
                <a:solidFill>
                  <a:srgbClr val="FFFFFF"/>
                </a:solidFill>
              </a:rPr>
              <a:t>solitaria</a:t>
            </a:r>
            <a:r>
              <a:rPr sz="2400" b="0" dirty="0">
                <a:solidFill>
                  <a:srgbClr val="FFFFFF"/>
                </a:solidFill>
              </a:rPr>
              <a:t> y </a:t>
            </a:r>
            <a:r>
              <a:rPr sz="2400" b="0" dirty="0" err="1">
                <a:solidFill>
                  <a:srgbClr val="FFFFFF"/>
                </a:solidFill>
              </a:rPr>
              <a:t>ascética</a:t>
            </a:r>
            <a:r>
              <a:rPr sz="2400" b="0" dirty="0">
                <a:solidFill>
                  <a:srgbClr val="FFFFFF"/>
                </a:solidFill>
              </a:rPr>
              <a:t>, sin </a:t>
            </a:r>
            <a:r>
              <a:rPr sz="2400" b="0" dirty="0" err="1">
                <a:solidFill>
                  <a:srgbClr val="FFFFFF"/>
                </a:solidFill>
              </a:rPr>
              <a:t>contacto</a:t>
            </a:r>
            <a:r>
              <a:rPr sz="2400" b="0" dirty="0">
                <a:solidFill>
                  <a:srgbClr val="FFFFFF"/>
                </a:solidFill>
              </a:rPr>
              <a:t> </a:t>
            </a:r>
            <a:r>
              <a:rPr sz="2400" b="0" dirty="0" err="1">
                <a:solidFill>
                  <a:srgbClr val="FFFFFF"/>
                </a:solidFill>
              </a:rPr>
              <a:t>permanente</a:t>
            </a:r>
            <a:r>
              <a:rPr sz="2400" b="0" dirty="0">
                <a:solidFill>
                  <a:srgbClr val="FFFFFF"/>
                </a:solidFill>
              </a:rPr>
              <a:t> con la </a:t>
            </a:r>
            <a:r>
              <a:rPr sz="2400" b="0" dirty="0" err="1">
                <a:solidFill>
                  <a:srgbClr val="FFFFFF"/>
                </a:solidFill>
              </a:rPr>
              <a:t>sociedad</a:t>
            </a:r>
            <a:r>
              <a:rPr sz="2400" b="0" dirty="0">
                <a:solidFill>
                  <a:srgbClr val="FFFFFF"/>
                </a:solidFill>
              </a:rPr>
              <a:t>. El </a:t>
            </a:r>
            <a:r>
              <a:rPr sz="2400" b="0" dirty="0" err="1">
                <a:solidFill>
                  <a:srgbClr val="FFFFFF"/>
                </a:solidFill>
              </a:rPr>
              <a:t>vocablo</a:t>
            </a:r>
            <a:r>
              <a:rPr sz="2400" b="0" dirty="0">
                <a:solidFill>
                  <a:srgbClr val="FFFFFF"/>
                </a:solidFill>
              </a:rPr>
              <a:t> </a:t>
            </a:r>
            <a:r>
              <a:rPr sz="2400" b="0" i="1" dirty="0" err="1">
                <a:solidFill>
                  <a:srgbClr val="FFFFFF"/>
                </a:solidFill>
              </a:rPr>
              <a:t>ermita</a:t>
            </a:r>
            <a:r>
              <a:rPr sz="2400" b="0" dirty="0">
                <a:solidFill>
                  <a:srgbClr val="FFFFFF"/>
                </a:solidFill>
              </a:rPr>
              <a:t> </a:t>
            </a:r>
            <a:r>
              <a:rPr sz="2400" b="0" dirty="0" err="1">
                <a:solidFill>
                  <a:srgbClr val="FFFFFF"/>
                </a:solidFill>
              </a:rPr>
              <a:t>procede</a:t>
            </a:r>
            <a:r>
              <a:rPr sz="2400" b="0" dirty="0">
                <a:solidFill>
                  <a:srgbClr val="FFFFFF"/>
                </a:solidFill>
              </a:rPr>
              <a:t> del </a:t>
            </a:r>
            <a:r>
              <a:rPr sz="2400" b="0" dirty="0" err="1">
                <a:solidFill>
                  <a:srgbClr val="FFFFFF"/>
                </a:solidFill>
              </a:rPr>
              <a:t>latín</a:t>
            </a:r>
            <a:r>
              <a:rPr sz="2400" b="0" dirty="0">
                <a:solidFill>
                  <a:srgbClr val="FFFFFF"/>
                </a:solidFill>
              </a:rPr>
              <a:t> </a:t>
            </a:r>
            <a:r>
              <a:rPr sz="2400" b="0" i="1" dirty="0" err="1">
                <a:solidFill>
                  <a:srgbClr val="FFFFFF"/>
                </a:solidFill>
              </a:rPr>
              <a:t>eremīta</a:t>
            </a:r>
            <a:r>
              <a:rPr sz="2400" b="0" dirty="0">
                <a:solidFill>
                  <a:srgbClr val="FFFFFF"/>
                </a:solidFill>
              </a:rPr>
              <a:t>, que a </a:t>
            </a:r>
            <a:r>
              <a:rPr sz="2400" b="0" dirty="0" err="1">
                <a:solidFill>
                  <a:srgbClr val="FFFFFF"/>
                </a:solidFill>
              </a:rPr>
              <a:t>su</a:t>
            </a:r>
            <a:r>
              <a:rPr sz="2400" b="0" dirty="0">
                <a:solidFill>
                  <a:srgbClr val="FFFFFF"/>
                </a:solidFill>
              </a:rPr>
              <a:t> </a:t>
            </a:r>
            <a:r>
              <a:rPr sz="2400" b="0" dirty="0" err="1">
                <a:solidFill>
                  <a:srgbClr val="FFFFFF"/>
                </a:solidFill>
              </a:rPr>
              <a:t>vez</a:t>
            </a:r>
            <a:r>
              <a:rPr sz="2400" b="0" dirty="0">
                <a:solidFill>
                  <a:srgbClr val="FFFFFF"/>
                </a:solidFill>
              </a:rPr>
              <a:t> </a:t>
            </a:r>
            <a:r>
              <a:rPr sz="2400" b="0" dirty="0" err="1">
                <a:solidFill>
                  <a:srgbClr val="FFFFFF"/>
                </a:solidFill>
              </a:rPr>
              <a:t>deriva</a:t>
            </a:r>
            <a:r>
              <a:rPr sz="2400" b="0" dirty="0">
                <a:solidFill>
                  <a:srgbClr val="FFFFFF"/>
                </a:solidFill>
              </a:rPr>
              <a:t> del </a:t>
            </a:r>
            <a:r>
              <a:rPr sz="2400" b="0" dirty="0" err="1">
                <a:solidFill>
                  <a:srgbClr val="FFFFFF"/>
                </a:solidFill>
              </a:rPr>
              <a:t>griego</a:t>
            </a:r>
            <a:r>
              <a:rPr sz="2400" b="0" dirty="0">
                <a:solidFill>
                  <a:srgbClr val="FFFFFF"/>
                </a:solidFill>
              </a:rPr>
              <a:t> </a:t>
            </a:r>
            <a:r>
              <a:rPr sz="2400" b="0" i="1" dirty="0" err="1">
                <a:solidFill>
                  <a:srgbClr val="FFFFFF"/>
                </a:solidFill>
              </a:rPr>
              <a:t>ἐρημίτης</a:t>
            </a:r>
            <a:r>
              <a:rPr sz="2400" b="0" dirty="0">
                <a:solidFill>
                  <a:srgbClr val="FFFFFF"/>
                </a:solidFill>
              </a:rPr>
              <a:t> o de </a:t>
            </a:r>
            <a:r>
              <a:rPr sz="2400" b="0" i="1" dirty="0" err="1">
                <a:solidFill>
                  <a:srgbClr val="FFFFFF"/>
                </a:solidFill>
              </a:rPr>
              <a:t>ἔρημος</a:t>
            </a:r>
            <a:r>
              <a:rPr sz="2400" b="0" dirty="0">
                <a:solidFill>
                  <a:srgbClr val="FFFFFF"/>
                </a:solidFill>
              </a:rPr>
              <a:t>, que </a:t>
            </a:r>
            <a:r>
              <a:rPr sz="2400" b="0" dirty="0" err="1">
                <a:solidFill>
                  <a:srgbClr val="FFFFFF"/>
                </a:solidFill>
              </a:rPr>
              <a:t>significa</a:t>
            </a:r>
            <a:r>
              <a:rPr sz="2400" b="0" dirty="0">
                <a:solidFill>
                  <a:srgbClr val="FFFFFF"/>
                </a:solidFill>
              </a:rPr>
              <a:t> «del </a:t>
            </a:r>
            <a:r>
              <a:rPr sz="2400" b="0" dirty="0" err="1">
                <a:solidFill>
                  <a:srgbClr val="FFFFFF"/>
                </a:solidFill>
              </a:rPr>
              <a:t>desierto</a:t>
            </a:r>
            <a:r>
              <a:rPr sz="2400" b="0" dirty="0">
                <a:solidFill>
                  <a:srgbClr val="FFFFFF"/>
                </a:solidFill>
              </a:rPr>
              <a:t>». </a:t>
            </a:r>
            <a:r>
              <a:rPr sz="2400" b="0" dirty="0" err="1">
                <a:solidFill>
                  <a:srgbClr val="FFFFFF"/>
                </a:solidFill>
              </a:rPr>
              <a:t>Es</a:t>
            </a:r>
            <a:r>
              <a:rPr sz="2400" b="0" dirty="0">
                <a:solidFill>
                  <a:srgbClr val="FFFFFF"/>
                </a:solidFill>
              </a:rPr>
              <a:t> un </a:t>
            </a:r>
            <a:r>
              <a:rPr sz="2400" b="0" dirty="0" err="1">
                <a:solidFill>
                  <a:srgbClr val="FFFFFF"/>
                </a:solidFill>
              </a:rPr>
              <a:t>asceta</a:t>
            </a:r>
            <a:r>
              <a:rPr sz="2400" b="0" dirty="0">
                <a:solidFill>
                  <a:srgbClr val="FFFFFF"/>
                </a:solidFill>
              </a:rPr>
              <a:t> que vive </a:t>
            </a:r>
            <a:r>
              <a:rPr sz="2400" b="0" dirty="0" err="1">
                <a:solidFill>
                  <a:srgbClr val="FFFFFF"/>
                </a:solidFill>
              </a:rPr>
              <a:t>en</a:t>
            </a:r>
            <a:r>
              <a:rPr sz="2400" b="0" dirty="0">
                <a:solidFill>
                  <a:srgbClr val="FFFFFF"/>
                </a:solidFill>
              </a:rPr>
              <a:t> la </a:t>
            </a:r>
            <a:r>
              <a:rPr sz="2400" b="0" dirty="0" err="1">
                <a:solidFill>
                  <a:srgbClr val="FFFFFF"/>
                </a:solidFill>
              </a:rPr>
              <a:t>denominada</a:t>
            </a:r>
            <a:r>
              <a:rPr sz="2400" b="0" dirty="0">
                <a:solidFill>
                  <a:srgbClr val="FFFFFF"/>
                </a:solidFill>
              </a:rPr>
              <a:t> </a:t>
            </a:r>
            <a:r>
              <a:rPr sz="2400" b="0" i="1" dirty="0" err="1">
                <a:solidFill>
                  <a:srgbClr val="FFFFFF"/>
                </a:solidFill>
              </a:rPr>
              <a:t>eschatiá</a:t>
            </a:r>
            <a:r>
              <a:rPr sz="2400" b="0" dirty="0">
                <a:solidFill>
                  <a:srgbClr val="FFFFFF"/>
                </a:solidFill>
              </a:rPr>
              <a:t> </a:t>
            </a:r>
            <a:r>
              <a:rPr sz="2400" b="0" dirty="0" err="1">
                <a:solidFill>
                  <a:srgbClr val="FFFFFF"/>
                </a:solidFill>
              </a:rPr>
              <a:t>por</a:t>
            </a:r>
            <a:r>
              <a:rPr sz="2400" b="0" dirty="0">
                <a:solidFill>
                  <a:srgbClr val="FFFFFF"/>
                </a:solidFill>
              </a:rPr>
              <a:t> </a:t>
            </a:r>
            <a:r>
              <a:rPr sz="2400" b="0" dirty="0" err="1">
                <a:solidFill>
                  <a:srgbClr val="FFFFFF"/>
                </a:solidFill>
              </a:rPr>
              <a:t>los</a:t>
            </a:r>
            <a:r>
              <a:rPr sz="2400" b="0" dirty="0">
                <a:solidFill>
                  <a:srgbClr val="FFFFFF"/>
                </a:solidFill>
              </a:rPr>
              <a:t> </a:t>
            </a:r>
            <a:r>
              <a:rPr sz="2400" b="0" dirty="0" err="1">
                <a:solidFill>
                  <a:srgbClr val="FFFFFF"/>
                </a:solidFill>
              </a:rPr>
              <a:t>griegos</a:t>
            </a:r>
            <a:r>
              <a:rPr sz="2400" b="0" dirty="0">
                <a:solidFill>
                  <a:srgbClr val="FFFFFF"/>
                </a:solidFill>
              </a:rPr>
              <a:t>. </a:t>
            </a:r>
          </a:p>
        </p:txBody>
      </p:sp>
      <p:pic>
        <p:nvPicPr>
          <p:cNvPr id="38" name="ARGES - MANZANEDO (9).jpg" descr="ARGES - MANZANEDO (9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40424" y="2832032"/>
            <a:ext cx="4840486" cy="363036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¿Qué es el eremitismo?: Origen."/>
          <p:cNvSpPr txBox="1">
            <a:spLocks noGrp="1"/>
          </p:cNvSpPr>
          <p:nvPr>
            <p:ph type="title" idx="4294967295"/>
          </p:nvPr>
        </p:nvSpPr>
        <p:spPr>
          <a:xfrm>
            <a:off x="1981200" y="274637"/>
            <a:ext cx="8229600" cy="114300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rPr sz="3600" dirty="0"/>
              <a:t>¿</a:t>
            </a:r>
            <a:r>
              <a:rPr sz="3600" dirty="0" err="1"/>
              <a:t>Qué</a:t>
            </a:r>
            <a:r>
              <a:rPr sz="3600" dirty="0"/>
              <a:t> </a:t>
            </a:r>
            <a:r>
              <a:rPr sz="3600" dirty="0" err="1"/>
              <a:t>es</a:t>
            </a:r>
            <a:r>
              <a:rPr sz="3600" dirty="0"/>
              <a:t> el </a:t>
            </a:r>
            <a:r>
              <a:rPr sz="3600" dirty="0" err="1"/>
              <a:t>eremitismo</a:t>
            </a:r>
            <a:r>
              <a:rPr sz="3600" dirty="0"/>
              <a:t>?:</a:t>
            </a:r>
            <a:r>
              <a:rPr lang="es-ES" sz="3600" dirty="0"/>
              <a:t> </a:t>
            </a:r>
            <a:br>
              <a:rPr lang="es-ES" sz="3600" dirty="0"/>
            </a:br>
            <a:r>
              <a:rPr lang="es-ES" sz="3600" dirty="0"/>
              <a:t>nociones de un fenómeno curioso</a:t>
            </a:r>
            <a:r>
              <a:rPr sz="3600" dirty="0"/>
              <a:t>.</a:t>
            </a:r>
          </a:p>
        </p:txBody>
      </p:sp>
      <p:sp>
        <p:nvSpPr>
          <p:cNvPr id="41" name="¿Dónde? Según algunos estudios fue en Egipto donde esta practica alcanzo su más rápida e intensa difusión. De ahí se extendió por Europa y Asia.…"/>
          <p:cNvSpPr txBox="1">
            <a:spLocks noGrp="1"/>
          </p:cNvSpPr>
          <p:nvPr>
            <p:ph type="body" idx="4294967295"/>
          </p:nvPr>
        </p:nvSpPr>
        <p:spPr>
          <a:xfrm>
            <a:off x="942039" y="2115172"/>
            <a:ext cx="10011534" cy="3657604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899" indent="-342899" algn="just">
              <a:lnSpc>
                <a:spcPct val="100000"/>
              </a:lnSpc>
              <a:spcBef>
                <a:spcPts val="700"/>
              </a:spcBef>
              <a:buFontTx/>
              <a:buChar char="-"/>
              <a:defRPr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¿</a:t>
            </a:r>
            <a:r>
              <a:rPr dirty="0" err="1"/>
              <a:t>Dónde</a:t>
            </a:r>
            <a:r>
              <a:rPr dirty="0"/>
              <a:t>? </a:t>
            </a:r>
            <a:r>
              <a:rPr dirty="0" err="1">
                <a:solidFill>
                  <a:srgbClr val="FFFFFF"/>
                </a:solidFill>
              </a:rPr>
              <a:t>Según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algunos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estudios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fue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en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Egipto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donde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esta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practica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alcanzo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su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más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rápida</a:t>
            </a:r>
            <a:r>
              <a:rPr dirty="0">
                <a:solidFill>
                  <a:srgbClr val="FFFFFF"/>
                </a:solidFill>
              </a:rPr>
              <a:t> e </a:t>
            </a:r>
            <a:r>
              <a:rPr dirty="0" err="1">
                <a:solidFill>
                  <a:srgbClr val="FFFFFF"/>
                </a:solidFill>
              </a:rPr>
              <a:t>intensa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difusión</a:t>
            </a:r>
            <a:r>
              <a:rPr dirty="0">
                <a:solidFill>
                  <a:srgbClr val="FFFFFF"/>
                </a:solidFill>
              </a:rPr>
              <a:t>. De </a:t>
            </a:r>
            <a:r>
              <a:rPr dirty="0" err="1">
                <a:solidFill>
                  <a:srgbClr val="FFFFFF"/>
                </a:solidFill>
              </a:rPr>
              <a:t>ahí</a:t>
            </a:r>
            <a:r>
              <a:rPr dirty="0">
                <a:solidFill>
                  <a:srgbClr val="FFFFFF"/>
                </a:solidFill>
              </a:rPr>
              <a:t> se </a:t>
            </a:r>
            <a:r>
              <a:rPr dirty="0" err="1">
                <a:solidFill>
                  <a:srgbClr val="FFFFFF"/>
                </a:solidFill>
              </a:rPr>
              <a:t>extendió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por</a:t>
            </a:r>
            <a:r>
              <a:rPr dirty="0">
                <a:solidFill>
                  <a:srgbClr val="FFFFFF"/>
                </a:solidFill>
              </a:rPr>
              <a:t> Europa y Asia. </a:t>
            </a:r>
          </a:p>
          <a:p>
            <a:pPr marL="342899" indent="-342899" algn="just">
              <a:lnSpc>
                <a:spcPct val="100000"/>
              </a:lnSpc>
              <a:spcBef>
                <a:spcPts val="700"/>
              </a:spcBef>
              <a:buFontTx/>
              <a:buChar char="-"/>
              <a:defRPr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¿</a:t>
            </a:r>
            <a:r>
              <a:rPr dirty="0" err="1"/>
              <a:t>Cuándo</a:t>
            </a:r>
            <a:r>
              <a:rPr dirty="0"/>
              <a:t>? </a:t>
            </a:r>
            <a:r>
              <a:rPr dirty="0" err="1">
                <a:solidFill>
                  <a:srgbClr val="FFFFFF"/>
                </a:solidFill>
              </a:rPr>
              <a:t>Esta</a:t>
            </a:r>
            <a:r>
              <a:rPr dirty="0">
                <a:solidFill>
                  <a:srgbClr val="FFFFFF"/>
                </a:solidFill>
              </a:rPr>
              <a:t> forma de </a:t>
            </a:r>
            <a:r>
              <a:rPr dirty="0" err="1">
                <a:solidFill>
                  <a:srgbClr val="FFFFFF"/>
                </a:solidFill>
              </a:rPr>
              <a:t>vida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alcanzó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una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enorme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popularidad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en</a:t>
            </a:r>
            <a:r>
              <a:rPr dirty="0">
                <a:solidFill>
                  <a:srgbClr val="FFFFFF"/>
                </a:solidFill>
              </a:rPr>
              <a:t> la </a:t>
            </a:r>
            <a:r>
              <a:rPr dirty="0" err="1">
                <a:solidFill>
                  <a:srgbClr val="FFFFFF"/>
                </a:solidFill>
              </a:rPr>
              <a:t>segunda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mitad</a:t>
            </a:r>
            <a:r>
              <a:rPr dirty="0">
                <a:solidFill>
                  <a:srgbClr val="FFFFFF"/>
                </a:solidFill>
              </a:rPr>
              <a:t> del </a:t>
            </a:r>
            <a:r>
              <a:rPr dirty="0" err="1">
                <a:solidFill>
                  <a:srgbClr val="FFFFFF"/>
                </a:solidFill>
              </a:rPr>
              <a:t>siglo</a:t>
            </a:r>
            <a:r>
              <a:rPr dirty="0">
                <a:solidFill>
                  <a:srgbClr val="FFFFFF"/>
                </a:solidFill>
              </a:rPr>
              <a:t> IV. </a:t>
            </a:r>
          </a:p>
          <a:p>
            <a:pPr marL="342899" indent="-342899" algn="just">
              <a:lnSpc>
                <a:spcPct val="100000"/>
              </a:lnSpc>
              <a:spcBef>
                <a:spcPts val="700"/>
              </a:spcBef>
              <a:buFontTx/>
              <a:buChar char="-"/>
              <a:defRPr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¿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qué</a:t>
            </a:r>
            <a:r>
              <a:rPr dirty="0"/>
              <a:t>? </a:t>
            </a:r>
            <a:r>
              <a:rPr dirty="0">
                <a:solidFill>
                  <a:srgbClr val="FFFFFF"/>
                </a:solidFill>
              </a:rPr>
              <a:t>A </a:t>
            </a:r>
            <a:r>
              <a:rPr dirty="0" err="1">
                <a:solidFill>
                  <a:srgbClr val="FFFFFF"/>
                </a:solidFill>
              </a:rPr>
              <a:t>raíz</a:t>
            </a:r>
            <a:r>
              <a:rPr dirty="0">
                <a:solidFill>
                  <a:srgbClr val="FFFFFF"/>
                </a:solidFill>
              </a:rPr>
              <a:t> de la </a:t>
            </a:r>
            <a:r>
              <a:rPr dirty="0" err="1">
                <a:solidFill>
                  <a:srgbClr val="FFFFFF"/>
                </a:solidFill>
              </a:rPr>
              <a:t>publicación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por</a:t>
            </a:r>
            <a:r>
              <a:rPr dirty="0">
                <a:solidFill>
                  <a:srgbClr val="FFFFFF"/>
                </a:solidFill>
              </a:rPr>
              <a:t> el </a:t>
            </a:r>
            <a:r>
              <a:rPr dirty="0" err="1">
                <a:solidFill>
                  <a:srgbClr val="FFFFFF"/>
                </a:solidFill>
              </a:rPr>
              <a:t>obispo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Atanasio</a:t>
            </a:r>
            <a:r>
              <a:rPr dirty="0">
                <a:solidFill>
                  <a:srgbClr val="FFFFFF"/>
                </a:solidFill>
              </a:rPr>
              <a:t> de </a:t>
            </a:r>
            <a:r>
              <a:rPr dirty="0" err="1">
                <a:solidFill>
                  <a:srgbClr val="FFFFFF"/>
                </a:solidFill>
              </a:rPr>
              <a:t>Alejandría</a:t>
            </a:r>
            <a:r>
              <a:rPr dirty="0">
                <a:solidFill>
                  <a:srgbClr val="FFFFFF"/>
                </a:solidFill>
              </a:rPr>
              <a:t> de “</a:t>
            </a:r>
            <a:r>
              <a:rPr dirty="0" err="1">
                <a:solidFill>
                  <a:srgbClr val="FFFFFF"/>
                </a:solidFill>
              </a:rPr>
              <a:t>Una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vida</a:t>
            </a:r>
            <a:r>
              <a:rPr dirty="0">
                <a:solidFill>
                  <a:srgbClr val="FFFFFF"/>
                </a:solidFill>
              </a:rPr>
              <a:t> </a:t>
            </a:r>
            <a:r>
              <a:rPr dirty="0" err="1">
                <a:solidFill>
                  <a:srgbClr val="FFFFFF"/>
                </a:solidFill>
              </a:rPr>
              <a:t>griega</a:t>
            </a:r>
            <a:r>
              <a:rPr dirty="0">
                <a:solidFill>
                  <a:srgbClr val="FFFFFF"/>
                </a:solidFill>
              </a:rPr>
              <a:t> de Antonio”, </a:t>
            </a:r>
            <a:r>
              <a:rPr dirty="0" err="1">
                <a:solidFill>
                  <a:srgbClr val="FFFFFF"/>
                </a:solidFill>
              </a:rPr>
              <a:t>considerado</a:t>
            </a:r>
            <a:r>
              <a:rPr dirty="0">
                <a:solidFill>
                  <a:srgbClr val="FFFFFF"/>
                </a:solidFill>
              </a:rPr>
              <a:t> el primero </a:t>
            </a:r>
            <a:r>
              <a:rPr dirty="0" err="1">
                <a:solidFill>
                  <a:srgbClr val="FFFFFF"/>
                </a:solidFill>
              </a:rPr>
              <a:t>anacoreta</a:t>
            </a:r>
            <a:r>
              <a:rPr dirty="0">
                <a:solidFill>
                  <a:srgbClr val="FFFFFF"/>
                </a:solidFill>
              </a:rPr>
              <a:t>.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Hacer doble clic para editar"/>
          <p:cNvSpPr txBox="1">
            <a:spLocks noGrp="1"/>
          </p:cNvSpPr>
          <p:nvPr>
            <p:ph type="title" idx="4294967295"/>
          </p:nvPr>
        </p:nvSpPr>
        <p:spPr>
          <a:xfrm>
            <a:off x="1981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  <a:defRPr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44" name="Hacer doble clic para editar"/>
          <p:cNvSpPr txBox="1">
            <a:spLocks noGrp="1"/>
          </p:cNvSpPr>
          <p:nvPr>
            <p:ph type="body" idx="4294967295"/>
          </p:nvPr>
        </p:nvSpPr>
        <p:spPr>
          <a:xfrm>
            <a:off x="1981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spcBef>
                <a:spcPts val="700"/>
              </a:spcBef>
              <a:defRPr sz="3200"/>
            </a:pPr>
            <a:endParaRPr/>
          </a:p>
        </p:txBody>
      </p:sp>
      <p:pic>
        <p:nvPicPr>
          <p:cNvPr id="45" name="C:\Users\MJ\Downloads\eremitorios-Alto-Egipto.jpg" descr="C:\Users\MJ\Downloads\eremitorios-Alto-Egipt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985" y="765175"/>
            <a:ext cx="7208841" cy="4799013"/>
          </a:xfrm>
          <a:prstGeom prst="rect">
            <a:avLst/>
          </a:prstGeom>
          <a:ln w="12700">
            <a:miter lim="400000"/>
          </a:ln>
        </p:spPr>
      </p:pic>
      <p:sp>
        <p:nvSpPr>
          <p:cNvPr id="46" name="Vista eremitorios en el Alto Egipto."/>
          <p:cNvSpPr txBox="1"/>
          <p:nvPr/>
        </p:nvSpPr>
        <p:spPr>
          <a:xfrm>
            <a:off x="4485957" y="5876925"/>
            <a:ext cx="3724913" cy="333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Vista eremitorios en el Alto Egipto. 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¿Qué motiva a ser eremita?"/>
          <p:cNvSpPr txBox="1">
            <a:spLocks noGrp="1"/>
          </p:cNvSpPr>
          <p:nvPr>
            <p:ph type="title" idx="4294967295"/>
          </p:nvPr>
        </p:nvSpPr>
        <p:spPr>
          <a:xfrm>
            <a:off x="1981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t>¿Qué motiva a ser eremita?</a:t>
            </a:r>
          </a:p>
        </p:txBody>
      </p:sp>
      <p:sp>
        <p:nvSpPr>
          <p:cNvPr id="49" name="Entusiasmo exacerbado por las cosas del espíritu.…"/>
          <p:cNvSpPr txBox="1">
            <a:spLocks noGrp="1"/>
          </p:cNvSpPr>
          <p:nvPr>
            <p:ph type="body" sz="half" idx="4294967295"/>
          </p:nvPr>
        </p:nvSpPr>
        <p:spPr>
          <a:xfrm>
            <a:off x="809635" y="1733507"/>
            <a:ext cx="6965954" cy="4525965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marL="342900" indent="-342900">
              <a:spcBef>
                <a:spcPts val="700"/>
              </a:spcBef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Entusiasmo exacerbado por las cosas del espíritu.</a:t>
            </a:r>
          </a:p>
          <a:p>
            <a:pPr marL="342900" indent="-342900">
              <a:spcBef>
                <a:spcPts val="700"/>
              </a:spcBef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Aversión hacia los valores terrenales (matrimonio, riqueza, honores mundanos, sacerdocio, episcopado). </a:t>
            </a:r>
          </a:p>
          <a:p>
            <a:pPr marL="342900" indent="-342900">
              <a:spcBef>
                <a:spcPts val="700"/>
              </a:spcBef>
              <a:defRPr sz="3000">
                <a:solidFill>
                  <a:srgbClr val="FFFF00"/>
                </a:solidFill>
              </a:defRPr>
            </a:pPr>
            <a:endParaRPr/>
          </a:p>
          <a:p>
            <a:pPr marL="342900" indent="-342900">
              <a:spcBef>
                <a:spcPts val="700"/>
              </a:spcBef>
              <a:buSzTx/>
              <a:buNone/>
              <a:defRPr sz="3000">
                <a:solidFill>
                  <a:srgbClr val="FFFF00"/>
                </a:solidFill>
              </a:defRPr>
            </a:pPr>
            <a:endParaRPr/>
          </a:p>
          <a:p>
            <a:pPr marL="342900" indent="-342900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</a:defRPr>
            </a:pPr>
            <a:r>
              <a:t>                                      </a:t>
            </a:r>
          </a:p>
          <a:p>
            <a:pPr marL="342900" indent="-342900"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</a:defRPr>
            </a:pPr>
            <a:r>
              <a:t>                      </a:t>
            </a:r>
            <a:r>
              <a:rPr>
                <a:solidFill>
                  <a:srgbClr val="FFFFFF"/>
                </a:solidFill>
              </a:rPr>
              <a:t>HEREJÍA </a:t>
            </a:r>
          </a:p>
        </p:txBody>
      </p:sp>
      <p:sp>
        <p:nvSpPr>
          <p:cNvPr id="50" name="Figura"/>
          <p:cNvSpPr/>
          <p:nvPr/>
        </p:nvSpPr>
        <p:spPr>
          <a:xfrm>
            <a:off x="3248037" y="4324274"/>
            <a:ext cx="2089152" cy="8636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5400" y="108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0800"/>
                </a:lnTo>
                <a:lnTo>
                  <a:pt x="21600" y="1080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4F81BD"/>
          </a:solidFill>
          <a:ln w="25400">
            <a:solidFill>
              <a:srgbClr val="385D8A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pic>
        <p:nvPicPr>
          <p:cNvPr id="51" name="ARGES - MANZANEDO (3).jpg" descr="ARGES - MANZANEDO (3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7407" y="1733507"/>
            <a:ext cx="3017310" cy="45259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mpo de ebro rupestre 2016 (41).JPG" descr="campo de ebro rupestre 2016 (4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1006" y="1955055"/>
            <a:ext cx="4358158" cy="2905440"/>
          </a:xfrm>
          <a:prstGeom prst="rect">
            <a:avLst/>
          </a:prstGeom>
          <a:ln w="12700">
            <a:miter lim="400000"/>
          </a:ln>
        </p:spPr>
      </p:pic>
      <p:sp>
        <p:nvSpPr>
          <p:cNvPr id="6" name="CuadroTexto 5"/>
          <p:cNvSpPr txBox="1"/>
          <p:nvPr/>
        </p:nvSpPr>
        <p:spPr>
          <a:xfrm>
            <a:off x="694592" y="1200516"/>
            <a:ext cx="2848707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El vestido y la alimentación.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773723" y="1864008"/>
            <a:ext cx="4897315" cy="2308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Teodoreto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 describe a un anciano morada madriguera en el desierto de Judá: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s-ES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“Tenía un aspecto salvaje, la cabellera desgreñada, el rostro lleno de arrugas, todos los miembros esquelétic</a:t>
            </a:r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os y 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recubiertos de harapos mugrientos cosidos con fibras de palmera”.                                    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aramond" panose="02020404030301010803" pitchFamily="18" charset="0"/>
              <a:sym typeface="Helvetica"/>
            </a:endParaRPr>
          </a:p>
        </p:txBody>
      </p:sp>
      <p:sp>
        <p:nvSpPr>
          <p:cNvPr id="8" name="CuadroTexto 7"/>
          <p:cNvSpPr txBox="1"/>
          <p:nvPr/>
        </p:nvSpPr>
        <p:spPr>
          <a:xfrm>
            <a:off x="870437" y="4172328"/>
            <a:ext cx="4800601" cy="2308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De </a:t>
            </a:r>
            <a:r>
              <a:rPr kumimoji="0" lang="es-ES" sz="18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Domnina</a:t>
            </a: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, mujer que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 vivía en </a:t>
            </a:r>
            <a:r>
              <a:rPr kumimoji="0" lang="es-ES" sz="1800" b="0" i="0" u="none" strike="noStrike" cap="none" spc="0" normalizeH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Berea</a:t>
            </a:r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, dice:</a:t>
            </a: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dirty="0">
              <a:ln>
                <a:noFill/>
              </a:ln>
              <a:solidFill>
                <a:schemeClr val="bg1"/>
              </a:solidFill>
              <a:effectLst/>
              <a:uFillTx/>
              <a:latin typeface="Garamond" panose="02020404030301010803" pitchFamily="18" charset="0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“Solo se alimentaba de lentejas en remojo”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dirty="0">
              <a:ln>
                <a:noFill/>
              </a:ln>
              <a:solidFill>
                <a:schemeClr val="bg1"/>
              </a:solidFill>
              <a:effectLst/>
              <a:uFillTx/>
              <a:latin typeface="Garamond" panose="02020404030301010803" pitchFamily="18" charset="0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“Tenía un cuerpo débil y esquelético y su piel, ligera como una membrana, recubría sus frágiles huesos”. </a:t>
            </a:r>
            <a:endParaRPr kumimoji="0" lang="es-ES" sz="1800" b="0" i="0" u="none" strike="noStrike" cap="none" spc="0" normalizeH="0" dirty="0">
              <a:ln>
                <a:noFill/>
              </a:ln>
              <a:solidFill>
                <a:schemeClr val="bg1"/>
              </a:solidFill>
              <a:effectLst/>
              <a:uFillTx/>
              <a:latin typeface="Garamond" panose="02020404030301010803" pitchFamily="18" charset="0"/>
              <a:sym typeface="Helvetica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s-ES" baseline="0" dirty="0">
              <a:solidFill>
                <a:schemeClr val="bg1"/>
              </a:solidFill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9" name="CuadroTexto 8"/>
          <p:cNvSpPr txBox="1"/>
          <p:nvPr/>
        </p:nvSpPr>
        <p:spPr>
          <a:xfrm>
            <a:off x="6454494" y="5326488"/>
            <a:ext cx="545029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Marana</a:t>
            </a: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 y </a:t>
            </a:r>
            <a:r>
              <a:rPr kumimoji="0" lang="es-ES" sz="18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Cira</a:t>
            </a: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,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 ascetas de Alepo = llevaban ropas muy largas hasta los pies y ocultándoles el rostro, pecho y manos. 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aramond" panose="02020404030301010803" pitchFamily="18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829931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29762" y="1385155"/>
            <a:ext cx="2848707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El vestido y la alimentación. 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880" y="2035391"/>
            <a:ext cx="2860949" cy="3609271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729762" y="2189284"/>
            <a:ext cx="6268915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Alimento (condicionado por el clima) = régimen vegetariano.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Monótona y árida flora ambientes desérticos-mediterráneos aportaba lo indispensable. </a:t>
            </a: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 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729762" y="3193699"/>
            <a:ext cx="6057900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Frugal dieta (alternada con días de ayuno) constituida por: bayas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 selváticas, brotes, raíces y bellotas. 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aramond" panose="02020404030301010803" pitchFamily="18" charset="0"/>
              <a:sym typeface="Helvetica"/>
            </a:endParaRPr>
          </a:p>
        </p:txBody>
      </p:sp>
      <p:sp>
        <p:nvSpPr>
          <p:cNvPr id="10" name="CuadroTexto 9"/>
          <p:cNvSpPr txBox="1"/>
          <p:nvPr/>
        </p:nvSpPr>
        <p:spPr>
          <a:xfrm>
            <a:off x="769327" y="4044462"/>
            <a:ext cx="5662246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También cultivaban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 (según pluviosidad de la zona) cereales, especialmente cebada y legumbres, secas y frescas: habas, altramuces, garbanzos verdes. 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aramond" panose="02020404030301010803" pitchFamily="18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956517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29762" y="1385155"/>
            <a:ext cx="2848707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El vestido y la alimentación.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729762" y="2127738"/>
            <a:ext cx="804496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Descripción jeronimiana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 del sustento de Hilarión relación más completa de los alimentos del eremita: hierbas, raíces, lentejas, cebada, aceite y pan.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aramond" panose="02020404030301010803" pitchFamily="18" charset="0"/>
              <a:sym typeface="Helvetica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729762" y="3050931"/>
            <a:ext cx="7895492" cy="120032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Muy limitada la ingesta de lácteos</a:t>
            </a:r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: las fuentes mencionan queso fresco, cuajadas de cabra u oveja.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s-ES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Muy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 ocasionalmente consumían carne.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aramond" panose="02020404030301010803" pitchFamily="18" charset="0"/>
              <a:sym typeface="Helvetica"/>
            </a:endParaRPr>
          </a:p>
        </p:txBody>
      </p:sp>
      <p:pic>
        <p:nvPicPr>
          <p:cNvPr id="7" name="ARGES - MANZANEDO (1).JPG" descr="ARGES - MANZANEDO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539" y="3644999"/>
            <a:ext cx="4126750" cy="275116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346664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780318" y="2158420"/>
            <a:ext cx="5741376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Difícil reconstruir los ingredientes del </a:t>
            </a:r>
            <a:r>
              <a:rPr kumimoji="0" lang="es-ES" sz="18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herbarum</a:t>
            </a: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 </a:t>
            </a:r>
            <a:r>
              <a:rPr kumimoji="0" lang="es-ES" sz="18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succus</a:t>
            </a:r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 = bebida que tomaba Hilarión, debilitado por las penitencias.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aramond" panose="02020404030301010803" pitchFamily="18" charset="0"/>
              <a:sym typeface="Helvetica"/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780318" y="3059724"/>
            <a:ext cx="5578719" cy="92332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Julián de Sabas, según </a:t>
            </a:r>
            <a:r>
              <a:rPr kumimoji="0" lang="es-ES" sz="18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Teodoreto</a:t>
            </a: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, alimento pan de cebada, más bien salvado, como condimento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 la sal y como bebida el agua. 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aramond" panose="02020404030301010803" pitchFamily="18" charset="0"/>
              <a:sym typeface="Helvetica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883628" y="1444039"/>
            <a:ext cx="2848707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El vestido y la alimentación. 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748446" y="4238027"/>
            <a:ext cx="5805120" cy="1754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Monje Sabino,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 dice </a:t>
            </a:r>
            <a:r>
              <a:rPr kumimoji="0" lang="es-ES" sz="1800" b="0" i="0" u="none" strike="noStrike" cap="none" spc="0" normalizeH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Teodoreto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, que no comía ni pan ni nada cocido, sino que su único alimento era harina remojada en agua.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s-ES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Y de Gregorio “se ha mantenido siempre sin probar el fruto de la vid, sin tomar si quiera vinagre o uvas pasas, ni leche, tanto líquida como cuajada”.  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aramond" panose="02020404030301010803" pitchFamily="18" charset="0"/>
              <a:sym typeface="Helvetica"/>
            </a:endParaRPr>
          </a:p>
        </p:txBody>
      </p:sp>
      <p:pic>
        <p:nvPicPr>
          <p:cNvPr id="8" name="PRESILLAS DE BRICIA (8).jpg" descr="PRESILLAS DE BRICIA (8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9885" y="2284160"/>
            <a:ext cx="4396154" cy="329711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4423662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¿Cómo elegir el lugar para crear un ermitorio?"/>
          <p:cNvSpPr txBox="1">
            <a:spLocks noGrp="1"/>
          </p:cNvSpPr>
          <p:nvPr>
            <p:ph type="title" idx="4294967295"/>
          </p:nvPr>
        </p:nvSpPr>
        <p:spPr>
          <a:xfrm>
            <a:off x="1762336" y="339008"/>
            <a:ext cx="8989164" cy="114300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defTabSz="722376">
              <a:lnSpc>
                <a:spcPct val="100000"/>
              </a:lnSpc>
              <a:defRPr sz="310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¿</a:t>
            </a:r>
            <a:r>
              <a:rPr>
                <a:latin typeface="Book Antiqua"/>
                <a:ea typeface="Book Antiqua"/>
                <a:cs typeface="Book Antiqua"/>
                <a:sym typeface="Book Antiqua"/>
              </a:rPr>
              <a:t>Cómo elegir el lugar para crear un eremitorio?</a:t>
            </a:r>
          </a:p>
        </p:txBody>
      </p:sp>
      <p:sp>
        <p:nvSpPr>
          <p:cNvPr id="54" name="Necesitamos un roquedo: condiciones para ser excavado.…"/>
          <p:cNvSpPr txBox="1">
            <a:spLocks noGrp="1"/>
          </p:cNvSpPr>
          <p:nvPr>
            <p:ph type="body" sz="half" idx="4294967295"/>
          </p:nvPr>
        </p:nvSpPr>
        <p:spPr>
          <a:xfrm>
            <a:off x="1139012" y="2069345"/>
            <a:ext cx="9913976" cy="2982449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spcBef>
                <a:spcPts val="700"/>
              </a:spcBef>
              <a:defRPr sz="3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Necesitamos un roquedo: condiciones para ser excavado. </a:t>
            </a:r>
          </a:p>
          <a:p>
            <a:pPr marL="342900" indent="-342900">
              <a:lnSpc>
                <a:spcPct val="100000"/>
              </a:lnSpc>
              <a:spcBef>
                <a:spcPts val="700"/>
              </a:spcBef>
              <a:defRPr sz="3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Estructura con unas mínimas condiciones de seguridad. </a:t>
            </a:r>
          </a:p>
          <a:p>
            <a:pPr marL="342900" indent="-342900">
              <a:lnSpc>
                <a:spcPct val="100000"/>
              </a:lnSpc>
              <a:spcBef>
                <a:spcPts val="700"/>
              </a:spcBef>
              <a:defRPr sz="3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Posición y orientación.</a:t>
            </a:r>
          </a:p>
          <a:p>
            <a:pPr marL="342900" indent="-342900">
              <a:lnSpc>
                <a:spcPct val="100000"/>
              </a:lnSpc>
              <a:spcBef>
                <a:spcPts val="700"/>
              </a:spcBef>
              <a:defRPr sz="3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Aislamiento natural: buenas vistas. </a:t>
            </a:r>
          </a:p>
          <a:p>
            <a:pPr marL="342900" indent="-342900">
              <a:lnSpc>
                <a:spcPct val="100000"/>
              </a:lnSpc>
              <a:spcBef>
                <a:spcPts val="700"/>
              </a:spcBef>
              <a:defRPr sz="3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Proximidad de agua. 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Aspectos negativos de un eremitorio rupestre."/>
          <p:cNvSpPr txBox="1">
            <a:spLocks noGrp="1"/>
          </p:cNvSpPr>
          <p:nvPr>
            <p:ph type="title" idx="4294967295"/>
          </p:nvPr>
        </p:nvSpPr>
        <p:spPr>
          <a:xfrm>
            <a:off x="1517723" y="390506"/>
            <a:ext cx="9581602" cy="114300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777240">
              <a:lnSpc>
                <a:spcPct val="100000"/>
              </a:lnSpc>
              <a:defRPr sz="3400">
                <a:solidFill>
                  <a:srgbClr val="FFFF00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t>Aspectos negativos de un eremitorio rupestre. </a:t>
            </a:r>
          </a:p>
        </p:txBody>
      </p:sp>
      <p:sp>
        <p:nvSpPr>
          <p:cNvPr id="57" name="Carece de exteriores: perdida del análisis y estudio de la obra.…"/>
          <p:cNvSpPr txBox="1">
            <a:spLocks noGrp="1"/>
          </p:cNvSpPr>
          <p:nvPr>
            <p:ph type="body" sz="half" idx="4294967295"/>
          </p:nvPr>
        </p:nvSpPr>
        <p:spPr>
          <a:xfrm>
            <a:off x="258497" y="2639799"/>
            <a:ext cx="6594426" cy="2765428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899" indent="-342899">
              <a:lnSpc>
                <a:spcPct val="100000"/>
              </a:lnSpc>
              <a:spcBef>
                <a:spcPts val="700"/>
              </a:spcBef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Carece de exteriores: perdida del análisis y estudio de la obra. </a:t>
            </a:r>
          </a:p>
          <a:p>
            <a:pPr marL="342899" indent="-342899">
              <a:lnSpc>
                <a:spcPct val="100000"/>
              </a:lnSpc>
              <a:spcBef>
                <a:spcPts val="700"/>
              </a:spcBef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Elementos estructurales falsos. </a:t>
            </a:r>
          </a:p>
          <a:p>
            <a:pPr marL="342899" indent="-342899">
              <a:lnSpc>
                <a:spcPct val="100000"/>
              </a:lnSpc>
              <a:spcBef>
                <a:spcPts val="700"/>
              </a:spcBef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Elementos mitigan carácter de obra excavada. </a:t>
            </a:r>
          </a:p>
        </p:txBody>
      </p:sp>
      <p:pic>
        <p:nvPicPr>
          <p:cNvPr id="58" name="ARGES - MANZANEDO (7).JPG" descr="ARGES - MANZANEDO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66220" y="1937541"/>
            <a:ext cx="5401329" cy="36008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Elementos conforman complejo eremítico."/>
          <p:cNvSpPr txBox="1">
            <a:spLocks noGrp="1"/>
          </p:cNvSpPr>
          <p:nvPr>
            <p:ph type="title" idx="4294967295"/>
          </p:nvPr>
        </p:nvSpPr>
        <p:spPr>
          <a:xfrm>
            <a:off x="1992312" y="260348"/>
            <a:ext cx="8229601" cy="114300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786383">
              <a:lnSpc>
                <a:spcPct val="100000"/>
              </a:lnSpc>
              <a:defRPr sz="3400">
                <a:solidFill>
                  <a:srgbClr val="FFFF00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t>Elementos conforman complejo eremítico. </a:t>
            </a:r>
          </a:p>
        </p:txBody>
      </p:sp>
      <p:sp>
        <p:nvSpPr>
          <p:cNvPr id="61" name="Cueva o cuevas: interpretadas como celdas.…"/>
          <p:cNvSpPr txBox="1">
            <a:spLocks noGrp="1"/>
          </p:cNvSpPr>
          <p:nvPr>
            <p:ph type="body" sz="half" idx="4294967295"/>
          </p:nvPr>
        </p:nvSpPr>
        <p:spPr>
          <a:xfrm>
            <a:off x="512584" y="2587227"/>
            <a:ext cx="7364633" cy="305276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899" indent="-342899">
              <a:lnSpc>
                <a:spcPct val="100000"/>
              </a:lnSpc>
              <a:spcBef>
                <a:spcPts val="700"/>
              </a:spcBef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sz="2400" dirty="0"/>
              <a:t>Cueva o </a:t>
            </a:r>
            <a:r>
              <a:rPr sz="2400" dirty="0" err="1"/>
              <a:t>cuevas</a:t>
            </a:r>
            <a:r>
              <a:rPr sz="2400" dirty="0"/>
              <a:t>: </a:t>
            </a:r>
            <a:r>
              <a:rPr sz="2400" dirty="0" err="1"/>
              <a:t>interpretadas</a:t>
            </a:r>
            <a:r>
              <a:rPr sz="2400" dirty="0"/>
              <a:t> </a:t>
            </a:r>
            <a:r>
              <a:rPr sz="2400" dirty="0" err="1"/>
              <a:t>como</a:t>
            </a:r>
            <a:r>
              <a:rPr sz="2400" dirty="0"/>
              <a:t> </a:t>
            </a:r>
            <a:r>
              <a:rPr sz="2400" dirty="0" err="1"/>
              <a:t>celdas</a:t>
            </a:r>
            <a:r>
              <a:rPr sz="2400" dirty="0"/>
              <a:t>. </a:t>
            </a:r>
          </a:p>
          <a:p>
            <a:pPr marL="342899" indent="-342899">
              <a:lnSpc>
                <a:spcPct val="100000"/>
              </a:lnSpc>
              <a:spcBef>
                <a:spcPts val="700"/>
              </a:spcBef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sz="2400" dirty="0"/>
              <a:t>Cuevas: </a:t>
            </a:r>
            <a:r>
              <a:rPr sz="2400" dirty="0" err="1"/>
              <a:t>interpretadas</a:t>
            </a:r>
            <a:r>
              <a:rPr sz="2400" dirty="0"/>
              <a:t> con </a:t>
            </a:r>
            <a:r>
              <a:rPr sz="2400" dirty="0" err="1"/>
              <a:t>otros</a:t>
            </a:r>
            <a:r>
              <a:rPr sz="2400" dirty="0"/>
              <a:t> </a:t>
            </a:r>
            <a:r>
              <a:rPr sz="2400" dirty="0" err="1"/>
              <a:t>usos</a:t>
            </a:r>
            <a:r>
              <a:rPr sz="2400" dirty="0"/>
              <a:t> (</a:t>
            </a:r>
            <a:r>
              <a:rPr sz="2400" dirty="0" err="1"/>
              <a:t>lugares</a:t>
            </a:r>
            <a:r>
              <a:rPr sz="2400" dirty="0"/>
              <a:t> de </a:t>
            </a:r>
            <a:r>
              <a:rPr sz="2400" dirty="0" err="1"/>
              <a:t>reunión</a:t>
            </a:r>
            <a:r>
              <a:rPr sz="2400" dirty="0"/>
              <a:t>, zonas de </a:t>
            </a:r>
            <a:r>
              <a:rPr sz="2400" dirty="0" err="1"/>
              <a:t>trabajo</a:t>
            </a:r>
            <a:r>
              <a:rPr sz="2400" dirty="0"/>
              <a:t>).</a:t>
            </a:r>
          </a:p>
          <a:p>
            <a:pPr marL="342899" indent="-342899">
              <a:lnSpc>
                <a:spcPct val="100000"/>
              </a:lnSpc>
              <a:spcBef>
                <a:spcPts val="700"/>
              </a:spcBef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sz="2400" dirty="0" err="1"/>
              <a:t>Dependencias</a:t>
            </a:r>
            <a:r>
              <a:rPr sz="2400" dirty="0"/>
              <a:t> </a:t>
            </a:r>
            <a:r>
              <a:rPr sz="2400" dirty="0" err="1"/>
              <a:t>anexas</a:t>
            </a:r>
            <a:r>
              <a:rPr sz="2400" dirty="0"/>
              <a:t>: oratorios.</a:t>
            </a:r>
          </a:p>
          <a:p>
            <a:pPr marL="342899" indent="-342899">
              <a:lnSpc>
                <a:spcPct val="100000"/>
              </a:lnSpc>
              <a:spcBef>
                <a:spcPts val="700"/>
              </a:spcBef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sz="2400" dirty="0" err="1"/>
              <a:t>Inscripciones</a:t>
            </a:r>
            <a:r>
              <a:rPr sz="2400" dirty="0"/>
              <a:t>, graffiti.</a:t>
            </a:r>
          </a:p>
        </p:txBody>
      </p:sp>
      <p:pic>
        <p:nvPicPr>
          <p:cNvPr id="62" name="ARGES - MANZANEDO (12).jpg" descr="ARGES - MANZANEDO (12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4768" y="1289447"/>
            <a:ext cx="3188836" cy="4783254"/>
          </a:xfrm>
          <a:prstGeom prst="rect">
            <a:avLst/>
          </a:prstGeom>
          <a:ln w="12700">
            <a:miter lim="400000"/>
          </a:ln>
        </p:spPr>
      </p:pic>
      <p:sp>
        <p:nvSpPr>
          <p:cNvPr id="63" name="Arges, Manzanedo"/>
          <p:cNvSpPr txBox="1"/>
          <p:nvPr/>
        </p:nvSpPr>
        <p:spPr>
          <a:xfrm>
            <a:off x="8796209" y="6206691"/>
            <a:ext cx="2023015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Arges, Manzanedo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RMITA RUPESTRE DE SAN MARTIN –VILLAREN DE VALDIVIA- (PALENCIA) –  NECRÓPOLIS MEDIEVALES excavadas en la ro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2230" y="867874"/>
            <a:ext cx="7727218" cy="34381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4281855" y="4642338"/>
            <a:ext cx="3349869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s-ES" b="1" i="1" dirty="0">
                <a:solidFill>
                  <a:schemeClr val="bg1"/>
                </a:solidFill>
              </a:rPr>
              <a:t>ERA QCCV SANTI MARTÍN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3965025" y="5493437"/>
            <a:ext cx="3983527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Ermita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 rupestre de San Martín de </a:t>
            </a:r>
            <a:r>
              <a:rPr kumimoji="0" lang="es-ES" sz="1800" b="0" i="0" u="none" strike="noStrike" cap="none" spc="0" normalizeH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Villarén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. 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aramond" panose="02020404030301010803" pitchFamily="18" charset="0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1525608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¿Qué es el eremitismo?"/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rPr sz="3600" dirty="0"/>
              <a:t>¿</a:t>
            </a:r>
            <a:r>
              <a:rPr sz="3600" dirty="0" err="1"/>
              <a:t>Qué</a:t>
            </a:r>
            <a:r>
              <a:rPr sz="3600" dirty="0"/>
              <a:t> </a:t>
            </a:r>
            <a:r>
              <a:rPr sz="3600" dirty="0" err="1"/>
              <a:t>es</a:t>
            </a:r>
            <a:r>
              <a:rPr sz="3600" dirty="0"/>
              <a:t> el </a:t>
            </a:r>
            <a:r>
              <a:rPr sz="3600" dirty="0" err="1"/>
              <a:t>eremitismo</a:t>
            </a:r>
            <a:r>
              <a:rPr sz="3600" dirty="0"/>
              <a:t>?</a:t>
            </a:r>
            <a:r>
              <a:rPr lang="es-ES" sz="3600" dirty="0"/>
              <a:t>: </a:t>
            </a:r>
            <a:br>
              <a:rPr lang="es-ES" sz="3600" dirty="0"/>
            </a:br>
            <a:r>
              <a:rPr lang="es-ES" sz="3600" dirty="0"/>
              <a:t>nociones de un fenómeno curioso.</a:t>
            </a:r>
            <a:endParaRPr sz="3600" dirty="0"/>
          </a:p>
        </p:txBody>
      </p:sp>
      <p:sp>
        <p:nvSpPr>
          <p:cNvPr id="66" name="S. XX, primeros estudios arte rupestre.…"/>
          <p:cNvSpPr txBox="1">
            <a:spLocks noGrp="1"/>
          </p:cNvSpPr>
          <p:nvPr>
            <p:ph type="body" idx="4294967295"/>
          </p:nvPr>
        </p:nvSpPr>
        <p:spPr>
          <a:xfrm>
            <a:off x="776654" y="2080601"/>
            <a:ext cx="10515600" cy="4351340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S. XX, </a:t>
            </a:r>
            <a:r>
              <a:rPr dirty="0" err="1"/>
              <a:t>primeros</a:t>
            </a:r>
            <a:r>
              <a:rPr dirty="0"/>
              <a:t> </a:t>
            </a:r>
            <a:r>
              <a:rPr dirty="0" err="1"/>
              <a:t>estudios</a:t>
            </a:r>
            <a:r>
              <a:rPr dirty="0"/>
              <a:t> arte </a:t>
            </a:r>
            <a:r>
              <a:rPr dirty="0" err="1"/>
              <a:t>rupestre</a:t>
            </a:r>
            <a:r>
              <a:rPr dirty="0"/>
              <a:t>.</a:t>
            </a:r>
          </a:p>
          <a:p>
            <a:pPr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dirty="0"/>
          </a:p>
          <a:p>
            <a:pPr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¿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qué</a:t>
            </a:r>
            <a:r>
              <a:rPr dirty="0"/>
              <a:t> no se </a:t>
            </a:r>
            <a:r>
              <a:rPr dirty="0" err="1"/>
              <a:t>produjeron</a:t>
            </a:r>
            <a:r>
              <a:rPr dirty="0"/>
              <a:t> antes? </a:t>
            </a:r>
          </a:p>
          <a:p>
            <a:pPr>
              <a:buSzTx/>
              <a:buNone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dirty="0"/>
          </a:p>
          <a:p>
            <a:pPr algn="ctr">
              <a:buSzTx/>
              <a:buNone/>
              <a:defRPr sz="2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“La </a:t>
            </a:r>
            <a:r>
              <a:rPr dirty="0" err="1"/>
              <a:t>ausencia</a:t>
            </a:r>
            <a:r>
              <a:rPr dirty="0"/>
              <a:t> de </a:t>
            </a:r>
            <a:r>
              <a:rPr dirty="0" err="1"/>
              <a:t>estudios</a:t>
            </a:r>
            <a:r>
              <a:rPr dirty="0"/>
              <a:t> </a:t>
            </a:r>
            <a:r>
              <a:rPr dirty="0" err="1"/>
              <a:t>sobre</a:t>
            </a:r>
            <a:r>
              <a:rPr dirty="0"/>
              <a:t> </a:t>
            </a:r>
            <a:r>
              <a:rPr dirty="0" err="1"/>
              <a:t>esta</a:t>
            </a:r>
            <a:r>
              <a:rPr dirty="0"/>
              <a:t> </a:t>
            </a:r>
            <a:r>
              <a:rPr dirty="0" err="1"/>
              <a:t>tipología</a:t>
            </a:r>
            <a:r>
              <a:rPr dirty="0"/>
              <a:t> </a:t>
            </a:r>
            <a:r>
              <a:rPr dirty="0" err="1"/>
              <a:t>arquitectónica</a:t>
            </a:r>
            <a:r>
              <a:rPr dirty="0"/>
              <a:t> </a:t>
            </a:r>
            <a:r>
              <a:rPr dirty="0" err="1"/>
              <a:t>encontraba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explicación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el </a:t>
            </a:r>
            <a:r>
              <a:rPr dirty="0" err="1"/>
              <a:t>hecho</a:t>
            </a:r>
            <a:r>
              <a:rPr dirty="0"/>
              <a:t> de que el </a:t>
            </a:r>
            <a:r>
              <a:rPr dirty="0" err="1"/>
              <a:t>hábitat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cuevas</a:t>
            </a:r>
            <a:r>
              <a:rPr dirty="0"/>
              <a:t> </a:t>
            </a:r>
            <a:r>
              <a:rPr dirty="0" err="1"/>
              <a:t>fue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circunstancia</a:t>
            </a:r>
            <a:r>
              <a:rPr dirty="0"/>
              <a:t> habitual </a:t>
            </a:r>
            <a:r>
              <a:rPr dirty="0" err="1"/>
              <a:t>en</a:t>
            </a:r>
            <a:r>
              <a:rPr dirty="0"/>
              <a:t> la </a:t>
            </a:r>
            <a:r>
              <a:rPr dirty="0" err="1"/>
              <a:t>historia</a:t>
            </a:r>
            <a:r>
              <a:rPr dirty="0"/>
              <a:t> de la </a:t>
            </a:r>
            <a:r>
              <a:rPr dirty="0" err="1"/>
              <a:t>humanidad</a:t>
            </a:r>
            <a:r>
              <a:rPr dirty="0"/>
              <a:t> y, </a:t>
            </a:r>
            <a:r>
              <a:rPr dirty="0" err="1"/>
              <a:t>es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ello</a:t>
            </a:r>
            <a:r>
              <a:rPr dirty="0"/>
              <a:t>, que </a:t>
            </a:r>
            <a:r>
              <a:rPr dirty="0" err="1"/>
              <a:t>ningún</a:t>
            </a:r>
            <a:r>
              <a:rPr dirty="0"/>
              <a:t> </a:t>
            </a:r>
            <a:r>
              <a:rPr dirty="0" err="1"/>
              <a:t>historiador</a:t>
            </a:r>
            <a:r>
              <a:rPr dirty="0"/>
              <a:t> hasta el </a:t>
            </a:r>
            <a:r>
              <a:rPr dirty="0" err="1"/>
              <a:t>s.XX</a:t>
            </a:r>
            <a:r>
              <a:rPr dirty="0"/>
              <a:t> </a:t>
            </a:r>
            <a:r>
              <a:rPr dirty="0" err="1"/>
              <a:t>sintió</a:t>
            </a:r>
            <a:r>
              <a:rPr dirty="0"/>
              <a:t> </a:t>
            </a:r>
            <a:r>
              <a:rPr dirty="0" err="1"/>
              <a:t>necesidad</a:t>
            </a:r>
            <a:r>
              <a:rPr dirty="0"/>
              <a:t> de </a:t>
            </a:r>
            <a:r>
              <a:rPr dirty="0" err="1"/>
              <a:t>esclarecer</a:t>
            </a:r>
            <a:r>
              <a:rPr dirty="0"/>
              <a:t> </a:t>
            </a:r>
            <a:r>
              <a:rPr dirty="0" err="1"/>
              <a:t>esta</a:t>
            </a:r>
            <a:r>
              <a:rPr dirty="0"/>
              <a:t> </a:t>
            </a:r>
            <a:r>
              <a:rPr dirty="0" err="1"/>
              <a:t>cuestión</a:t>
            </a:r>
            <a:r>
              <a:rPr dirty="0"/>
              <a:t>”. Antonio González Blanco. </a:t>
            </a:r>
          </a:p>
        </p:txBody>
      </p:sp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La vida en el Paleolítico. – Historia para 2ª de la ESO" descr="La vida en el Paleolítico. – Historia para 2ª de la E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4725" y="1911350"/>
            <a:ext cx="4532313" cy="32639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9" name="Paisaje con un ermitaño - Colección - Museo Nacional del Prado" descr="Paisaje con un ermitaño - Colección - Museo Nacional del Prad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73260"/>
            <a:ext cx="4689475" cy="313849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Texto"/>
          <p:cNvSpPr txBox="1"/>
          <p:nvPr/>
        </p:nvSpPr>
        <p:spPr>
          <a:xfrm>
            <a:off x="5770739" y="3245593"/>
            <a:ext cx="650522" cy="3708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/>
          <a:p>
            <a:endParaRPr/>
          </a:p>
        </p:txBody>
      </p:sp>
      <p:sp>
        <p:nvSpPr>
          <p:cNvPr id="72" name="Problemas investigación del fenómeno rupestre, ausencia casi total de referencias documentales aproximen a sus fechas de utilización.…"/>
          <p:cNvSpPr txBox="1"/>
          <p:nvPr/>
        </p:nvSpPr>
        <p:spPr>
          <a:xfrm>
            <a:off x="114565" y="1192532"/>
            <a:ext cx="11962870" cy="478496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 err="1"/>
              <a:t>Problemas</a:t>
            </a:r>
            <a:r>
              <a:rPr dirty="0"/>
              <a:t> </a:t>
            </a:r>
            <a:r>
              <a:rPr dirty="0" err="1"/>
              <a:t>investigación</a:t>
            </a:r>
            <a:r>
              <a:rPr dirty="0"/>
              <a:t> del </a:t>
            </a:r>
            <a:r>
              <a:rPr dirty="0" err="1"/>
              <a:t>fenómeno</a:t>
            </a:r>
            <a:r>
              <a:rPr dirty="0"/>
              <a:t> </a:t>
            </a:r>
            <a:r>
              <a:rPr dirty="0" err="1"/>
              <a:t>rupestre</a:t>
            </a:r>
            <a:r>
              <a:rPr lang="es-ES" dirty="0"/>
              <a:t> //</a:t>
            </a:r>
            <a:r>
              <a:rPr dirty="0" err="1"/>
              <a:t>ausencia</a:t>
            </a:r>
            <a:r>
              <a:rPr dirty="0"/>
              <a:t> </a:t>
            </a:r>
            <a:r>
              <a:rPr dirty="0" err="1"/>
              <a:t>cas</a:t>
            </a:r>
            <a:r>
              <a:rPr lang="es-ES" dirty="0"/>
              <a:t>i</a:t>
            </a:r>
            <a:r>
              <a:rPr dirty="0"/>
              <a:t> total de </a:t>
            </a:r>
            <a:r>
              <a:rPr dirty="0" err="1"/>
              <a:t>referencias</a:t>
            </a:r>
            <a:r>
              <a:rPr dirty="0"/>
              <a:t> </a:t>
            </a:r>
            <a:r>
              <a:rPr dirty="0" err="1"/>
              <a:t>documentales</a:t>
            </a:r>
            <a:r>
              <a:rPr dirty="0"/>
              <a:t> </a:t>
            </a:r>
            <a:r>
              <a:rPr dirty="0" err="1"/>
              <a:t>aproximen</a:t>
            </a:r>
            <a:r>
              <a:rPr dirty="0"/>
              <a:t> a </a:t>
            </a:r>
            <a:r>
              <a:rPr dirty="0" err="1"/>
              <a:t>sus</a:t>
            </a:r>
            <a:r>
              <a:rPr dirty="0"/>
              <a:t> </a:t>
            </a:r>
            <a:r>
              <a:rPr dirty="0" err="1"/>
              <a:t>fechas</a:t>
            </a:r>
            <a:r>
              <a:rPr dirty="0"/>
              <a:t> de </a:t>
            </a:r>
            <a:r>
              <a:rPr dirty="0" err="1"/>
              <a:t>utilización</a:t>
            </a:r>
            <a:r>
              <a:rPr dirty="0"/>
              <a:t>. 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dirty="0"/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 err="1"/>
              <a:t>Autores</a:t>
            </a:r>
            <a:r>
              <a:rPr dirty="0"/>
              <a:t> de </a:t>
            </a:r>
            <a:r>
              <a:rPr dirty="0" err="1"/>
              <a:t>acuerdo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la </a:t>
            </a:r>
            <a:r>
              <a:rPr dirty="0" err="1"/>
              <a:t>función</a:t>
            </a:r>
            <a:r>
              <a:rPr dirty="0"/>
              <a:t> </a:t>
            </a:r>
            <a:r>
              <a:rPr dirty="0" err="1"/>
              <a:t>religiosa</a:t>
            </a:r>
            <a:r>
              <a:rPr dirty="0"/>
              <a:t> de </a:t>
            </a:r>
            <a:r>
              <a:rPr dirty="0" err="1"/>
              <a:t>estas</a:t>
            </a:r>
            <a:r>
              <a:rPr dirty="0"/>
              <a:t> </a:t>
            </a:r>
            <a:r>
              <a:rPr dirty="0" err="1"/>
              <a:t>cuevas</a:t>
            </a:r>
            <a:r>
              <a:rPr dirty="0"/>
              <a:t> -de </a:t>
            </a:r>
            <a:r>
              <a:rPr dirty="0" err="1"/>
              <a:t>ahí</a:t>
            </a:r>
            <a:r>
              <a:rPr dirty="0"/>
              <a:t> el </a:t>
            </a:r>
            <a:r>
              <a:rPr dirty="0" err="1"/>
              <a:t>nombre</a:t>
            </a:r>
            <a:r>
              <a:rPr dirty="0"/>
              <a:t> de </a:t>
            </a:r>
            <a:r>
              <a:rPr dirty="0" err="1"/>
              <a:t>eremitorios</a:t>
            </a:r>
            <a:r>
              <a:rPr dirty="0"/>
              <a:t>-, las </a:t>
            </a:r>
            <a:r>
              <a:rPr dirty="0" err="1"/>
              <a:t>dudas</a:t>
            </a:r>
            <a:r>
              <a:rPr dirty="0"/>
              <a:t> que hay </a:t>
            </a:r>
            <a:r>
              <a:rPr dirty="0" err="1"/>
              <a:t>sobre</a:t>
            </a:r>
            <a:r>
              <a:rPr dirty="0"/>
              <a:t> </a:t>
            </a:r>
            <a:r>
              <a:rPr dirty="0" err="1"/>
              <a:t>estas</a:t>
            </a:r>
            <a:r>
              <a:rPr dirty="0"/>
              <a:t> </a:t>
            </a:r>
            <a:r>
              <a:rPr dirty="0" err="1"/>
              <a:t>manifestaciones</a:t>
            </a:r>
            <a:r>
              <a:rPr dirty="0"/>
              <a:t> </a:t>
            </a:r>
            <a:r>
              <a:rPr dirty="0" err="1"/>
              <a:t>arquitectónicas</a:t>
            </a:r>
            <a:r>
              <a:rPr dirty="0"/>
              <a:t> </a:t>
            </a:r>
            <a:r>
              <a:rPr dirty="0" err="1"/>
              <a:t>siguen</a:t>
            </a:r>
            <a:r>
              <a:rPr dirty="0"/>
              <a:t> </a:t>
            </a:r>
            <a:r>
              <a:rPr dirty="0" err="1"/>
              <a:t>siendo</a:t>
            </a:r>
            <a:r>
              <a:rPr dirty="0"/>
              <a:t> </a:t>
            </a:r>
            <a:r>
              <a:rPr dirty="0" err="1"/>
              <a:t>todavía</a:t>
            </a:r>
            <a:r>
              <a:rPr dirty="0"/>
              <a:t> </a:t>
            </a:r>
            <a:r>
              <a:rPr dirty="0" err="1"/>
              <a:t>muy</a:t>
            </a:r>
            <a:r>
              <a:rPr dirty="0"/>
              <a:t> notables, </a:t>
            </a:r>
            <a:r>
              <a:rPr dirty="0" err="1"/>
              <a:t>derivadas</a:t>
            </a:r>
            <a:r>
              <a:rPr dirty="0"/>
              <a:t> </a:t>
            </a:r>
            <a:r>
              <a:rPr dirty="0" err="1"/>
              <a:t>nula</a:t>
            </a:r>
            <a:r>
              <a:rPr dirty="0"/>
              <a:t> </a:t>
            </a:r>
            <a:r>
              <a:rPr dirty="0" err="1"/>
              <a:t>investigación</a:t>
            </a:r>
            <a:r>
              <a:rPr dirty="0"/>
              <a:t> </a:t>
            </a:r>
            <a:r>
              <a:rPr dirty="0" err="1"/>
              <a:t>arqueológica</a:t>
            </a:r>
            <a:r>
              <a:rPr dirty="0"/>
              <a:t> </a:t>
            </a:r>
            <a:r>
              <a:rPr dirty="0" err="1"/>
              <a:t>desarrollada</a:t>
            </a:r>
            <a:r>
              <a:rPr dirty="0"/>
              <a:t> </a:t>
            </a:r>
            <a:r>
              <a:rPr dirty="0" err="1"/>
              <a:t>sobre</a:t>
            </a:r>
            <a:r>
              <a:rPr dirty="0"/>
              <a:t> la </a:t>
            </a:r>
            <a:r>
              <a:rPr dirty="0" err="1"/>
              <a:t>misma</a:t>
            </a:r>
            <a:r>
              <a:rPr dirty="0"/>
              <a:t>. 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dirty="0"/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A </a:t>
            </a:r>
            <a:r>
              <a:rPr dirty="0" err="1"/>
              <a:t>esto</a:t>
            </a:r>
            <a:r>
              <a:rPr dirty="0"/>
              <a:t> se ha de </a:t>
            </a:r>
            <a:r>
              <a:rPr dirty="0" err="1"/>
              <a:t>añadir</a:t>
            </a:r>
            <a:r>
              <a:rPr dirty="0"/>
              <a:t> la </a:t>
            </a:r>
            <a:r>
              <a:rPr dirty="0" err="1"/>
              <a:t>falta</a:t>
            </a:r>
            <a:r>
              <a:rPr dirty="0"/>
              <a:t> de </a:t>
            </a:r>
            <a:r>
              <a:rPr dirty="0" err="1"/>
              <a:t>documentación</a:t>
            </a:r>
            <a:r>
              <a:rPr dirty="0"/>
              <a:t> </a:t>
            </a:r>
            <a:r>
              <a:rPr dirty="0" err="1"/>
              <a:t>escrita</a:t>
            </a:r>
            <a:r>
              <a:rPr dirty="0"/>
              <a:t> y la </a:t>
            </a:r>
            <a:r>
              <a:rPr dirty="0" err="1"/>
              <a:t>dificultad</a:t>
            </a:r>
            <a:r>
              <a:rPr dirty="0"/>
              <a:t> de </a:t>
            </a:r>
            <a:r>
              <a:rPr dirty="0" err="1"/>
              <a:t>hacer</a:t>
            </a:r>
            <a:r>
              <a:rPr dirty="0"/>
              <a:t> </a:t>
            </a:r>
            <a:r>
              <a:rPr dirty="0" err="1"/>
              <a:t>precisiones</a:t>
            </a:r>
            <a:r>
              <a:rPr dirty="0"/>
              <a:t> </a:t>
            </a:r>
            <a:r>
              <a:rPr dirty="0" err="1"/>
              <a:t>estilísticas</a:t>
            </a:r>
            <a:r>
              <a:rPr dirty="0"/>
              <a:t>. 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dirty="0"/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 err="1"/>
              <a:t>Dejando</a:t>
            </a:r>
            <a:r>
              <a:rPr dirty="0"/>
              <a:t> al </a:t>
            </a:r>
            <a:r>
              <a:rPr dirty="0" err="1"/>
              <a:t>margen</a:t>
            </a:r>
            <a:r>
              <a:rPr dirty="0"/>
              <a:t> las del sur de la </a:t>
            </a:r>
            <a:r>
              <a:rPr dirty="0" err="1"/>
              <a:t>Península</a:t>
            </a:r>
            <a:r>
              <a:rPr dirty="0"/>
              <a:t>, </a:t>
            </a:r>
            <a:r>
              <a:rPr dirty="0" err="1"/>
              <a:t>cuyo</a:t>
            </a:r>
            <a:r>
              <a:rPr dirty="0"/>
              <a:t> </a:t>
            </a:r>
            <a:r>
              <a:rPr dirty="0" err="1"/>
              <a:t>análisis</a:t>
            </a:r>
            <a:r>
              <a:rPr dirty="0"/>
              <a:t> </a:t>
            </a:r>
            <a:r>
              <a:rPr dirty="0" err="1"/>
              <a:t>obedece</a:t>
            </a:r>
            <a:r>
              <a:rPr dirty="0"/>
              <a:t> a </a:t>
            </a:r>
            <a:r>
              <a:rPr dirty="0" err="1"/>
              <a:t>circunstancias</a:t>
            </a:r>
            <a:r>
              <a:rPr dirty="0"/>
              <a:t> </a:t>
            </a:r>
            <a:r>
              <a:rPr dirty="0" err="1"/>
              <a:t>diferentes</a:t>
            </a:r>
            <a:r>
              <a:rPr dirty="0"/>
              <a:t> // </a:t>
            </a:r>
            <a:r>
              <a:rPr dirty="0" err="1"/>
              <a:t>Conjunto</a:t>
            </a:r>
            <a:r>
              <a:rPr dirty="0"/>
              <a:t> </a:t>
            </a:r>
            <a:r>
              <a:rPr dirty="0" err="1"/>
              <a:t>alavés</a:t>
            </a:r>
            <a:r>
              <a:rPr dirty="0"/>
              <a:t> se ha </a:t>
            </a:r>
            <a:r>
              <a:rPr dirty="0" err="1"/>
              <a:t>aportado</a:t>
            </a:r>
            <a:r>
              <a:rPr dirty="0"/>
              <a:t> </a:t>
            </a:r>
            <a:r>
              <a:rPr dirty="0" err="1"/>
              <a:t>una</a:t>
            </a:r>
            <a:r>
              <a:rPr dirty="0"/>
              <a:t> </a:t>
            </a:r>
            <a:r>
              <a:rPr dirty="0" err="1"/>
              <a:t>cronología</a:t>
            </a:r>
            <a:r>
              <a:rPr dirty="0"/>
              <a:t> entre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siglos</a:t>
            </a:r>
            <a:r>
              <a:rPr dirty="0"/>
              <a:t> V y VII, para el resto de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grupos</a:t>
            </a:r>
            <a:r>
              <a:rPr dirty="0"/>
              <a:t> del Ebro y del </a:t>
            </a:r>
            <a:r>
              <a:rPr dirty="0" err="1"/>
              <a:t>Pisuerga</a:t>
            </a:r>
            <a:r>
              <a:rPr dirty="0"/>
              <a:t> </a:t>
            </a:r>
            <a:r>
              <a:rPr dirty="0" err="1"/>
              <a:t>diversos</a:t>
            </a:r>
            <a:r>
              <a:rPr dirty="0"/>
              <a:t> </a:t>
            </a:r>
            <a:r>
              <a:rPr dirty="0" err="1"/>
              <a:t>autores</a:t>
            </a:r>
            <a:r>
              <a:rPr dirty="0"/>
              <a:t> se </a:t>
            </a:r>
            <a:r>
              <a:rPr dirty="0" err="1"/>
              <a:t>han</a:t>
            </a:r>
            <a:r>
              <a:rPr dirty="0"/>
              <a:t> </a:t>
            </a:r>
            <a:r>
              <a:rPr dirty="0" err="1"/>
              <a:t>inclinado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un </a:t>
            </a:r>
            <a:r>
              <a:rPr dirty="0" err="1"/>
              <a:t>origen</a:t>
            </a:r>
            <a:r>
              <a:rPr dirty="0"/>
              <a:t> de la </a:t>
            </a:r>
            <a:r>
              <a:rPr dirty="0" err="1"/>
              <a:t>época</a:t>
            </a:r>
            <a:r>
              <a:rPr dirty="0"/>
              <a:t> de </a:t>
            </a:r>
            <a:r>
              <a:rPr dirty="0" err="1"/>
              <a:t>repoblación</a:t>
            </a:r>
            <a:r>
              <a:rPr dirty="0"/>
              <a:t>- </a:t>
            </a:r>
            <a:r>
              <a:rPr dirty="0" err="1"/>
              <a:t>siglos</a:t>
            </a:r>
            <a:r>
              <a:rPr dirty="0"/>
              <a:t> VIII a X-, </a:t>
            </a:r>
            <a:r>
              <a:rPr dirty="0" err="1"/>
              <a:t>aunque</a:t>
            </a:r>
            <a:r>
              <a:rPr dirty="0"/>
              <a:t> </a:t>
            </a:r>
            <a:r>
              <a:rPr dirty="0" err="1"/>
              <a:t>verdaderamente</a:t>
            </a:r>
            <a:r>
              <a:rPr dirty="0"/>
              <a:t>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argumentos</a:t>
            </a:r>
            <a:r>
              <a:rPr dirty="0"/>
              <a:t> </a:t>
            </a:r>
            <a:r>
              <a:rPr dirty="0" err="1"/>
              <a:t>manejados</a:t>
            </a:r>
            <a:r>
              <a:rPr dirty="0"/>
              <a:t> son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bien</a:t>
            </a:r>
            <a:r>
              <a:rPr dirty="0"/>
              <a:t> </a:t>
            </a:r>
            <a:r>
              <a:rPr dirty="0" err="1"/>
              <a:t>intuitivos</a:t>
            </a:r>
            <a:r>
              <a:rPr dirty="0"/>
              <a:t>, que </a:t>
            </a:r>
            <a:r>
              <a:rPr dirty="0" err="1"/>
              <a:t>basados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sólidas</a:t>
            </a:r>
            <a:r>
              <a:rPr dirty="0"/>
              <a:t> e </a:t>
            </a:r>
            <a:r>
              <a:rPr dirty="0" err="1"/>
              <a:t>incontestables</a:t>
            </a:r>
            <a:r>
              <a:rPr dirty="0"/>
              <a:t> </a:t>
            </a:r>
            <a:r>
              <a:rPr dirty="0" err="1"/>
              <a:t>aportaciones</a:t>
            </a:r>
            <a:r>
              <a:rPr dirty="0"/>
              <a:t> </a:t>
            </a:r>
            <a:r>
              <a:rPr dirty="0" err="1"/>
              <a:t>documentales</a:t>
            </a:r>
            <a:r>
              <a:rPr dirty="0"/>
              <a:t> y/o </a:t>
            </a:r>
            <a:r>
              <a:rPr dirty="0" err="1"/>
              <a:t>materiales</a:t>
            </a:r>
            <a:r>
              <a:rPr dirty="0"/>
              <a:t>.</a:t>
            </a:r>
          </a:p>
        </p:txBody>
      </p:sp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¿Qué es el eremitismo?"/>
          <p:cNvSpPr txBox="1">
            <a:spLocks noGrp="1"/>
          </p:cNvSpPr>
          <p:nvPr>
            <p:ph type="title" idx="4294967295"/>
          </p:nvPr>
        </p:nvSpPr>
        <p:spPr>
          <a:xfrm>
            <a:off x="1981200" y="274637"/>
            <a:ext cx="8229600" cy="1143001"/>
          </a:xfrm>
          <a:prstGeom prst="rect">
            <a:avLst/>
          </a:prstGeo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rPr sz="3600" dirty="0"/>
              <a:t>¿</a:t>
            </a:r>
            <a:r>
              <a:rPr sz="3600" dirty="0" err="1"/>
              <a:t>Qué</a:t>
            </a:r>
            <a:r>
              <a:rPr sz="3600" dirty="0"/>
              <a:t> </a:t>
            </a:r>
            <a:r>
              <a:rPr sz="3600" dirty="0" err="1"/>
              <a:t>es</a:t>
            </a:r>
            <a:r>
              <a:rPr sz="3600" dirty="0"/>
              <a:t> el </a:t>
            </a:r>
            <a:r>
              <a:rPr sz="3600" dirty="0" err="1"/>
              <a:t>eremitismo</a:t>
            </a:r>
            <a:r>
              <a:rPr sz="3600" dirty="0"/>
              <a:t>?</a:t>
            </a:r>
            <a:r>
              <a:rPr lang="es-ES" sz="3600" dirty="0"/>
              <a:t>: </a:t>
            </a:r>
            <a:br>
              <a:rPr lang="es-ES" sz="3600" dirty="0"/>
            </a:br>
            <a:r>
              <a:rPr lang="es-ES" sz="3600" dirty="0"/>
              <a:t>nociones de un fenómeno curioso. </a:t>
            </a:r>
            <a:endParaRPr sz="3600" dirty="0"/>
          </a:p>
        </p:txBody>
      </p:sp>
      <p:sp>
        <p:nvSpPr>
          <p:cNvPr id="75" name="Problemas, problemas, problemas.…"/>
          <p:cNvSpPr txBox="1">
            <a:spLocks noGrp="1"/>
          </p:cNvSpPr>
          <p:nvPr>
            <p:ph type="body" idx="4294967295"/>
          </p:nvPr>
        </p:nvSpPr>
        <p:spPr>
          <a:xfrm>
            <a:off x="957796" y="1909183"/>
            <a:ext cx="10578708" cy="452596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just">
              <a:lnSpc>
                <a:spcPct val="100000"/>
              </a:lnSpc>
              <a:spcBef>
                <a:spcPts val="700"/>
              </a:spcBef>
              <a:buFontTx/>
              <a:buChar char="-"/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 err="1"/>
              <a:t>Problemas</a:t>
            </a:r>
            <a:r>
              <a:rPr dirty="0"/>
              <a:t>, </a:t>
            </a:r>
            <a:r>
              <a:rPr dirty="0" err="1"/>
              <a:t>problemas</a:t>
            </a:r>
            <a:r>
              <a:rPr dirty="0"/>
              <a:t>, </a:t>
            </a:r>
            <a:r>
              <a:rPr dirty="0" err="1"/>
              <a:t>problemas</a:t>
            </a:r>
            <a:r>
              <a:rPr dirty="0"/>
              <a:t>. </a:t>
            </a:r>
          </a:p>
          <a:p>
            <a:pPr marL="342900" indent="-342900" algn="just">
              <a:lnSpc>
                <a:spcPct val="100000"/>
              </a:lnSpc>
              <a:spcBef>
                <a:spcPts val="700"/>
              </a:spcBef>
              <a:buFontTx/>
              <a:buChar char="-"/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Los </a:t>
            </a:r>
            <a:r>
              <a:rPr dirty="0" err="1"/>
              <a:t>historiadores</a:t>
            </a:r>
            <a:r>
              <a:rPr dirty="0"/>
              <a:t> lo </a:t>
            </a:r>
            <a:r>
              <a:rPr dirty="0" err="1"/>
              <a:t>tenemos</a:t>
            </a:r>
            <a:r>
              <a:rPr dirty="0"/>
              <a:t> </a:t>
            </a:r>
            <a:r>
              <a:rPr dirty="0" err="1"/>
              <a:t>muy</a:t>
            </a:r>
            <a:r>
              <a:rPr dirty="0"/>
              <a:t> </a:t>
            </a:r>
            <a:r>
              <a:rPr dirty="0" err="1"/>
              <a:t>complicado</a:t>
            </a:r>
            <a:r>
              <a:rPr dirty="0"/>
              <a:t> para </a:t>
            </a:r>
            <a:r>
              <a:rPr dirty="0" err="1"/>
              <a:t>encontrar</a:t>
            </a:r>
            <a:r>
              <a:rPr dirty="0"/>
              <a:t> un </a:t>
            </a:r>
            <a:r>
              <a:rPr dirty="0" err="1"/>
              <a:t>método</a:t>
            </a:r>
            <a:r>
              <a:rPr dirty="0"/>
              <a:t> de </a:t>
            </a:r>
            <a:r>
              <a:rPr dirty="0" err="1"/>
              <a:t>trabajo</a:t>
            </a:r>
            <a:r>
              <a:rPr dirty="0"/>
              <a:t> que sea </a:t>
            </a:r>
            <a:r>
              <a:rPr dirty="0" err="1"/>
              <a:t>capaz</a:t>
            </a:r>
            <a:r>
              <a:rPr dirty="0"/>
              <a:t> de </a:t>
            </a:r>
            <a:r>
              <a:rPr dirty="0" err="1"/>
              <a:t>captar</a:t>
            </a:r>
            <a:r>
              <a:rPr dirty="0"/>
              <a:t> el </a:t>
            </a:r>
            <a:r>
              <a:rPr dirty="0" err="1"/>
              <a:t>fenómeno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toda</a:t>
            </a:r>
            <a:r>
              <a:rPr dirty="0"/>
              <a:t>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magnitud</a:t>
            </a:r>
            <a:r>
              <a:rPr dirty="0"/>
              <a:t> y </a:t>
            </a:r>
            <a:r>
              <a:rPr dirty="0" err="1"/>
              <a:t>profundidad</a:t>
            </a:r>
            <a:r>
              <a:rPr dirty="0"/>
              <a:t>. </a:t>
            </a:r>
          </a:p>
          <a:p>
            <a:pPr marL="342900" indent="-342900">
              <a:lnSpc>
                <a:spcPct val="100000"/>
              </a:lnSpc>
              <a:spcBef>
                <a:spcPts val="700"/>
              </a:spcBef>
              <a:buSzTx/>
              <a:buNone/>
              <a:defRPr sz="30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dirty="0"/>
          </a:p>
          <a:p>
            <a:pPr marL="342900" indent="-342900">
              <a:lnSpc>
                <a:spcPct val="100000"/>
              </a:lnSpc>
              <a:spcBef>
                <a:spcPts val="700"/>
              </a:spcBef>
              <a:buSzTx/>
              <a:buNone/>
              <a:defRPr sz="30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    El </a:t>
            </a:r>
            <a:r>
              <a:rPr dirty="0" err="1"/>
              <a:t>eremita</a:t>
            </a:r>
            <a:r>
              <a:rPr dirty="0"/>
              <a:t> se </a:t>
            </a:r>
            <a:r>
              <a:rPr dirty="0" err="1"/>
              <a:t>retira</a:t>
            </a:r>
            <a:r>
              <a:rPr dirty="0"/>
              <a:t>, </a:t>
            </a:r>
            <a:r>
              <a:rPr dirty="0" err="1"/>
              <a:t>huye</a:t>
            </a:r>
            <a:r>
              <a:rPr dirty="0"/>
              <a:t>, no </a:t>
            </a:r>
            <a:r>
              <a:rPr dirty="0" err="1"/>
              <a:t>quiere</a:t>
            </a:r>
            <a:r>
              <a:rPr dirty="0"/>
              <a:t> que </a:t>
            </a:r>
            <a:r>
              <a:rPr dirty="0" err="1"/>
              <a:t>nadie</a:t>
            </a:r>
            <a:r>
              <a:rPr dirty="0"/>
              <a:t> lo </a:t>
            </a:r>
            <a:r>
              <a:rPr dirty="0" err="1"/>
              <a:t>encuentre</a:t>
            </a:r>
            <a:r>
              <a:rPr dirty="0"/>
              <a:t>…</a:t>
            </a:r>
            <a:r>
              <a:rPr dirty="0" err="1"/>
              <a:t>ni</a:t>
            </a:r>
            <a:r>
              <a:rPr dirty="0"/>
              <a:t> </a:t>
            </a:r>
            <a:r>
              <a:rPr dirty="0" err="1"/>
              <a:t>siquiera</a:t>
            </a:r>
            <a:r>
              <a:rPr dirty="0"/>
              <a:t> </a:t>
            </a:r>
            <a:r>
              <a:rPr dirty="0" err="1"/>
              <a:t>nosotros</a:t>
            </a:r>
            <a:r>
              <a:rPr dirty="0"/>
              <a:t>…</a:t>
            </a:r>
            <a:r>
              <a:rPr dirty="0" err="1"/>
              <a:t>pero</a:t>
            </a:r>
            <a:r>
              <a:rPr dirty="0"/>
              <a:t> ;-) </a:t>
            </a:r>
          </a:p>
        </p:txBody>
      </p:sp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¿Cómo podemos acercarnos al conocimiento del fenómeno?"/>
          <p:cNvSpPr txBox="1">
            <a:spLocks noGrp="1"/>
          </p:cNvSpPr>
          <p:nvPr>
            <p:ph type="title" idx="4294967295"/>
          </p:nvPr>
        </p:nvSpPr>
        <p:spPr>
          <a:xfrm>
            <a:off x="208678" y="429128"/>
            <a:ext cx="11774644" cy="1143002"/>
          </a:xfrm>
          <a:prstGeom prst="rect">
            <a:avLst/>
          </a:prstGeom>
        </p:spPr>
        <p:txBody>
          <a:bodyPr lIns="45718" tIns="45718" rIns="45718" bIns="45718">
            <a:normAutofit/>
          </a:bodyPr>
          <a:lstStyle>
            <a:lvl1pPr algn="ctr" defTabSz="795527">
              <a:lnSpc>
                <a:spcPct val="100000"/>
              </a:lnSpc>
              <a:defRPr sz="3400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rPr dirty="0"/>
              <a:t>¿</a:t>
            </a:r>
            <a:r>
              <a:rPr dirty="0" err="1"/>
              <a:t>Cómo</a:t>
            </a:r>
            <a:r>
              <a:rPr dirty="0"/>
              <a:t> </a:t>
            </a:r>
            <a:r>
              <a:rPr dirty="0" err="1"/>
              <a:t>podemos</a:t>
            </a:r>
            <a:r>
              <a:rPr dirty="0"/>
              <a:t> </a:t>
            </a:r>
            <a:r>
              <a:rPr dirty="0" err="1"/>
              <a:t>acercarnos</a:t>
            </a:r>
            <a:r>
              <a:rPr dirty="0"/>
              <a:t> al </a:t>
            </a:r>
            <a:r>
              <a:rPr dirty="0" err="1"/>
              <a:t>conocimiento</a:t>
            </a:r>
            <a:r>
              <a:rPr dirty="0"/>
              <a:t> del </a:t>
            </a:r>
            <a:r>
              <a:rPr dirty="0" err="1"/>
              <a:t>fenómeno</a:t>
            </a:r>
            <a:r>
              <a:rPr dirty="0"/>
              <a:t>?</a:t>
            </a:r>
          </a:p>
        </p:txBody>
      </p:sp>
      <p:sp>
        <p:nvSpPr>
          <p:cNvPr id="78" name="Carácter interdisciplinar (arqueología, historia, religión, etc).…"/>
          <p:cNvSpPr txBox="1">
            <a:spLocks noGrp="1"/>
          </p:cNvSpPr>
          <p:nvPr>
            <p:ph type="body" sz="half" idx="4294967295"/>
          </p:nvPr>
        </p:nvSpPr>
        <p:spPr>
          <a:xfrm>
            <a:off x="1696202" y="2295275"/>
            <a:ext cx="9493172" cy="3168652"/>
          </a:xfrm>
          <a:prstGeom prst="rect">
            <a:avLst/>
          </a:prstGeom>
        </p:spPr>
        <p:txBody>
          <a:bodyPr lIns="45718" tIns="45718" rIns="45718" bIns="45718">
            <a:normAutofit/>
          </a:bodyPr>
          <a:lstStyle/>
          <a:p>
            <a:pPr marL="342900" indent="-342900" algn="just">
              <a:lnSpc>
                <a:spcPct val="100000"/>
              </a:lnSpc>
              <a:spcBef>
                <a:spcPts val="700"/>
              </a:spcBef>
              <a:buFontTx/>
              <a:buChar char="-"/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Carácter interdisciplinar (arqueología, historia, religión, etc). </a:t>
            </a:r>
          </a:p>
          <a:p>
            <a:pPr marL="342900" indent="-342900" algn="just">
              <a:lnSpc>
                <a:spcPct val="100000"/>
              </a:lnSpc>
              <a:spcBef>
                <a:spcPts val="700"/>
              </a:spcBef>
              <a:buFontTx/>
              <a:buChar char="-"/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Difícil adentrarnos en lo interno, pero podemos acercarnos a lo material y exterior.</a:t>
            </a:r>
          </a:p>
          <a:p>
            <a:pPr marL="342900" indent="-342900" algn="just">
              <a:lnSpc>
                <a:spcPct val="100000"/>
              </a:lnSpc>
              <a:spcBef>
                <a:spcPts val="700"/>
              </a:spcBef>
              <a:buFontTx/>
              <a:buChar char="-"/>
              <a:defRPr sz="30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Papel de los eremitorios</a:t>
            </a:r>
            <a:r>
              <a:rPr>
                <a:solidFill>
                  <a:srgbClr val="FFFFFF"/>
                </a:solidFill>
              </a:rPr>
              <a:t>: este conocimiento nos llegará a entender su nacimiento y expansión. </a:t>
            </a:r>
          </a:p>
        </p:txBody>
      </p:sp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¿Qué es el eremitismo?"/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45718" tIns="45718" rIns="45718" bIns="45718">
            <a:normAutofit/>
          </a:bodyPr>
          <a:lstStyle>
            <a:lvl1pPr algn="ctr">
              <a:defRPr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rPr sz="3600" dirty="0"/>
              <a:t>¿</a:t>
            </a:r>
            <a:r>
              <a:rPr sz="3600" dirty="0" err="1"/>
              <a:t>Qué</a:t>
            </a:r>
            <a:r>
              <a:rPr sz="3600" dirty="0"/>
              <a:t> </a:t>
            </a:r>
            <a:r>
              <a:rPr sz="3600" dirty="0" err="1"/>
              <a:t>es</a:t>
            </a:r>
            <a:r>
              <a:rPr sz="3600" dirty="0"/>
              <a:t> el </a:t>
            </a:r>
            <a:r>
              <a:rPr sz="3600" dirty="0" err="1"/>
              <a:t>eremitismo</a:t>
            </a:r>
            <a:r>
              <a:rPr sz="3600" dirty="0"/>
              <a:t>?</a:t>
            </a:r>
            <a:r>
              <a:rPr lang="es-ES" sz="3600" dirty="0"/>
              <a:t>: </a:t>
            </a:r>
            <a:br>
              <a:rPr lang="es-ES" sz="3600" dirty="0"/>
            </a:br>
            <a:r>
              <a:rPr lang="es-ES" sz="3600" dirty="0"/>
              <a:t>nociones de un fenómeno curioso</a:t>
            </a:r>
            <a:endParaRPr sz="3600" dirty="0"/>
          </a:p>
        </p:txBody>
      </p:sp>
      <p:sp>
        <p:nvSpPr>
          <p:cNvPr id="81" name="- Más importancia de la arquitectura construida que de la excavada.…"/>
          <p:cNvSpPr txBox="1">
            <a:spLocks noGrp="1"/>
          </p:cNvSpPr>
          <p:nvPr>
            <p:ph type="body" idx="4294967295"/>
          </p:nvPr>
        </p:nvSpPr>
        <p:spPr>
          <a:xfrm>
            <a:off x="838200" y="1825624"/>
            <a:ext cx="10515600" cy="4351340"/>
          </a:xfrm>
          <a:prstGeom prst="rect">
            <a:avLst/>
          </a:prstGeom>
        </p:spPr>
        <p:txBody>
          <a:bodyPr lIns="45718" tIns="45718" rIns="45718" bIns="45718">
            <a:norm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- </a:t>
            </a:r>
            <a:r>
              <a:rPr dirty="0" err="1"/>
              <a:t>Más</a:t>
            </a:r>
            <a:r>
              <a:rPr dirty="0"/>
              <a:t> </a:t>
            </a:r>
            <a:r>
              <a:rPr dirty="0" err="1"/>
              <a:t>importancia</a:t>
            </a:r>
            <a:r>
              <a:rPr dirty="0"/>
              <a:t> de la </a:t>
            </a:r>
            <a:r>
              <a:rPr dirty="0" err="1"/>
              <a:t>arquitectura</a:t>
            </a:r>
            <a:r>
              <a:rPr dirty="0"/>
              <a:t> </a:t>
            </a:r>
            <a:r>
              <a:rPr dirty="0" err="1"/>
              <a:t>construida</a:t>
            </a:r>
            <a:r>
              <a:rPr dirty="0"/>
              <a:t> que de la </a:t>
            </a:r>
            <a:r>
              <a:rPr dirty="0" err="1"/>
              <a:t>excavada</a:t>
            </a:r>
            <a:r>
              <a:rPr dirty="0"/>
              <a:t>.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dirty="0"/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Primer </a:t>
            </a:r>
            <a:r>
              <a:rPr dirty="0" err="1"/>
              <a:t>acercamiento</a:t>
            </a:r>
            <a:r>
              <a:rPr dirty="0"/>
              <a:t>: “</a:t>
            </a:r>
            <a:r>
              <a:rPr dirty="0" err="1"/>
              <a:t>Algunos</a:t>
            </a:r>
            <a:r>
              <a:rPr dirty="0"/>
              <a:t> </a:t>
            </a:r>
            <a:r>
              <a:rPr dirty="0" err="1"/>
              <a:t>problemas</a:t>
            </a:r>
            <a:r>
              <a:rPr dirty="0"/>
              <a:t> de las </a:t>
            </a:r>
            <a:r>
              <a:rPr dirty="0" err="1"/>
              <a:t>viejas</a:t>
            </a:r>
            <a:r>
              <a:rPr dirty="0"/>
              <a:t> </a:t>
            </a:r>
            <a:r>
              <a:rPr dirty="0" err="1"/>
              <a:t>iglesias</a:t>
            </a:r>
            <a:r>
              <a:rPr dirty="0"/>
              <a:t> </a:t>
            </a:r>
            <a:r>
              <a:rPr dirty="0" err="1"/>
              <a:t>españolas</a:t>
            </a:r>
            <a:r>
              <a:rPr dirty="0"/>
              <a:t>” Francisco </a:t>
            </a:r>
            <a:r>
              <a:rPr dirty="0" err="1"/>
              <a:t>Iñiguez</a:t>
            </a:r>
            <a:r>
              <a:rPr dirty="0"/>
              <a:t> </a:t>
            </a:r>
            <a:r>
              <a:rPr dirty="0" err="1"/>
              <a:t>Almech</a:t>
            </a:r>
            <a:r>
              <a:rPr dirty="0"/>
              <a:t> 1955.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dirty="0"/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“</a:t>
            </a:r>
            <a:r>
              <a:rPr dirty="0" err="1"/>
              <a:t>Eremitorios</a:t>
            </a:r>
            <a:r>
              <a:rPr dirty="0"/>
              <a:t> </a:t>
            </a:r>
            <a:r>
              <a:rPr dirty="0" err="1"/>
              <a:t>rupestres</a:t>
            </a:r>
            <a:r>
              <a:rPr dirty="0"/>
              <a:t> </a:t>
            </a:r>
            <a:r>
              <a:rPr dirty="0" err="1"/>
              <a:t>altomedievales</a:t>
            </a:r>
            <a:r>
              <a:rPr dirty="0"/>
              <a:t>: El alto </a:t>
            </a:r>
            <a:r>
              <a:rPr dirty="0" err="1"/>
              <a:t>valle</a:t>
            </a:r>
            <a:r>
              <a:rPr dirty="0"/>
              <a:t> del Ebro”. Luis Alberto </a:t>
            </a:r>
            <a:r>
              <a:rPr dirty="0" err="1"/>
              <a:t>Monreal</a:t>
            </a:r>
            <a:r>
              <a:rPr dirty="0"/>
              <a:t>, 1989. 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dirty="0"/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 err="1"/>
              <a:t>Otros</a:t>
            </a:r>
            <a:r>
              <a:rPr dirty="0"/>
              <a:t> </a:t>
            </a:r>
            <a:r>
              <a:rPr dirty="0" err="1"/>
              <a:t>estudios</a:t>
            </a:r>
            <a:r>
              <a:rPr dirty="0"/>
              <a:t> locales y </a:t>
            </a:r>
            <a:r>
              <a:rPr dirty="0" err="1"/>
              <a:t>regionales</a:t>
            </a:r>
            <a:r>
              <a:rPr dirty="0"/>
              <a:t>. 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El eremitismo oriental"/>
          <p:cNvSpPr txBox="1">
            <a:spLocks noGrp="1"/>
          </p:cNvSpPr>
          <p:nvPr>
            <p:ph type="title" idx="4294967295"/>
          </p:nvPr>
        </p:nvSpPr>
        <p:spPr>
          <a:xfrm>
            <a:off x="1981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rPr dirty="0"/>
              <a:t>El </a:t>
            </a:r>
            <a:r>
              <a:rPr dirty="0" err="1"/>
              <a:t>eremitismo</a:t>
            </a:r>
            <a:r>
              <a:rPr dirty="0"/>
              <a:t> oriental</a:t>
            </a:r>
          </a:p>
        </p:txBody>
      </p:sp>
      <p:sp>
        <p:nvSpPr>
          <p:cNvPr id="84" name="Egipto, lugar sobresaliente revela la Biblia = Huida a Egipto.…"/>
          <p:cNvSpPr txBox="1"/>
          <p:nvPr/>
        </p:nvSpPr>
        <p:spPr>
          <a:xfrm>
            <a:off x="577669" y="2873964"/>
            <a:ext cx="6524092" cy="2308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180473" indent="-180473" algn="just">
              <a:buSzPct val="100000"/>
              <a:buChar char="-"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 err="1"/>
              <a:t>Egipto</a:t>
            </a:r>
            <a:r>
              <a:rPr dirty="0"/>
              <a:t>, </a:t>
            </a:r>
            <a:r>
              <a:rPr dirty="0" err="1"/>
              <a:t>lugar</a:t>
            </a:r>
            <a:r>
              <a:rPr dirty="0"/>
              <a:t> </a:t>
            </a:r>
            <a:r>
              <a:rPr dirty="0" err="1"/>
              <a:t>sobresaliente</a:t>
            </a:r>
            <a:r>
              <a:rPr dirty="0"/>
              <a:t> </a:t>
            </a:r>
            <a:r>
              <a:rPr dirty="0" err="1"/>
              <a:t>revela</a:t>
            </a:r>
            <a:r>
              <a:rPr dirty="0"/>
              <a:t> la </a:t>
            </a:r>
            <a:r>
              <a:rPr dirty="0" err="1"/>
              <a:t>Biblia</a:t>
            </a:r>
            <a:r>
              <a:rPr dirty="0"/>
              <a:t> = </a:t>
            </a:r>
            <a:r>
              <a:rPr dirty="0" err="1"/>
              <a:t>Huida</a:t>
            </a:r>
            <a:r>
              <a:rPr dirty="0"/>
              <a:t> a </a:t>
            </a:r>
            <a:r>
              <a:rPr dirty="0" err="1"/>
              <a:t>Egipto</a:t>
            </a:r>
            <a:r>
              <a:rPr dirty="0"/>
              <a:t>.</a:t>
            </a:r>
          </a:p>
          <a:p>
            <a:pPr algn="just"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dirty="0"/>
          </a:p>
          <a:p>
            <a:pPr marL="180473" indent="-180473" algn="just">
              <a:buSzPct val="100000"/>
              <a:buChar char="-"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 err="1"/>
              <a:t>Tradición</a:t>
            </a:r>
            <a:r>
              <a:rPr dirty="0"/>
              <a:t>, el </a:t>
            </a:r>
            <a:r>
              <a:rPr dirty="0" err="1"/>
              <a:t>cristianismo</a:t>
            </a:r>
            <a:r>
              <a:rPr dirty="0"/>
              <a:t> </a:t>
            </a:r>
            <a:r>
              <a:rPr dirty="0" err="1"/>
              <a:t>llega</a:t>
            </a:r>
            <a:r>
              <a:rPr dirty="0"/>
              <a:t> a </a:t>
            </a:r>
            <a:r>
              <a:rPr dirty="0" err="1"/>
              <a:t>Egipto</a:t>
            </a:r>
            <a:r>
              <a:rPr dirty="0"/>
              <a:t> </a:t>
            </a:r>
            <a:r>
              <a:rPr dirty="0" err="1"/>
              <a:t>años</a:t>
            </a:r>
            <a:r>
              <a:rPr dirty="0"/>
              <a:t> 43 a 48 // San Marcos, </a:t>
            </a:r>
            <a:r>
              <a:rPr dirty="0" err="1"/>
              <a:t>enviado</a:t>
            </a:r>
            <a:r>
              <a:rPr dirty="0"/>
              <a:t> a </a:t>
            </a:r>
            <a:r>
              <a:rPr dirty="0" err="1"/>
              <a:t>Alejandría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San Pedro. </a:t>
            </a:r>
          </a:p>
          <a:p>
            <a:pPr algn="just"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dirty="0"/>
          </a:p>
          <a:p>
            <a:pPr marL="180473" indent="-180473" algn="just">
              <a:buSzPct val="100000"/>
              <a:buChar char="-"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 err="1"/>
              <a:t>Cristianismo</a:t>
            </a:r>
            <a:r>
              <a:rPr dirty="0"/>
              <a:t> </a:t>
            </a:r>
            <a:r>
              <a:rPr dirty="0" err="1"/>
              <a:t>creció</a:t>
            </a:r>
            <a:r>
              <a:rPr dirty="0"/>
              <a:t> </a:t>
            </a:r>
            <a:r>
              <a:rPr dirty="0" err="1"/>
              <a:t>rapidamente</a:t>
            </a:r>
            <a:r>
              <a:rPr dirty="0"/>
              <a:t> entre </a:t>
            </a:r>
            <a:r>
              <a:rPr dirty="0" err="1"/>
              <a:t>persecuciones</a:t>
            </a:r>
            <a:r>
              <a:rPr dirty="0"/>
              <a:t> y </a:t>
            </a:r>
            <a:r>
              <a:rPr dirty="0" err="1"/>
              <a:t>controversias</a:t>
            </a:r>
            <a:r>
              <a:rPr dirty="0"/>
              <a:t> // Primero </a:t>
            </a:r>
            <a:r>
              <a:rPr dirty="0" err="1"/>
              <a:t>eremitas</a:t>
            </a:r>
            <a:r>
              <a:rPr dirty="0"/>
              <a:t> </a:t>
            </a:r>
            <a:r>
              <a:rPr dirty="0" err="1"/>
              <a:t>huyen</a:t>
            </a:r>
            <a:r>
              <a:rPr dirty="0"/>
              <a:t> al </a:t>
            </a:r>
            <a:r>
              <a:rPr dirty="0" err="1"/>
              <a:t>desierto</a:t>
            </a:r>
            <a:r>
              <a:rPr dirty="0"/>
              <a:t> para </a:t>
            </a:r>
            <a:r>
              <a:rPr dirty="0" err="1"/>
              <a:t>escapar</a:t>
            </a:r>
            <a:r>
              <a:rPr dirty="0"/>
              <a:t> </a:t>
            </a:r>
            <a:r>
              <a:rPr dirty="0" err="1"/>
              <a:t>persecuciones</a:t>
            </a:r>
            <a:r>
              <a:rPr dirty="0"/>
              <a:t>. </a:t>
            </a:r>
          </a:p>
          <a:p>
            <a:pPr algn="just"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dirty="0"/>
          </a:p>
        </p:txBody>
      </p:sp>
      <p:pic>
        <p:nvPicPr>
          <p:cNvPr id="85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53689" y="1882510"/>
            <a:ext cx="4220020" cy="412858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835269" y="2628900"/>
            <a:ext cx="6013938" cy="23083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180473" indent="-180473" algn="just">
              <a:buSzPct val="100000"/>
              <a:buChar char="-"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lang="es-ES" dirty="0"/>
              <a:t>Leyenda = Primer asceta fue San Pablo de Tebas.</a:t>
            </a:r>
          </a:p>
          <a:p>
            <a:pPr algn="just"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lang="es-ES" dirty="0"/>
          </a:p>
          <a:p>
            <a:pPr marL="180473" indent="-180473" algn="just">
              <a:buSzPct val="100000"/>
              <a:buChar char="-"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lang="es-ES" dirty="0"/>
              <a:t>San Antonio = fundador del monaquismo egipcio.</a:t>
            </a:r>
          </a:p>
          <a:p>
            <a:pPr algn="just"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lang="es-ES" dirty="0"/>
          </a:p>
          <a:p>
            <a:pPr marL="180473" indent="-180473" algn="just">
              <a:buSzPct val="100000"/>
              <a:buChar char="-"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lang="es-ES" dirty="0"/>
              <a:t>Padres del desierto // Aislamiento = ruptura con el mundo.</a:t>
            </a:r>
          </a:p>
          <a:p>
            <a:pPr algn="just"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lang="es-ES" dirty="0"/>
          </a:p>
          <a:p>
            <a:pPr>
              <a:defRPr>
                <a:solidFill>
                  <a:srgbClr val="FFFFFF"/>
                </a:solidFill>
              </a:defRPr>
            </a:pPr>
            <a:r>
              <a:rPr lang="es-ES" dirty="0"/>
              <a:t>- </a:t>
            </a:r>
            <a:r>
              <a:rPr lang="es-ES" dirty="0">
                <a:latin typeface="Garamond"/>
                <a:ea typeface="Garamond"/>
                <a:cs typeface="Garamond"/>
                <a:sym typeface="Garamond"/>
              </a:rPr>
              <a:t>Ataques saqueadores = reforzar seguridad. 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1026" name="Picture 2" descr="5 dichos de los Padres del desierto para crecer espiritualment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49207" y="2328252"/>
            <a:ext cx="4420422" cy="2481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l eremitismo oriental"/>
          <p:cNvSpPr txBox="1">
            <a:spLocks/>
          </p:cNvSpPr>
          <p:nvPr/>
        </p:nvSpPr>
        <p:spPr>
          <a:xfrm>
            <a:off x="1981200" y="274637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FFFFFF"/>
                </a:solidFill>
                <a:uFillTx/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s-ES"/>
              <a:t>El eremitismo oriental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47097726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El eremitismo oriental"/>
          <p:cNvSpPr txBox="1">
            <a:spLocks noGrp="1"/>
          </p:cNvSpPr>
          <p:nvPr>
            <p:ph type="title" idx="4294967295"/>
          </p:nvPr>
        </p:nvSpPr>
        <p:spPr>
          <a:xfrm>
            <a:off x="1981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rPr dirty="0"/>
              <a:t>El </a:t>
            </a:r>
            <a:r>
              <a:rPr dirty="0" err="1"/>
              <a:t>eremitismo</a:t>
            </a:r>
            <a:r>
              <a:rPr dirty="0"/>
              <a:t> oriental</a:t>
            </a:r>
          </a:p>
        </p:txBody>
      </p:sp>
      <p:sp>
        <p:nvSpPr>
          <p:cNvPr id="88" name="- Vida solitaria espontáneamente Imperio Bizantino =adaptándose a las peculiaridades de cada región."/>
          <p:cNvSpPr txBox="1"/>
          <p:nvPr/>
        </p:nvSpPr>
        <p:spPr>
          <a:xfrm>
            <a:off x="672500" y="1623892"/>
            <a:ext cx="10437754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- </a:t>
            </a:r>
            <a:r>
              <a:rPr sz="2000"/>
              <a:t>Vida solitaria espontáneamente Imperio Bizantino =adaptándose a las peculiaridades de cada región. </a:t>
            </a:r>
          </a:p>
        </p:txBody>
      </p:sp>
      <p:sp>
        <p:nvSpPr>
          <p:cNvPr id="89" name="Estacionarios: condenaban a la inmovilidad absoluta.…"/>
          <p:cNvSpPr txBox="1"/>
          <p:nvPr/>
        </p:nvSpPr>
        <p:spPr>
          <a:xfrm>
            <a:off x="659626" y="3245593"/>
            <a:ext cx="6844067" cy="1488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>
              <a:defRPr sz="2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Estacionarios: condenaban a la inmovilidad absoluta.</a:t>
            </a:r>
          </a:p>
          <a:p>
            <a:pPr>
              <a:defRPr sz="2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Dendritas: se alojaban en los árboles.</a:t>
            </a:r>
          </a:p>
          <a:p>
            <a:pPr>
              <a:defRPr sz="2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Boskoi: vivían a la intemperie en llanuras o bosques.</a:t>
            </a:r>
          </a:p>
          <a:p>
            <a:pPr>
              <a:defRPr sz="2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Se alimentaban solo de hierbas. </a:t>
            </a:r>
          </a:p>
          <a:p>
            <a:pPr>
              <a:defRPr sz="2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Estilitas: vivían sobre una columna // San Simeón el Viejo (30 años)</a:t>
            </a:r>
          </a:p>
        </p:txBody>
      </p:sp>
      <p:pic>
        <p:nvPicPr>
          <p:cNvPr id="90" name="Imagen" descr="Imagen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0425" y="2200982"/>
            <a:ext cx="3036021" cy="45592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 eremitismo oriental"/>
          <p:cNvSpPr txBox="1">
            <a:spLocks/>
          </p:cNvSpPr>
          <p:nvPr/>
        </p:nvSpPr>
        <p:spPr>
          <a:xfrm>
            <a:off x="1981200" y="274637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FFFFFF"/>
                </a:solidFill>
                <a:uFillTx/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s-ES" dirty="0"/>
              <a:t>El </a:t>
            </a:r>
            <a:r>
              <a:rPr lang="es-ES" dirty="0" err="1"/>
              <a:t>eremitismo</a:t>
            </a:r>
            <a:r>
              <a:rPr lang="es-ES" dirty="0"/>
              <a:t> oriental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462454" y="1635370"/>
            <a:ext cx="9267092" cy="175432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-   Fuentes escritas orientales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 = Sentencias de los Padres del Desierto.</a:t>
            </a:r>
          </a:p>
          <a:p>
            <a:pPr marL="285750" marR="0" indent="-28575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es-ES" baseline="0" dirty="0">
                <a:solidFill>
                  <a:schemeClr val="bg1"/>
                </a:solidFill>
                <a:latin typeface="Garamond" panose="02020404030301010803" pitchFamily="18" charset="0"/>
              </a:rPr>
              <a:t>Se</a:t>
            </a:r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 hace alusión al hábitat en cuevas // Siria y Palestina gran profusión de cuevas. </a:t>
            </a:r>
          </a:p>
          <a:p>
            <a:pPr marL="285750" marR="0" indent="-28575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Fuentes hagiográficas = San Hilarión, primer monje palestino, última etapa de vida en una cueva en Chipre. </a:t>
            </a:r>
          </a:p>
          <a:p>
            <a:pPr marL="285750" marR="0" indent="-28575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Figura de San Sabas, vive como anacoreta gruta del valle </a:t>
            </a:r>
            <a:r>
              <a:rPr lang="es-ES" dirty="0" err="1">
                <a:solidFill>
                  <a:schemeClr val="bg1"/>
                </a:solidFill>
                <a:latin typeface="Garamond" panose="02020404030301010803" pitchFamily="18" charset="0"/>
              </a:rPr>
              <a:t>Siloán</a:t>
            </a:r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, después comunidad cenobítica. </a:t>
            </a:r>
          </a:p>
          <a:p>
            <a:pPr marL="0" marR="0" indent="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pic>
        <p:nvPicPr>
          <p:cNvPr id="2050" name="Picture 2" descr="Quién fue San Hilarión? Hoy 13 de enero es su santoral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146" y="3774176"/>
            <a:ext cx="4024191" cy="22636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4765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 eremitismo oriental"/>
          <p:cNvSpPr txBox="1">
            <a:spLocks/>
          </p:cNvSpPr>
          <p:nvPr/>
        </p:nvSpPr>
        <p:spPr>
          <a:xfrm>
            <a:off x="1981200" y="274637"/>
            <a:ext cx="8229600" cy="1143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 fontScale="92500" lnSpcReduction="20000"/>
          </a:bodyPr>
          <a:lstStyle>
            <a:lvl1pPr marL="0" marR="0" indent="0" algn="ctr" defTabSz="9144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FFFFFF"/>
                </a:solidFill>
                <a:uFillTx/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es-ES" dirty="0"/>
              <a:t>El </a:t>
            </a:r>
            <a:r>
              <a:rPr lang="es-ES" dirty="0" err="1"/>
              <a:t>eremitismo</a:t>
            </a:r>
            <a:r>
              <a:rPr lang="es-ES" dirty="0"/>
              <a:t> oriental e hispano: semejanzas y diferencias. 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970085" y="1995854"/>
            <a:ext cx="5125915" cy="34163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Influjo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 oriental en Occidente.</a:t>
            </a: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s-ES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R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kumimoji="0" lang="es-ES" sz="1800" b="0" i="0" u="none" strike="noStrike" cap="none" spc="0" normalizeH="0" dirty="0">
              <a:ln>
                <a:noFill/>
              </a:ln>
              <a:solidFill>
                <a:schemeClr val="bg1"/>
              </a:solidFill>
              <a:effectLst/>
              <a:uFillTx/>
              <a:latin typeface="Garamond" panose="02020404030301010803" pitchFamily="18" charset="0"/>
              <a:sym typeface="Helvetica"/>
            </a:endParaRPr>
          </a:p>
          <a:p>
            <a:pPr marL="285750" marR="0" indent="-28575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¿Qué se trasmite?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 Doctrina de los Padres del Desierto.</a:t>
            </a:r>
          </a:p>
          <a:p>
            <a:pPr marL="285750" marR="0" indent="-28575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es-ES" dirty="0">
                <a:solidFill>
                  <a:srgbClr val="FFFF00"/>
                </a:solidFill>
                <a:latin typeface="Garamond" panose="02020404030301010803" pitchFamily="18" charset="0"/>
              </a:rPr>
              <a:t>¿Cómo se trasmite? 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 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Frecuentes contactos, viajes y peregrinaciones a Tierra Santa // visita y permanencia en lugares, cuna del </a:t>
            </a:r>
            <a:r>
              <a:rPr kumimoji="0" lang="es-ES" sz="1800" b="0" i="0" u="none" strike="noStrike" cap="none" spc="0" normalizeH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eremitismo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. </a:t>
            </a:r>
          </a:p>
          <a:p>
            <a:pPr marL="285750" marR="0" indent="-28575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lang="es-ES" dirty="0">
                <a:solidFill>
                  <a:srgbClr val="FFFF00"/>
                </a:solidFill>
                <a:latin typeface="Garamond" panose="02020404030301010803" pitchFamily="18" charset="0"/>
              </a:rPr>
              <a:t>¿Quiénes lo conectan? </a:t>
            </a:r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Atanasio, Casiano y Jerónimo. </a:t>
            </a:r>
          </a:p>
          <a:p>
            <a:pPr marL="285750" marR="0" indent="-285750" algn="just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Utilización de la cueva, hábitat frecuente. </a:t>
            </a:r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Personajes occidentales que vivieron en cuevas: San Martín de Tours o San Benito de </a:t>
            </a:r>
            <a:r>
              <a:rPr lang="es-ES" dirty="0" err="1">
                <a:solidFill>
                  <a:schemeClr val="bg1"/>
                </a:solidFill>
                <a:latin typeface="Garamond" panose="02020404030301010803" pitchFamily="18" charset="0"/>
              </a:rPr>
              <a:t>Nursia</a:t>
            </a:r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. 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Garamond" panose="02020404030301010803" pitchFamily="18" charset="0"/>
              <a:sym typeface="Helvetica"/>
            </a:endParaRPr>
          </a:p>
        </p:txBody>
      </p:sp>
      <p:pic>
        <p:nvPicPr>
          <p:cNvPr id="6" name="PRESILLAS DE BRICIA (8).jpg" descr="PRESILLAS DE BRICIA (8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9885" y="2284160"/>
            <a:ext cx="4396154" cy="3297114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3390184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Nos vamos a referir a los eremitorios rupestres.…"/>
          <p:cNvSpPr txBox="1">
            <a:spLocks noGrp="1"/>
          </p:cNvSpPr>
          <p:nvPr>
            <p:ph type="body" idx="4294967295"/>
          </p:nvPr>
        </p:nvSpPr>
        <p:spPr>
          <a:xfrm>
            <a:off x="1315968" y="2364393"/>
            <a:ext cx="9837982" cy="350124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7749" indent="-277749" algn="ctr" defTabSz="740662">
              <a:lnSpc>
                <a:spcPct val="100000"/>
              </a:lnSpc>
              <a:spcBef>
                <a:spcPts val="400"/>
              </a:spcBef>
              <a:buSzTx/>
              <a:buNone/>
              <a:defRPr sz="25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Nos vamos a referir a los eremitorios rupestres. </a:t>
            </a:r>
          </a:p>
          <a:p>
            <a:pPr marL="277749" indent="-277749" algn="ctr" defTabSz="740662">
              <a:lnSpc>
                <a:spcPct val="100000"/>
              </a:lnSpc>
              <a:spcBef>
                <a:spcPts val="500"/>
              </a:spcBef>
              <a:buSzTx/>
              <a:buNone/>
              <a:defRPr sz="25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 marL="277749" indent="-277749" algn="ctr" defTabSz="740662">
              <a:lnSpc>
                <a:spcPct val="100000"/>
              </a:lnSpc>
              <a:spcBef>
                <a:spcPts val="400"/>
              </a:spcBef>
              <a:buSzTx/>
              <a:buNone/>
              <a:defRPr sz="25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No encontramos eremitorios de arquitectura exenta.</a:t>
            </a:r>
          </a:p>
          <a:p>
            <a:pPr marL="277749" indent="-277749" algn="ctr" defTabSz="740662">
              <a:lnSpc>
                <a:spcPct val="100000"/>
              </a:lnSpc>
              <a:spcBef>
                <a:spcPts val="500"/>
              </a:spcBef>
              <a:buSzTx/>
              <a:buNone/>
              <a:defRPr sz="25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 marL="277749" indent="-277749" algn="ctr" defTabSz="740662">
              <a:lnSpc>
                <a:spcPct val="100000"/>
              </a:lnSpc>
              <a:spcBef>
                <a:spcPts val="400"/>
              </a:spcBef>
              <a:buSzTx/>
              <a:buNone/>
              <a:defRPr sz="25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¿No existieron eremitorios de obra de fábrica?</a:t>
            </a:r>
          </a:p>
          <a:p>
            <a:pPr marL="277749" indent="-277749" algn="ctr" defTabSz="740662">
              <a:lnSpc>
                <a:spcPct val="100000"/>
              </a:lnSpc>
              <a:spcBef>
                <a:spcPts val="400"/>
              </a:spcBef>
              <a:buSzTx/>
              <a:buNone/>
              <a:defRPr sz="25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¿Desaparecieron sin dejar rastro debido a la fragilidad de la obra y a la utilización de materiales perecederos?</a:t>
            </a:r>
          </a:p>
          <a:p>
            <a:pPr marL="277749" indent="-277749" algn="ctr" defTabSz="740662">
              <a:lnSpc>
                <a:spcPct val="100000"/>
              </a:lnSpc>
              <a:spcBef>
                <a:spcPts val="400"/>
              </a:spcBef>
              <a:buSzTx/>
              <a:buNone/>
              <a:defRPr sz="25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¿Son sus restos poco elocuentes  y no sabemos diferenciarlos?</a:t>
            </a:r>
          </a:p>
        </p:txBody>
      </p:sp>
      <p:sp>
        <p:nvSpPr>
          <p:cNvPr id="93" name="Los eremitorios:  escenarios de una forma de entender el mundo."/>
          <p:cNvSpPr txBox="1"/>
          <p:nvPr/>
        </p:nvSpPr>
        <p:spPr>
          <a:xfrm>
            <a:off x="728662" y="486857"/>
            <a:ext cx="10515601" cy="15674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/>
          <a:p>
            <a:pPr algn="ctr" defTabSz="527790">
              <a:lnSpc>
                <a:spcPct val="90000"/>
              </a:lnSpc>
              <a:defRPr sz="3400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pPr>
            <a:r>
              <a:t>Los eremitorios: </a:t>
            </a:r>
            <a:br/>
            <a:r>
              <a:t>escenarios de una forma de entender el mundo.</a:t>
            </a:r>
            <a:br/>
            <a:endParaRPr/>
          </a:p>
        </p:txBody>
      </p:sp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Los eremitorios:  escenarios de una forma de entender el mundo."/>
          <p:cNvSpPr txBox="1">
            <a:spLocks noGrp="1"/>
          </p:cNvSpPr>
          <p:nvPr>
            <p:ph type="title" idx="4294967295"/>
          </p:nvPr>
        </p:nvSpPr>
        <p:spPr>
          <a:xfrm>
            <a:off x="681210" y="325382"/>
            <a:ext cx="10563054" cy="1641532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 defTabSz="713230">
              <a:defRPr sz="3400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pPr>
            <a:r>
              <a:t>Los eremitorios: </a:t>
            </a:r>
            <a:br/>
            <a:r>
              <a:t>escenarios de una forma de entender el mundo.</a:t>
            </a:r>
            <a:br/>
            <a:endParaRPr/>
          </a:p>
        </p:txBody>
      </p:sp>
      <p:sp>
        <p:nvSpPr>
          <p:cNvPr id="96" name="La arquitectura rupestre.…"/>
          <p:cNvSpPr txBox="1">
            <a:spLocks noGrp="1"/>
          </p:cNvSpPr>
          <p:nvPr>
            <p:ph type="body" sz="half" idx="4294967295"/>
          </p:nvPr>
        </p:nvSpPr>
        <p:spPr>
          <a:xfrm>
            <a:off x="803275" y="2362199"/>
            <a:ext cx="6778625" cy="435134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 algn="just">
              <a:buNone/>
              <a:defRPr b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La </a:t>
            </a:r>
            <a:r>
              <a:rPr dirty="0" err="1"/>
              <a:t>arquitectura</a:t>
            </a:r>
            <a:r>
              <a:rPr dirty="0"/>
              <a:t> </a:t>
            </a:r>
            <a:r>
              <a:rPr dirty="0" err="1"/>
              <a:t>rupestre</a:t>
            </a:r>
            <a:r>
              <a:rPr dirty="0"/>
              <a:t>.</a:t>
            </a:r>
          </a:p>
          <a:p>
            <a:pPr algn="just">
              <a:defRPr b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dirty="0"/>
          </a:p>
          <a:p>
            <a:pPr algn="just"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 err="1"/>
              <a:t>Requiere</a:t>
            </a:r>
            <a:r>
              <a:rPr dirty="0"/>
              <a:t> </a:t>
            </a:r>
            <a:r>
              <a:rPr dirty="0" err="1"/>
              <a:t>procedimientos</a:t>
            </a:r>
            <a:r>
              <a:rPr dirty="0"/>
              <a:t> y </a:t>
            </a:r>
            <a:r>
              <a:rPr dirty="0" err="1"/>
              <a:t>sistemas</a:t>
            </a:r>
            <a:r>
              <a:rPr dirty="0"/>
              <a:t> de </a:t>
            </a:r>
            <a:r>
              <a:rPr dirty="0" err="1"/>
              <a:t>creación</a:t>
            </a:r>
            <a:r>
              <a:rPr dirty="0"/>
              <a:t> </a:t>
            </a:r>
            <a:r>
              <a:rPr dirty="0" err="1"/>
              <a:t>alejados</a:t>
            </a:r>
            <a:r>
              <a:rPr dirty="0"/>
              <a:t> </a:t>
            </a:r>
            <a:r>
              <a:rPr dirty="0" err="1"/>
              <a:t>arquitectura</a:t>
            </a:r>
            <a:r>
              <a:rPr dirty="0"/>
              <a:t> </a:t>
            </a:r>
            <a:r>
              <a:rPr dirty="0" err="1"/>
              <a:t>convencional</a:t>
            </a:r>
            <a:r>
              <a:rPr dirty="0"/>
              <a:t>. </a:t>
            </a:r>
          </a:p>
          <a:p>
            <a:pPr algn="just"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 err="1"/>
              <a:t>Diferenciamos</a:t>
            </a:r>
            <a:r>
              <a:rPr dirty="0"/>
              <a:t> dos </a:t>
            </a:r>
            <a:r>
              <a:rPr dirty="0" err="1"/>
              <a:t>formas</a:t>
            </a:r>
            <a:r>
              <a:rPr dirty="0"/>
              <a:t>: </a:t>
            </a:r>
            <a:r>
              <a:rPr dirty="0" err="1"/>
              <a:t>sustracción</a:t>
            </a:r>
            <a:r>
              <a:rPr dirty="0"/>
              <a:t> o </a:t>
            </a:r>
            <a:r>
              <a:rPr dirty="0" err="1"/>
              <a:t>adición</a:t>
            </a:r>
            <a:r>
              <a:rPr dirty="0"/>
              <a:t>. </a:t>
            </a:r>
          </a:p>
        </p:txBody>
      </p:sp>
      <p:pic>
        <p:nvPicPr>
          <p:cNvPr id="97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2760" y="1966910"/>
            <a:ext cx="2974978" cy="44640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¿Por qué una cueva?"/>
          <p:cNvSpPr txBox="1">
            <a:spLocks noGrp="1"/>
          </p:cNvSpPr>
          <p:nvPr>
            <p:ph type="title" idx="4294967295"/>
          </p:nvPr>
        </p:nvSpPr>
        <p:spPr>
          <a:xfrm>
            <a:off x="1981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t>¿Por qué una cueva?</a:t>
            </a:r>
          </a:p>
        </p:txBody>
      </p:sp>
      <p:sp>
        <p:nvSpPr>
          <p:cNvPr id="100" name="- Razones prácticas: Propiedades térmicas, obra barata, duradera, fácil camuflaje, mejor defensa.…"/>
          <p:cNvSpPr txBox="1">
            <a:spLocks noGrp="1"/>
          </p:cNvSpPr>
          <p:nvPr>
            <p:ph type="body" idx="4294967295"/>
          </p:nvPr>
        </p:nvSpPr>
        <p:spPr>
          <a:xfrm>
            <a:off x="1826706" y="1831937"/>
            <a:ext cx="9221336" cy="452596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spcBef>
                <a:spcPts val="700"/>
              </a:spcBef>
              <a:buSzTx/>
              <a:buNone/>
              <a:defRPr sz="3200">
                <a:solidFill>
                  <a:srgbClr val="FFFF00"/>
                </a:solidFill>
              </a:defRPr>
            </a:pPr>
            <a:r>
              <a:t>- </a:t>
            </a:r>
            <a:r>
              <a:rPr>
                <a:latin typeface="Garamond"/>
                <a:ea typeface="Garamond"/>
                <a:cs typeface="Garamond"/>
                <a:sym typeface="Garamond"/>
              </a:rPr>
              <a:t>Razones prácticas: </a:t>
            </a:r>
            <a:r>
              <a: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rPr>
              <a:t>Propiedades térmicas, obra barata, duradera, fácil camuflaje, mejor defensa. </a:t>
            </a:r>
          </a:p>
          <a:p>
            <a:pPr marL="342900" indent="-342900">
              <a:lnSpc>
                <a:spcPct val="100000"/>
              </a:lnSpc>
              <a:spcBef>
                <a:spcPts val="700"/>
              </a:spcBef>
              <a:buFontTx/>
              <a:buChar char="-"/>
              <a:defRPr sz="32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Razones profundas: </a:t>
            </a:r>
            <a:r>
              <a:rPr>
                <a:solidFill>
                  <a:srgbClr val="FFFFFF"/>
                </a:solidFill>
              </a:rPr>
              <a:t>idea desprendimiento del mundo, contacto con la naturaleza. Oscuridad, silencio.</a:t>
            </a:r>
          </a:p>
          <a:p>
            <a:pPr marL="342900" indent="-342900">
              <a:lnSpc>
                <a:spcPct val="100000"/>
              </a:lnSpc>
              <a:spcBef>
                <a:spcPts val="700"/>
              </a:spcBef>
              <a:buSzTx/>
              <a:buNone/>
              <a:defRPr sz="3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 </a:t>
            </a:r>
          </a:p>
          <a:p>
            <a:pPr marL="342900" indent="-342900" algn="ctr">
              <a:lnSpc>
                <a:spcPct val="100000"/>
              </a:lnSpc>
              <a:spcBef>
                <a:spcPts val="900"/>
              </a:spcBef>
              <a:buSzTx/>
              <a:buNone/>
              <a:defRPr sz="40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Marcado simbolismo</a:t>
            </a:r>
          </a:p>
        </p:txBody>
      </p:sp>
    </p:spTree>
  </p:cSld>
  <p:clrMapOvr>
    <a:masterClrMapping/>
  </p:clrMapOvr>
  <p:transition spd="med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lación hombre y cueva desde tiempos inmemoriales."/>
          <p:cNvSpPr txBox="1">
            <a:spLocks noGrp="1"/>
          </p:cNvSpPr>
          <p:nvPr>
            <p:ph type="title" idx="4294967295"/>
          </p:nvPr>
        </p:nvSpPr>
        <p:spPr>
          <a:xfrm>
            <a:off x="625670" y="313259"/>
            <a:ext cx="11133529" cy="1143004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777240">
              <a:lnSpc>
                <a:spcPct val="100000"/>
              </a:lnSpc>
              <a:defRPr sz="3400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t>Relación hombre y cueva desde tiempos inmemoriales. </a:t>
            </a:r>
          </a:p>
        </p:txBody>
      </p:sp>
      <p:sp>
        <p:nvSpPr>
          <p:cNvPr id="103" name="Hacer doble clic para editar"/>
          <p:cNvSpPr txBox="1">
            <a:spLocks noGrp="1"/>
          </p:cNvSpPr>
          <p:nvPr>
            <p:ph type="body" idx="4294967295"/>
          </p:nvPr>
        </p:nvSpPr>
        <p:spPr>
          <a:xfrm>
            <a:off x="1981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spcBef>
                <a:spcPts val="700"/>
              </a:spcBef>
              <a:defRPr sz="3200"/>
            </a:pPr>
            <a:endParaRPr/>
          </a:p>
        </p:txBody>
      </p:sp>
      <p:pic>
        <p:nvPicPr>
          <p:cNvPr id="104" name="C:\Users\MJ\Downloads\maxresdefault.jpg" descr="C:\Users\MJ\Downloads\maxresdefault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4180" y="1600200"/>
            <a:ext cx="8783640" cy="49418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Referencias concretas."/>
          <p:cNvSpPr txBox="1">
            <a:spLocks noGrp="1"/>
          </p:cNvSpPr>
          <p:nvPr>
            <p:ph type="title" idx="4294967295"/>
          </p:nvPr>
        </p:nvSpPr>
        <p:spPr>
          <a:xfrm>
            <a:off x="1981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t>Referencias concretas. </a:t>
            </a:r>
          </a:p>
        </p:txBody>
      </p:sp>
      <p:sp>
        <p:nvSpPr>
          <p:cNvPr id="107" name="Antiguo Testamento:…"/>
          <p:cNvSpPr txBox="1">
            <a:spLocks noGrp="1"/>
          </p:cNvSpPr>
          <p:nvPr>
            <p:ph type="body" idx="4294967295"/>
          </p:nvPr>
        </p:nvSpPr>
        <p:spPr>
          <a:xfrm>
            <a:off x="1696201" y="1796029"/>
            <a:ext cx="9191133" cy="48901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spcBef>
                <a:spcPts val="700"/>
              </a:spcBef>
              <a:defRPr sz="32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Antiguo Testamento: </a:t>
            </a:r>
          </a:p>
          <a:p>
            <a:pPr marL="342900" indent="-342900">
              <a:lnSpc>
                <a:spcPct val="100000"/>
              </a:lnSpc>
              <a:spcBef>
                <a:spcPts val="700"/>
              </a:spcBef>
              <a:buSzTx/>
              <a:buNone/>
              <a:defRPr sz="32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 marL="342900" indent="-342900" algn="ctr">
              <a:lnSpc>
                <a:spcPct val="100000"/>
              </a:lnSpc>
              <a:spcBef>
                <a:spcPts val="500"/>
              </a:spcBef>
              <a:buSzTx/>
              <a:buNone/>
              <a:defRPr sz="2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Libro de los Salmos se denomina varias veces a Jehová roca y refugio: “Señor, mi peña…Dios mío, roca mía…”. </a:t>
            </a:r>
            <a:r>
              <a:rPr>
                <a:solidFill>
                  <a:srgbClr val="000000"/>
                </a:solidFill>
              </a:rPr>
              <a:t> </a:t>
            </a:r>
          </a:p>
          <a:p>
            <a:pPr marL="342900" indent="-342900" algn="ctr">
              <a:lnSpc>
                <a:spcPct val="100000"/>
              </a:lnSpc>
              <a:spcBef>
                <a:spcPts val="700"/>
              </a:spcBef>
              <a:buSzTx/>
              <a:buNone/>
              <a:defRPr sz="2400">
                <a:latin typeface="Garamond"/>
                <a:ea typeface="Garamond"/>
                <a:cs typeface="Garamond"/>
                <a:sym typeface="Garamond"/>
              </a:defRPr>
            </a:pPr>
            <a:endParaRPr>
              <a:solidFill>
                <a:srgbClr val="000000"/>
              </a:solidFill>
            </a:endParaRPr>
          </a:p>
          <a:p>
            <a:pPr marL="342900" indent="-342900" algn="ctr">
              <a:lnSpc>
                <a:spcPct val="100000"/>
              </a:lnSpc>
              <a:spcBef>
                <a:spcPts val="500"/>
              </a:spcBef>
              <a:buSzTx/>
              <a:buNone/>
              <a:defRPr sz="2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El profeta Isaías se refiere a la cueva como el refugio del hombre ante el Juicio de Dios: “Métete en las peñas, escóndete en el polvo” “Se meterán en las cuevas de las rocas, en las grietas de la tierra, ante el Señor terrible…”</a:t>
            </a:r>
          </a:p>
        </p:txBody>
      </p:sp>
    </p:spTree>
  </p:cSld>
  <p:clrMapOvr>
    <a:masterClrMapping/>
  </p:clrMapOvr>
  <p:transition spd="med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Nuevo Testamento:…"/>
          <p:cNvSpPr txBox="1">
            <a:spLocks noGrp="1"/>
          </p:cNvSpPr>
          <p:nvPr>
            <p:ph type="body" idx="4294967295"/>
          </p:nvPr>
        </p:nvSpPr>
        <p:spPr>
          <a:xfrm>
            <a:off x="796759" y="415759"/>
            <a:ext cx="10049841" cy="45259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899" indent="-342899">
              <a:lnSpc>
                <a:spcPct val="100000"/>
              </a:lnSpc>
              <a:spcBef>
                <a:spcPts val="700"/>
              </a:spcBef>
              <a:defRPr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Nuevo Testamento: </a:t>
            </a:r>
          </a:p>
          <a:p>
            <a:pPr marL="342900" indent="-342900" algn="ctr">
              <a:lnSpc>
                <a:spcPct val="100000"/>
              </a:lnSpc>
              <a:spcBef>
                <a:spcPts val="700"/>
              </a:spcBef>
              <a:buSzTx/>
              <a:buNone/>
              <a:defRPr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En la Carta a los Hebreos se destaca el mérito de los Profetas “andar por despoblado, por montes, por cuevas…”.</a:t>
            </a:r>
          </a:p>
          <a:p>
            <a:pPr marL="342900" indent="-342900" algn="ctr">
              <a:lnSpc>
                <a:spcPct val="100000"/>
              </a:lnSpc>
              <a:spcBef>
                <a:spcPts val="700"/>
              </a:spcBef>
              <a:buSzTx/>
              <a:buNone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>
              <a:solidFill>
                <a:srgbClr val="FFFFFF"/>
              </a:solidFill>
            </a:endParaRPr>
          </a:p>
          <a:p>
            <a:pPr marL="342900" indent="-342900" algn="ctr">
              <a:lnSpc>
                <a:spcPct val="100000"/>
              </a:lnSpc>
              <a:spcBef>
                <a:spcPts val="600"/>
              </a:spcBef>
              <a:buSzTx/>
              <a:buNone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El Apocalipsis nos dice: “todos los esclavos y hombres libres se ocultaron en las cuevas y en las peñas de los montes…”. </a:t>
            </a:r>
          </a:p>
        </p:txBody>
      </p:sp>
      <p:pic>
        <p:nvPicPr>
          <p:cNvPr id="110" name="ARGES - MANZANEDO (1).JPG" descr="ARGES - MANZANEDO (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2823" y="3469153"/>
            <a:ext cx="4417712" cy="29451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Escritores cristianos."/>
          <p:cNvSpPr txBox="1">
            <a:spLocks noGrp="1"/>
          </p:cNvSpPr>
          <p:nvPr>
            <p:ph type="title" idx="4294967295"/>
          </p:nvPr>
        </p:nvSpPr>
        <p:spPr>
          <a:xfrm>
            <a:off x="1981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lnSpc>
                <a:spcPct val="100000"/>
              </a:lnSpc>
              <a:defRPr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t>Escritores cristianos.</a:t>
            </a:r>
          </a:p>
        </p:txBody>
      </p:sp>
      <p:sp>
        <p:nvSpPr>
          <p:cNvPr id="113" name="Comentarios del Apocalipsis:…"/>
          <p:cNvSpPr txBox="1">
            <a:spLocks noGrp="1"/>
          </p:cNvSpPr>
          <p:nvPr>
            <p:ph type="body" idx="4294967295"/>
          </p:nvPr>
        </p:nvSpPr>
        <p:spPr>
          <a:xfrm>
            <a:off x="1028701" y="1806188"/>
            <a:ext cx="9738968" cy="452596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spcBef>
                <a:spcPts val="700"/>
              </a:spcBef>
              <a:defRPr sz="32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 err="1"/>
              <a:t>Comentarios</a:t>
            </a:r>
            <a:r>
              <a:rPr dirty="0"/>
              <a:t> del </a:t>
            </a:r>
            <a:r>
              <a:rPr dirty="0" err="1"/>
              <a:t>Apocalipsis</a:t>
            </a:r>
            <a:r>
              <a:rPr dirty="0"/>
              <a:t>: </a:t>
            </a:r>
            <a:endParaRPr lang="es-ES" dirty="0"/>
          </a:p>
          <a:p>
            <a:pPr marL="0" indent="0">
              <a:lnSpc>
                <a:spcPct val="100000"/>
              </a:lnSpc>
              <a:spcBef>
                <a:spcPts val="700"/>
              </a:spcBef>
              <a:buNone/>
              <a:defRPr sz="32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dirty="0"/>
          </a:p>
          <a:p>
            <a:pPr marL="342900" indent="-342900" algn="just">
              <a:lnSpc>
                <a:spcPct val="100000"/>
              </a:lnSpc>
              <a:spcBef>
                <a:spcPts val="700"/>
              </a:spcBef>
              <a:buSzTx/>
              <a:buNone/>
              <a:defRPr sz="32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    </a:t>
            </a:r>
            <a:r>
              <a:rPr sz="2800" dirty="0">
                <a:solidFill>
                  <a:srgbClr val="FFFFFF"/>
                </a:solidFill>
              </a:rPr>
              <a:t>- </a:t>
            </a:r>
            <a:r>
              <a:rPr sz="2400" dirty="0" err="1">
                <a:solidFill>
                  <a:srgbClr val="FFFFFF"/>
                </a:solidFill>
              </a:rPr>
              <a:t>Primasius</a:t>
            </a:r>
            <a:r>
              <a:rPr sz="2400" dirty="0">
                <a:solidFill>
                  <a:srgbClr val="FFFFFF"/>
                </a:solidFill>
              </a:rPr>
              <a:t>, que escribe a </a:t>
            </a:r>
            <a:r>
              <a:rPr sz="2400" dirty="0" err="1">
                <a:solidFill>
                  <a:srgbClr val="FFFFFF"/>
                </a:solidFill>
              </a:rPr>
              <a:t>mediados</a:t>
            </a:r>
            <a:r>
              <a:rPr sz="2400" dirty="0">
                <a:solidFill>
                  <a:srgbClr val="FFFFFF"/>
                </a:solidFill>
              </a:rPr>
              <a:t> del </a:t>
            </a:r>
            <a:r>
              <a:rPr sz="2400" dirty="0" err="1">
                <a:solidFill>
                  <a:srgbClr val="FFFFFF"/>
                </a:solidFill>
              </a:rPr>
              <a:t>siglo</a:t>
            </a:r>
            <a:r>
              <a:rPr sz="2400" dirty="0">
                <a:solidFill>
                  <a:srgbClr val="FFFFFF"/>
                </a:solidFill>
              </a:rPr>
              <a:t> VI, </a:t>
            </a:r>
            <a:r>
              <a:rPr sz="2400" dirty="0" err="1">
                <a:solidFill>
                  <a:srgbClr val="FFFFFF"/>
                </a:solidFill>
              </a:rPr>
              <a:t>entiende</a:t>
            </a:r>
            <a:r>
              <a:rPr sz="2400" dirty="0">
                <a:solidFill>
                  <a:srgbClr val="FFFFFF"/>
                </a:solidFill>
              </a:rPr>
              <a:t> que las </a:t>
            </a:r>
            <a:r>
              <a:rPr sz="2400" dirty="0" err="1">
                <a:solidFill>
                  <a:srgbClr val="FFFFFF"/>
                </a:solidFill>
              </a:rPr>
              <a:t>cuevas</a:t>
            </a:r>
            <a:r>
              <a:rPr sz="2400" dirty="0">
                <a:solidFill>
                  <a:srgbClr val="FFFFFF"/>
                </a:solidFill>
              </a:rPr>
              <a:t> y las </a:t>
            </a:r>
            <a:r>
              <a:rPr sz="2400" dirty="0" err="1">
                <a:solidFill>
                  <a:srgbClr val="FFFFFF"/>
                </a:solidFill>
              </a:rPr>
              <a:t>peñas</a:t>
            </a:r>
            <a:r>
              <a:rPr sz="2400" dirty="0">
                <a:solidFill>
                  <a:srgbClr val="FFFFFF"/>
                </a:solidFill>
              </a:rPr>
              <a:t> de </a:t>
            </a:r>
            <a:r>
              <a:rPr sz="2400" dirty="0" err="1">
                <a:solidFill>
                  <a:srgbClr val="FFFFFF"/>
                </a:solidFill>
              </a:rPr>
              <a:t>los</a:t>
            </a:r>
            <a:r>
              <a:rPr sz="2400" dirty="0">
                <a:solidFill>
                  <a:srgbClr val="FFFFFF"/>
                </a:solidFill>
              </a:rPr>
              <a:t> </a:t>
            </a:r>
            <a:r>
              <a:rPr sz="2400" dirty="0" err="1">
                <a:solidFill>
                  <a:srgbClr val="FFFFFF"/>
                </a:solidFill>
              </a:rPr>
              <a:t>montes</a:t>
            </a:r>
            <a:r>
              <a:rPr sz="2400" dirty="0">
                <a:solidFill>
                  <a:srgbClr val="FFFFFF"/>
                </a:solidFill>
              </a:rPr>
              <a:t> son </a:t>
            </a:r>
            <a:r>
              <a:rPr sz="2400" dirty="0" err="1">
                <a:solidFill>
                  <a:srgbClr val="FFFFFF"/>
                </a:solidFill>
              </a:rPr>
              <a:t>refugios</a:t>
            </a:r>
            <a:r>
              <a:rPr sz="2400" dirty="0">
                <a:solidFill>
                  <a:srgbClr val="FFFFFF"/>
                </a:solidFill>
              </a:rPr>
              <a:t> para la </a:t>
            </a:r>
            <a:r>
              <a:rPr sz="2400" dirty="0" err="1">
                <a:solidFill>
                  <a:srgbClr val="FFFFFF"/>
                </a:solidFill>
              </a:rPr>
              <a:t>fe</a:t>
            </a:r>
            <a:r>
              <a:rPr sz="2400" dirty="0">
                <a:solidFill>
                  <a:srgbClr val="FFFFFF"/>
                </a:solidFill>
              </a:rPr>
              <a:t> </a:t>
            </a:r>
            <a:r>
              <a:rPr sz="2400" dirty="0" err="1">
                <a:solidFill>
                  <a:srgbClr val="FFFFFF"/>
                </a:solidFill>
              </a:rPr>
              <a:t>cristiana</a:t>
            </a:r>
            <a:r>
              <a:rPr sz="2400" dirty="0">
                <a:solidFill>
                  <a:srgbClr val="FFFFFF"/>
                </a:solidFill>
              </a:rPr>
              <a:t> y lo argumenta </a:t>
            </a:r>
            <a:r>
              <a:rPr sz="2400" dirty="0" err="1">
                <a:solidFill>
                  <a:srgbClr val="FFFFFF"/>
                </a:solidFill>
              </a:rPr>
              <a:t>diciendo</a:t>
            </a:r>
            <a:r>
              <a:rPr sz="2400" dirty="0">
                <a:solidFill>
                  <a:srgbClr val="FFFFFF"/>
                </a:solidFill>
              </a:rPr>
              <a:t> que la </a:t>
            </a:r>
            <a:r>
              <a:rPr sz="2400" dirty="0" err="1">
                <a:solidFill>
                  <a:srgbClr val="FFFFFF"/>
                </a:solidFill>
              </a:rPr>
              <a:t>piedra</a:t>
            </a:r>
            <a:r>
              <a:rPr sz="2400" dirty="0">
                <a:solidFill>
                  <a:srgbClr val="FFFFFF"/>
                </a:solidFill>
              </a:rPr>
              <a:t> </a:t>
            </a:r>
            <a:r>
              <a:rPr sz="2400" dirty="0" err="1">
                <a:solidFill>
                  <a:srgbClr val="FFFFFF"/>
                </a:solidFill>
              </a:rPr>
              <a:t>es</a:t>
            </a:r>
            <a:r>
              <a:rPr sz="2400" dirty="0">
                <a:solidFill>
                  <a:srgbClr val="FFFFFF"/>
                </a:solidFill>
              </a:rPr>
              <a:t> Cristo. </a:t>
            </a: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SzTx/>
              <a:buNone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sz="2400" dirty="0">
              <a:solidFill>
                <a:srgbClr val="FFFFFF"/>
              </a:solidFill>
            </a:endParaRPr>
          </a:p>
          <a:p>
            <a:pPr marL="342900" indent="-342900" algn="just">
              <a:lnSpc>
                <a:spcPct val="100000"/>
              </a:lnSpc>
              <a:spcBef>
                <a:spcPts val="600"/>
              </a:spcBef>
              <a:buSzTx/>
              <a:buNone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sz="2400" dirty="0"/>
              <a:t>    -  </a:t>
            </a:r>
            <a:r>
              <a:rPr sz="2400" dirty="0" err="1"/>
              <a:t>Beato</a:t>
            </a:r>
            <a:r>
              <a:rPr sz="2400" dirty="0"/>
              <a:t> de </a:t>
            </a:r>
            <a:r>
              <a:rPr sz="2400" dirty="0" err="1"/>
              <a:t>Liébana</a:t>
            </a:r>
            <a:r>
              <a:rPr sz="2400" dirty="0"/>
              <a:t>, </a:t>
            </a:r>
            <a:r>
              <a:rPr sz="2400" dirty="0" err="1"/>
              <a:t>suscribe</a:t>
            </a:r>
            <a:r>
              <a:rPr sz="2400" dirty="0"/>
              <a:t> que </a:t>
            </a:r>
            <a:r>
              <a:rPr sz="2400" dirty="0" err="1"/>
              <a:t>esconderse</a:t>
            </a:r>
            <a:r>
              <a:rPr sz="2400" dirty="0"/>
              <a:t> </a:t>
            </a:r>
            <a:r>
              <a:rPr sz="2400" dirty="0" err="1"/>
              <a:t>en</a:t>
            </a:r>
            <a:r>
              <a:rPr sz="2400" dirty="0"/>
              <a:t> las </a:t>
            </a:r>
            <a:r>
              <a:rPr sz="2400" dirty="0" err="1"/>
              <a:t>piedras</a:t>
            </a:r>
            <a:r>
              <a:rPr sz="2400" dirty="0"/>
              <a:t> de </a:t>
            </a:r>
            <a:r>
              <a:rPr sz="2400" dirty="0" err="1"/>
              <a:t>los</a:t>
            </a:r>
            <a:r>
              <a:rPr sz="2400" dirty="0"/>
              <a:t> </a:t>
            </a:r>
            <a:r>
              <a:rPr sz="2400" dirty="0" err="1"/>
              <a:t>montes</a:t>
            </a:r>
            <a:r>
              <a:rPr sz="2400" dirty="0"/>
              <a:t> </a:t>
            </a:r>
            <a:r>
              <a:rPr sz="2400" dirty="0" err="1"/>
              <a:t>es</a:t>
            </a:r>
            <a:r>
              <a:rPr sz="2400" dirty="0"/>
              <a:t> la </a:t>
            </a:r>
            <a:r>
              <a:rPr sz="2400" dirty="0" err="1"/>
              <a:t>búsqueda</a:t>
            </a:r>
            <a:r>
              <a:rPr sz="2400" dirty="0"/>
              <a:t> del </a:t>
            </a:r>
            <a:r>
              <a:rPr sz="2400" dirty="0" err="1"/>
              <a:t>auxilio</a:t>
            </a:r>
            <a:r>
              <a:rPr sz="2400" dirty="0"/>
              <a:t>. </a:t>
            </a:r>
          </a:p>
        </p:txBody>
      </p:sp>
    </p:spTree>
  </p:cSld>
  <p:clrMapOvr>
    <a:masterClrMapping/>
  </p:clrMapOvr>
  <p:transition spd="med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Conclusión: Los testimonios nos permiten observar que la cueva posee un profundo sentimiento simbólico y espiritual que, sumando a otras motivaciones de tipo práctico, impulsaron a estos hombres a utilizar las cuevas como un lugar habitual."/>
          <p:cNvSpPr txBox="1">
            <a:spLocks noGrp="1"/>
          </p:cNvSpPr>
          <p:nvPr>
            <p:ph type="body" idx="4294967295"/>
          </p:nvPr>
        </p:nvSpPr>
        <p:spPr>
          <a:xfrm>
            <a:off x="1012587" y="698995"/>
            <a:ext cx="10166826" cy="45259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899" indent="-342899" algn="just">
              <a:lnSpc>
                <a:spcPct val="100000"/>
              </a:lnSpc>
              <a:spcBef>
                <a:spcPts val="700"/>
              </a:spcBef>
              <a:defRPr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sz="2400" dirty="0" err="1"/>
              <a:t>Conclusión</a:t>
            </a:r>
            <a:r>
              <a:rPr sz="2400" dirty="0"/>
              <a:t>: </a:t>
            </a:r>
            <a:r>
              <a:rPr sz="2400" dirty="0">
                <a:solidFill>
                  <a:srgbClr val="FFFFFF"/>
                </a:solidFill>
              </a:rPr>
              <a:t>Los </a:t>
            </a:r>
            <a:r>
              <a:rPr sz="2400" dirty="0" err="1">
                <a:solidFill>
                  <a:srgbClr val="FFFFFF"/>
                </a:solidFill>
              </a:rPr>
              <a:t>testimonios</a:t>
            </a:r>
            <a:r>
              <a:rPr sz="2400" dirty="0">
                <a:solidFill>
                  <a:srgbClr val="FFFFFF"/>
                </a:solidFill>
              </a:rPr>
              <a:t> </a:t>
            </a:r>
            <a:r>
              <a:rPr sz="2400" dirty="0" err="1">
                <a:solidFill>
                  <a:srgbClr val="FFFFFF"/>
                </a:solidFill>
              </a:rPr>
              <a:t>nos</a:t>
            </a:r>
            <a:r>
              <a:rPr sz="2400" dirty="0">
                <a:solidFill>
                  <a:srgbClr val="FFFFFF"/>
                </a:solidFill>
              </a:rPr>
              <a:t> </a:t>
            </a:r>
            <a:r>
              <a:rPr sz="2400" dirty="0" err="1">
                <a:solidFill>
                  <a:srgbClr val="FFFFFF"/>
                </a:solidFill>
              </a:rPr>
              <a:t>permiten</a:t>
            </a:r>
            <a:r>
              <a:rPr sz="2400" dirty="0">
                <a:solidFill>
                  <a:srgbClr val="FFFFFF"/>
                </a:solidFill>
              </a:rPr>
              <a:t> </a:t>
            </a:r>
            <a:r>
              <a:rPr sz="2400" dirty="0" err="1">
                <a:solidFill>
                  <a:srgbClr val="FFFFFF"/>
                </a:solidFill>
              </a:rPr>
              <a:t>observar</a:t>
            </a:r>
            <a:r>
              <a:rPr sz="2400" dirty="0">
                <a:solidFill>
                  <a:srgbClr val="FFFFFF"/>
                </a:solidFill>
              </a:rPr>
              <a:t> que la </a:t>
            </a:r>
            <a:r>
              <a:rPr sz="2400" dirty="0" err="1">
                <a:solidFill>
                  <a:srgbClr val="FFFFFF"/>
                </a:solidFill>
              </a:rPr>
              <a:t>cueva</a:t>
            </a:r>
            <a:r>
              <a:rPr sz="2400" dirty="0">
                <a:solidFill>
                  <a:srgbClr val="FFFFFF"/>
                </a:solidFill>
              </a:rPr>
              <a:t> </a:t>
            </a:r>
            <a:r>
              <a:rPr sz="2400" dirty="0" err="1">
                <a:solidFill>
                  <a:srgbClr val="FFFFFF"/>
                </a:solidFill>
              </a:rPr>
              <a:t>posee</a:t>
            </a:r>
            <a:r>
              <a:rPr sz="2400" dirty="0">
                <a:solidFill>
                  <a:srgbClr val="FFFFFF"/>
                </a:solidFill>
              </a:rPr>
              <a:t> un </a:t>
            </a:r>
            <a:r>
              <a:rPr sz="2400" dirty="0" err="1">
                <a:solidFill>
                  <a:srgbClr val="FFFFFF"/>
                </a:solidFill>
              </a:rPr>
              <a:t>profundo</a:t>
            </a:r>
            <a:r>
              <a:rPr sz="2400" dirty="0">
                <a:solidFill>
                  <a:srgbClr val="FFFFFF"/>
                </a:solidFill>
              </a:rPr>
              <a:t> </a:t>
            </a:r>
            <a:r>
              <a:rPr sz="2400" dirty="0" err="1">
                <a:solidFill>
                  <a:srgbClr val="FFFFFF"/>
                </a:solidFill>
              </a:rPr>
              <a:t>sentimiento</a:t>
            </a:r>
            <a:r>
              <a:rPr sz="2400" dirty="0">
                <a:solidFill>
                  <a:srgbClr val="FFFFFF"/>
                </a:solidFill>
              </a:rPr>
              <a:t> </a:t>
            </a:r>
            <a:r>
              <a:rPr sz="2400" dirty="0" err="1">
                <a:solidFill>
                  <a:srgbClr val="FFFFFF"/>
                </a:solidFill>
              </a:rPr>
              <a:t>simbólico</a:t>
            </a:r>
            <a:r>
              <a:rPr sz="2400" dirty="0">
                <a:solidFill>
                  <a:srgbClr val="FFFFFF"/>
                </a:solidFill>
              </a:rPr>
              <a:t> y </a:t>
            </a:r>
            <a:r>
              <a:rPr sz="2400" dirty="0" err="1">
                <a:solidFill>
                  <a:srgbClr val="FFFFFF"/>
                </a:solidFill>
              </a:rPr>
              <a:t>espiritual</a:t>
            </a:r>
            <a:r>
              <a:rPr sz="2400" dirty="0">
                <a:solidFill>
                  <a:srgbClr val="FFFFFF"/>
                </a:solidFill>
              </a:rPr>
              <a:t> que, </a:t>
            </a:r>
            <a:r>
              <a:rPr sz="2400" dirty="0" err="1">
                <a:solidFill>
                  <a:srgbClr val="FFFFFF"/>
                </a:solidFill>
              </a:rPr>
              <a:t>sumando</a:t>
            </a:r>
            <a:r>
              <a:rPr sz="2400" dirty="0">
                <a:solidFill>
                  <a:srgbClr val="FFFFFF"/>
                </a:solidFill>
              </a:rPr>
              <a:t> a </a:t>
            </a:r>
            <a:r>
              <a:rPr sz="2400" dirty="0" err="1">
                <a:solidFill>
                  <a:srgbClr val="FFFFFF"/>
                </a:solidFill>
              </a:rPr>
              <a:t>otras</a:t>
            </a:r>
            <a:r>
              <a:rPr sz="2400" dirty="0">
                <a:solidFill>
                  <a:srgbClr val="FFFFFF"/>
                </a:solidFill>
              </a:rPr>
              <a:t> </a:t>
            </a:r>
            <a:r>
              <a:rPr sz="2400" dirty="0" err="1">
                <a:solidFill>
                  <a:srgbClr val="FFFFFF"/>
                </a:solidFill>
              </a:rPr>
              <a:t>motivaciones</a:t>
            </a:r>
            <a:r>
              <a:rPr sz="2400" dirty="0">
                <a:solidFill>
                  <a:srgbClr val="FFFFFF"/>
                </a:solidFill>
              </a:rPr>
              <a:t> de </a:t>
            </a:r>
            <a:r>
              <a:rPr sz="2400" dirty="0" err="1">
                <a:solidFill>
                  <a:srgbClr val="FFFFFF"/>
                </a:solidFill>
              </a:rPr>
              <a:t>tipo</a:t>
            </a:r>
            <a:r>
              <a:rPr sz="2400" dirty="0">
                <a:solidFill>
                  <a:srgbClr val="FFFFFF"/>
                </a:solidFill>
              </a:rPr>
              <a:t> </a:t>
            </a:r>
            <a:r>
              <a:rPr sz="2400" dirty="0" err="1">
                <a:solidFill>
                  <a:srgbClr val="FFFFFF"/>
                </a:solidFill>
              </a:rPr>
              <a:t>práctico</a:t>
            </a:r>
            <a:r>
              <a:rPr sz="2400" dirty="0">
                <a:solidFill>
                  <a:srgbClr val="FFFFFF"/>
                </a:solidFill>
              </a:rPr>
              <a:t>, </a:t>
            </a:r>
            <a:r>
              <a:rPr sz="2400" dirty="0" err="1">
                <a:solidFill>
                  <a:srgbClr val="FFFFFF"/>
                </a:solidFill>
              </a:rPr>
              <a:t>impulsaron</a:t>
            </a:r>
            <a:r>
              <a:rPr sz="2400" dirty="0">
                <a:solidFill>
                  <a:srgbClr val="FFFFFF"/>
                </a:solidFill>
              </a:rPr>
              <a:t> a </a:t>
            </a:r>
            <a:r>
              <a:rPr sz="2400" dirty="0" err="1">
                <a:solidFill>
                  <a:srgbClr val="FFFFFF"/>
                </a:solidFill>
              </a:rPr>
              <a:t>estos</a:t>
            </a:r>
            <a:r>
              <a:rPr sz="2400" dirty="0">
                <a:solidFill>
                  <a:srgbClr val="FFFFFF"/>
                </a:solidFill>
              </a:rPr>
              <a:t> hombres a </a:t>
            </a:r>
            <a:r>
              <a:rPr sz="2400" dirty="0" err="1">
                <a:solidFill>
                  <a:srgbClr val="FFFFFF"/>
                </a:solidFill>
              </a:rPr>
              <a:t>utilizar</a:t>
            </a:r>
            <a:r>
              <a:rPr sz="2400" dirty="0">
                <a:solidFill>
                  <a:srgbClr val="FFFFFF"/>
                </a:solidFill>
              </a:rPr>
              <a:t> las </a:t>
            </a:r>
            <a:r>
              <a:rPr sz="2400" dirty="0" err="1">
                <a:solidFill>
                  <a:srgbClr val="FFFFFF"/>
                </a:solidFill>
              </a:rPr>
              <a:t>cuevas</a:t>
            </a:r>
            <a:r>
              <a:rPr sz="2400" dirty="0">
                <a:solidFill>
                  <a:srgbClr val="FFFFFF"/>
                </a:solidFill>
              </a:rPr>
              <a:t> </a:t>
            </a:r>
            <a:r>
              <a:rPr sz="2400" dirty="0" err="1">
                <a:solidFill>
                  <a:srgbClr val="FFFFFF"/>
                </a:solidFill>
              </a:rPr>
              <a:t>como</a:t>
            </a:r>
            <a:r>
              <a:rPr sz="2400" dirty="0">
                <a:solidFill>
                  <a:srgbClr val="FFFFFF"/>
                </a:solidFill>
              </a:rPr>
              <a:t> un </a:t>
            </a:r>
            <a:r>
              <a:rPr sz="2400" dirty="0" err="1">
                <a:solidFill>
                  <a:srgbClr val="FFFFFF"/>
                </a:solidFill>
              </a:rPr>
              <a:t>lugar</a:t>
            </a:r>
            <a:r>
              <a:rPr sz="2400" dirty="0">
                <a:solidFill>
                  <a:srgbClr val="FFFFFF"/>
                </a:solidFill>
              </a:rPr>
              <a:t> habitual. </a:t>
            </a:r>
          </a:p>
        </p:txBody>
      </p:sp>
      <p:pic>
        <p:nvPicPr>
          <p:cNvPr id="116" name="campo de ebro rupestre 2016 (41).JPG" descr="campo de ebro rupestre 2016 (4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743" y="2501829"/>
            <a:ext cx="5800513" cy="38670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- Factores a tener en cuenta:…"/>
          <p:cNvSpPr txBox="1">
            <a:spLocks noGrp="1"/>
          </p:cNvSpPr>
          <p:nvPr>
            <p:ph type="body" sz="quarter" idx="4294967295"/>
          </p:nvPr>
        </p:nvSpPr>
        <p:spPr>
          <a:xfrm>
            <a:off x="904875" y="2412999"/>
            <a:ext cx="4867275" cy="294799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t>- </a:t>
            </a:r>
            <a:r>
              <a:rPr>
                <a:latin typeface="Garamond"/>
                <a:ea typeface="Garamond"/>
                <a:cs typeface="Garamond"/>
                <a:sym typeface="Garamond"/>
              </a:rPr>
              <a:t>Factores a tener en cuenta: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>
              <a:latin typeface="Garamond"/>
              <a:ea typeface="Garamond"/>
              <a:cs typeface="Garamond"/>
              <a:sym typeface="Garamond"/>
            </a:endParaRPr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1- Aspectos geológicos.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2- Localización y simbolismo.</a:t>
            </a:r>
          </a:p>
          <a:p>
            <a:pPr marL="0" indent="0">
              <a:buSzTx/>
              <a:buNone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3- Relación con el rio.</a:t>
            </a:r>
          </a:p>
        </p:txBody>
      </p:sp>
      <p:sp>
        <p:nvSpPr>
          <p:cNvPr id="119" name="Los eremitorios"/>
          <p:cNvSpPr txBox="1">
            <a:spLocks noGrp="1"/>
          </p:cNvSpPr>
          <p:nvPr>
            <p:ph type="title" idx="4294967295"/>
          </p:nvPr>
        </p:nvSpPr>
        <p:spPr>
          <a:xfrm>
            <a:off x="838199" y="223507"/>
            <a:ext cx="10515601" cy="1325564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t>Los eremitorios</a:t>
            </a:r>
          </a:p>
        </p:txBody>
      </p:sp>
      <p:pic>
        <p:nvPicPr>
          <p:cNvPr id="120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7710" y="1533525"/>
            <a:ext cx="3306765" cy="495935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- Podemos decir que la concentración de eremitorios puede deberse a la composición de la piedra en la que han sido excavadas.…"/>
          <p:cNvSpPr txBox="1">
            <a:spLocks noGrp="1"/>
          </p:cNvSpPr>
          <p:nvPr>
            <p:ph type="body" sz="half" idx="4294967295"/>
          </p:nvPr>
        </p:nvSpPr>
        <p:spPr>
          <a:xfrm>
            <a:off x="519112" y="1951035"/>
            <a:ext cx="6854826" cy="4351341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indent="0">
              <a:buSzTx/>
              <a:buNone/>
              <a:defRPr>
                <a:solidFill>
                  <a:srgbClr val="FFFFFF"/>
                </a:solidFill>
              </a:defRPr>
            </a:pPr>
            <a:r>
              <a:rPr dirty="0"/>
              <a:t>-</a:t>
            </a:r>
            <a:r>
              <a:rPr dirty="0"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sz="2400" dirty="0" err="1">
                <a:latin typeface="Garamond"/>
                <a:ea typeface="Garamond"/>
                <a:cs typeface="Garamond"/>
                <a:sym typeface="Garamond"/>
              </a:rPr>
              <a:t>Podemos</a:t>
            </a:r>
            <a:r>
              <a:rPr sz="2400" dirty="0"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sz="2400" dirty="0" err="1">
                <a:latin typeface="Garamond"/>
                <a:ea typeface="Garamond"/>
                <a:cs typeface="Garamond"/>
                <a:sym typeface="Garamond"/>
              </a:rPr>
              <a:t>decir</a:t>
            </a:r>
            <a:r>
              <a:rPr sz="2400" dirty="0">
                <a:latin typeface="Garamond"/>
                <a:ea typeface="Garamond"/>
                <a:cs typeface="Garamond"/>
                <a:sym typeface="Garamond"/>
              </a:rPr>
              <a:t> que la </a:t>
            </a:r>
            <a:r>
              <a:rPr sz="2400" dirty="0" err="1">
                <a:latin typeface="Garamond"/>
                <a:ea typeface="Garamond"/>
                <a:cs typeface="Garamond"/>
                <a:sym typeface="Garamond"/>
              </a:rPr>
              <a:t>concentración</a:t>
            </a:r>
            <a:r>
              <a:rPr sz="2400" dirty="0">
                <a:latin typeface="Garamond"/>
                <a:ea typeface="Garamond"/>
                <a:cs typeface="Garamond"/>
                <a:sym typeface="Garamond"/>
              </a:rPr>
              <a:t> de </a:t>
            </a:r>
            <a:r>
              <a:rPr sz="2400" dirty="0" err="1">
                <a:latin typeface="Garamond"/>
                <a:ea typeface="Garamond"/>
                <a:cs typeface="Garamond"/>
                <a:sym typeface="Garamond"/>
              </a:rPr>
              <a:t>eremitorios</a:t>
            </a:r>
            <a:r>
              <a:rPr sz="2400" dirty="0"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sz="2400" dirty="0" err="1">
                <a:latin typeface="Garamond"/>
                <a:ea typeface="Garamond"/>
                <a:cs typeface="Garamond"/>
                <a:sym typeface="Garamond"/>
              </a:rPr>
              <a:t>puede</a:t>
            </a:r>
            <a:r>
              <a:rPr sz="2400" dirty="0"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sz="2400" dirty="0" err="1">
                <a:latin typeface="Garamond"/>
                <a:ea typeface="Garamond"/>
                <a:cs typeface="Garamond"/>
                <a:sym typeface="Garamond"/>
              </a:rPr>
              <a:t>deberse</a:t>
            </a:r>
            <a:r>
              <a:rPr sz="2400" dirty="0">
                <a:latin typeface="Garamond"/>
                <a:ea typeface="Garamond"/>
                <a:cs typeface="Garamond"/>
                <a:sym typeface="Garamond"/>
              </a:rPr>
              <a:t> a la </a:t>
            </a:r>
            <a:r>
              <a:rPr sz="2400" dirty="0" err="1">
                <a:latin typeface="Garamond"/>
                <a:ea typeface="Garamond"/>
                <a:cs typeface="Garamond"/>
                <a:sym typeface="Garamond"/>
              </a:rPr>
              <a:t>composición</a:t>
            </a:r>
            <a:r>
              <a:rPr sz="2400" dirty="0">
                <a:latin typeface="Garamond"/>
                <a:ea typeface="Garamond"/>
                <a:cs typeface="Garamond"/>
                <a:sym typeface="Garamond"/>
              </a:rPr>
              <a:t> de la </a:t>
            </a:r>
            <a:r>
              <a:rPr sz="2400" dirty="0" err="1">
                <a:latin typeface="Garamond"/>
                <a:ea typeface="Garamond"/>
                <a:cs typeface="Garamond"/>
                <a:sym typeface="Garamond"/>
              </a:rPr>
              <a:t>piedra</a:t>
            </a:r>
            <a:r>
              <a:rPr sz="2400" dirty="0"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sz="2400" dirty="0" err="1">
                <a:latin typeface="Garamond"/>
                <a:ea typeface="Garamond"/>
                <a:cs typeface="Garamond"/>
                <a:sym typeface="Garamond"/>
              </a:rPr>
              <a:t>en</a:t>
            </a:r>
            <a:r>
              <a:rPr sz="2400" dirty="0">
                <a:latin typeface="Garamond"/>
                <a:ea typeface="Garamond"/>
                <a:cs typeface="Garamond"/>
                <a:sym typeface="Garamond"/>
              </a:rPr>
              <a:t> la que </a:t>
            </a:r>
            <a:r>
              <a:rPr sz="2400" dirty="0" err="1">
                <a:latin typeface="Garamond"/>
                <a:ea typeface="Garamond"/>
                <a:cs typeface="Garamond"/>
                <a:sym typeface="Garamond"/>
              </a:rPr>
              <a:t>han</a:t>
            </a:r>
            <a:r>
              <a:rPr sz="2400" dirty="0"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sz="2400" dirty="0" err="1">
                <a:latin typeface="Garamond"/>
                <a:ea typeface="Garamond"/>
                <a:cs typeface="Garamond"/>
                <a:sym typeface="Garamond"/>
              </a:rPr>
              <a:t>sido</a:t>
            </a:r>
            <a:r>
              <a:rPr sz="2400" dirty="0"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sz="2400" dirty="0" err="1">
                <a:latin typeface="Garamond"/>
                <a:ea typeface="Garamond"/>
                <a:cs typeface="Garamond"/>
                <a:sym typeface="Garamond"/>
              </a:rPr>
              <a:t>excavadas</a:t>
            </a:r>
            <a:r>
              <a:rPr sz="2400" dirty="0">
                <a:latin typeface="Garamond"/>
                <a:ea typeface="Garamond"/>
                <a:cs typeface="Garamond"/>
                <a:sym typeface="Garamond"/>
              </a:rPr>
              <a:t>. </a:t>
            </a:r>
          </a:p>
          <a:p>
            <a:pPr marL="0" indent="0">
              <a:buSzTx/>
              <a:buNone/>
              <a:defRPr sz="2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sz="2400" dirty="0">
              <a:latin typeface="Garamond"/>
              <a:ea typeface="Garamond"/>
              <a:cs typeface="Garamond"/>
              <a:sym typeface="Garamond"/>
            </a:endParaRPr>
          </a:p>
          <a:p>
            <a:pPr marL="0" indent="0" algn="just">
              <a:buSzTx/>
              <a:buNone/>
              <a:defRPr sz="24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 err="1"/>
              <a:t>Tipos</a:t>
            </a:r>
            <a:r>
              <a:rPr dirty="0"/>
              <a:t> de </a:t>
            </a:r>
            <a:r>
              <a:rPr dirty="0" err="1"/>
              <a:t>roca</a:t>
            </a:r>
            <a:r>
              <a:rPr dirty="0"/>
              <a:t> // era </a:t>
            </a:r>
            <a:r>
              <a:rPr dirty="0" err="1"/>
              <a:t>en</a:t>
            </a:r>
            <a:r>
              <a:rPr dirty="0"/>
              <a:t> la que se </a:t>
            </a:r>
            <a:r>
              <a:rPr dirty="0" err="1"/>
              <a:t>originaron</a:t>
            </a:r>
            <a:r>
              <a:rPr dirty="0"/>
              <a:t>.</a:t>
            </a:r>
          </a:p>
          <a:p>
            <a:pPr marL="0" indent="0" algn="just">
              <a:buSzTx/>
              <a:buNone/>
              <a:defRPr sz="24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Era </a:t>
            </a:r>
            <a:r>
              <a:rPr dirty="0" err="1"/>
              <a:t>secundaria</a:t>
            </a:r>
            <a:r>
              <a:rPr dirty="0"/>
              <a:t> (</a:t>
            </a:r>
            <a:r>
              <a:rPr dirty="0" err="1"/>
              <a:t>Mesozoica</a:t>
            </a:r>
            <a:r>
              <a:rPr dirty="0"/>
              <a:t>), </a:t>
            </a:r>
          </a:p>
          <a:p>
            <a:pPr marL="0" indent="0" algn="just">
              <a:buSzTx/>
              <a:buNone/>
              <a:defRPr sz="24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 err="1"/>
              <a:t>Periodo</a:t>
            </a:r>
            <a:r>
              <a:rPr dirty="0"/>
              <a:t> </a:t>
            </a:r>
            <a:r>
              <a:rPr dirty="0" err="1"/>
              <a:t>Cretácico</a:t>
            </a:r>
            <a:r>
              <a:rPr dirty="0"/>
              <a:t> Interior y Superior. </a:t>
            </a:r>
          </a:p>
          <a:p>
            <a:pPr marL="0" indent="0" algn="just">
              <a:buSzTx/>
              <a:buNone/>
              <a:defRPr sz="24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110 </a:t>
            </a:r>
            <a:r>
              <a:rPr dirty="0" err="1"/>
              <a:t>millones</a:t>
            </a:r>
            <a:r>
              <a:rPr dirty="0"/>
              <a:t> de </a:t>
            </a:r>
            <a:r>
              <a:rPr dirty="0" err="1"/>
              <a:t>años</a:t>
            </a:r>
            <a:r>
              <a:rPr dirty="0"/>
              <a:t>. </a:t>
            </a:r>
          </a:p>
          <a:p>
            <a:pPr marL="0" indent="0" algn="just">
              <a:buSzTx/>
              <a:buNone/>
              <a:defRPr sz="24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Dos </a:t>
            </a:r>
            <a:r>
              <a:rPr dirty="0" err="1"/>
              <a:t>rocas</a:t>
            </a:r>
            <a:r>
              <a:rPr dirty="0"/>
              <a:t>: </a:t>
            </a:r>
            <a:r>
              <a:rPr dirty="0" err="1"/>
              <a:t>areniscas</a:t>
            </a:r>
            <a:r>
              <a:rPr dirty="0"/>
              <a:t> y </a:t>
            </a:r>
            <a:r>
              <a:rPr dirty="0" err="1"/>
              <a:t>tobas</a:t>
            </a:r>
            <a:r>
              <a:rPr dirty="0"/>
              <a:t>.</a:t>
            </a:r>
          </a:p>
        </p:txBody>
      </p:sp>
      <p:sp>
        <p:nvSpPr>
          <p:cNvPr id="123" name="Aspectos geológicos."/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t>Aspectos geológicos.</a:t>
            </a:r>
          </a:p>
        </p:txBody>
      </p:sp>
      <p:pic>
        <p:nvPicPr>
          <p:cNvPr id="124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35712" y="2879725"/>
            <a:ext cx="4945063" cy="32972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Características comunes:…"/>
          <p:cNvSpPr txBox="1">
            <a:spLocks noGrp="1"/>
          </p:cNvSpPr>
          <p:nvPr>
            <p:ph type="body" sz="half" idx="4294967295"/>
          </p:nvPr>
        </p:nvSpPr>
        <p:spPr>
          <a:xfrm>
            <a:off x="5738252" y="2553515"/>
            <a:ext cx="5808665" cy="2895559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Características comunes:</a:t>
            </a:r>
          </a:p>
          <a:p>
            <a:pPr>
              <a:defRPr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>
              <a:buSzTx/>
              <a:buNone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- Masa de cementación endeble.</a:t>
            </a:r>
          </a:p>
          <a:p>
            <a:pPr>
              <a:buSzTx/>
              <a:buNone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- Poco compacta, porosa, ligera y blanda.</a:t>
            </a:r>
          </a:p>
          <a:p>
            <a:pPr>
              <a:buSzTx/>
              <a:buNone/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- Fácil de manipular, horadar y labrar. </a:t>
            </a:r>
          </a:p>
        </p:txBody>
      </p:sp>
      <p:sp>
        <p:nvSpPr>
          <p:cNvPr id="127" name="Aspectos geológicos."/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t>Aspectos geológicos.</a:t>
            </a:r>
          </a:p>
        </p:txBody>
      </p:sp>
      <p:pic>
        <p:nvPicPr>
          <p:cNvPr id="128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400" y="2352675"/>
            <a:ext cx="4945063" cy="32972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Localización y simbolismo."/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t>Localización y simbolismo. </a:t>
            </a:r>
          </a:p>
        </p:txBody>
      </p:sp>
      <p:pic>
        <p:nvPicPr>
          <p:cNvPr id="131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1525" y="1690685"/>
            <a:ext cx="2444750" cy="4351340"/>
          </a:xfrm>
          <a:prstGeom prst="rect">
            <a:avLst/>
          </a:prstGeom>
          <a:ln w="12700">
            <a:miter lim="400000"/>
          </a:ln>
        </p:spPr>
      </p:pic>
      <p:sp>
        <p:nvSpPr>
          <p:cNvPr id="132" name="El principal y único objetivo alcanzar la perfección espiritual.…"/>
          <p:cNvSpPr txBox="1"/>
          <p:nvPr/>
        </p:nvSpPr>
        <p:spPr>
          <a:xfrm>
            <a:off x="4124585" y="1915635"/>
            <a:ext cx="7188221" cy="39014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El principal y único objetivo alcanzar la perfección espiritual.</a:t>
            </a:r>
          </a:p>
          <a:p>
            <a:pPr>
              <a:defRPr sz="2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 algn="ctr">
              <a:defRPr sz="2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“La vida de la mayor parte de los eremitas fue una cueva escondida, alejada del mundo, ubicada en lugares escarpados y de difícil acceso, que reuniese las funciones de oratorio y vivienda” Jimeno Guerra.</a:t>
            </a:r>
          </a:p>
          <a:p>
            <a:pPr algn="ctr">
              <a:defRPr sz="2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 algn="ctr">
              <a:defRPr sz="2200" i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“Así, San Fructuoso buscó los más recónditos parajes del desierto, y tanto se cuidó de ocultarse en frondosas y retiradas espesuras, escondiéndose ya en lugares muy altos, ya densos matorrales, ya incluso en peñascos que eran sólo accesibles a cabras monteses, que sólo podían verlo no con los ojos humanos sino los divinos”. Jimeno Guerra. </a:t>
            </a:r>
          </a:p>
        </p:txBody>
      </p:sp>
      <p:sp>
        <p:nvSpPr>
          <p:cNvPr id="133" name="Espinosa de Bricia."/>
          <p:cNvSpPr txBox="1"/>
          <p:nvPr/>
        </p:nvSpPr>
        <p:spPr>
          <a:xfrm>
            <a:off x="1295081" y="6129337"/>
            <a:ext cx="1997713" cy="28079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 sz="14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Espinosa de Bricia. </a:t>
            </a:r>
          </a:p>
        </p:txBody>
      </p:sp>
    </p:spTree>
  </p:cSld>
  <p:clrMapOvr>
    <a:masterClrMapping/>
  </p:clrMapOvr>
  <p:transition spd="med"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La relación con el río"/>
          <p:cNvSpPr txBox="1">
            <a:spLocks noGrp="1"/>
          </p:cNvSpPr>
          <p:nvPr>
            <p:ph type="title" idx="4294967295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>
            <a:normAutofit/>
          </a:bodyPr>
          <a:lstStyle>
            <a:lvl1pPr algn="ctr">
              <a:defRPr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t>La relación con el río </a:t>
            </a:r>
          </a:p>
        </p:txBody>
      </p:sp>
      <p:pic>
        <p:nvPicPr>
          <p:cNvPr id="136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9112" y="2170110"/>
            <a:ext cx="5068888" cy="3378205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El fenómeno monástico rupestre cuencas fluviales // atracción como lugar bíblico.…"/>
          <p:cNvSpPr txBox="1"/>
          <p:nvPr/>
        </p:nvSpPr>
        <p:spPr>
          <a:xfrm>
            <a:off x="6370320" y="2232025"/>
            <a:ext cx="5289802" cy="3177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El fenómeno monástico rupestre cuencas fluviales // atracción como lugar bíblico.</a:t>
            </a:r>
          </a:p>
          <a:p>
            <a:pPr>
              <a:defRPr sz="2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>
              <a:defRPr sz="2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Cuevas artificiales situadas al lado de un río // Simbolismo // Relación con la roca creadora del espacio. </a:t>
            </a:r>
          </a:p>
          <a:p>
            <a:pPr>
              <a:defRPr sz="2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>
              <a:defRPr sz="2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- Río Duero: 2 conjuntos rupestres.</a:t>
            </a:r>
          </a:p>
          <a:p>
            <a:pPr>
              <a:defRPr sz="2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- Río Ebro: 79 conjuntos rupestres.  </a:t>
            </a:r>
          </a:p>
        </p:txBody>
      </p:sp>
    </p:spTree>
  </p:cSld>
  <p:clrMapOvr>
    <a:masterClrMapping/>
  </p:clrMapOvr>
  <p:transition spd="med"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res tipologías:…"/>
          <p:cNvSpPr txBox="1">
            <a:spLocks noGrp="1"/>
          </p:cNvSpPr>
          <p:nvPr>
            <p:ph type="body" idx="4294967295"/>
          </p:nvPr>
        </p:nvSpPr>
        <p:spPr>
          <a:xfrm>
            <a:off x="771525" y="2405060"/>
            <a:ext cx="10515600" cy="4351341"/>
          </a:xfrm>
          <a:prstGeom prst="rect">
            <a:avLst/>
          </a:prstGeom>
        </p:spPr>
        <p:txBody>
          <a:bodyPr>
            <a:normAutofit/>
          </a:bodyPr>
          <a:lstStyle/>
          <a:p>
            <a:pPr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Tres tipologías: </a:t>
            </a:r>
          </a:p>
          <a:p>
            <a:pPr>
              <a:defRPr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>
              <a:buSzTx/>
              <a:buNone/>
              <a:defRPr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- Intrasustracción: aquella que extrae piedra únicamente del espacio interior. </a:t>
            </a:r>
          </a:p>
          <a:p>
            <a:pPr>
              <a:buSzTx/>
              <a:buNone/>
              <a:defRPr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- Extrasustracción: aquella que extrae piedra tanto del interior como del exterior. </a:t>
            </a:r>
          </a:p>
          <a:p>
            <a:pPr>
              <a:buSzTx/>
              <a:buNone/>
              <a:defRPr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- Yuxtaposición: aquella que está adherida a una arquitectura exenta. </a:t>
            </a:r>
          </a:p>
        </p:txBody>
      </p:sp>
      <p:sp>
        <p:nvSpPr>
          <p:cNvPr id="140" name="Los eremitorios:  escenarios de una forma de entender el mundo."/>
          <p:cNvSpPr txBox="1"/>
          <p:nvPr/>
        </p:nvSpPr>
        <p:spPr>
          <a:xfrm>
            <a:off x="750569" y="276225"/>
            <a:ext cx="10557511" cy="172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3600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pPr>
            <a:r>
              <a:t>Los eremitorios: </a:t>
            </a:r>
            <a:br/>
            <a:r>
              <a:t>escenarios de una forma de entender el mundo.</a:t>
            </a:r>
            <a:br/>
            <a:endParaRPr/>
          </a:p>
        </p:txBody>
      </p:sp>
    </p:spTree>
  </p:cSld>
  <p:clrMapOvr>
    <a:masterClrMapping/>
  </p:clrMapOvr>
  <p:transition spd="med"/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3675" y="1751010"/>
            <a:ext cx="3262313" cy="4351340"/>
          </a:xfrm>
          <a:prstGeom prst="rect">
            <a:avLst/>
          </a:prstGeom>
          <a:ln w="12700">
            <a:miter lim="400000"/>
          </a:ln>
        </p:spPr>
      </p:pic>
      <p:sp>
        <p:nvSpPr>
          <p:cNvPr id="143" name="Los eremitorios:  escenarios de una forma de entender el mundo."/>
          <p:cNvSpPr txBox="1"/>
          <p:nvPr/>
        </p:nvSpPr>
        <p:spPr>
          <a:xfrm>
            <a:off x="750569" y="276225"/>
            <a:ext cx="10557511" cy="17297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3600">
                <a:solidFill>
                  <a:srgbClr val="FFFFFF"/>
                </a:solidFill>
                <a:latin typeface="AR JULIAN"/>
                <a:ea typeface="AR JULIAN"/>
                <a:cs typeface="AR JULIAN"/>
                <a:sym typeface="AR JULIAN"/>
              </a:defRPr>
            </a:pPr>
            <a:r>
              <a:t>Los eremitorios: </a:t>
            </a:r>
            <a:br/>
            <a:r>
              <a:t>escenarios de una forma de entender el mundo.</a:t>
            </a:r>
            <a:br/>
            <a:endParaRPr/>
          </a:p>
        </p:txBody>
      </p:sp>
      <p:pic>
        <p:nvPicPr>
          <p:cNvPr id="144" name="image.jpeg" descr="image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65525" y="2373310"/>
            <a:ext cx="4138613" cy="3105153"/>
          </a:xfrm>
          <a:prstGeom prst="rect">
            <a:avLst/>
          </a:prstGeom>
          <a:ln w="12700">
            <a:miter lim="400000"/>
          </a:ln>
        </p:spPr>
      </p:pic>
      <p:pic>
        <p:nvPicPr>
          <p:cNvPr id="145" name="image.jpeg" descr="image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12085" y="2546350"/>
            <a:ext cx="4138615" cy="2759075"/>
          </a:xfrm>
          <a:prstGeom prst="rect">
            <a:avLst/>
          </a:prstGeom>
          <a:ln w="12700">
            <a:miter lim="400000"/>
          </a:ln>
        </p:spPr>
      </p:pic>
      <p:sp>
        <p:nvSpPr>
          <p:cNvPr id="146" name="Ejemplo de intrasustracción"/>
          <p:cNvSpPr txBox="1"/>
          <p:nvPr/>
        </p:nvSpPr>
        <p:spPr>
          <a:xfrm>
            <a:off x="364805" y="6211887"/>
            <a:ext cx="2802578" cy="3330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Ejemplo de intrasustracción</a:t>
            </a:r>
          </a:p>
        </p:txBody>
      </p:sp>
      <p:sp>
        <p:nvSpPr>
          <p:cNvPr id="147" name="Ejemplo de extrasustracción."/>
          <p:cNvSpPr txBox="1"/>
          <p:nvPr/>
        </p:nvSpPr>
        <p:spPr>
          <a:xfrm>
            <a:off x="4316095" y="5762625"/>
            <a:ext cx="3004188" cy="333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Ejemplo de extrasustracción</a:t>
            </a:r>
            <a:r>
              <a:rPr>
                <a:solidFill>
                  <a:srgbClr val="000000"/>
                </a:solidFill>
              </a:rPr>
              <a:t>.</a:t>
            </a:r>
          </a:p>
        </p:txBody>
      </p:sp>
      <p:sp>
        <p:nvSpPr>
          <p:cNvPr id="148" name="Ejemplo de yuxtaposición"/>
          <p:cNvSpPr txBox="1"/>
          <p:nvPr/>
        </p:nvSpPr>
        <p:spPr>
          <a:xfrm>
            <a:off x="8781732" y="5545137"/>
            <a:ext cx="2861313" cy="3330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Ejemplo de yuxtaposición</a:t>
            </a:r>
          </a:p>
        </p:txBody>
      </p:sp>
    </p:spTree>
  </p:cSld>
  <p:clrMapOvr>
    <a:masterClrMapping/>
  </p:clrMapOvr>
  <p:transition spd="med"/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Intrasustracción"/>
          <p:cNvSpPr txBox="1"/>
          <p:nvPr/>
        </p:nvSpPr>
        <p:spPr>
          <a:xfrm>
            <a:off x="711946" y="469341"/>
            <a:ext cx="10557511" cy="637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600">
                <a:solidFill>
                  <a:srgbClr val="FFFFFF"/>
                </a:solidFill>
                <a:latin typeface="AR JULIAN"/>
                <a:ea typeface="AR JULIAN"/>
                <a:cs typeface="AR JULIAN"/>
                <a:sym typeface="AR JULIAN"/>
              </a:defRPr>
            </a:lvl1pPr>
          </a:lstStyle>
          <a:p>
            <a:r>
              <a:t>Intrasustracción</a:t>
            </a:r>
          </a:p>
        </p:txBody>
      </p:sp>
      <p:pic>
        <p:nvPicPr>
          <p:cNvPr id="151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855" y="1495960"/>
            <a:ext cx="3273514" cy="4366277"/>
          </a:xfrm>
          <a:prstGeom prst="rect">
            <a:avLst/>
          </a:prstGeom>
          <a:ln w="12700">
            <a:miter lim="400000"/>
          </a:ln>
        </p:spPr>
      </p:pic>
      <p:sp>
        <p:nvSpPr>
          <p:cNvPr id="152" name="Eremitorio de Presillas de Bricia"/>
          <p:cNvSpPr txBox="1"/>
          <p:nvPr/>
        </p:nvSpPr>
        <p:spPr>
          <a:xfrm>
            <a:off x="1341440" y="6251314"/>
            <a:ext cx="3032629" cy="3330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Eremitorio de Presillas de Bricia</a:t>
            </a:r>
          </a:p>
        </p:txBody>
      </p:sp>
      <p:sp>
        <p:nvSpPr>
          <p:cNvPr id="153" name="Método constructivo de la sustracción de material solo en la parte interior, dejando el exterior en su estado natural. Forma parte pared rocosa.…"/>
          <p:cNvSpPr txBox="1"/>
          <p:nvPr/>
        </p:nvSpPr>
        <p:spPr>
          <a:xfrm>
            <a:off x="5924706" y="5221366"/>
            <a:ext cx="5386126" cy="1209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just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Método constructivo de la sustracción de material solo en la parte interior, dejando el exterior en su estado natural. Forma parte pared rocosa. </a:t>
            </a:r>
          </a:p>
          <a:p>
            <a:pPr algn="just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Modelo predominante // 64 iglesias rupestres. </a:t>
            </a:r>
          </a:p>
        </p:txBody>
      </p:sp>
      <p:pic>
        <p:nvPicPr>
          <p:cNvPr id="154" name="00-eremitorio-de-presillas-1.jpg" descr="00-eremitorio-de-presillas-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7728" y="1833260"/>
            <a:ext cx="4787215" cy="31914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Intrasustracción"/>
          <p:cNvSpPr txBox="1"/>
          <p:nvPr/>
        </p:nvSpPr>
        <p:spPr>
          <a:xfrm>
            <a:off x="943685" y="366346"/>
            <a:ext cx="10557510" cy="637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600">
                <a:solidFill>
                  <a:srgbClr val="FFFFFF"/>
                </a:solidFill>
                <a:latin typeface="AR JULIAN"/>
                <a:ea typeface="AR JULIAN"/>
                <a:cs typeface="AR JULIAN"/>
                <a:sym typeface="AR JULIAN"/>
              </a:defRPr>
            </a:lvl1pPr>
          </a:lstStyle>
          <a:p>
            <a:r>
              <a:t>Intrasustracción</a:t>
            </a:r>
          </a:p>
        </p:txBody>
      </p:sp>
      <p:sp>
        <p:nvSpPr>
          <p:cNvPr id="157" name="https://www.youtube.com/watch?v=O_eB6N2eMSw"/>
          <p:cNvSpPr txBox="1"/>
          <p:nvPr/>
        </p:nvSpPr>
        <p:spPr>
          <a:xfrm>
            <a:off x="3490333" y="6199816"/>
            <a:ext cx="5000731" cy="3330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ea typeface="Calibri"/>
                <a:cs typeface="Calibri"/>
                <a:sym typeface="Calibri"/>
                <a:hlinkClick r:id="rId2"/>
              </a:defRPr>
            </a:lvl1pPr>
          </a:lstStyle>
          <a:p>
            <a:r>
              <a:rPr>
                <a:hlinkClick r:id="rId2"/>
              </a:rPr>
              <a:t>https://www.youtube.com/watch?v=O_eB6N2eMSw</a:t>
            </a:r>
          </a:p>
        </p:txBody>
      </p:sp>
      <p:pic>
        <p:nvPicPr>
          <p:cNvPr id="158" name="PRESILLAS DE BRICIA (9).jpg" descr="PRESILLAS DE BRICIA (9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2645" y="1230998"/>
            <a:ext cx="3633526" cy="4844702"/>
          </a:xfrm>
          <a:prstGeom prst="rect">
            <a:avLst/>
          </a:prstGeom>
          <a:ln w="12700">
            <a:miter lim="400000"/>
          </a:ln>
        </p:spPr>
      </p:pic>
      <p:pic>
        <p:nvPicPr>
          <p:cNvPr id="159" name="PRESILLAS DE BRICIA (8).jpg" descr="PRESILLAS DE BRICIA (8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7658" y="1598359"/>
            <a:ext cx="5342648" cy="400698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Extrasustracción"/>
          <p:cNvSpPr txBox="1"/>
          <p:nvPr/>
        </p:nvSpPr>
        <p:spPr>
          <a:xfrm>
            <a:off x="711946" y="469341"/>
            <a:ext cx="10557511" cy="637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600">
                <a:solidFill>
                  <a:srgbClr val="FFFFFF"/>
                </a:solidFill>
                <a:latin typeface="AR JULIAN"/>
                <a:ea typeface="AR JULIAN"/>
                <a:cs typeface="AR JULIAN"/>
                <a:sym typeface="AR JULIAN"/>
              </a:defRPr>
            </a:lvl1pPr>
          </a:lstStyle>
          <a:p>
            <a:r>
              <a:t>Extrasustracción</a:t>
            </a:r>
          </a:p>
        </p:txBody>
      </p:sp>
      <p:pic>
        <p:nvPicPr>
          <p:cNvPr id="162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803" y="1709058"/>
            <a:ext cx="4872529" cy="3655799"/>
          </a:xfrm>
          <a:prstGeom prst="rect">
            <a:avLst/>
          </a:prstGeom>
          <a:ln w="12700">
            <a:miter lim="400000"/>
          </a:ln>
        </p:spPr>
      </p:pic>
      <p:sp>
        <p:nvSpPr>
          <p:cNvPr id="163" name="Eremitorio de San Vicente en Cervera de Pisuerga"/>
          <p:cNvSpPr txBox="1"/>
          <p:nvPr/>
        </p:nvSpPr>
        <p:spPr>
          <a:xfrm>
            <a:off x="659475" y="5710592"/>
            <a:ext cx="4685178" cy="3330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Eremitorio de San Vicente en Cervera de Pisuerga</a:t>
            </a:r>
          </a:p>
        </p:txBody>
      </p:sp>
      <p:sp>
        <p:nvSpPr>
          <p:cNvPr id="164" name="Sustracción de material tanto en su interior como en su exterior, dejando así construcciones livianas y menos pesadas (menos cantidad de piedra).…"/>
          <p:cNvSpPr txBox="1"/>
          <p:nvPr/>
        </p:nvSpPr>
        <p:spPr>
          <a:xfrm>
            <a:off x="6207942" y="3249583"/>
            <a:ext cx="4685182" cy="20856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just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Sustracción de material tanto en su interior como en su exterior, dejando así construcciones livianas y menos pesadas (menos cantidad de piedra).</a:t>
            </a:r>
          </a:p>
          <a:p>
            <a:pPr algn="just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Cerca de formaciones rocosas, pero situadas en una ladera.</a:t>
            </a:r>
          </a:p>
          <a:p>
            <a:pPr algn="just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14 iglesias rupestres // Menos frecuente.</a:t>
            </a:r>
          </a:p>
        </p:txBody>
      </p:sp>
    </p:spTree>
  </p:cSld>
  <p:clrMapOvr>
    <a:masterClrMapping/>
  </p:clrMapOvr>
  <p:transition spd="med"/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https://www.youtube.com/watch?v=ymXXujI7R4w"/>
          <p:cNvSpPr txBox="1"/>
          <p:nvPr/>
        </p:nvSpPr>
        <p:spPr>
          <a:xfrm>
            <a:off x="3689394" y="5890833"/>
            <a:ext cx="4813207" cy="3330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ea typeface="Calibri"/>
                <a:cs typeface="Calibri"/>
                <a:sym typeface="Calibri"/>
                <a:hlinkClick r:id="rId2"/>
              </a:defRPr>
            </a:lvl1pPr>
          </a:lstStyle>
          <a:p>
            <a:r>
              <a:rPr>
                <a:hlinkClick r:id="rId2"/>
              </a:rPr>
              <a:t>https://www.youtube.com/watch?v=ymXXujI7R4w</a:t>
            </a:r>
          </a:p>
        </p:txBody>
      </p:sp>
      <p:sp>
        <p:nvSpPr>
          <p:cNvPr id="167" name="Extrasustracción"/>
          <p:cNvSpPr txBox="1"/>
          <p:nvPr/>
        </p:nvSpPr>
        <p:spPr>
          <a:xfrm>
            <a:off x="817245" y="329626"/>
            <a:ext cx="10557510" cy="637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600">
                <a:solidFill>
                  <a:srgbClr val="FFFFFF"/>
                </a:solidFill>
                <a:latin typeface="AR JULIAN"/>
                <a:ea typeface="AR JULIAN"/>
                <a:cs typeface="AR JULIAN"/>
                <a:sym typeface="AR JULIAN"/>
              </a:defRPr>
            </a:lvl1pPr>
          </a:lstStyle>
          <a:p>
            <a:r>
              <a:t>Extrasustracción</a:t>
            </a:r>
          </a:p>
        </p:txBody>
      </p:sp>
      <p:pic>
        <p:nvPicPr>
          <p:cNvPr id="168" name="Cervara de Pisuerga rupestre (95).JPG" descr="Cervara de Pisuerga rupestre (95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2742" y="1317774"/>
            <a:ext cx="3166837" cy="4222452"/>
          </a:xfrm>
          <a:prstGeom prst="rect">
            <a:avLst/>
          </a:prstGeom>
          <a:ln w="12700">
            <a:miter lim="400000"/>
          </a:ln>
        </p:spPr>
      </p:pic>
      <p:pic>
        <p:nvPicPr>
          <p:cNvPr id="169" name="Cervara de Pisuerga rupestre (63).JPG" descr="Cervara de Pisuerga rupestre (63)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849" y="1318410"/>
            <a:ext cx="5814527" cy="436089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Yuxtaposición"/>
          <p:cNvSpPr txBox="1"/>
          <p:nvPr/>
        </p:nvSpPr>
        <p:spPr>
          <a:xfrm>
            <a:off x="817245" y="471244"/>
            <a:ext cx="10557510" cy="637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600">
                <a:solidFill>
                  <a:srgbClr val="FFFFFF"/>
                </a:solidFill>
                <a:latin typeface="AR JULIAN"/>
                <a:ea typeface="AR JULIAN"/>
                <a:cs typeface="AR JULIAN"/>
                <a:sym typeface="AR JULIAN"/>
              </a:defRPr>
            </a:lvl1pPr>
          </a:lstStyle>
          <a:p>
            <a:r>
              <a:t>Yuxtaposición</a:t>
            </a:r>
          </a:p>
        </p:txBody>
      </p:sp>
      <p:pic>
        <p:nvPicPr>
          <p:cNvPr id="172" name="image.jpeg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0959" y="1511003"/>
            <a:ext cx="5753988" cy="3835994"/>
          </a:xfrm>
          <a:prstGeom prst="rect">
            <a:avLst/>
          </a:prstGeom>
          <a:ln w="12700">
            <a:miter lim="400000"/>
          </a:ln>
        </p:spPr>
      </p:pic>
      <p:sp>
        <p:nvSpPr>
          <p:cNvPr id="173" name="Iglesia de Santa Maria de Valverde."/>
          <p:cNvSpPr txBox="1"/>
          <p:nvPr/>
        </p:nvSpPr>
        <p:spPr>
          <a:xfrm>
            <a:off x="1759330" y="5633346"/>
            <a:ext cx="3337241" cy="3330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Iglesia de Santa Maria de Valverde.</a:t>
            </a:r>
          </a:p>
        </p:txBody>
      </p:sp>
      <p:sp>
        <p:nvSpPr>
          <p:cNvPr id="174" name="Incorporación de construcción exenta a la cueva artificial, independientemente de su excavación únicamente interior o también exterior. Se encuentra en iglesias construidas después sobre un eremitorio.…"/>
          <p:cNvSpPr txBox="1"/>
          <p:nvPr/>
        </p:nvSpPr>
        <p:spPr>
          <a:xfrm>
            <a:off x="6903156" y="3519942"/>
            <a:ext cx="4466164" cy="17935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just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Incorporación de construcción exenta a la cueva artificial, independientemente de su excavación únicamente interior o también exterior. Se encuentra en iglesias construidas después sobre un eremitorio.</a:t>
            </a:r>
          </a:p>
          <a:p>
            <a:pPr algn="just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t>15 iglesias rupestres // Menos frecuente.</a:t>
            </a:r>
          </a:p>
        </p:txBody>
      </p:sp>
    </p:spTree>
  </p:cSld>
  <p:clrMapOvr>
    <a:masterClrMapping/>
  </p:clrMapOvr>
  <p:transition spd="med"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https://www.youtube.com/watch?v=Y4CeglyreyA"/>
          <p:cNvSpPr txBox="1"/>
          <p:nvPr/>
        </p:nvSpPr>
        <p:spPr>
          <a:xfrm>
            <a:off x="3658823" y="5955205"/>
            <a:ext cx="4693550" cy="3330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ea typeface="Calibri"/>
                <a:cs typeface="Calibri"/>
                <a:sym typeface="Calibri"/>
                <a:hlinkClick r:id="rId2"/>
              </a:defRPr>
            </a:lvl1pPr>
          </a:lstStyle>
          <a:p>
            <a:r>
              <a:rPr>
                <a:hlinkClick r:id="rId2"/>
              </a:rPr>
              <a:t>https://www.youtube.com/watch?v=Y4CeglyreyA</a:t>
            </a:r>
          </a:p>
        </p:txBody>
      </p:sp>
      <p:sp>
        <p:nvSpPr>
          <p:cNvPr id="177" name="Yuxtaposición"/>
          <p:cNvSpPr txBox="1"/>
          <p:nvPr/>
        </p:nvSpPr>
        <p:spPr>
          <a:xfrm>
            <a:off x="817245" y="471244"/>
            <a:ext cx="10557510" cy="637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600">
                <a:solidFill>
                  <a:srgbClr val="FFFFFF"/>
                </a:solidFill>
                <a:latin typeface="AR JULIAN"/>
                <a:ea typeface="AR JULIAN"/>
                <a:cs typeface="AR JULIAN"/>
                <a:sym typeface="AR JULIAN"/>
              </a:defRPr>
            </a:lvl1pPr>
          </a:lstStyle>
          <a:p>
            <a:r>
              <a:t>Yuxtaposición</a:t>
            </a:r>
          </a:p>
        </p:txBody>
      </p:sp>
      <p:pic>
        <p:nvPicPr>
          <p:cNvPr id="178" name="valverde (12).JPG" descr="valverde (12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855" y="1421230"/>
            <a:ext cx="6332290" cy="42215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Conclusión: Entre los asentamientos ascéticos de carácter eremítico o semieremítico, probablemente no fueron los rupestres tan dominantes como su mayor resistencia al paso del tiempo."/>
          <p:cNvSpPr txBox="1">
            <a:spLocks noGrp="1"/>
          </p:cNvSpPr>
          <p:nvPr>
            <p:ph type="body" sz="half" idx="4294967295"/>
          </p:nvPr>
        </p:nvSpPr>
        <p:spPr>
          <a:xfrm>
            <a:off x="1052484" y="438407"/>
            <a:ext cx="9816567" cy="2836865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just">
              <a:lnSpc>
                <a:spcPct val="100000"/>
              </a:lnSpc>
              <a:spcBef>
                <a:spcPts val="700"/>
              </a:spcBef>
              <a:buSzTx/>
              <a:buNone/>
              <a:defRPr sz="32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  </a:t>
            </a:r>
            <a:r>
              <a:rPr lang="es-ES" dirty="0"/>
              <a:t> </a:t>
            </a:r>
            <a:r>
              <a:rPr sz="2400" dirty="0" err="1"/>
              <a:t>Conclusión</a:t>
            </a:r>
            <a:r>
              <a:rPr sz="2400" dirty="0"/>
              <a:t>: </a:t>
            </a:r>
            <a:r>
              <a:rPr sz="2400" dirty="0">
                <a:solidFill>
                  <a:srgbClr val="FFFFFF"/>
                </a:solidFill>
              </a:rPr>
              <a:t>Entre </a:t>
            </a:r>
            <a:r>
              <a:rPr sz="2400" dirty="0" err="1">
                <a:solidFill>
                  <a:srgbClr val="FFFFFF"/>
                </a:solidFill>
              </a:rPr>
              <a:t>los</a:t>
            </a:r>
            <a:r>
              <a:rPr sz="2400" dirty="0">
                <a:solidFill>
                  <a:srgbClr val="FFFFFF"/>
                </a:solidFill>
              </a:rPr>
              <a:t> </a:t>
            </a:r>
            <a:r>
              <a:rPr sz="2400" dirty="0" err="1">
                <a:solidFill>
                  <a:srgbClr val="FFFFFF"/>
                </a:solidFill>
              </a:rPr>
              <a:t>asentamientos</a:t>
            </a:r>
            <a:r>
              <a:rPr sz="2400" dirty="0">
                <a:solidFill>
                  <a:srgbClr val="FFFFFF"/>
                </a:solidFill>
              </a:rPr>
              <a:t> </a:t>
            </a:r>
            <a:r>
              <a:rPr sz="2400" dirty="0" err="1">
                <a:solidFill>
                  <a:srgbClr val="FFFFFF"/>
                </a:solidFill>
              </a:rPr>
              <a:t>ascéticos</a:t>
            </a:r>
            <a:r>
              <a:rPr sz="2400" dirty="0">
                <a:solidFill>
                  <a:srgbClr val="FFFFFF"/>
                </a:solidFill>
              </a:rPr>
              <a:t> de </a:t>
            </a:r>
            <a:r>
              <a:rPr sz="2400" dirty="0" err="1">
                <a:solidFill>
                  <a:srgbClr val="FFFFFF"/>
                </a:solidFill>
              </a:rPr>
              <a:t>carácter</a:t>
            </a:r>
            <a:r>
              <a:rPr sz="2400" dirty="0">
                <a:solidFill>
                  <a:srgbClr val="FFFFFF"/>
                </a:solidFill>
              </a:rPr>
              <a:t> </a:t>
            </a:r>
            <a:r>
              <a:rPr sz="2400" dirty="0" err="1">
                <a:solidFill>
                  <a:srgbClr val="FFFFFF"/>
                </a:solidFill>
              </a:rPr>
              <a:t>eremítico</a:t>
            </a:r>
            <a:r>
              <a:rPr sz="2400" dirty="0">
                <a:solidFill>
                  <a:srgbClr val="FFFFFF"/>
                </a:solidFill>
              </a:rPr>
              <a:t> o </a:t>
            </a:r>
            <a:r>
              <a:rPr sz="2400" dirty="0" err="1">
                <a:solidFill>
                  <a:srgbClr val="FFFFFF"/>
                </a:solidFill>
              </a:rPr>
              <a:t>semieremítico</a:t>
            </a:r>
            <a:r>
              <a:rPr sz="2400" dirty="0">
                <a:solidFill>
                  <a:srgbClr val="FFFFFF"/>
                </a:solidFill>
              </a:rPr>
              <a:t>, </a:t>
            </a:r>
            <a:r>
              <a:rPr sz="2400" dirty="0" err="1">
                <a:solidFill>
                  <a:srgbClr val="FFFFFF"/>
                </a:solidFill>
              </a:rPr>
              <a:t>probablemente</a:t>
            </a:r>
            <a:r>
              <a:rPr sz="2400" dirty="0">
                <a:solidFill>
                  <a:srgbClr val="FFFFFF"/>
                </a:solidFill>
              </a:rPr>
              <a:t> no </a:t>
            </a:r>
            <a:r>
              <a:rPr sz="2400" dirty="0" err="1">
                <a:solidFill>
                  <a:srgbClr val="FFFFFF"/>
                </a:solidFill>
              </a:rPr>
              <a:t>fueron</a:t>
            </a:r>
            <a:r>
              <a:rPr sz="2400" dirty="0">
                <a:solidFill>
                  <a:srgbClr val="FFFFFF"/>
                </a:solidFill>
              </a:rPr>
              <a:t> </a:t>
            </a:r>
            <a:r>
              <a:rPr sz="2400" dirty="0" err="1">
                <a:solidFill>
                  <a:srgbClr val="FFFFFF"/>
                </a:solidFill>
              </a:rPr>
              <a:t>los</a:t>
            </a:r>
            <a:r>
              <a:rPr sz="2400" dirty="0">
                <a:solidFill>
                  <a:srgbClr val="FFFFFF"/>
                </a:solidFill>
              </a:rPr>
              <a:t> </a:t>
            </a:r>
            <a:r>
              <a:rPr sz="2400" dirty="0" err="1">
                <a:solidFill>
                  <a:srgbClr val="FFFFFF"/>
                </a:solidFill>
              </a:rPr>
              <a:t>rupestres</a:t>
            </a:r>
            <a:r>
              <a:rPr sz="2400" dirty="0">
                <a:solidFill>
                  <a:srgbClr val="FFFFFF"/>
                </a:solidFill>
              </a:rPr>
              <a:t> tan </a:t>
            </a:r>
            <a:r>
              <a:rPr sz="2400" dirty="0" err="1">
                <a:solidFill>
                  <a:srgbClr val="FFFFFF"/>
                </a:solidFill>
              </a:rPr>
              <a:t>dominantes</a:t>
            </a:r>
            <a:r>
              <a:rPr sz="2400" dirty="0">
                <a:solidFill>
                  <a:srgbClr val="FFFFFF"/>
                </a:solidFill>
              </a:rPr>
              <a:t> </a:t>
            </a:r>
            <a:r>
              <a:rPr sz="2400" dirty="0" err="1">
                <a:solidFill>
                  <a:srgbClr val="FFFFFF"/>
                </a:solidFill>
              </a:rPr>
              <a:t>como</a:t>
            </a:r>
            <a:r>
              <a:rPr sz="2400" dirty="0">
                <a:solidFill>
                  <a:srgbClr val="FFFFFF"/>
                </a:solidFill>
              </a:rPr>
              <a:t> </a:t>
            </a:r>
            <a:r>
              <a:rPr sz="2400" dirty="0" err="1">
                <a:solidFill>
                  <a:srgbClr val="FFFFFF"/>
                </a:solidFill>
              </a:rPr>
              <a:t>su</a:t>
            </a:r>
            <a:r>
              <a:rPr sz="2400" dirty="0">
                <a:solidFill>
                  <a:srgbClr val="FFFFFF"/>
                </a:solidFill>
              </a:rPr>
              <a:t> mayor </a:t>
            </a:r>
            <a:r>
              <a:rPr sz="2400" dirty="0" err="1">
                <a:solidFill>
                  <a:srgbClr val="FFFFFF"/>
                </a:solidFill>
              </a:rPr>
              <a:t>resistencia</a:t>
            </a:r>
            <a:r>
              <a:rPr sz="2400" dirty="0">
                <a:solidFill>
                  <a:srgbClr val="FFFFFF"/>
                </a:solidFill>
              </a:rPr>
              <a:t> al </a:t>
            </a:r>
            <a:r>
              <a:rPr sz="2400" dirty="0" err="1">
                <a:solidFill>
                  <a:srgbClr val="FFFFFF"/>
                </a:solidFill>
              </a:rPr>
              <a:t>paso</a:t>
            </a:r>
            <a:r>
              <a:rPr sz="2400" dirty="0">
                <a:solidFill>
                  <a:srgbClr val="FFFFFF"/>
                </a:solidFill>
              </a:rPr>
              <a:t> del </a:t>
            </a:r>
            <a:r>
              <a:rPr sz="2400" dirty="0" err="1">
                <a:solidFill>
                  <a:srgbClr val="FFFFFF"/>
                </a:solidFill>
              </a:rPr>
              <a:t>tiempo</a:t>
            </a:r>
            <a:r>
              <a:rPr sz="2400" dirty="0">
                <a:solidFill>
                  <a:srgbClr val="FFFFFF"/>
                </a:solidFill>
              </a:rPr>
              <a:t>. </a:t>
            </a:r>
          </a:p>
        </p:txBody>
      </p:sp>
      <p:pic>
        <p:nvPicPr>
          <p:cNvPr id="181" name="ARGES - MANZANEDO (11).JPG" descr="ARGES - MANZANEDO (11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6484" y="2451452"/>
            <a:ext cx="4910891" cy="3683169"/>
          </a:xfrm>
          <a:prstGeom prst="rect">
            <a:avLst/>
          </a:prstGeom>
          <a:ln w="12700">
            <a:miter lim="400000"/>
          </a:ln>
        </p:spPr>
      </p:pic>
      <p:sp>
        <p:nvSpPr>
          <p:cNvPr id="182" name="Arges, valle de Manzanedo"/>
          <p:cNvSpPr txBox="1"/>
          <p:nvPr/>
        </p:nvSpPr>
        <p:spPr>
          <a:xfrm>
            <a:off x="8080268" y="5763784"/>
            <a:ext cx="2874461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dirty="0" err="1"/>
              <a:t>Arges</a:t>
            </a:r>
            <a:r>
              <a:rPr dirty="0"/>
              <a:t>, </a:t>
            </a:r>
            <a:r>
              <a:rPr dirty="0" err="1"/>
              <a:t>valle</a:t>
            </a:r>
            <a:r>
              <a:rPr dirty="0"/>
              <a:t> de </a:t>
            </a:r>
            <a:r>
              <a:rPr dirty="0" err="1"/>
              <a:t>Manzanedo</a:t>
            </a:r>
            <a:endParaRPr dirty="0"/>
          </a:p>
        </p:txBody>
      </p:sp>
    </p:spTree>
  </p:cSld>
  <p:clrMapOvr>
    <a:masterClrMapping/>
  </p:clrMapOvr>
  <p:transition spd="med"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Del eremitismo al monacato primitivo:…"/>
          <p:cNvSpPr txBox="1"/>
          <p:nvPr/>
        </p:nvSpPr>
        <p:spPr>
          <a:xfrm>
            <a:off x="750569" y="276225"/>
            <a:ext cx="10557511" cy="11836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sz="3600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pPr>
            <a:r>
              <a:t>Del eremitismo al monacato primitivo: </a:t>
            </a:r>
          </a:p>
          <a:p>
            <a:pPr algn="ctr">
              <a:defRPr sz="3600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pPr>
            <a:r>
              <a:t>el comienzo espontáneo.</a:t>
            </a:r>
          </a:p>
        </p:txBody>
      </p:sp>
      <p:sp>
        <p:nvSpPr>
          <p:cNvPr id="185" name="- El fenómeno de los eremitorios rupestres se puede fechar siglos altomedievales // decayendo su protagonismo s. X y XI.…"/>
          <p:cNvSpPr txBox="1"/>
          <p:nvPr/>
        </p:nvSpPr>
        <p:spPr>
          <a:xfrm>
            <a:off x="992552" y="2267808"/>
            <a:ext cx="10073544" cy="28623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just">
              <a:defRPr sz="20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r>
              <a:rPr dirty="0"/>
              <a:t>- </a:t>
            </a:r>
            <a:r>
              <a:rPr sz="2000" dirty="0">
                <a:latin typeface="Garamond"/>
                <a:ea typeface="Garamond"/>
                <a:cs typeface="Garamond"/>
                <a:sym typeface="Garamond"/>
              </a:rPr>
              <a:t>El </a:t>
            </a:r>
            <a:r>
              <a:rPr sz="2000" dirty="0" err="1">
                <a:latin typeface="Garamond"/>
                <a:ea typeface="Garamond"/>
                <a:cs typeface="Garamond"/>
                <a:sym typeface="Garamond"/>
              </a:rPr>
              <a:t>fenómeno</a:t>
            </a:r>
            <a:r>
              <a:rPr sz="2000" dirty="0">
                <a:latin typeface="Garamond"/>
                <a:ea typeface="Garamond"/>
                <a:cs typeface="Garamond"/>
                <a:sym typeface="Garamond"/>
              </a:rPr>
              <a:t> de </a:t>
            </a:r>
            <a:r>
              <a:rPr sz="2000" dirty="0" err="1">
                <a:latin typeface="Garamond"/>
                <a:ea typeface="Garamond"/>
                <a:cs typeface="Garamond"/>
                <a:sym typeface="Garamond"/>
              </a:rPr>
              <a:t>los</a:t>
            </a:r>
            <a:r>
              <a:rPr sz="2000" dirty="0"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sz="2000" dirty="0" err="1">
                <a:latin typeface="Garamond"/>
                <a:ea typeface="Garamond"/>
                <a:cs typeface="Garamond"/>
                <a:sym typeface="Garamond"/>
              </a:rPr>
              <a:t>eremitorios</a:t>
            </a:r>
            <a:r>
              <a:rPr sz="2000" dirty="0"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sz="2000" dirty="0" err="1">
                <a:latin typeface="Garamond"/>
                <a:ea typeface="Garamond"/>
                <a:cs typeface="Garamond"/>
                <a:sym typeface="Garamond"/>
              </a:rPr>
              <a:t>rupestres</a:t>
            </a:r>
            <a:r>
              <a:rPr sz="2000" dirty="0">
                <a:latin typeface="Garamond"/>
                <a:ea typeface="Garamond"/>
                <a:cs typeface="Garamond"/>
                <a:sym typeface="Garamond"/>
              </a:rPr>
              <a:t> se </a:t>
            </a:r>
            <a:r>
              <a:rPr sz="2000" dirty="0" err="1">
                <a:latin typeface="Garamond"/>
                <a:ea typeface="Garamond"/>
                <a:cs typeface="Garamond"/>
                <a:sym typeface="Garamond"/>
              </a:rPr>
              <a:t>puede</a:t>
            </a:r>
            <a:r>
              <a:rPr sz="2000" dirty="0"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sz="2000" dirty="0" err="1">
                <a:latin typeface="Garamond"/>
                <a:ea typeface="Garamond"/>
                <a:cs typeface="Garamond"/>
                <a:sym typeface="Garamond"/>
              </a:rPr>
              <a:t>fechar</a:t>
            </a:r>
            <a:r>
              <a:rPr sz="2000" dirty="0"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sz="2000" dirty="0" err="1">
                <a:latin typeface="Garamond"/>
                <a:ea typeface="Garamond"/>
                <a:cs typeface="Garamond"/>
                <a:sym typeface="Garamond"/>
              </a:rPr>
              <a:t>siglos</a:t>
            </a:r>
            <a:r>
              <a:rPr sz="2000" dirty="0"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sz="2000" dirty="0" err="1">
                <a:latin typeface="Garamond"/>
                <a:ea typeface="Garamond"/>
                <a:cs typeface="Garamond"/>
                <a:sym typeface="Garamond"/>
              </a:rPr>
              <a:t>altomedievales</a:t>
            </a:r>
            <a:r>
              <a:rPr sz="2000" dirty="0">
                <a:latin typeface="Garamond"/>
                <a:ea typeface="Garamond"/>
                <a:cs typeface="Garamond"/>
                <a:sym typeface="Garamond"/>
              </a:rPr>
              <a:t> // </a:t>
            </a:r>
            <a:r>
              <a:rPr sz="2000" dirty="0" err="1">
                <a:latin typeface="Garamond"/>
                <a:ea typeface="Garamond"/>
                <a:cs typeface="Garamond"/>
                <a:sym typeface="Garamond"/>
              </a:rPr>
              <a:t>decayendo</a:t>
            </a:r>
            <a:r>
              <a:rPr sz="2000" dirty="0"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sz="2000" dirty="0" err="1">
                <a:latin typeface="Garamond"/>
                <a:ea typeface="Garamond"/>
                <a:cs typeface="Garamond"/>
                <a:sym typeface="Garamond"/>
              </a:rPr>
              <a:t>su</a:t>
            </a:r>
            <a:r>
              <a:rPr sz="2000" dirty="0">
                <a:latin typeface="Garamond"/>
                <a:ea typeface="Garamond"/>
                <a:cs typeface="Garamond"/>
                <a:sym typeface="Garamond"/>
              </a:rPr>
              <a:t> </a:t>
            </a:r>
            <a:r>
              <a:rPr sz="2000" dirty="0" err="1">
                <a:latin typeface="Garamond"/>
                <a:ea typeface="Garamond"/>
                <a:cs typeface="Garamond"/>
                <a:sym typeface="Garamond"/>
              </a:rPr>
              <a:t>protagonismo</a:t>
            </a:r>
            <a:r>
              <a:rPr sz="2000" dirty="0">
                <a:latin typeface="Garamond"/>
                <a:ea typeface="Garamond"/>
                <a:cs typeface="Garamond"/>
                <a:sym typeface="Garamond"/>
              </a:rPr>
              <a:t> s. X y XI.</a:t>
            </a:r>
          </a:p>
          <a:p>
            <a:pPr algn="just">
              <a:defRPr sz="2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sz="2000" dirty="0">
              <a:latin typeface="Garamond"/>
              <a:ea typeface="Garamond"/>
              <a:cs typeface="Garamond"/>
              <a:sym typeface="Garamond"/>
            </a:endParaRPr>
          </a:p>
          <a:p>
            <a:pPr marL="200526" indent="-200526" algn="just">
              <a:buSzPct val="100000"/>
              <a:buChar char="-"/>
              <a:defRPr sz="2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sz="2000" dirty="0" err="1"/>
              <a:t>Sustituido</a:t>
            </a:r>
            <a:r>
              <a:rPr sz="2000" dirty="0"/>
              <a:t> </a:t>
            </a:r>
            <a:r>
              <a:rPr sz="2000" dirty="0" err="1"/>
              <a:t>por</a:t>
            </a:r>
            <a:r>
              <a:rPr sz="2000" dirty="0"/>
              <a:t> le </a:t>
            </a:r>
            <a:r>
              <a:rPr sz="2000" dirty="0" err="1"/>
              <a:t>cenobitismo</a:t>
            </a:r>
            <a:r>
              <a:rPr sz="2000" dirty="0"/>
              <a:t> // </a:t>
            </a:r>
            <a:r>
              <a:rPr sz="2000" dirty="0" err="1"/>
              <a:t>Síntoma</a:t>
            </a:r>
            <a:r>
              <a:rPr sz="2000" dirty="0"/>
              <a:t> de </a:t>
            </a:r>
            <a:r>
              <a:rPr sz="2000" dirty="0" err="1"/>
              <a:t>una</a:t>
            </a:r>
            <a:r>
              <a:rPr sz="2000" dirty="0"/>
              <a:t> </a:t>
            </a:r>
            <a:r>
              <a:rPr sz="2000" dirty="0" err="1"/>
              <a:t>nueva</a:t>
            </a:r>
            <a:r>
              <a:rPr sz="2000" dirty="0"/>
              <a:t> </a:t>
            </a:r>
            <a:r>
              <a:rPr sz="2000" dirty="0" err="1"/>
              <a:t>época</a:t>
            </a:r>
            <a:r>
              <a:rPr sz="2000" dirty="0"/>
              <a:t> y </a:t>
            </a:r>
            <a:r>
              <a:rPr sz="2000" dirty="0" err="1"/>
              <a:t>nueva</a:t>
            </a:r>
            <a:r>
              <a:rPr sz="2000" dirty="0"/>
              <a:t> </a:t>
            </a:r>
            <a:r>
              <a:rPr sz="2000" dirty="0" err="1"/>
              <a:t>articulación</a:t>
            </a:r>
            <a:r>
              <a:rPr sz="2000" dirty="0"/>
              <a:t> social. </a:t>
            </a:r>
          </a:p>
          <a:p>
            <a:pPr algn="just">
              <a:defRPr sz="2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sz="2000" dirty="0"/>
          </a:p>
          <a:p>
            <a:pPr marL="200526" indent="-200526" algn="just">
              <a:buSzPct val="100000"/>
              <a:buChar char="-"/>
              <a:defRPr sz="2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sz="2000" dirty="0" err="1"/>
              <a:t>Presencia</a:t>
            </a:r>
            <a:r>
              <a:rPr sz="2000" dirty="0"/>
              <a:t> de </a:t>
            </a:r>
            <a:r>
              <a:rPr sz="2000" dirty="0" err="1"/>
              <a:t>eremitas</a:t>
            </a:r>
            <a:r>
              <a:rPr sz="2000" dirty="0"/>
              <a:t> </a:t>
            </a:r>
            <a:r>
              <a:rPr sz="2000" dirty="0" err="1"/>
              <a:t>en</a:t>
            </a:r>
            <a:r>
              <a:rPr sz="2000" dirty="0"/>
              <a:t> </a:t>
            </a:r>
            <a:r>
              <a:rPr sz="2000" dirty="0" err="1"/>
              <a:t>grupos</a:t>
            </a:r>
            <a:r>
              <a:rPr sz="2000" dirty="0"/>
              <a:t> // </a:t>
            </a:r>
            <a:r>
              <a:rPr sz="2000" dirty="0" err="1"/>
              <a:t>surgimiento</a:t>
            </a:r>
            <a:r>
              <a:rPr sz="2000" dirty="0"/>
              <a:t> de </a:t>
            </a:r>
            <a:r>
              <a:rPr sz="2000" dirty="0" err="1"/>
              <a:t>algunos</a:t>
            </a:r>
            <a:r>
              <a:rPr sz="2000" dirty="0"/>
              <a:t> </a:t>
            </a:r>
            <a:r>
              <a:rPr sz="2000" dirty="0" err="1"/>
              <a:t>monasterios</a:t>
            </a:r>
            <a:r>
              <a:rPr sz="2000" dirty="0"/>
              <a:t> </a:t>
            </a:r>
            <a:r>
              <a:rPr sz="2000" dirty="0" err="1"/>
              <a:t>medievales</a:t>
            </a:r>
            <a:r>
              <a:rPr sz="2000" dirty="0"/>
              <a:t> de </a:t>
            </a:r>
            <a:r>
              <a:rPr sz="2000" dirty="0" err="1"/>
              <a:t>repoblación</a:t>
            </a:r>
            <a:r>
              <a:rPr sz="2000" dirty="0"/>
              <a:t> = </a:t>
            </a:r>
            <a:r>
              <a:rPr sz="2000" dirty="0" err="1"/>
              <a:t>reuniendo</a:t>
            </a:r>
            <a:r>
              <a:rPr sz="2000" dirty="0"/>
              <a:t> </a:t>
            </a:r>
            <a:r>
              <a:rPr sz="2000" dirty="0" err="1"/>
              <a:t>en</a:t>
            </a:r>
            <a:r>
              <a:rPr sz="2000" dirty="0"/>
              <a:t> </a:t>
            </a:r>
            <a:r>
              <a:rPr sz="2000" dirty="0" err="1"/>
              <a:t>torno</a:t>
            </a:r>
            <a:r>
              <a:rPr sz="2000" dirty="0"/>
              <a:t> a </a:t>
            </a:r>
            <a:r>
              <a:rPr sz="2000" dirty="0" err="1"/>
              <a:t>grandes</a:t>
            </a:r>
            <a:r>
              <a:rPr sz="2000" dirty="0"/>
              <a:t> </a:t>
            </a:r>
            <a:r>
              <a:rPr sz="2000" dirty="0" err="1"/>
              <a:t>monasterios</a:t>
            </a:r>
            <a:r>
              <a:rPr sz="2000" dirty="0"/>
              <a:t> hasta el </a:t>
            </a:r>
            <a:r>
              <a:rPr sz="2000" dirty="0" err="1"/>
              <a:t>siglo</a:t>
            </a:r>
            <a:r>
              <a:rPr sz="2000" dirty="0"/>
              <a:t> XI.</a:t>
            </a:r>
          </a:p>
          <a:p>
            <a:pPr algn="just">
              <a:defRPr sz="2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sz="2000" dirty="0"/>
          </a:p>
          <a:p>
            <a:pPr marL="200526" indent="-200526" algn="just">
              <a:buSzPct val="100000"/>
              <a:buChar char="-"/>
              <a:defRPr sz="24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sz="2000" dirty="0" err="1"/>
              <a:t>Repoblación</a:t>
            </a:r>
            <a:r>
              <a:rPr sz="2000" dirty="0"/>
              <a:t> - </a:t>
            </a:r>
            <a:r>
              <a:rPr sz="2000" dirty="0" err="1"/>
              <a:t>Pequeños</a:t>
            </a:r>
            <a:r>
              <a:rPr sz="2000" dirty="0"/>
              <a:t> </a:t>
            </a:r>
            <a:r>
              <a:rPr sz="2000" dirty="0" err="1"/>
              <a:t>eremitorios</a:t>
            </a:r>
            <a:r>
              <a:rPr sz="2000" dirty="0"/>
              <a:t> - </a:t>
            </a:r>
            <a:r>
              <a:rPr sz="2000" dirty="0" err="1"/>
              <a:t>Monasterio</a:t>
            </a:r>
            <a:r>
              <a:rPr sz="2000" dirty="0"/>
              <a:t> familiar - </a:t>
            </a:r>
            <a:r>
              <a:rPr sz="2000" dirty="0" err="1"/>
              <a:t>Grandes</a:t>
            </a:r>
            <a:r>
              <a:rPr sz="2000" dirty="0"/>
              <a:t> </a:t>
            </a:r>
            <a:r>
              <a:rPr sz="2000" dirty="0" err="1"/>
              <a:t>cenobios</a:t>
            </a:r>
            <a:r>
              <a:rPr sz="2000" dirty="0"/>
              <a:t> </a:t>
            </a:r>
            <a:r>
              <a:rPr sz="2000" dirty="0" err="1"/>
              <a:t>medievales</a:t>
            </a:r>
            <a:r>
              <a:rPr sz="2000" dirty="0"/>
              <a:t>. </a:t>
            </a:r>
          </a:p>
        </p:txBody>
      </p:sp>
    </p:spTree>
  </p:cSld>
  <p:clrMapOvr>
    <a:masterClrMapping/>
  </p:clrMapOvr>
  <p:transition spd="med"/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El eremita puro se emplaza en un valle e inicia sus prácticas ascéticas.…"/>
          <p:cNvSpPr txBox="1">
            <a:spLocks noGrp="1"/>
          </p:cNvSpPr>
          <p:nvPr>
            <p:ph type="body" idx="4294967295"/>
          </p:nvPr>
        </p:nvSpPr>
        <p:spPr>
          <a:xfrm>
            <a:off x="1981200" y="1600200"/>
            <a:ext cx="82296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 algn="ctr">
              <a:lnSpc>
                <a:spcPct val="100000"/>
              </a:lnSpc>
              <a:spcBef>
                <a:spcPts val="700"/>
              </a:spcBef>
              <a:buSzTx/>
              <a:buNone/>
              <a:defRPr sz="3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El </a:t>
            </a:r>
            <a:r>
              <a:rPr dirty="0" err="1"/>
              <a:t>eremita</a:t>
            </a:r>
            <a:r>
              <a:rPr dirty="0"/>
              <a:t> </a:t>
            </a:r>
            <a:r>
              <a:rPr dirty="0" err="1"/>
              <a:t>puro</a:t>
            </a:r>
            <a:r>
              <a:rPr dirty="0"/>
              <a:t> se </a:t>
            </a:r>
            <a:r>
              <a:rPr dirty="0" err="1"/>
              <a:t>emplaza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un </a:t>
            </a:r>
            <a:r>
              <a:rPr dirty="0" err="1"/>
              <a:t>valle</a:t>
            </a:r>
            <a:r>
              <a:rPr dirty="0"/>
              <a:t> e </a:t>
            </a:r>
            <a:r>
              <a:rPr dirty="0" err="1"/>
              <a:t>inicia</a:t>
            </a:r>
            <a:r>
              <a:rPr dirty="0"/>
              <a:t> </a:t>
            </a:r>
            <a:r>
              <a:rPr dirty="0" err="1"/>
              <a:t>sus</a:t>
            </a:r>
            <a:r>
              <a:rPr dirty="0"/>
              <a:t> </a:t>
            </a:r>
            <a:r>
              <a:rPr dirty="0" err="1"/>
              <a:t>prácticas</a:t>
            </a:r>
            <a:r>
              <a:rPr dirty="0"/>
              <a:t> </a:t>
            </a:r>
            <a:r>
              <a:rPr dirty="0" err="1"/>
              <a:t>ascéticas</a:t>
            </a:r>
            <a:r>
              <a:rPr dirty="0"/>
              <a:t>. </a:t>
            </a:r>
          </a:p>
          <a:p>
            <a:pPr marL="342900" indent="-342900" algn="ctr">
              <a:lnSpc>
                <a:spcPct val="100000"/>
              </a:lnSpc>
              <a:spcBef>
                <a:spcPts val="700"/>
              </a:spcBef>
              <a:buSzTx/>
              <a:buNone/>
              <a:defRPr sz="3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dirty="0"/>
          </a:p>
          <a:p>
            <a:pPr marL="342900" indent="-342900" algn="ctr">
              <a:lnSpc>
                <a:spcPct val="100000"/>
              </a:lnSpc>
              <a:spcBef>
                <a:spcPts val="700"/>
              </a:spcBef>
              <a:buSzTx/>
              <a:buNone/>
              <a:defRPr sz="3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dirty="0"/>
          </a:p>
          <a:p>
            <a:pPr marL="342900" indent="-342900" algn="ctr">
              <a:lnSpc>
                <a:spcPct val="100000"/>
              </a:lnSpc>
              <a:spcBef>
                <a:spcPts val="700"/>
              </a:spcBef>
              <a:buSzTx/>
              <a:buNone/>
              <a:defRPr sz="3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 err="1"/>
              <a:t>Llegan</a:t>
            </a:r>
            <a:r>
              <a:rPr dirty="0"/>
              <a:t> </a:t>
            </a:r>
            <a:r>
              <a:rPr dirty="0" err="1"/>
              <a:t>imitadores</a:t>
            </a:r>
            <a:r>
              <a:rPr dirty="0"/>
              <a:t> que </a:t>
            </a:r>
            <a:r>
              <a:rPr dirty="0" err="1"/>
              <a:t>pretenden</a:t>
            </a:r>
            <a:r>
              <a:rPr dirty="0"/>
              <a:t> </a:t>
            </a:r>
            <a:r>
              <a:rPr dirty="0" err="1"/>
              <a:t>seguir</a:t>
            </a:r>
            <a:r>
              <a:rPr dirty="0"/>
              <a:t> las </a:t>
            </a:r>
            <a:r>
              <a:rPr dirty="0" err="1"/>
              <a:t>orientaciones</a:t>
            </a:r>
            <a:r>
              <a:rPr dirty="0"/>
              <a:t> y </a:t>
            </a:r>
            <a:r>
              <a:rPr dirty="0" err="1"/>
              <a:t>enseñanzas</a:t>
            </a:r>
            <a:r>
              <a:rPr dirty="0"/>
              <a:t> del </a:t>
            </a:r>
            <a:r>
              <a:rPr dirty="0" err="1"/>
              <a:t>antiguo</a:t>
            </a:r>
            <a:r>
              <a:rPr dirty="0"/>
              <a:t>, que se </a:t>
            </a:r>
            <a:r>
              <a:rPr dirty="0" err="1"/>
              <a:t>convierte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maestro y se </a:t>
            </a:r>
            <a:r>
              <a:rPr dirty="0" err="1"/>
              <a:t>procuran</a:t>
            </a:r>
            <a:r>
              <a:rPr dirty="0"/>
              <a:t> un </a:t>
            </a:r>
            <a:r>
              <a:rPr dirty="0" err="1"/>
              <a:t>cobijo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la </a:t>
            </a:r>
            <a:r>
              <a:rPr dirty="0" err="1"/>
              <a:t>cueva</a:t>
            </a:r>
            <a:r>
              <a:rPr dirty="0"/>
              <a:t> o </a:t>
            </a:r>
            <a:r>
              <a:rPr dirty="0" err="1"/>
              <a:t>en</a:t>
            </a:r>
            <a:r>
              <a:rPr dirty="0"/>
              <a:t> las </a:t>
            </a:r>
            <a:r>
              <a:rPr dirty="0" err="1"/>
              <a:t>inmediaciones</a:t>
            </a:r>
            <a:r>
              <a:rPr dirty="0"/>
              <a:t>. </a:t>
            </a:r>
          </a:p>
        </p:txBody>
      </p:sp>
      <p:sp>
        <p:nvSpPr>
          <p:cNvPr id="188" name="Figura"/>
          <p:cNvSpPr/>
          <p:nvPr/>
        </p:nvSpPr>
        <p:spPr>
          <a:xfrm>
            <a:off x="5808662" y="2997200"/>
            <a:ext cx="647703" cy="647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0800"/>
                </a:moveTo>
                <a:lnTo>
                  <a:pt x="5400" y="10800"/>
                </a:lnTo>
                <a:lnTo>
                  <a:pt x="5400" y="0"/>
                </a:lnTo>
                <a:lnTo>
                  <a:pt x="16200" y="0"/>
                </a:lnTo>
                <a:lnTo>
                  <a:pt x="16200" y="10800"/>
                </a:lnTo>
                <a:lnTo>
                  <a:pt x="21600" y="10800"/>
                </a:lnTo>
                <a:lnTo>
                  <a:pt x="10800" y="21600"/>
                </a:lnTo>
                <a:close/>
              </a:path>
            </a:pathLst>
          </a:custGeom>
          <a:solidFill>
            <a:srgbClr val="4F81BD"/>
          </a:solidFill>
          <a:ln w="25400">
            <a:solidFill>
              <a:srgbClr val="385D8A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189" name="El paso de uno solo a más eremitas."/>
          <p:cNvSpPr txBox="1">
            <a:spLocks noGrp="1"/>
          </p:cNvSpPr>
          <p:nvPr>
            <p:ph type="title" idx="4294967295"/>
          </p:nvPr>
        </p:nvSpPr>
        <p:spPr>
          <a:xfrm>
            <a:off x="1981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850391">
              <a:lnSpc>
                <a:spcPct val="100000"/>
              </a:lnSpc>
              <a:defRPr sz="3700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t>Del eremitismo al monacato primitivo.</a:t>
            </a:r>
          </a:p>
        </p:txBody>
      </p:sp>
    </p:spTree>
  </p:cSld>
  <p:clrMapOvr>
    <a:masterClrMapping/>
  </p:clrMapOvr>
  <p:transition spd="med"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Del eremitismo al monacato primitivo."/>
          <p:cNvSpPr txBox="1">
            <a:spLocks noGrp="1"/>
          </p:cNvSpPr>
          <p:nvPr>
            <p:ph type="title" idx="4294967295"/>
          </p:nvPr>
        </p:nvSpPr>
        <p:spPr>
          <a:xfrm>
            <a:off x="1981200" y="274637"/>
            <a:ext cx="8229600" cy="114300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777240">
              <a:lnSpc>
                <a:spcPct val="100000"/>
              </a:lnSpc>
              <a:defRPr sz="3700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t>Del eremitismo al monacato primitivo.</a:t>
            </a:r>
          </a:p>
        </p:txBody>
      </p:sp>
      <p:sp>
        <p:nvSpPr>
          <p:cNvPr id="192" name="Dos causas fundamentales (aunque como siempre hay muchas más).…"/>
          <p:cNvSpPr txBox="1">
            <a:spLocks noGrp="1"/>
          </p:cNvSpPr>
          <p:nvPr>
            <p:ph type="body" idx="4294967295"/>
          </p:nvPr>
        </p:nvSpPr>
        <p:spPr>
          <a:xfrm>
            <a:off x="551934" y="1741815"/>
            <a:ext cx="11197553" cy="452596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indent="-342900">
              <a:lnSpc>
                <a:spcPct val="100000"/>
              </a:lnSpc>
              <a:spcBef>
                <a:spcPts val="700"/>
              </a:spcBef>
              <a:defRPr sz="3200">
                <a:solidFill>
                  <a:srgbClr val="FFFF00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Dos causas fundamentales (aunque como siempre hay muchas más).</a:t>
            </a:r>
          </a:p>
          <a:p>
            <a:pPr marL="342900" indent="-342900">
              <a:lnSpc>
                <a:spcPct val="100000"/>
              </a:lnSpc>
              <a:spcBef>
                <a:spcPts val="700"/>
              </a:spcBef>
              <a:defRPr sz="3200"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 marL="342900" indent="-342900" algn="just">
              <a:lnSpc>
                <a:spcPct val="100000"/>
              </a:lnSpc>
              <a:spcBef>
                <a:spcPts val="700"/>
              </a:spcBef>
              <a:buSzTx/>
              <a:buNone/>
              <a:defRPr sz="3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- Los obispos y legisladores eclesiásticos trataron de reprimir los excesos y poner a todos los monjes bajo la disciplina de la iglesia y una regla monástica.</a:t>
            </a:r>
          </a:p>
          <a:p>
            <a:pPr marL="342900" indent="-342900" algn="just">
              <a:lnSpc>
                <a:spcPct val="100000"/>
              </a:lnSpc>
              <a:spcBef>
                <a:spcPts val="700"/>
              </a:spcBef>
              <a:buSzTx/>
              <a:buNone/>
              <a:defRPr sz="32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- El eremita que solo aglutina a otros eremitas.</a:t>
            </a:r>
          </a:p>
        </p:txBody>
      </p:sp>
    </p:spTree>
  </p:cSld>
  <p:clrMapOvr>
    <a:masterClrMapping/>
  </p:clrMapOvr>
  <p:transition spd="med"/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Cuevatón, Cezura"/>
          <p:cNvSpPr txBox="1"/>
          <p:nvPr/>
        </p:nvSpPr>
        <p:spPr>
          <a:xfrm>
            <a:off x="817245" y="471244"/>
            <a:ext cx="10557510" cy="6375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3600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t>Cuevatón, Cezura</a:t>
            </a:r>
          </a:p>
        </p:txBody>
      </p:sp>
      <p:pic>
        <p:nvPicPr>
          <p:cNvPr id="195" name="CEZURA - EL CUEVATON (7).JPG" descr="CEZURA - EL CUEVATON (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595" y="1418189"/>
            <a:ext cx="5492783" cy="4119587"/>
          </a:xfrm>
          <a:prstGeom prst="rect">
            <a:avLst/>
          </a:prstGeom>
          <a:ln w="12700">
            <a:miter lim="400000"/>
          </a:ln>
        </p:spPr>
      </p:pic>
      <p:pic>
        <p:nvPicPr>
          <p:cNvPr id="196" name="CEZURA - EL CUEVATON (6).jpg" descr="CEZURA - EL CUEVATON (6)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9539" y="1418189"/>
            <a:ext cx="5492780" cy="4119587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https://www.youtube.com/watch?v=Ca3yoS00S-w"/>
          <p:cNvSpPr txBox="1"/>
          <p:nvPr/>
        </p:nvSpPr>
        <p:spPr>
          <a:xfrm>
            <a:off x="4045053" y="5847179"/>
            <a:ext cx="4785190" cy="3330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u="sng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ea typeface="Calibri"/>
                <a:cs typeface="Calibri"/>
                <a:sym typeface="Calibri"/>
                <a:hlinkClick r:id="rId4"/>
              </a:defRPr>
            </a:lvl1pPr>
          </a:lstStyle>
          <a:p>
            <a:r>
              <a:rPr>
                <a:hlinkClick r:id="rId4"/>
              </a:rPr>
              <a:t>https://www.youtube.com/watch?v=Ca3yoS00S-w</a:t>
            </a:r>
          </a:p>
        </p:txBody>
      </p:sp>
    </p:spTree>
  </p:cSld>
  <p:clrMapOvr>
    <a:masterClrMapping/>
  </p:clrMapOvr>
  <p:transition spd="med"/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Durante este periodo, documentalmente no es posible apreciar unas nítidas diferencias entre iglesias y monasterios.…"/>
          <p:cNvSpPr txBox="1"/>
          <p:nvPr/>
        </p:nvSpPr>
        <p:spPr>
          <a:xfrm>
            <a:off x="298939" y="2307816"/>
            <a:ext cx="7736776" cy="38464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Durante </a:t>
            </a:r>
            <a:r>
              <a:rPr dirty="0" err="1"/>
              <a:t>este</a:t>
            </a:r>
            <a:r>
              <a:rPr dirty="0"/>
              <a:t> </a:t>
            </a:r>
            <a:r>
              <a:rPr dirty="0" err="1"/>
              <a:t>periodo</a:t>
            </a:r>
            <a:r>
              <a:rPr dirty="0"/>
              <a:t>, </a:t>
            </a:r>
            <a:r>
              <a:rPr dirty="0" err="1"/>
              <a:t>documentalmente</a:t>
            </a:r>
            <a:r>
              <a:rPr dirty="0"/>
              <a:t> no </a:t>
            </a:r>
            <a:r>
              <a:rPr dirty="0" err="1"/>
              <a:t>es</a:t>
            </a:r>
            <a:r>
              <a:rPr dirty="0"/>
              <a:t> </a:t>
            </a:r>
            <a:r>
              <a:rPr dirty="0" err="1"/>
              <a:t>posible</a:t>
            </a:r>
            <a:r>
              <a:rPr dirty="0"/>
              <a:t> </a:t>
            </a:r>
            <a:r>
              <a:rPr dirty="0" err="1"/>
              <a:t>apreciar</a:t>
            </a:r>
            <a:r>
              <a:rPr dirty="0"/>
              <a:t> </a:t>
            </a:r>
            <a:r>
              <a:rPr dirty="0" err="1"/>
              <a:t>unas</a:t>
            </a:r>
            <a:r>
              <a:rPr dirty="0"/>
              <a:t> </a:t>
            </a:r>
            <a:r>
              <a:rPr dirty="0" err="1"/>
              <a:t>nítidas</a:t>
            </a:r>
            <a:r>
              <a:rPr dirty="0"/>
              <a:t> </a:t>
            </a:r>
            <a:r>
              <a:rPr dirty="0" err="1"/>
              <a:t>diferencias</a:t>
            </a:r>
            <a:r>
              <a:rPr dirty="0"/>
              <a:t> entre </a:t>
            </a:r>
            <a:r>
              <a:rPr dirty="0" err="1"/>
              <a:t>iglesias</a:t>
            </a:r>
            <a:r>
              <a:rPr dirty="0"/>
              <a:t> y </a:t>
            </a:r>
            <a:r>
              <a:rPr dirty="0" err="1"/>
              <a:t>monasterios</a:t>
            </a:r>
            <a:r>
              <a:rPr dirty="0"/>
              <a:t>. 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dirty="0"/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/>
              <a:t>Cordillera </a:t>
            </a:r>
            <a:r>
              <a:rPr dirty="0" err="1"/>
              <a:t>Cantábrica</a:t>
            </a:r>
            <a:r>
              <a:rPr dirty="0"/>
              <a:t> </a:t>
            </a:r>
            <a:r>
              <a:rPr dirty="0" err="1"/>
              <a:t>pequeñas</a:t>
            </a:r>
            <a:r>
              <a:rPr dirty="0"/>
              <a:t> </a:t>
            </a:r>
            <a:r>
              <a:rPr dirty="0" err="1"/>
              <a:t>iglesias</a:t>
            </a:r>
            <a:r>
              <a:rPr dirty="0"/>
              <a:t> de </a:t>
            </a:r>
            <a:r>
              <a:rPr dirty="0" err="1"/>
              <a:t>comunidades</a:t>
            </a:r>
            <a:r>
              <a:rPr dirty="0"/>
              <a:t> </a:t>
            </a:r>
            <a:r>
              <a:rPr dirty="0" err="1"/>
              <a:t>rurales</a:t>
            </a:r>
            <a:r>
              <a:rPr dirty="0"/>
              <a:t> </a:t>
            </a:r>
            <a:r>
              <a:rPr dirty="0" err="1"/>
              <a:t>servidas</a:t>
            </a:r>
            <a:r>
              <a:rPr dirty="0"/>
              <a:t> </a:t>
            </a:r>
            <a:r>
              <a:rPr dirty="0" err="1"/>
              <a:t>por</a:t>
            </a:r>
            <a:r>
              <a:rPr dirty="0"/>
              <a:t> </a:t>
            </a:r>
            <a:r>
              <a:rPr dirty="0" err="1"/>
              <a:t>reducidos</a:t>
            </a:r>
            <a:r>
              <a:rPr dirty="0"/>
              <a:t> </a:t>
            </a:r>
            <a:r>
              <a:rPr dirty="0" err="1"/>
              <a:t>grupos</a:t>
            </a:r>
            <a:r>
              <a:rPr dirty="0"/>
              <a:t> </a:t>
            </a:r>
            <a:r>
              <a:rPr dirty="0" err="1"/>
              <a:t>monásticos</a:t>
            </a:r>
            <a:r>
              <a:rPr dirty="0"/>
              <a:t>. 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 dirty="0"/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dirty="0" err="1"/>
              <a:t>Difícil</a:t>
            </a:r>
            <a:r>
              <a:rPr dirty="0"/>
              <a:t> </a:t>
            </a:r>
            <a:r>
              <a:rPr dirty="0" err="1"/>
              <a:t>concretar</a:t>
            </a:r>
            <a:r>
              <a:rPr dirty="0"/>
              <a:t> </a:t>
            </a:r>
            <a:r>
              <a:rPr dirty="0" err="1"/>
              <a:t>lugares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donde</a:t>
            </a:r>
            <a:r>
              <a:rPr dirty="0"/>
              <a:t> se </a:t>
            </a:r>
            <a:r>
              <a:rPr dirty="0" err="1"/>
              <a:t>mezcla</a:t>
            </a:r>
            <a:r>
              <a:rPr dirty="0"/>
              <a:t> el </a:t>
            </a:r>
            <a:r>
              <a:rPr dirty="0" err="1"/>
              <a:t>rezo</a:t>
            </a:r>
            <a:r>
              <a:rPr dirty="0"/>
              <a:t> y la </a:t>
            </a:r>
            <a:r>
              <a:rPr dirty="0" err="1"/>
              <a:t>búsqueda</a:t>
            </a:r>
            <a:r>
              <a:rPr dirty="0"/>
              <a:t> de la </a:t>
            </a:r>
            <a:r>
              <a:rPr dirty="0" err="1"/>
              <a:t>santificación</a:t>
            </a:r>
            <a:r>
              <a:rPr dirty="0"/>
              <a:t> personal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relación</a:t>
            </a:r>
            <a:r>
              <a:rPr dirty="0"/>
              <a:t> con la </a:t>
            </a:r>
            <a:r>
              <a:rPr dirty="0" err="1"/>
              <a:t>divinidad</a:t>
            </a:r>
            <a:r>
              <a:rPr dirty="0"/>
              <a:t>, con </a:t>
            </a:r>
            <a:r>
              <a:rPr dirty="0" err="1"/>
              <a:t>situaciones</a:t>
            </a:r>
            <a:r>
              <a:rPr dirty="0"/>
              <a:t> </a:t>
            </a:r>
            <a:r>
              <a:rPr dirty="0" err="1"/>
              <a:t>sociales</a:t>
            </a:r>
            <a:r>
              <a:rPr dirty="0"/>
              <a:t> </a:t>
            </a:r>
            <a:r>
              <a:rPr dirty="0" err="1"/>
              <a:t>relacionadas</a:t>
            </a:r>
            <a:r>
              <a:rPr dirty="0"/>
              <a:t> con las </a:t>
            </a:r>
            <a:r>
              <a:rPr dirty="0" err="1"/>
              <a:t>familias</a:t>
            </a:r>
            <a:r>
              <a:rPr dirty="0"/>
              <a:t> </a:t>
            </a:r>
            <a:r>
              <a:rPr dirty="0" err="1"/>
              <a:t>nobiliarias</a:t>
            </a:r>
            <a:r>
              <a:rPr dirty="0"/>
              <a:t> y con </a:t>
            </a:r>
            <a:r>
              <a:rPr dirty="0" err="1"/>
              <a:t>los</a:t>
            </a:r>
            <a:r>
              <a:rPr dirty="0"/>
              <a:t> </a:t>
            </a:r>
            <a:r>
              <a:rPr dirty="0" err="1"/>
              <a:t>campesinos</a:t>
            </a:r>
            <a:r>
              <a:rPr dirty="0"/>
              <a:t>.</a:t>
            </a:r>
          </a:p>
        </p:txBody>
      </p:sp>
      <p:sp>
        <p:nvSpPr>
          <p:cNvPr id="200" name="Del eremitismo al monacato primitivo."/>
          <p:cNvSpPr txBox="1">
            <a:spLocks noGrp="1"/>
          </p:cNvSpPr>
          <p:nvPr>
            <p:ph type="title" idx="4294967295"/>
          </p:nvPr>
        </p:nvSpPr>
        <p:spPr>
          <a:xfrm>
            <a:off x="2104959" y="326134"/>
            <a:ext cx="8229601" cy="1143002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777240">
              <a:lnSpc>
                <a:spcPct val="100000"/>
              </a:lnSpc>
              <a:defRPr sz="3700">
                <a:solidFill>
                  <a:srgbClr val="FFFFFF"/>
                </a:solidFill>
                <a:latin typeface="Book Antiqua"/>
                <a:ea typeface="Book Antiqua"/>
                <a:cs typeface="Book Antiqua"/>
                <a:sym typeface="Book Antiqua"/>
              </a:defRPr>
            </a:lvl1pPr>
          </a:lstStyle>
          <a:p>
            <a:r>
              <a:rPr dirty="0"/>
              <a:t>Del </a:t>
            </a:r>
            <a:r>
              <a:rPr dirty="0" err="1"/>
              <a:t>eremitismo</a:t>
            </a:r>
            <a:r>
              <a:rPr dirty="0"/>
              <a:t> al </a:t>
            </a:r>
            <a:r>
              <a:rPr dirty="0" err="1"/>
              <a:t>monacato</a:t>
            </a:r>
            <a:r>
              <a:rPr dirty="0"/>
              <a:t> </a:t>
            </a:r>
            <a:r>
              <a:rPr dirty="0" err="1"/>
              <a:t>primitivo</a:t>
            </a:r>
            <a:r>
              <a:rPr dirty="0"/>
              <a:t>.</a:t>
            </a:r>
          </a:p>
        </p:txBody>
      </p:sp>
      <p:pic>
        <p:nvPicPr>
          <p:cNvPr id="201" name="eremitasss (98)_Snapseed.jpg" descr="eremitasss (98)_Snapse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5758" y="1507177"/>
            <a:ext cx="3282268" cy="4923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Monasterios que surgieron a partir de un grupo familiar que se decide por este género de vida.…"/>
          <p:cNvSpPr txBox="1"/>
          <p:nvPr/>
        </p:nvSpPr>
        <p:spPr>
          <a:xfrm>
            <a:off x="228170" y="1596491"/>
            <a:ext cx="7567603" cy="418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Monasterios que surgieron a partir de un grupo familiar que se decide por este género de vida. 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Reunión en un lugar común de eremitas cercanos que practicaban la vida ascética o, incluso, de huidos de la dominación musulmana de territorios más al sur. 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Monasterios producto de una decisión concreta, práctica habitual nobles visigodos denominaran monasterios a sus "iglesias particulares", intención de separarlas de la autoridad episcopal, práctica que la nobleza intentó mantener durante siglos. Estas iglesias propias en algunos casos dieron lugar a monasterios privados o familiares.</a:t>
            </a:r>
          </a:p>
        </p:txBody>
      </p:sp>
      <p:pic>
        <p:nvPicPr>
          <p:cNvPr id="204" name="eremitasss (98)_Snapseed.jpg" descr="eremitasss (98)_Snapsee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3900" y="1108072"/>
            <a:ext cx="3282268" cy="492340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072661" y="2031022"/>
            <a:ext cx="5723792" cy="369331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algn="just"/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Siglo XI se fundaron dos órdenes de vida eremítica. </a:t>
            </a:r>
          </a:p>
          <a:p>
            <a:pPr algn="just"/>
            <a:endParaRPr lang="es-ES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algn="just"/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- La primera es la Orden de la Camáldula, fundada por San </a:t>
            </a:r>
            <a:r>
              <a:rPr lang="es-ES" dirty="0" err="1">
                <a:solidFill>
                  <a:schemeClr val="bg1"/>
                </a:solidFill>
                <a:latin typeface="Garamond" panose="02020404030301010803" pitchFamily="18" charset="0"/>
              </a:rPr>
              <a:t>Romulado</a:t>
            </a:r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 1024 y 1025, reforma buscaba la pureza de la Regla benedictina según la forma de vida eremítica. </a:t>
            </a:r>
          </a:p>
          <a:p>
            <a:pPr algn="just"/>
            <a:endParaRPr lang="es-ES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algn="just"/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- 1084 San Bruno fundó la Orden de los Cartujos, cuyo lema es "</a:t>
            </a:r>
            <a:r>
              <a:rPr lang="es-ES" i="1" dirty="0" err="1">
                <a:solidFill>
                  <a:schemeClr val="bg1"/>
                </a:solidFill>
                <a:latin typeface="Garamond" panose="02020404030301010803" pitchFamily="18" charset="0"/>
              </a:rPr>
              <a:t>Stat</a:t>
            </a:r>
            <a:r>
              <a:rPr lang="es-ES" i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s-ES" i="1" dirty="0" err="1">
                <a:solidFill>
                  <a:schemeClr val="bg1"/>
                </a:solidFill>
                <a:latin typeface="Garamond" panose="02020404030301010803" pitchFamily="18" charset="0"/>
              </a:rPr>
              <a:t>Crux</a:t>
            </a:r>
            <a:r>
              <a:rPr lang="es-ES" i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s-ES" i="1" dirty="0" err="1">
                <a:solidFill>
                  <a:schemeClr val="bg1"/>
                </a:solidFill>
                <a:latin typeface="Garamond" panose="02020404030301010803" pitchFamily="18" charset="0"/>
              </a:rPr>
              <a:t>dum</a:t>
            </a:r>
            <a:r>
              <a:rPr lang="es-ES" i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s-ES" i="1" dirty="0" err="1">
                <a:solidFill>
                  <a:schemeClr val="bg1"/>
                </a:solidFill>
                <a:latin typeface="Garamond" panose="02020404030301010803" pitchFamily="18" charset="0"/>
              </a:rPr>
              <a:t>volvitur</a:t>
            </a:r>
            <a:r>
              <a:rPr lang="es-ES" i="1" dirty="0">
                <a:solidFill>
                  <a:schemeClr val="bg1"/>
                </a:solidFill>
                <a:latin typeface="Garamond" panose="02020404030301010803" pitchFamily="18" charset="0"/>
              </a:rPr>
              <a:t> </a:t>
            </a:r>
            <a:r>
              <a:rPr lang="es-ES" i="1" dirty="0" err="1">
                <a:solidFill>
                  <a:schemeClr val="bg1"/>
                </a:solidFill>
                <a:latin typeface="Garamond" panose="02020404030301010803" pitchFamily="18" charset="0"/>
              </a:rPr>
              <a:t>orbis</a:t>
            </a:r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" ("La Cruz permanece estable mientras el mundo da vueltas"). Los cartujos se rigen por el </a:t>
            </a:r>
            <a:r>
              <a:rPr lang="es-ES" i="1" dirty="0" err="1">
                <a:solidFill>
                  <a:schemeClr val="bg1"/>
                </a:solidFill>
                <a:latin typeface="Garamond" panose="02020404030301010803" pitchFamily="18" charset="0"/>
              </a:rPr>
              <a:t>Statuts</a:t>
            </a:r>
            <a:r>
              <a:rPr lang="es-ES" dirty="0">
                <a:solidFill>
                  <a:schemeClr val="bg1"/>
                </a:solidFill>
                <a:latin typeface="Garamond" panose="02020404030301010803" pitchFamily="18" charset="0"/>
              </a:rPr>
              <a:t>. Primera característica de un monje cartujo sea la búsqueda de Dios en la soledad, la cual supone tres niveles: (i) la separación del mundo, (ii) la guarda de la celda y (iii) la soledad interior o soledad del corazón. </a:t>
            </a:r>
          </a:p>
        </p:txBody>
      </p:sp>
      <p:sp>
        <p:nvSpPr>
          <p:cNvPr id="5" name="Del eremitismo al monacato primitivo."/>
          <p:cNvSpPr txBox="1">
            <a:spLocks/>
          </p:cNvSpPr>
          <p:nvPr/>
        </p:nvSpPr>
        <p:spPr>
          <a:xfrm>
            <a:off x="2104959" y="326134"/>
            <a:ext cx="8229601" cy="114300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 anchor="ctr">
            <a:normAutofit/>
          </a:bodyPr>
          <a:lstStyle>
            <a:lvl1pPr marL="0" marR="0" indent="0" algn="ctr" defTabSz="77724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700" b="0" i="0" u="none" strike="noStrike" cap="none" spc="0" baseline="0">
                <a:solidFill>
                  <a:srgbClr val="FFFFFF"/>
                </a:solidFill>
                <a:uFillTx/>
                <a:latin typeface="Book Antiqua"/>
                <a:ea typeface="Book Antiqua"/>
                <a:cs typeface="Book Antiqua"/>
                <a:sym typeface="Book Antiqua"/>
              </a:defRPr>
            </a:lvl1pPr>
            <a:lvl2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2pPr>
            <a:lvl3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3pPr>
            <a:lvl4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4pPr>
            <a:lvl5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5pPr>
            <a:lvl6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6pPr>
            <a:lvl7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7pPr>
            <a:lvl8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8pPr>
            <a:lvl9pPr marL="0" marR="0" indent="0" algn="l" defTabSz="914400" rtl="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400" b="0" i="0" u="none" strike="noStrike" cap="none" spc="0" baseline="0">
                <a:solidFill>
                  <a:srgbClr val="000000"/>
                </a:solidFill>
                <a:uFillTx/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hangingPunct="1"/>
            <a:r>
              <a:rPr lang="it-IT"/>
              <a:t>Del eremitismo al monacato primitivo.</a:t>
            </a:r>
            <a:endParaRPr lang="it-IT" dirty="0"/>
          </a:p>
        </p:txBody>
      </p:sp>
      <p:pic>
        <p:nvPicPr>
          <p:cNvPr id="5122" name="Picture 2" descr="El marco de vida – Los monjes cartuj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7465" y="1797961"/>
            <a:ext cx="2840357" cy="3926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6981091" y="6075484"/>
            <a:ext cx="5395547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s-ES" dirty="0">
                <a:solidFill>
                  <a:schemeClr val="bg1"/>
                </a:solidFill>
                <a:hlinkClick r:id="rId3"/>
              </a:rPr>
              <a:t>https://www.youtube.com/watch?v=L6ylj1TlXTI</a:t>
            </a:r>
            <a:endParaRPr lang="es-ES" dirty="0">
              <a:solidFill>
                <a:schemeClr val="bg1"/>
              </a:solidFill>
            </a:endParaRPr>
          </a:p>
          <a:p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8312200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841298" y="1490924"/>
            <a:ext cx="101890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Son otros quienes lo hacen // Si existe una narración es el aislamiento del ermitaño no fue total.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744583" y="2547257"/>
            <a:ext cx="722376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>
                <a:solidFill>
                  <a:srgbClr val="FFFF00"/>
                </a:solidFill>
                <a:latin typeface="Garamond" panose="02020404030301010803" pitchFamily="18" charset="0"/>
              </a:rPr>
              <a:t>Variantes literarias del ermitaño lo estructuramos en siete modelos:</a:t>
            </a:r>
          </a:p>
          <a:p>
            <a:pPr algn="just"/>
            <a:endParaRPr lang="es-ES" dirty="0">
              <a:solidFill>
                <a:schemeClr val="bg1">
                  <a:lumMod val="95000"/>
                </a:schemeClr>
              </a:solidFill>
              <a:latin typeface="Garamond" panose="02020404030301010803" pitchFamily="18" charset="0"/>
            </a:endParaRPr>
          </a:p>
          <a:p>
            <a:pPr algn="just"/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1- El solitario que ha estado vinculado antes (o lo estará después) a una comunidad de monjes.</a:t>
            </a:r>
          </a:p>
          <a:p>
            <a:pPr algn="just"/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2 – El anacoreta del desierto oriental.</a:t>
            </a:r>
          </a:p>
          <a:p>
            <a:pPr algn="just"/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3 – El eremita de Castilla.</a:t>
            </a:r>
          </a:p>
          <a:p>
            <a:pPr algn="just"/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4- La emparedada.</a:t>
            </a:r>
          </a:p>
          <a:p>
            <a:pPr algn="just"/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5 – La travestida</a:t>
            </a:r>
          </a:p>
          <a:p>
            <a:pPr algn="just"/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6 – El ermitaño que ayuda al caballero, mediante profecía o instrucción. </a:t>
            </a:r>
          </a:p>
          <a:p>
            <a:pPr algn="just"/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7 – El ermitaño que comete un crimen. 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99416" y="2132106"/>
            <a:ext cx="3249276" cy="4099170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2640191" y="572743"/>
            <a:ext cx="7936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9" indent="-228599"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lang="es-ES" sz="3600" dirty="0"/>
              <a:t>El eremita: mi imagen y la tuya.</a:t>
            </a:r>
          </a:p>
        </p:txBody>
      </p:sp>
    </p:spTree>
    <p:extLst>
      <p:ext uri="{BB962C8B-B14F-4D97-AF65-F5344CB8AC3E}">
        <p14:creationId xmlns:p14="http://schemas.microsoft.com/office/powerpoint/2010/main" val="326931656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257298" y="1652744"/>
            <a:ext cx="957482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>
                <a:solidFill>
                  <a:srgbClr val="FFFF00"/>
                </a:solidFill>
                <a:latin typeface="Garamond" panose="02020404030301010803" pitchFamily="18" charset="0"/>
              </a:rPr>
              <a:t>Solitario (frente a la comunidad de monjes).</a:t>
            </a:r>
          </a:p>
          <a:p>
            <a:pPr algn="just"/>
            <a:endParaRPr lang="es-ES" dirty="0">
              <a:solidFill>
                <a:schemeClr val="bg1">
                  <a:lumMod val="95000"/>
                </a:schemeClr>
              </a:solidFill>
              <a:latin typeface="Garamond" panose="02020404030301010803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La literatura española medieval refleja conexiones entre el solitario y el cenobítico. </a:t>
            </a:r>
          </a:p>
          <a:p>
            <a:pPr marL="285750" indent="-285750" algn="just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Solitario frente a la comunidad de monjes : es aquel en cuyo relato aparece una interferencia entre el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eremitismo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y el cenobitismo.</a:t>
            </a:r>
          </a:p>
          <a:p>
            <a:pPr marL="285750" indent="-285750" algn="just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San Benito = regla.</a:t>
            </a:r>
          </a:p>
          <a:p>
            <a:pPr marL="285750" indent="-285750" algn="just">
              <a:buFontTx/>
              <a:buChar char="-"/>
            </a:pPr>
            <a:endParaRPr lang="es-ES" dirty="0">
              <a:solidFill>
                <a:schemeClr val="bg1">
                  <a:lumMod val="9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3074" name="Picture 2" descr="San Benito de Nursia (Uno de los padres de Europa)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792" y="3684069"/>
            <a:ext cx="4582105" cy="257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2640191" y="572743"/>
            <a:ext cx="7936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9" indent="-228599"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lang="es-ES" sz="3600" dirty="0"/>
              <a:t>El eremita: mi imagen y la tuya.</a:t>
            </a:r>
          </a:p>
        </p:txBody>
      </p:sp>
    </p:spTree>
    <p:extLst>
      <p:ext uri="{BB962C8B-B14F-4D97-AF65-F5344CB8AC3E}">
        <p14:creationId xmlns:p14="http://schemas.microsoft.com/office/powerpoint/2010/main" val="1909483722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530804" y="1817506"/>
            <a:ext cx="6296297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000" dirty="0">
                <a:solidFill>
                  <a:srgbClr val="FFFF00"/>
                </a:solidFill>
                <a:latin typeface="Garamond" panose="02020404030301010803" pitchFamily="18" charset="0"/>
              </a:rPr>
              <a:t>Regla de San Benito.</a:t>
            </a:r>
          </a:p>
          <a:p>
            <a:pPr algn="just"/>
            <a:endParaRPr lang="es-ES" dirty="0">
              <a:solidFill>
                <a:schemeClr val="bg1">
                  <a:lumMod val="95000"/>
                </a:schemeClr>
              </a:solidFill>
              <a:latin typeface="Garamond" panose="02020404030301010803" pitchFamily="18" charset="0"/>
            </a:endParaRPr>
          </a:p>
          <a:p>
            <a:pPr algn="just"/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Capitulo primero : tipos de monjes.</a:t>
            </a:r>
          </a:p>
          <a:p>
            <a:pPr algn="just"/>
            <a:endParaRPr lang="es-ES" dirty="0">
              <a:solidFill>
                <a:schemeClr val="bg1">
                  <a:lumMod val="95000"/>
                </a:schemeClr>
              </a:solidFill>
              <a:latin typeface="Garamond" panose="02020404030301010803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Se refiere a los anacoretas como uno de ellos.</a:t>
            </a:r>
          </a:p>
          <a:p>
            <a:pPr marL="285750" indent="-285750" algn="just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El ermitaño, antes de vivir solo, debe pasar tiempo en el monasterio para instruirse y fortalecerse contra el diablo // Esfuerzo iglesia controlar a los monjes que no están sujetos al claustro. </a:t>
            </a:r>
          </a:p>
          <a:p>
            <a:pPr marL="285750" indent="-285750" algn="just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San Benito propugna la conveniencia de armarse vida solitaria = conoce los peligros. Él era un solitario, peleaba contra las tentaciones, fueron a buscarlo, convertirse en abad. </a:t>
            </a:r>
          </a:p>
        </p:txBody>
      </p:sp>
      <p:pic>
        <p:nvPicPr>
          <p:cNvPr id="1026" name="Picture 2" descr="Paisaje con San Benito de Nursia - Colección - Museo Nacional del Prad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8692" y="1817506"/>
            <a:ext cx="4599697" cy="31071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6988692" y="5365317"/>
            <a:ext cx="5133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bg1">
                    <a:lumMod val="95000"/>
                  </a:schemeClr>
                </a:solidFill>
              </a:rPr>
              <a:t>Paisaje con San Benito de </a:t>
            </a:r>
            <a:r>
              <a:rPr lang="es-ES" sz="1600" dirty="0" err="1">
                <a:solidFill>
                  <a:schemeClr val="bg1">
                    <a:lumMod val="95000"/>
                  </a:schemeClr>
                </a:solidFill>
              </a:rPr>
              <a:t>Nursia</a:t>
            </a:r>
            <a:r>
              <a:rPr lang="es-ES" sz="1600" dirty="0">
                <a:solidFill>
                  <a:schemeClr val="bg1">
                    <a:lumMod val="95000"/>
                  </a:schemeClr>
                </a:solidFill>
              </a:rPr>
              <a:t>. Museo del Prado.</a:t>
            </a:r>
          </a:p>
        </p:txBody>
      </p:sp>
      <p:sp>
        <p:nvSpPr>
          <p:cNvPr id="6" name="Rectángulo 5"/>
          <p:cNvSpPr/>
          <p:nvPr/>
        </p:nvSpPr>
        <p:spPr>
          <a:xfrm>
            <a:off x="2640191" y="572743"/>
            <a:ext cx="7936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9" indent="-228599"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lang="es-ES" sz="3600" dirty="0"/>
              <a:t>El eremita: mi imagen y la tuya.</a:t>
            </a:r>
          </a:p>
        </p:txBody>
      </p:sp>
    </p:spTree>
    <p:extLst>
      <p:ext uri="{BB962C8B-B14F-4D97-AF65-F5344CB8AC3E}">
        <p14:creationId xmlns:p14="http://schemas.microsoft.com/office/powerpoint/2010/main" val="190050138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072662" y="1436202"/>
            <a:ext cx="76337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Relato más difundido literatura medieval castellana =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Maria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Egipciaca.</a:t>
            </a:r>
          </a:p>
          <a:p>
            <a:endParaRPr lang="es-ES" dirty="0">
              <a:solidFill>
                <a:schemeClr val="bg1">
                  <a:lumMod val="95000"/>
                </a:schemeClr>
              </a:solidFill>
              <a:latin typeface="Garamond" panose="02020404030301010803" pitchFamily="18" charset="0"/>
            </a:endParaRP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Un poema y hasta ocho copias en prosa.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Versión más antigua del s. XIII // elementos que explican el éxito de difusión. </a:t>
            </a:r>
          </a:p>
          <a:p>
            <a:endParaRPr lang="es-E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4820194" y="4315265"/>
            <a:ext cx="6413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1 – La vida de perdición frente a la ascesis posterior.</a:t>
            </a:r>
          </a:p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2 – El contraste entre la belleza de la joven prostituta y el deterioro físico de la penitente. </a:t>
            </a:r>
          </a:p>
        </p:txBody>
      </p:sp>
      <p:pic>
        <p:nvPicPr>
          <p:cNvPr id="2050" name="Picture 2" descr="Santa María Egipciaca - Colección - Museo Nacional del Prad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9862" y="2913530"/>
            <a:ext cx="2863529" cy="3504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2961626" y="511198"/>
            <a:ext cx="600465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9" indent="-228599"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lang="es-ES" sz="3600" dirty="0"/>
              <a:t>El eremita: mi imagen y la tuya.</a:t>
            </a:r>
          </a:p>
        </p:txBody>
      </p:sp>
    </p:spTree>
    <p:extLst>
      <p:ext uri="{BB962C8B-B14F-4D97-AF65-F5344CB8AC3E}">
        <p14:creationId xmlns:p14="http://schemas.microsoft.com/office/powerpoint/2010/main" val="66311341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901337" y="1005840"/>
            <a:ext cx="3958045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Primerament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los va tentando;</a:t>
            </a:r>
          </a:p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Después, lo va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abraçando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.</a:t>
            </a:r>
          </a:p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E luego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s´va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con ellos echando, </a:t>
            </a:r>
          </a:p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A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grant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sabor los va besando.</a:t>
            </a:r>
          </a:p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Non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abia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hi tan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ensenyado</a:t>
            </a:r>
            <a:endParaRPr lang="es-ES" dirty="0">
              <a:solidFill>
                <a:schemeClr val="bg1">
                  <a:lumMod val="95000"/>
                </a:schemeClr>
              </a:solidFill>
              <a:latin typeface="Garamond" panose="02020404030301010803" pitchFamily="18" charset="0"/>
            </a:endParaRPr>
          </a:p>
          <a:p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Siquier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mançebo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siquier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cano</a:t>
            </a:r>
          </a:p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Non hi fue tan casto </a:t>
            </a:r>
          </a:p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Que con ella non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fiziesse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pecado. </a:t>
            </a:r>
          </a:p>
          <a:p>
            <a:endParaRPr lang="es-ES" dirty="0">
              <a:solidFill>
                <a:schemeClr val="bg1">
                  <a:lumMod val="95000"/>
                </a:schemeClr>
              </a:solidFill>
              <a:latin typeface="Garamond" panose="02020404030301010803" pitchFamily="18" charset="0"/>
            </a:endParaRPr>
          </a:p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Después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andido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quarenta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annyos</a:t>
            </a:r>
            <a:endParaRPr lang="es-ES" dirty="0">
              <a:solidFill>
                <a:schemeClr val="bg1">
                  <a:lumMod val="95000"/>
                </a:schemeClr>
              </a:solidFill>
              <a:latin typeface="Garamond" panose="02020404030301010803" pitchFamily="18" charset="0"/>
            </a:endParaRPr>
          </a:p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Desnuda va e sin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panyos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.</a:t>
            </a:r>
          </a:p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Por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grant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viento e gran friura</a:t>
            </a:r>
          </a:p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Desnuca va sin vestidura.</a:t>
            </a:r>
          </a:p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Perdió las carnes e la color </a:t>
            </a:r>
          </a:p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Que eran blancas como la flor</a:t>
            </a:r>
          </a:p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Los de su caballos que eran rubios.</a:t>
            </a:r>
          </a:p>
          <a:p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Tornáronse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blancos e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suzios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.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6270172" y="3844613"/>
            <a:ext cx="428461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El poema contraste entre la belleza de la joven pecadora y el deterioro de su físico, marca de la vida anacoreta.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6270172" y="4937759"/>
            <a:ext cx="47548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El narrador cuenta 47 años que María Egipciaca vivió en el desierto, se mantuvo con tres panes dado por un peregrino, 18 hierbas del campo y en los últimos 20 años no comió nada, salvo lo que trajo un ángel. </a:t>
            </a:r>
          </a:p>
        </p:txBody>
      </p:sp>
      <p:pic>
        <p:nvPicPr>
          <p:cNvPr id="3074" name="Picture 2" descr="vida de santa maria egipciaca. estudios, vocabu - Buy Used books about  religion on todocoleccio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1617" y="390432"/>
            <a:ext cx="2181725" cy="3056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39777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22959" y="1045030"/>
            <a:ext cx="108552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rgbClr val="FFFF00"/>
                </a:solidFill>
                <a:latin typeface="Garamond" panose="02020404030301010803" pitchFamily="18" charset="0"/>
              </a:rPr>
              <a:t>La vida primeros ermitaños, anacoretas del desierto en Egipto.</a:t>
            </a:r>
          </a:p>
          <a:p>
            <a:endParaRPr lang="es-ES" dirty="0">
              <a:solidFill>
                <a:schemeClr val="bg1">
                  <a:lumMod val="95000"/>
                </a:schemeClr>
              </a:solidFill>
              <a:latin typeface="Garamond" panose="02020404030301010803" pitchFamily="18" charset="0"/>
            </a:endParaRP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Difundidas en castellano versiones “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Flos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sanctorum” // Fuente latina Leyenda Dorada. Jacobo de la Vorágine.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Leyenda dorada = Pablo “primer ermitaño” // San Antonio creía que era el primero, revelación divina informa que es San Pablo. </a:t>
            </a:r>
          </a:p>
          <a:p>
            <a:endParaRPr lang="es-E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CuadroTexto 4"/>
          <p:cNvSpPr txBox="1"/>
          <p:nvPr/>
        </p:nvSpPr>
        <p:spPr>
          <a:xfrm>
            <a:off x="1216854" y="3167909"/>
            <a:ext cx="81645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/>
                </a:solidFill>
              </a:rPr>
              <a:t>Pasaje de la vida de San Pablo Ermitaño (primer incunable castellano)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018902" y="3905794"/>
            <a:ext cx="479406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El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qual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tiempo,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demientra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que Antonio</a:t>
            </a:r>
          </a:p>
          <a:p>
            <a:pPr algn="ctr"/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Primeramente cuidase entre los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monges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el lugar</a:t>
            </a:r>
          </a:p>
          <a:p>
            <a:pPr algn="ctr"/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En que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podiese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fazer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una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hermita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, él vio en </a:t>
            </a:r>
          </a:p>
          <a:p>
            <a:pPr algn="ctr"/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Sueños otro lugar, que era mucho mejor lugar.</a:t>
            </a:r>
          </a:p>
          <a:p>
            <a:pPr algn="ctr"/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[…]  después él falló un lobo que le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traxo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do estaba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sant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Polo. </a:t>
            </a:r>
          </a:p>
        </p:txBody>
      </p:sp>
      <p:sp>
        <p:nvSpPr>
          <p:cNvPr id="7" name="AutoShape 2" descr="https://mail.google.com/mail/u/1?ui=2&amp;ik=a47cc957f0&amp;attid=0.1.1&amp;permmsgid=msg-f:1778543769223653583&amp;th=18aea8228e0f68cf&amp;view=fimg&amp;fur=ip&amp;sz=s0-l75-ft&amp;attbid=ANGjdJ9lRNZMHz0Ej5YMhSp_PRvignEfYljFAQydRqJjWUSvMLiLEPEG8OJaiCNQPlgkVpvX3VUEWFzLsiJwPmnLgPXYAwp8phYSiY7u2QqNDkWG3X0hlGcm_4COvfE&amp;disp=emb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sp>
        <p:nvSpPr>
          <p:cNvPr id="8" name="AutoShape 4" descr="https://mail.google.com/mail/u/1?ui=2&amp;ik=a47cc957f0&amp;attid=0.1.1&amp;permmsgid=msg-f:1778543769223653583&amp;th=18aea8228e0f68cf&amp;view=fimg&amp;fur=ip&amp;sz=s0-l75-ft&amp;attbid=ANGjdJ9lRNZMHz0Ej5YMhSp_PRvignEfYljFAQydRqJjWUSvMLiLEPEG8OJaiCNQPlgkVpvX3VUEWFzLsiJwPmnLgPXYAwp8phYSiY7u2QqNDkWG3X0hlGcm_4COvfE&amp;disp=emb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354" y="3639571"/>
            <a:ext cx="4100175" cy="2563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10554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77338" y="5347498"/>
            <a:ext cx="53949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Relatos castellanos // religiosos = ermitaños.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San Millán o Santa Domingo de Silos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</a:rPr>
              <a:t>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5337505" y="5070499"/>
            <a:ext cx="65080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San Millán buena muestra conexión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eremitismo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y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cenobistimo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. 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Frente al solitario defiende el aislamiento =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Reunén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discípulos  fundan monasterio de San Millán de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Suso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. </a:t>
            </a:r>
          </a:p>
        </p:txBody>
      </p:sp>
      <p:pic>
        <p:nvPicPr>
          <p:cNvPr id="5122" name="Picture 2" descr="Suso – Monasterio de San Millá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0592" y="2032564"/>
            <a:ext cx="4850104" cy="29100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2640192" y="572743"/>
            <a:ext cx="573008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9" indent="-228599"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lang="es-ES" sz="3600" dirty="0"/>
              <a:t>El eremita: mi imagen y la tuya.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993531" y="1506965"/>
            <a:ext cx="4651131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s-ES" dirty="0">
                <a:solidFill>
                  <a:srgbClr val="FFFF00"/>
                </a:solidFill>
                <a:latin typeface="Garamond" panose="02020404030301010803" pitchFamily="18" charset="0"/>
              </a:rPr>
              <a:t>Ermitaños de los yermos de España.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rgbClr val="FFFF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3491616886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487979" y="2363998"/>
            <a:ext cx="54819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“Normalmente se materializaba dentro de un espacio murado del que no se podía salir y que contaba con una ventana pequeña para comunicarse con el exterior. En Occidente, la reclusión se practicó desde el siglo IV tanto por hombres como por mujeres. Podía ser temporal o definitiva”.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673366" y="4172545"/>
            <a:ext cx="71342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Santa Oria, relato verso escrito por Gonzalo de Berceo.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Más representativa de vivir encerrada en paredes. </a:t>
            </a:r>
          </a:p>
        </p:txBody>
      </p:sp>
      <p:pic>
        <p:nvPicPr>
          <p:cNvPr id="6146" name="Picture 2" descr="Emparedadas o 'muradas', un encierro para 'empoderarse'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91133" y="1811215"/>
            <a:ext cx="2948353" cy="44225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/>
          <p:cNvSpPr txBox="1"/>
          <p:nvPr/>
        </p:nvSpPr>
        <p:spPr>
          <a:xfrm>
            <a:off x="1430303" y="5172098"/>
            <a:ext cx="43780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Por estas visiones la reclusa don Oria […]</a:t>
            </a:r>
          </a:p>
          <a:p>
            <a:pPr algn="ctr"/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Martiriava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las carnes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dándolis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grant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lazerio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.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40191" y="572743"/>
            <a:ext cx="58795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9" indent="-228599"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lang="es-ES" sz="3600" dirty="0"/>
              <a:t>El eremita: mi imagen y la tuya.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239715" y="1635369"/>
            <a:ext cx="4141177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Emparedada</a:t>
            </a: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0986554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68218" y="1727200"/>
            <a:ext cx="65116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>
                <a:solidFill>
                  <a:srgbClr val="FFFF00"/>
                </a:solidFill>
                <a:latin typeface="Garamond" panose="02020404030301010803" pitchFamily="18" charset="0"/>
              </a:rPr>
              <a:t>Travestida.</a:t>
            </a:r>
          </a:p>
          <a:p>
            <a:pPr algn="just"/>
            <a:endParaRPr lang="es-ES" dirty="0">
              <a:solidFill>
                <a:schemeClr val="bg1">
                  <a:lumMod val="95000"/>
                </a:schemeClr>
              </a:solidFill>
              <a:latin typeface="Garamond" panose="02020404030301010803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“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Flos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sanctorum” = relato de santas se transforman o se travisten en hombres, renegando de su condición femenina vinculada al pecado y debilidad. </a:t>
            </a:r>
          </a:p>
          <a:p>
            <a:pPr marL="285750" indent="-285750" algn="just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Santa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Pelagia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= disfraza de monje antes de emparedarse. </a:t>
            </a:r>
          </a:p>
          <a:p>
            <a:pPr marL="285750" indent="-285750" algn="just">
              <a:buFontTx/>
              <a:buChar char="-"/>
            </a:pPr>
            <a:endParaRPr lang="es-ES" dirty="0">
              <a:solidFill>
                <a:schemeClr val="bg1">
                  <a:lumMod val="9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7170" name="Picture 2" descr="Saint pelagia fotografías e imágenes de alta resolución - Alamy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8404" y="1431636"/>
            <a:ext cx="2707064" cy="42856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1995055" y="3888509"/>
            <a:ext cx="484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877453" y="3814496"/>
            <a:ext cx="65024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Pelagia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= leyenda se desdobla en dos santas // Cortesana frívola explota a los hombres y se arrepiente al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oir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al obispo Nono y Santa Margarita, rehúye de la consumación de su matrimonio y se disfraza de monje convirtiéndose en San Pelayo. 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40191" y="572743"/>
            <a:ext cx="7936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9" indent="-228599"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lang="es-ES" sz="3600" dirty="0"/>
              <a:t>El eremita: mi imagen y la tuya.</a:t>
            </a:r>
          </a:p>
        </p:txBody>
      </p:sp>
    </p:spTree>
    <p:extLst>
      <p:ext uri="{BB962C8B-B14F-4D97-AF65-F5344CB8AC3E}">
        <p14:creationId xmlns:p14="http://schemas.microsoft.com/office/powerpoint/2010/main" val="3223815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464141" y="1676796"/>
            <a:ext cx="88668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Escasean  las ilustraciones que muestren el travestismo. 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Travestismo = otra forma de huir del mundo.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Cortarse el pelo frente a la melena = renegar de los atributos belleza femenina. </a:t>
            </a:r>
          </a:p>
        </p:txBody>
      </p:sp>
      <p:pic>
        <p:nvPicPr>
          <p:cNvPr id="8194" name="Picture 2" descr="La vida travesti en la Edad Med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3483" y="2982856"/>
            <a:ext cx="2247260" cy="3398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5033817" y="4904509"/>
            <a:ext cx="54586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hlinkClick r:id="rId3"/>
              </a:rPr>
              <a:t>https://www.youtube.com/watch?v=HPSfi3dzHbw</a:t>
            </a:r>
            <a:endParaRPr lang="es-ES" dirty="0">
              <a:solidFill>
                <a:schemeClr val="bg1">
                  <a:lumMod val="95000"/>
                </a:schemeClr>
              </a:solidFill>
            </a:endParaRPr>
          </a:p>
          <a:p>
            <a:endParaRPr lang="es-ES" dirty="0">
              <a:solidFill>
                <a:schemeClr val="bg1">
                  <a:lumMod val="95000"/>
                </a:schemeClr>
              </a:solidFill>
            </a:endParaRPr>
          </a:p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hlinkClick r:id="rId4"/>
              </a:rPr>
              <a:t>https://www.youtube.com/watch?v=Ng0pzYYlvlc</a:t>
            </a:r>
            <a:endParaRPr lang="es-ES" dirty="0">
              <a:solidFill>
                <a:schemeClr val="bg1">
                  <a:lumMod val="95000"/>
                </a:schemeClr>
              </a:solidFill>
            </a:endParaRPr>
          </a:p>
          <a:p>
            <a:endParaRPr lang="es-ES" dirty="0">
              <a:solidFill>
                <a:schemeClr val="bg1">
                  <a:lumMod val="95000"/>
                </a:schemeClr>
              </a:solidFill>
            </a:endParaRPr>
          </a:p>
          <a:p>
            <a:endParaRPr lang="es-E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576291" y="4451927"/>
            <a:ext cx="169727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Juana de Arco</a:t>
            </a:r>
          </a:p>
        </p:txBody>
      </p:sp>
      <p:sp>
        <p:nvSpPr>
          <p:cNvPr id="7" name="Rectángulo 6"/>
          <p:cNvSpPr/>
          <p:nvPr/>
        </p:nvSpPr>
        <p:spPr>
          <a:xfrm>
            <a:off x="2640191" y="572743"/>
            <a:ext cx="7936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9" indent="-228599"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lang="es-ES" sz="3600" dirty="0"/>
              <a:t>El eremita: mi imagen y la tuya.</a:t>
            </a:r>
          </a:p>
        </p:txBody>
      </p:sp>
    </p:spTree>
    <p:extLst>
      <p:ext uri="{BB962C8B-B14F-4D97-AF65-F5344CB8AC3E}">
        <p14:creationId xmlns:p14="http://schemas.microsoft.com/office/powerpoint/2010/main" val="190078346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283852" y="4317574"/>
            <a:ext cx="92363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Los caballeros reciben en la literatura medieval española ayuda de ermitaños = Poema Fernán González  y el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Amadís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de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Gaula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.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283852" y="4902240"/>
            <a:ext cx="96797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95000"/>
                  </a:schemeClr>
                </a:solidFill>
              </a:rPr>
              <a:t>-   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Siglo XIII versión gestas de Fernán González (quizá escrita por San Pedro de Arlanza)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Monje Pelayo le profetiza a Fernán González la victoria sobre Almanzor. 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Fernán González promete convertirá la ermita donde viven Pelayo y dos monjes en un monasterio. </a:t>
            </a:r>
          </a:p>
        </p:txBody>
      </p:sp>
      <p:sp>
        <p:nvSpPr>
          <p:cNvPr id="6" name="CuadroTexto 5"/>
          <p:cNvSpPr txBox="1"/>
          <p:nvPr/>
        </p:nvSpPr>
        <p:spPr>
          <a:xfrm>
            <a:off x="1283852" y="5825570"/>
            <a:ext cx="94580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95000"/>
                  </a:schemeClr>
                </a:solidFill>
              </a:rPr>
              <a:t>-  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Novelas = ofrecen consuelo al caballero desgraciado, papel como profetas más que instructores. </a:t>
            </a:r>
          </a:p>
        </p:txBody>
      </p:sp>
      <p:pic>
        <p:nvPicPr>
          <p:cNvPr id="9218" name="Picture 2" descr="VI. Castilla, condado - Poema de Fernán Gonzále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6100" y="2400758"/>
            <a:ext cx="3974900" cy="1653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2481929" y="584995"/>
            <a:ext cx="7936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9" indent="-228599"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lang="es-ES" sz="3600" dirty="0"/>
              <a:t>El eremita: mi imagen y la tuya.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433146" y="1723292"/>
            <a:ext cx="3226777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s-ES" dirty="0">
                <a:solidFill>
                  <a:srgbClr val="FFFF00"/>
                </a:solidFill>
                <a:latin typeface="Garamond" panose="02020404030301010803" pitchFamily="18" charset="0"/>
              </a:rPr>
              <a:t>Profeta o instructor del caballero.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2404257441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228436" y="932872"/>
            <a:ext cx="884843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95000"/>
                  </a:schemeClr>
                </a:solidFill>
              </a:rPr>
              <a:t>-   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Tirante el Blanco = verdadero instructor el ermitaño.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Anacoreta, antiguo caballero, Guillén de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Varoique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= instructor de Tirante el Blanco.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Ermitaño de Tirante = labor de maestro, intervención se extiende durante 27 capítulos. 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Nueva concepción de la caballería, servicio de la cristiandad frente a los infieles. </a:t>
            </a:r>
          </a:p>
        </p:txBody>
      </p:sp>
      <p:pic>
        <p:nvPicPr>
          <p:cNvPr id="10242" name="Picture 2" descr="Tirante el Blanco - Wikipedia, la enciclopedia lib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7199" y="2483138"/>
            <a:ext cx="2613892" cy="3825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36901258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889799" y="1319912"/>
            <a:ext cx="97049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 err="1">
                <a:solidFill>
                  <a:srgbClr val="FFFF00"/>
                </a:solidFill>
                <a:latin typeface="Garamond" panose="02020404030301010803" pitchFamily="18" charset="0"/>
              </a:rPr>
              <a:t>Antitipo</a:t>
            </a:r>
            <a:r>
              <a:rPr lang="es-ES" dirty="0">
                <a:solidFill>
                  <a:srgbClr val="FFFF00"/>
                </a:solidFill>
                <a:latin typeface="Garamond" panose="02020404030301010803" pitchFamily="18" charset="0"/>
              </a:rPr>
              <a:t> del ermitaño: criminal.</a:t>
            </a:r>
          </a:p>
          <a:p>
            <a:pPr algn="just"/>
            <a:endParaRPr lang="es-ES" dirty="0">
              <a:solidFill>
                <a:schemeClr val="bg1">
                  <a:lumMod val="95000"/>
                </a:schemeClr>
              </a:solidFill>
              <a:latin typeface="Garamond" panose="02020404030301010803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Libro del Buen Amor = ermitaño que sucumbe a la tentación, convierte en criminal.</a:t>
            </a:r>
          </a:p>
          <a:p>
            <a:pPr marL="285750" indent="-285750" algn="just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Funde dos tradiciones = cuentos que avisan efectos perniciosos de la embriaguez y ataques del diablo.  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1376218" y="3334327"/>
            <a:ext cx="37684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que el vino fizo a Lot con sus fijas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bolver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, e en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vergüeña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del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múndo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, en saña de Dios caer. (528 c, d) Fizo cuerpo ë alma perder a un ermitaño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retentóle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el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dïablo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, con su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sotil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engaño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fízol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bever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el vino; oye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ensiemplö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estraño</a:t>
            </a:r>
            <a:endParaRPr lang="es-ES" dirty="0">
              <a:solidFill>
                <a:schemeClr val="bg1">
                  <a:lumMod val="9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11266" name="Picture 2" descr="Libro de buen amor eBook : Juan Ruiz Arcipreste de Hita: Amazon.es: Libr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945" y="2803236"/>
            <a:ext cx="2565111" cy="3420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95915622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051347" y="351959"/>
            <a:ext cx="9144000" cy="33855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>
                <a:solidFill>
                  <a:srgbClr val="FFFF00"/>
                </a:solidFill>
                <a:latin typeface="Garamond" panose="02020404030301010803" pitchFamily="18" charset="0"/>
              </a:rPr>
              <a:t>Testimonios iconográficos de santos ermitaños.</a:t>
            </a:r>
          </a:p>
          <a:p>
            <a:pPr algn="just"/>
            <a:endParaRPr lang="es-ES" dirty="0">
              <a:solidFill>
                <a:schemeClr val="bg1">
                  <a:lumMod val="95000"/>
                </a:schemeClr>
              </a:solidFill>
              <a:latin typeface="Garamond" panose="02020404030301010803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s-ES" sz="1600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Arca relicario de San Millán = caja de madera forrada interiormente con una tela musulmana. Adosaron veintidós placas talladas de marfil, además de ornato de oro y pedrería.</a:t>
            </a:r>
          </a:p>
          <a:p>
            <a:pPr marL="285750" indent="-285750" algn="just">
              <a:buFontTx/>
              <a:buChar char="-"/>
            </a:pPr>
            <a:endParaRPr lang="es-ES" sz="1600" dirty="0">
              <a:solidFill>
                <a:schemeClr val="bg1">
                  <a:lumMod val="95000"/>
                </a:schemeClr>
              </a:solidFill>
              <a:latin typeface="Garamond" panose="02020404030301010803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s-ES" sz="1600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Las placas de marfil representaban los episodios de la vida de San Millán según la biografía escrita por el Obispo de Zaragoza San Braulio en el siglo VII y luego relatados por Berceo en su famosa "</a:t>
            </a:r>
            <a:r>
              <a:rPr lang="es-ES" sz="1600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estoria</a:t>
            </a:r>
            <a:r>
              <a:rPr lang="es-ES" sz="1600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del señor </a:t>
            </a:r>
            <a:r>
              <a:rPr lang="es-ES" sz="1600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Sant</a:t>
            </a:r>
            <a:r>
              <a:rPr lang="es-ES" sz="1600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Millán". </a:t>
            </a:r>
          </a:p>
          <a:p>
            <a:pPr algn="just"/>
            <a:endParaRPr lang="es-ES" sz="1600" dirty="0">
              <a:solidFill>
                <a:schemeClr val="bg1">
                  <a:lumMod val="95000"/>
                </a:schemeClr>
              </a:solidFill>
              <a:latin typeface="Garamond" panose="02020404030301010803" pitchFamily="18" charset="0"/>
            </a:endParaRPr>
          </a:p>
          <a:p>
            <a:pPr marL="285750" indent="-285750" algn="just">
              <a:buFontTx/>
              <a:buChar char="-"/>
            </a:pPr>
            <a:r>
              <a:rPr lang="es-ES" sz="1600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Las tropas francesas expoliaron el arca en 1809 robando el oro y las piedras. También se perdieron varias de las placas de marfil que tras largos avatares han ido recalando en diferentes colecciones por todo el mundo, como algunos museos europeos y norteamericanos.</a:t>
            </a:r>
          </a:p>
          <a:p>
            <a:pPr algn="just"/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</a:t>
            </a:r>
          </a:p>
        </p:txBody>
      </p:sp>
      <p:pic>
        <p:nvPicPr>
          <p:cNvPr id="12290" name="Picture 2" descr="Marfiles, Arca de San Millán | Huella de dinosaurio, Arte, Huell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9523" y="3743075"/>
            <a:ext cx="3313789" cy="2485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Arte magistral: Arqueta de San Millán, de los maestros García y Engelra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4176" y="3759148"/>
            <a:ext cx="4683969" cy="24531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35760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132075" y="2819558"/>
            <a:ext cx="51192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srgbClr val="FFFF00"/>
                </a:solidFill>
                <a:latin typeface="Garamond" panose="02020404030301010803" pitchFamily="18" charset="0"/>
              </a:rPr>
              <a:t>Rasgos distintivos imagen del ermitaño:</a:t>
            </a:r>
          </a:p>
          <a:p>
            <a:endParaRPr lang="es-ES" sz="2400" dirty="0">
              <a:solidFill>
                <a:schemeClr val="bg1">
                  <a:lumMod val="95000"/>
                </a:schemeClr>
              </a:solidFill>
              <a:latin typeface="Garamond" panose="02020404030301010803" pitchFamily="18" charset="0"/>
            </a:endParaRPr>
          </a:p>
          <a:p>
            <a:r>
              <a:rPr lang="es-ES" sz="2400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1- Desprendimiento del mundo.</a:t>
            </a:r>
          </a:p>
          <a:p>
            <a:r>
              <a:rPr lang="es-ES" sz="2400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2- Comunión con la naturaleza.</a:t>
            </a:r>
          </a:p>
          <a:p>
            <a:r>
              <a:rPr lang="es-ES" sz="2400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3 - Intensidad de la experiencia religiosa.</a:t>
            </a:r>
          </a:p>
          <a:p>
            <a:endParaRPr lang="es-ES" sz="2400" dirty="0">
              <a:solidFill>
                <a:schemeClr val="bg1">
                  <a:lumMod val="9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2652" y="1608104"/>
            <a:ext cx="2784824" cy="4177235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2481929" y="584995"/>
            <a:ext cx="7936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9" indent="-228599"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lang="es-ES" sz="3600" dirty="0"/>
              <a:t>El eremita: mi imagen y la tuya.</a:t>
            </a:r>
          </a:p>
        </p:txBody>
      </p:sp>
    </p:spTree>
    <p:extLst>
      <p:ext uri="{BB962C8B-B14F-4D97-AF65-F5344CB8AC3E}">
        <p14:creationId xmlns:p14="http://schemas.microsoft.com/office/powerpoint/2010/main" val="71395508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514762" y="1361306"/>
            <a:ext cx="8405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Desprendimiento del mundo. 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Ermitaño toma conciencia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insustacialidad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del mundo = abandona buscando soledad.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San Onofre // Relato pictórico “Retirada de San Onofre al desierto”. </a:t>
            </a:r>
          </a:p>
          <a:p>
            <a:pPr marL="285750" indent="-285750">
              <a:buFontTx/>
              <a:buChar char="-"/>
            </a:pPr>
            <a:endParaRPr lang="es-E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2354385" y="5863912"/>
            <a:ext cx="77308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hlinkClick r:id="rId2"/>
              </a:rPr>
              <a:t>https://www.museodelprado.es/coleccion/obra-de-arte/paisaje-con-san-onofre/2085d0bd-ea07-4680-a4d5-2c8c24607ae9</a:t>
            </a:r>
            <a:endParaRPr lang="es-ES" dirty="0">
              <a:solidFill>
                <a:schemeClr val="bg1">
                  <a:lumMod val="95000"/>
                </a:schemeClr>
              </a:solidFill>
            </a:endParaRPr>
          </a:p>
          <a:p>
            <a:endParaRPr lang="es-E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3316" name="Picture 4" descr="Paisaje con San Onofre - Colección - Museo Nacional del Prad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758" y="2651613"/>
            <a:ext cx="4602450" cy="30323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2481929" y="584995"/>
            <a:ext cx="79369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9" indent="-228599"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lang="es-ES" sz="3600" dirty="0"/>
              <a:t>El eremita: mi imagen y la tuya.</a:t>
            </a:r>
          </a:p>
        </p:txBody>
      </p:sp>
    </p:spTree>
    <p:extLst>
      <p:ext uri="{BB962C8B-B14F-4D97-AF65-F5344CB8AC3E}">
        <p14:creationId xmlns:p14="http://schemas.microsoft.com/office/powerpoint/2010/main" val="394427136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293092" y="951345"/>
            <a:ext cx="93841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Comunión con la naturaleza.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Decidido abandonar el mundo se adentra en unos parajes naturales.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El ermitaño se identifica con la naturaleza 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Extraña relación entre ermitaños y animales // establece vínculos afectivos con los animales. 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Relación con animales que no están en la civilización: ejemplo el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léon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. 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San Antonio, patrono de los animales = atributo el cerdo (no corresponde con episodio de si biografía, sino con desarrollo posterior de su culto).                                                                                                                                                    </a:t>
            </a:r>
          </a:p>
        </p:txBody>
      </p:sp>
      <p:pic>
        <p:nvPicPr>
          <p:cNvPr id="14338" name="Picture 2" descr="El rincón de reli: San Antonio Abad (Sant Antoni del porquet)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3884" y="3214611"/>
            <a:ext cx="2574446" cy="32015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725958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431637" y="923636"/>
            <a:ext cx="688109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Intensidad de la experiencia religiosa. 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La vida solitaria permite en exclusiva la oración y búsqueda de Dios. 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Intensidad = acercamiento divinidad situaciones místicas. </a:t>
            </a:r>
          </a:p>
          <a:p>
            <a:pPr marL="285750" indent="-285750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Ermitaño elevado al cielo por ángeles =Asunción de la Virgen. </a:t>
            </a:r>
          </a:p>
        </p:txBody>
      </p:sp>
      <p:pic>
        <p:nvPicPr>
          <p:cNvPr id="15362" name="Picture 2" descr="Las tentaciones de San Antonio Abad - Museo de Bellas Artes de Bilba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838" y="2446823"/>
            <a:ext cx="3959515" cy="3673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5689600" y="5320145"/>
            <a:ext cx="5749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hlinkClick r:id="rId3"/>
              </a:rPr>
              <a:t>https://bilbaomuseoa.eus/obra-de-arte/las-tentaciones-de-san-antonio-abad/</a:t>
            </a:r>
            <a:endParaRPr lang="es-ES" dirty="0">
              <a:solidFill>
                <a:schemeClr val="bg1">
                  <a:lumMod val="95000"/>
                </a:schemeClr>
              </a:solidFill>
            </a:endParaRPr>
          </a:p>
          <a:p>
            <a:endParaRPr lang="es-ES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6479309" y="4950813"/>
            <a:ext cx="42736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>
                <a:solidFill>
                  <a:schemeClr val="bg1">
                    <a:lumMod val="95000"/>
                  </a:schemeClr>
                </a:solidFill>
              </a:rPr>
              <a:t>Apaleamiento de San Antonio abad. </a:t>
            </a:r>
          </a:p>
        </p:txBody>
      </p:sp>
    </p:spTree>
    <p:extLst>
      <p:ext uri="{BB962C8B-B14F-4D97-AF65-F5344CB8AC3E}">
        <p14:creationId xmlns:p14="http://schemas.microsoft.com/office/powerpoint/2010/main" val="12793199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La Magdalena confortada por ángeles - Ricci, Sebastiano. Museo Nacional  Thyssen-Bornemisz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797" y="1034474"/>
            <a:ext cx="3630094" cy="49444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/>
          <p:cNvSpPr txBox="1"/>
          <p:nvPr/>
        </p:nvSpPr>
        <p:spPr>
          <a:xfrm>
            <a:off x="5366327" y="5055617"/>
            <a:ext cx="589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hlinkClick r:id="rId3"/>
              </a:rPr>
              <a:t>https://www.museothyssen.org/coleccion/artistas/ricci-sebastiano/magdalena-confortada-angeles</a:t>
            </a:r>
            <a:endParaRPr lang="es-ES" dirty="0"/>
          </a:p>
          <a:p>
            <a:endParaRPr lang="es-ES" dirty="0"/>
          </a:p>
        </p:txBody>
      </p:sp>
      <p:sp>
        <p:nvSpPr>
          <p:cNvPr id="6" name="CuadroTexto 5"/>
          <p:cNvSpPr txBox="1"/>
          <p:nvPr/>
        </p:nvSpPr>
        <p:spPr>
          <a:xfrm>
            <a:off x="6179127" y="1034474"/>
            <a:ext cx="41194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Santa María Magdalena, ermitaña.</a:t>
            </a:r>
          </a:p>
        </p:txBody>
      </p:sp>
      <p:sp>
        <p:nvSpPr>
          <p:cNvPr id="7" name="CuadroTexto 6"/>
          <p:cNvSpPr txBox="1"/>
          <p:nvPr/>
        </p:nvSpPr>
        <p:spPr>
          <a:xfrm>
            <a:off x="5264726" y="1967345"/>
            <a:ext cx="565265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Personaje evangélico cercano a Cristo.</a:t>
            </a:r>
          </a:p>
          <a:p>
            <a:pPr marL="285750" indent="-285750" algn="just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Treinta años de su vida en una cueva.</a:t>
            </a:r>
          </a:p>
          <a:p>
            <a:pPr marL="285750" indent="-285750" algn="just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Su culto introduce en Occidente en el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s.X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-XI. Abadía de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Vezelay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, reforma cluniacense, bajo su advocación. </a:t>
            </a:r>
          </a:p>
          <a:p>
            <a:pPr marL="285750" indent="-285750" algn="just">
              <a:buFontTx/>
              <a:buChar char="-"/>
            </a:pP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Primeros testimonios iconográficos conservados vida eremítica de María Magdalena, pinturas murales de la capilla iglesia de San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Vicenç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de Rus, Castellar de </a:t>
            </a:r>
            <a:r>
              <a:rPr lang="es-ES" dirty="0" err="1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Hug</a:t>
            </a:r>
            <a:r>
              <a:rPr lang="es-ES" dirty="0">
                <a:solidFill>
                  <a:schemeClr val="bg1">
                    <a:lumMod val="95000"/>
                  </a:schemeClr>
                </a:solidFill>
                <a:latin typeface="Garamond" panose="02020404030301010803" pitchFamily="18" charset="0"/>
              </a:rPr>
              <a:t> (Barcelona) </a:t>
            </a:r>
          </a:p>
        </p:txBody>
      </p:sp>
    </p:spTree>
    <p:extLst>
      <p:ext uri="{BB962C8B-B14F-4D97-AF65-F5344CB8AC3E}">
        <p14:creationId xmlns:p14="http://schemas.microsoft.com/office/powerpoint/2010/main" val="3766715832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3132015" y="5883476"/>
            <a:ext cx="67153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>
                <a:solidFill>
                  <a:schemeClr val="bg1">
                    <a:lumMod val="95000"/>
                  </a:schemeClr>
                </a:solidFill>
                <a:hlinkClick r:id="rId2"/>
              </a:rPr>
              <a:t>https://www.youtube.com/watch?v=N-Z-z3Wigdk</a:t>
            </a:r>
            <a:endParaRPr lang="es-ES" dirty="0">
              <a:solidFill>
                <a:schemeClr val="bg1">
                  <a:lumMod val="95000"/>
                </a:schemeClr>
              </a:solidFill>
            </a:endParaRPr>
          </a:p>
          <a:p>
            <a:endParaRPr lang="es-E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7410" name="Picture 2" descr="Monasterio de Suso - Lugar de interés - La Rioja Turismo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36963" y="2279773"/>
            <a:ext cx="5818577" cy="3364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3329898" y="698868"/>
            <a:ext cx="5255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9" indent="-228599"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lang="es-ES" sz="3600" dirty="0"/>
              <a:t>Ejemplos de eremitorios.</a:t>
            </a:r>
          </a:p>
        </p:txBody>
      </p:sp>
      <p:sp>
        <p:nvSpPr>
          <p:cNvPr id="5" name="CuadroTexto 4"/>
          <p:cNvSpPr txBox="1"/>
          <p:nvPr/>
        </p:nvSpPr>
        <p:spPr>
          <a:xfrm>
            <a:off x="3596055" y="1671631"/>
            <a:ext cx="3859824" cy="36932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Monasterio de San Millán de </a:t>
            </a:r>
            <a:r>
              <a:rPr kumimoji="0" lang="es-ES" sz="1800" b="0" i="0" u="none" strike="noStrike" cap="none" spc="0" normalizeH="0" baseline="0" dirty="0" err="1">
                <a:ln>
                  <a:noFill/>
                </a:ln>
                <a:solidFill>
                  <a:schemeClr val="bg1"/>
                </a:solidFill>
                <a:effectLst/>
                <a:uFillTx/>
                <a:latin typeface="+mj-lt"/>
                <a:ea typeface="+mj-ea"/>
                <a:cs typeface="+mj-cs"/>
                <a:sym typeface="Helvetica"/>
              </a:rPr>
              <a:t>Suso</a:t>
            </a: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754799420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La iglesia rupestre de San Vicente, más conocida popularmente como &quot;Cueva de los Moros&quot;, se ubica en una extensa vega a unos 600 m al este del actual núcleo de población y a escasos 300 m de la confluencia de los ríos Pisuerga y Ribera.…"/>
          <p:cNvSpPr txBox="1"/>
          <p:nvPr/>
        </p:nvSpPr>
        <p:spPr>
          <a:xfrm>
            <a:off x="196150" y="747971"/>
            <a:ext cx="11799701" cy="242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La iglesia rupestre de San Vicente, más conocida popularmente como "Cueva de los Moros", se ubica en una extensa vega a unos 600 m al este del actual núcleo de población y a escasos 300 m de la confluencia de los ríos Pisuerga y Ribera.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La iglesia está tallada en un afloramiento rocoso detrítico en el que aparecen conglomerados y arenas. Representan cauces fluviales antiguos de un espesor de aproximadamente 250 m, que afloran de forma representativa en la carretera que va de Cervera al cercano pueblo de Vado.</a:t>
            </a:r>
          </a:p>
        </p:txBody>
      </p:sp>
      <p:pic>
        <p:nvPicPr>
          <p:cNvPr id="207" name="image18.jpeg" descr="image18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3107" y="3249193"/>
            <a:ext cx="3962437" cy="297182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Entre ambos ríos, una especie de pequeña &quot;isla geológica&quot; que se alza unos cinco metros sobre el nivel de la vega circundante.…"/>
          <p:cNvSpPr txBox="1"/>
          <p:nvPr/>
        </p:nvSpPr>
        <p:spPr>
          <a:xfrm>
            <a:off x="622878" y="554856"/>
            <a:ext cx="11441055" cy="1844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Entre ambos ríos, una especie de pequeña "isla geológica" que se alza unos cinco metros sobre el nivel de la vega circundante. 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En la zona más prominente, aproximadamente 50 m</a:t>
            </a:r>
            <a:r>
              <a:rPr baseline="31999"/>
              <a:t>2</a:t>
            </a:r>
            <a:r>
              <a:t> es donde se excavó, ajustándose al máximo a la roca existente, la pequeña y singular iglesia rupestre de San Vicente de Cervera.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Llama la atención lo extraño de su aspecto, alejado sin duda de cualquier imagen preconcebida de una iglesia, y por otra la singularidad de su forma exenta.</a:t>
            </a:r>
          </a:p>
        </p:txBody>
      </p:sp>
      <p:pic>
        <p:nvPicPr>
          <p:cNvPr id="210" name="Cervara de Pisuerga rupestre (94).JPG" descr="Cervara de Pisuerga rupestre (94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0616" y="2847240"/>
            <a:ext cx="4770767" cy="357807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Monasterio gallego de Samos se conserva un interesante documento del 818.…"/>
          <p:cNvSpPr txBox="1"/>
          <p:nvPr/>
        </p:nvSpPr>
        <p:spPr>
          <a:xfrm>
            <a:off x="157401" y="776794"/>
            <a:ext cx="11428309" cy="19693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square" lIns="45718" tIns="45718" rIns="45718" bIns="45718">
            <a:spAutoFit/>
          </a:bodyPr>
          <a:lstStyle/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lang="es-ES" dirty="0"/>
              <a:t>- </a:t>
            </a:r>
            <a:r>
              <a:rPr dirty="0" err="1"/>
              <a:t>Monasterio</a:t>
            </a:r>
            <a:r>
              <a:rPr dirty="0"/>
              <a:t> </a:t>
            </a:r>
            <a:r>
              <a:rPr dirty="0" err="1"/>
              <a:t>gallego</a:t>
            </a:r>
            <a:r>
              <a:rPr dirty="0"/>
              <a:t> de Samos se </a:t>
            </a:r>
            <a:r>
              <a:rPr dirty="0" err="1"/>
              <a:t>conserva</a:t>
            </a:r>
            <a:r>
              <a:rPr dirty="0"/>
              <a:t> un </a:t>
            </a:r>
            <a:r>
              <a:rPr dirty="0" err="1"/>
              <a:t>interesante</a:t>
            </a:r>
            <a:r>
              <a:rPr dirty="0"/>
              <a:t> </a:t>
            </a:r>
            <a:r>
              <a:rPr dirty="0" err="1"/>
              <a:t>documento</a:t>
            </a:r>
            <a:r>
              <a:rPr dirty="0"/>
              <a:t> del 818.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lang="es-ES" dirty="0"/>
              <a:t>- </a:t>
            </a:r>
            <a:r>
              <a:rPr dirty="0" err="1"/>
              <a:t>Pacto</a:t>
            </a:r>
            <a:r>
              <a:rPr dirty="0"/>
              <a:t> </a:t>
            </a:r>
            <a:r>
              <a:rPr dirty="0" err="1"/>
              <a:t>procedente</a:t>
            </a:r>
            <a:r>
              <a:rPr dirty="0"/>
              <a:t> de un </a:t>
            </a:r>
            <a:r>
              <a:rPr dirty="0" err="1"/>
              <a:t>monasterio</a:t>
            </a:r>
            <a:r>
              <a:rPr dirty="0"/>
              <a:t> </a:t>
            </a:r>
            <a:r>
              <a:rPr dirty="0" err="1"/>
              <a:t>originariamente</a:t>
            </a:r>
            <a:r>
              <a:rPr dirty="0"/>
              <a:t> </a:t>
            </a:r>
            <a:r>
              <a:rPr dirty="0" err="1"/>
              <a:t>dúplice</a:t>
            </a:r>
            <a:r>
              <a:rPr dirty="0"/>
              <a:t> de la </a:t>
            </a:r>
            <a:r>
              <a:rPr dirty="0" err="1"/>
              <a:t>Liébana</a:t>
            </a:r>
            <a:r>
              <a:rPr dirty="0"/>
              <a:t>, San Pedro y San Pablo de </a:t>
            </a:r>
            <a:r>
              <a:rPr dirty="0" err="1"/>
              <a:t>Naroba</a:t>
            </a:r>
            <a:r>
              <a:rPr dirty="0"/>
              <a:t>. 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lang="es-ES" dirty="0"/>
              <a:t>- </a:t>
            </a:r>
            <a:r>
              <a:rPr dirty="0"/>
              <a:t>La </a:t>
            </a:r>
            <a:r>
              <a:rPr dirty="0" err="1"/>
              <a:t>segunda</a:t>
            </a:r>
            <a:r>
              <a:rPr dirty="0"/>
              <a:t> parte de </a:t>
            </a:r>
            <a:r>
              <a:rPr dirty="0" err="1"/>
              <a:t>esta</a:t>
            </a:r>
            <a:r>
              <a:rPr dirty="0"/>
              <a:t> </a:t>
            </a:r>
            <a:r>
              <a:rPr dirty="0" err="1"/>
              <a:t>escritura</a:t>
            </a:r>
            <a:r>
              <a:rPr dirty="0"/>
              <a:t> </a:t>
            </a:r>
            <a:r>
              <a:rPr dirty="0" err="1"/>
              <a:t>consta</a:t>
            </a:r>
            <a:r>
              <a:rPr dirty="0"/>
              <a:t> de dos </a:t>
            </a:r>
            <a:r>
              <a:rPr dirty="0" err="1"/>
              <a:t>apartados</a:t>
            </a:r>
            <a:r>
              <a:rPr dirty="0"/>
              <a:t>, el primero se </a:t>
            </a:r>
            <a:r>
              <a:rPr dirty="0" err="1"/>
              <a:t>refiere</a:t>
            </a:r>
            <a:r>
              <a:rPr dirty="0"/>
              <a:t> a la </a:t>
            </a:r>
            <a:r>
              <a:rPr dirty="0" err="1"/>
              <a:t>entrega</a:t>
            </a:r>
            <a:r>
              <a:rPr dirty="0"/>
              <a:t> que de </a:t>
            </a:r>
            <a:r>
              <a:rPr dirty="0" err="1"/>
              <a:t>su</a:t>
            </a:r>
            <a:r>
              <a:rPr dirty="0"/>
              <a:t> </a:t>
            </a:r>
            <a:r>
              <a:rPr dirty="0" err="1"/>
              <a:t>propia</a:t>
            </a:r>
            <a:r>
              <a:rPr dirty="0"/>
              <a:t> persona y de </a:t>
            </a:r>
            <a:r>
              <a:rPr dirty="0" err="1"/>
              <a:t>sus</a:t>
            </a:r>
            <a:r>
              <a:rPr dirty="0"/>
              <a:t> </a:t>
            </a:r>
            <a:r>
              <a:rPr dirty="0" err="1"/>
              <a:t>bienes</a:t>
            </a:r>
            <a:r>
              <a:rPr dirty="0"/>
              <a:t> </a:t>
            </a:r>
            <a:r>
              <a:rPr dirty="0" err="1"/>
              <a:t>realizó</a:t>
            </a:r>
            <a:r>
              <a:rPr dirty="0"/>
              <a:t> un </a:t>
            </a:r>
            <a:r>
              <a:rPr dirty="0" err="1"/>
              <a:t>monje</a:t>
            </a:r>
            <a:r>
              <a:rPr dirty="0"/>
              <a:t> de </a:t>
            </a:r>
            <a:r>
              <a:rPr dirty="0" err="1"/>
              <a:t>nombre</a:t>
            </a:r>
            <a:r>
              <a:rPr dirty="0"/>
              <a:t> Arias. Los </a:t>
            </a:r>
            <a:r>
              <a:rPr dirty="0" err="1"/>
              <a:t>bienes</a:t>
            </a:r>
            <a:r>
              <a:rPr dirty="0"/>
              <a:t>, </a:t>
            </a:r>
            <a:r>
              <a:rPr dirty="0" err="1"/>
              <a:t>muebles</a:t>
            </a:r>
            <a:r>
              <a:rPr dirty="0"/>
              <a:t> e </a:t>
            </a:r>
            <a:r>
              <a:rPr dirty="0" err="1"/>
              <a:t>inmuebles</a:t>
            </a:r>
            <a:r>
              <a:rPr dirty="0"/>
              <a:t> </a:t>
            </a:r>
            <a:r>
              <a:rPr dirty="0" err="1"/>
              <a:t>donados</a:t>
            </a:r>
            <a:r>
              <a:rPr dirty="0"/>
              <a:t> se </a:t>
            </a:r>
            <a:r>
              <a:rPr dirty="0" err="1"/>
              <a:t>localizan</a:t>
            </a:r>
            <a:r>
              <a:rPr dirty="0"/>
              <a:t> </a:t>
            </a:r>
            <a:r>
              <a:rPr dirty="0" err="1"/>
              <a:t>tanto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Liébana</a:t>
            </a:r>
            <a:r>
              <a:rPr dirty="0"/>
              <a:t> </a:t>
            </a:r>
            <a:r>
              <a:rPr dirty="0" err="1"/>
              <a:t>como</a:t>
            </a:r>
            <a:r>
              <a:rPr dirty="0"/>
              <a:t> </a:t>
            </a:r>
            <a:r>
              <a:rPr i="1" dirty="0"/>
              <a:t>"</a:t>
            </a:r>
            <a:r>
              <a:rPr i="1" dirty="0" err="1"/>
              <a:t>foris</a:t>
            </a:r>
            <a:r>
              <a:rPr i="1" dirty="0"/>
              <a:t> </a:t>
            </a:r>
            <a:r>
              <a:rPr i="1" dirty="0" err="1"/>
              <a:t>monte</a:t>
            </a:r>
            <a:r>
              <a:rPr i="1" dirty="0"/>
              <a:t>".</a:t>
            </a:r>
          </a:p>
        </p:txBody>
      </p:sp>
      <p:sp>
        <p:nvSpPr>
          <p:cNvPr id="213" name="Texto"/>
          <p:cNvSpPr txBox="1"/>
          <p:nvPr/>
        </p:nvSpPr>
        <p:spPr>
          <a:xfrm>
            <a:off x="5770739" y="3245593"/>
            <a:ext cx="650522" cy="3708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/>
          <a:p>
            <a:endParaRPr/>
          </a:p>
        </p:txBody>
      </p:sp>
      <p:sp>
        <p:nvSpPr>
          <p:cNvPr id="214" name="Arias dona cuanto tiene &quot;infra Libana&quot;, sin citar lugares, et &quot;foris monte&quot; donde sí concreta: in primis cognomino locum in Zerbaria; trado terras et pratis ad heclesia, et in Erbeliare, terras et pratos, et in Rosaauba terras et pratis........... Además"/>
          <p:cNvSpPr txBox="1"/>
          <p:nvPr/>
        </p:nvSpPr>
        <p:spPr>
          <a:xfrm>
            <a:off x="3425856" y="3718538"/>
            <a:ext cx="8159854" cy="24282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762000" marR="1219200" indent="444500" algn="just" defTabSz="457200">
              <a:defRPr sz="2033" i="1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i="0"/>
              <a:t>Arias dona cuanto tiene </a:t>
            </a:r>
            <a:r>
              <a:t>"infra Libana", </a:t>
            </a:r>
            <a:r>
              <a:rPr i="0"/>
              <a:t>sin citar lugares, et </a:t>
            </a:r>
            <a:r>
              <a:t>"foris monte" </a:t>
            </a:r>
            <a:r>
              <a:rPr i="0"/>
              <a:t>donde sí concreta: </a:t>
            </a:r>
            <a:r>
              <a:t>in primis cognomino locum in Zerbaria; trado terras et pratis ad heclesia, et in Erbeliare, terras et pratos, et in Rosaauba terras et pratis</a:t>
            </a:r>
            <a:r>
              <a:rPr i="0"/>
              <a:t>........... Además, aporta bienes muebles </a:t>
            </a:r>
            <a:r>
              <a:t>vasilia vel vestimenta omnia mea tradita sint ad ipsos sanctos et patronos</a:t>
            </a:r>
            <a:r>
              <a:rPr i="0"/>
              <a:t>... Finalmente, entre los doce firmantes del documento aparecen un </a:t>
            </a:r>
            <a:r>
              <a:t>Flabius de Cervaria </a:t>
            </a:r>
            <a:r>
              <a:rPr i="0"/>
              <a:t>y un </a:t>
            </a:r>
            <a:r>
              <a:t>Trasicus de Cervaria.</a:t>
            </a:r>
          </a:p>
        </p:txBody>
      </p:sp>
    </p:spTree>
  </p:cSld>
  <p:clrMapOvr>
    <a:masterClrMapping/>
  </p:clrMapOvr>
  <p:transition spd="med"/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Estos &quot;pactos&quot;, eran documentos formales de compromiso monástico, donde se dejaba constancia por escrito y se suscribía por los profesos cuáles eran los compromisos de su ingreso, cuál era su aportación y su obligación, de acuerdo con la tradición apostó"/>
          <p:cNvSpPr txBox="1"/>
          <p:nvPr/>
        </p:nvSpPr>
        <p:spPr>
          <a:xfrm>
            <a:off x="898298" y="477610"/>
            <a:ext cx="10680782" cy="1551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lvl1pPr>
          </a:lstStyle>
          <a:p>
            <a:r>
              <a:t>Estos "pactos", eran documentos formales de compromiso monástico, donde se dejaba constancia por escrito y se suscribía por los profesos cuáles eran los compromisos de su ingreso, cuál era su aportación y su obligación, de acuerdo con la tradición apostólica, a tener las posesiones en común. De esta manera se evitaba que si el monje perdía su vocación recuperara los bienes aportados.</a:t>
            </a:r>
          </a:p>
        </p:txBody>
      </p:sp>
      <p:pic>
        <p:nvPicPr>
          <p:cNvPr id="217" name="EREMITORIO ISIDORA MONTEJO 15ABRIL22 (47).JPG" descr="EREMITORIO ISIDORA MONTEJO 15ABRIL22 (47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5323" y="2512235"/>
            <a:ext cx="5485336" cy="3656891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Eremitorio Isidora. Montejo de Bricia"/>
          <p:cNvSpPr txBox="1"/>
          <p:nvPr/>
        </p:nvSpPr>
        <p:spPr>
          <a:xfrm>
            <a:off x="8255486" y="6052199"/>
            <a:ext cx="3788638" cy="3708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t>Eremitorio Isidora. Montejo de Bricia</a:t>
            </a:r>
          </a:p>
        </p:txBody>
      </p:sp>
    </p:spTree>
  </p:cSld>
  <p:clrMapOvr>
    <a:masterClrMapping/>
  </p:clrMapOvr>
  <p:transition spd="med"/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La entrega de Arias tiene un rango especial.…"/>
          <p:cNvSpPr txBox="1"/>
          <p:nvPr/>
        </p:nvSpPr>
        <p:spPr>
          <a:xfrm>
            <a:off x="368933" y="567730"/>
            <a:ext cx="11982608" cy="1844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La entrega de Arias tiene un rango especial.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Arias era extraño a la comunidad, se integra en la misma en calidad de abad, al mismo tiempo que lleva a cabo su encomendación. Significativo que en el texto tan sólo se cite una iglesia, la de Cervera, y términos en poblaciones cercanas a ésta, como Arbejal y Resoba. 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Pero... ¿cuál era esta iglesia que se cita en Cervera?. ¿Pudo ser la rupestre de San Vicente y ser esta minúscula iglesia monástica?.</a:t>
            </a:r>
          </a:p>
        </p:txBody>
      </p:sp>
      <p:pic>
        <p:nvPicPr>
          <p:cNvPr id="221" name="Cervara de Pisuerga rupestre (55).JPG" descr="Cervara de Pisuerga rupestre (55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9583" y="2664978"/>
            <a:ext cx="4630053" cy="347254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Texto"/>
          <p:cNvSpPr txBox="1"/>
          <p:nvPr/>
        </p:nvSpPr>
        <p:spPr>
          <a:xfrm>
            <a:off x="5770739" y="3245593"/>
            <a:ext cx="650522" cy="3708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/>
          <a:p>
            <a:endParaRPr/>
          </a:p>
        </p:txBody>
      </p:sp>
      <p:sp>
        <p:nvSpPr>
          <p:cNvPr id="224" name="En el cartulario del monasterio palentino de Lebanza existe un documento publicado Pérez de Mier y fechado en 932.…"/>
          <p:cNvSpPr txBox="1"/>
          <p:nvPr/>
        </p:nvSpPr>
        <p:spPr>
          <a:xfrm>
            <a:off x="-14737" y="1192532"/>
            <a:ext cx="8149296" cy="44729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En el cartulario del monasterio palentino de Lebanza existe un documento publicado Pérez de Mier y fechado en 932. 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Los condes de Piedras Negras, don Alfonso y doña Justa otorgan distintas propiedades abadía de Lebanza entre las que figura la décima parte del portazgo de Cervera, y continúa </a:t>
            </a:r>
            <a:r>
              <a:rPr i="1"/>
              <a:t>et damus vobis duas ecclesias sanctum vicencium et sanctum iohannem locum predictum in cervaria </a:t>
            </a:r>
            <a:r>
              <a:t>y concreta que éstas se sitúan </a:t>
            </a:r>
            <a:r>
              <a:rPr i="1"/>
              <a:t>Inter flumine rosga episorga, ipsas ecclesias cum omni suo exitum vel cum suis adiacentiis terris pumiferis molinis cum suis prestantiis. 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El dato que aporta este documento entendemos que es definitivo al situar la iglesia de San Vicente en el lugar donde aún permanece, entre los ríos Ruesga -actual Ribera- y el Pisuerga.</a:t>
            </a:r>
          </a:p>
        </p:txBody>
      </p:sp>
      <p:pic>
        <p:nvPicPr>
          <p:cNvPr id="225" name="image23.jpeg" descr="image2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85522" y="739647"/>
            <a:ext cx="4193080" cy="55907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o"/>
          <p:cNvSpPr txBox="1"/>
          <p:nvPr/>
        </p:nvSpPr>
        <p:spPr>
          <a:xfrm>
            <a:off x="5770739" y="3245593"/>
            <a:ext cx="650522" cy="3708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/>
          <a:p>
            <a:endParaRPr/>
          </a:p>
        </p:txBody>
      </p:sp>
      <p:sp>
        <p:nvSpPr>
          <p:cNvPr id="228" name="El interior de la iglesia rupestre de San Vicente superficie de unos 30 m2 , casi 5 m2 son de tránsito y otros 5 m2 dedicados a un pequeño habitáculo tallado en su zona norte que pudo ser sacristía.…"/>
          <p:cNvSpPr txBox="1"/>
          <p:nvPr/>
        </p:nvSpPr>
        <p:spPr>
          <a:xfrm>
            <a:off x="717897" y="446242"/>
            <a:ext cx="11150189" cy="2554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sz="2000" dirty="0"/>
              <a:t>El interior de la </a:t>
            </a:r>
            <a:r>
              <a:rPr sz="2000" dirty="0" err="1"/>
              <a:t>iglesia</a:t>
            </a:r>
            <a:r>
              <a:rPr sz="2000" dirty="0"/>
              <a:t> </a:t>
            </a:r>
            <a:r>
              <a:rPr sz="2000" dirty="0" err="1"/>
              <a:t>rupestre</a:t>
            </a:r>
            <a:r>
              <a:rPr sz="2000" dirty="0"/>
              <a:t> de San Vicente </a:t>
            </a:r>
            <a:r>
              <a:rPr sz="2000" dirty="0" err="1"/>
              <a:t>superficie</a:t>
            </a:r>
            <a:r>
              <a:rPr sz="2000" dirty="0"/>
              <a:t> de </a:t>
            </a:r>
            <a:r>
              <a:rPr sz="2000" dirty="0" err="1"/>
              <a:t>unos</a:t>
            </a:r>
            <a:r>
              <a:rPr sz="2000" dirty="0"/>
              <a:t> 30 m</a:t>
            </a:r>
            <a:r>
              <a:rPr sz="2000" baseline="31999" dirty="0"/>
              <a:t>2</a:t>
            </a:r>
            <a:r>
              <a:rPr sz="2000" dirty="0"/>
              <a:t> , </a:t>
            </a:r>
            <a:r>
              <a:rPr sz="2000" dirty="0" err="1"/>
              <a:t>casi</a:t>
            </a:r>
            <a:r>
              <a:rPr sz="2000" dirty="0"/>
              <a:t> 5 m</a:t>
            </a:r>
            <a:r>
              <a:rPr sz="2000" baseline="31999" dirty="0"/>
              <a:t>2</a:t>
            </a:r>
            <a:r>
              <a:rPr sz="2000" dirty="0"/>
              <a:t> son de </a:t>
            </a:r>
            <a:r>
              <a:rPr sz="2000" dirty="0" err="1"/>
              <a:t>tránsito</a:t>
            </a:r>
            <a:r>
              <a:rPr sz="2000" dirty="0"/>
              <a:t> y </a:t>
            </a:r>
            <a:r>
              <a:rPr sz="2000" dirty="0" err="1"/>
              <a:t>otros</a:t>
            </a:r>
            <a:r>
              <a:rPr sz="2000" dirty="0"/>
              <a:t> 5 m</a:t>
            </a:r>
            <a:r>
              <a:rPr sz="2000" baseline="31999" dirty="0"/>
              <a:t>2</a:t>
            </a:r>
            <a:r>
              <a:rPr sz="2000" dirty="0"/>
              <a:t> </a:t>
            </a:r>
            <a:r>
              <a:rPr sz="2000" dirty="0" err="1"/>
              <a:t>dedicados</a:t>
            </a:r>
            <a:r>
              <a:rPr sz="2000" dirty="0"/>
              <a:t> a un </a:t>
            </a:r>
            <a:r>
              <a:rPr sz="2000" dirty="0" err="1"/>
              <a:t>pequeño</a:t>
            </a:r>
            <a:r>
              <a:rPr sz="2000" dirty="0"/>
              <a:t> </a:t>
            </a:r>
            <a:r>
              <a:rPr sz="2000" dirty="0" err="1"/>
              <a:t>habitáculo</a:t>
            </a:r>
            <a:r>
              <a:rPr sz="2000" dirty="0"/>
              <a:t> </a:t>
            </a:r>
            <a:r>
              <a:rPr sz="2000" dirty="0" err="1"/>
              <a:t>tallado</a:t>
            </a:r>
            <a:r>
              <a:rPr sz="2000" dirty="0"/>
              <a:t> </a:t>
            </a:r>
            <a:r>
              <a:rPr sz="2000" dirty="0" err="1"/>
              <a:t>en</a:t>
            </a:r>
            <a:r>
              <a:rPr sz="2000" dirty="0"/>
              <a:t> </a:t>
            </a:r>
            <a:r>
              <a:rPr sz="2000" dirty="0" err="1"/>
              <a:t>su</a:t>
            </a:r>
            <a:r>
              <a:rPr sz="2000" dirty="0"/>
              <a:t> zona </a:t>
            </a:r>
            <a:r>
              <a:rPr sz="2000" dirty="0" err="1"/>
              <a:t>norte</a:t>
            </a:r>
            <a:r>
              <a:rPr sz="2000" dirty="0"/>
              <a:t> que </a:t>
            </a:r>
            <a:r>
              <a:rPr sz="2000" dirty="0" err="1"/>
              <a:t>pudo</a:t>
            </a:r>
            <a:r>
              <a:rPr sz="2000" dirty="0"/>
              <a:t> </a:t>
            </a:r>
            <a:r>
              <a:rPr sz="2000" dirty="0" err="1"/>
              <a:t>ser</a:t>
            </a:r>
            <a:r>
              <a:rPr sz="2000" dirty="0"/>
              <a:t> </a:t>
            </a:r>
            <a:r>
              <a:rPr sz="2000" dirty="0" err="1"/>
              <a:t>sacristía</a:t>
            </a:r>
            <a:r>
              <a:rPr sz="2000" dirty="0"/>
              <a:t>. 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sz="2000" dirty="0"/>
              <a:t>Zona de altar, con </a:t>
            </a:r>
            <a:r>
              <a:rPr sz="2000" dirty="0" err="1"/>
              <a:t>ábside</a:t>
            </a:r>
            <a:r>
              <a:rPr sz="2000" dirty="0"/>
              <a:t> </a:t>
            </a:r>
            <a:r>
              <a:rPr sz="2000" dirty="0" err="1"/>
              <a:t>cuadrado</a:t>
            </a:r>
            <a:r>
              <a:rPr sz="2000" dirty="0"/>
              <a:t>, </a:t>
            </a:r>
            <a:r>
              <a:rPr sz="2000" dirty="0" err="1"/>
              <a:t>elevada</a:t>
            </a:r>
            <a:r>
              <a:rPr sz="2000" dirty="0"/>
              <a:t> </a:t>
            </a:r>
            <a:r>
              <a:rPr sz="2000" dirty="0" err="1"/>
              <a:t>sobre</a:t>
            </a:r>
            <a:r>
              <a:rPr sz="2000" dirty="0"/>
              <a:t> el </a:t>
            </a:r>
            <a:r>
              <a:rPr sz="2000" dirty="0" err="1"/>
              <a:t>coro</a:t>
            </a:r>
            <a:r>
              <a:rPr sz="2000" dirty="0"/>
              <a:t> </a:t>
            </a:r>
            <a:r>
              <a:rPr sz="2000" dirty="0" err="1"/>
              <a:t>por</a:t>
            </a:r>
            <a:r>
              <a:rPr sz="2000" dirty="0"/>
              <a:t> un </a:t>
            </a:r>
            <a:r>
              <a:rPr sz="2000" dirty="0" err="1"/>
              <a:t>pequeño</a:t>
            </a:r>
            <a:r>
              <a:rPr sz="2000" dirty="0"/>
              <a:t> </a:t>
            </a:r>
            <a:r>
              <a:rPr sz="2000" dirty="0" err="1"/>
              <a:t>escalón</a:t>
            </a:r>
            <a:r>
              <a:rPr sz="2000" dirty="0"/>
              <a:t>, </a:t>
            </a:r>
            <a:r>
              <a:rPr sz="2000" dirty="0" err="1"/>
              <a:t>acceso</a:t>
            </a:r>
            <a:r>
              <a:rPr sz="2000" dirty="0"/>
              <a:t> al </a:t>
            </a:r>
            <a:r>
              <a:rPr sz="2000" dirty="0" err="1"/>
              <a:t>coro</a:t>
            </a:r>
            <a:r>
              <a:rPr sz="2000" dirty="0"/>
              <a:t> </a:t>
            </a:r>
            <a:r>
              <a:rPr sz="2000" dirty="0" err="1"/>
              <a:t>mediante</a:t>
            </a:r>
            <a:r>
              <a:rPr sz="2000" dirty="0"/>
              <a:t> </a:t>
            </a:r>
            <a:r>
              <a:rPr sz="2000" dirty="0" err="1"/>
              <a:t>una</a:t>
            </a:r>
            <a:r>
              <a:rPr sz="2000" dirty="0"/>
              <a:t> </a:t>
            </a:r>
            <a:r>
              <a:rPr sz="2000" dirty="0" err="1"/>
              <a:t>puerta</a:t>
            </a:r>
            <a:r>
              <a:rPr sz="2000" dirty="0"/>
              <a:t> </a:t>
            </a:r>
            <a:r>
              <a:rPr sz="2000" dirty="0" err="1"/>
              <a:t>independiente</a:t>
            </a:r>
            <a:r>
              <a:rPr sz="2000" dirty="0"/>
              <a:t> </a:t>
            </a:r>
            <a:r>
              <a:rPr sz="2000" dirty="0" err="1"/>
              <a:t>orientada</a:t>
            </a:r>
            <a:r>
              <a:rPr sz="2000" dirty="0"/>
              <a:t> al sur, y </a:t>
            </a:r>
            <a:r>
              <a:rPr sz="2000" dirty="0" err="1"/>
              <a:t>división</a:t>
            </a:r>
            <a:r>
              <a:rPr sz="2000" dirty="0"/>
              <a:t> entre </a:t>
            </a:r>
            <a:r>
              <a:rPr sz="2000" dirty="0" err="1"/>
              <a:t>este</a:t>
            </a:r>
            <a:r>
              <a:rPr sz="2000" dirty="0"/>
              <a:t> y la zona de </a:t>
            </a:r>
            <a:r>
              <a:rPr sz="2000" dirty="0" err="1"/>
              <a:t>fieles</a:t>
            </a:r>
            <a:r>
              <a:rPr sz="2000" dirty="0"/>
              <a:t> </a:t>
            </a:r>
            <a:r>
              <a:rPr sz="2000" dirty="0" err="1"/>
              <a:t>por</a:t>
            </a:r>
            <a:r>
              <a:rPr sz="2000" dirty="0"/>
              <a:t> </a:t>
            </a:r>
            <a:r>
              <a:rPr sz="2000" dirty="0" err="1"/>
              <a:t>medio</a:t>
            </a:r>
            <a:r>
              <a:rPr sz="2000" dirty="0"/>
              <a:t> de un cancel alto </a:t>
            </a:r>
            <a:r>
              <a:rPr sz="2000" dirty="0" err="1"/>
              <a:t>cuyas</a:t>
            </a:r>
            <a:r>
              <a:rPr sz="2000" dirty="0"/>
              <a:t> </a:t>
            </a:r>
            <a:r>
              <a:rPr sz="2000" dirty="0" err="1"/>
              <a:t>entalladuras</a:t>
            </a:r>
            <a:r>
              <a:rPr sz="2000" dirty="0"/>
              <a:t> </a:t>
            </a:r>
            <a:r>
              <a:rPr sz="2000" dirty="0" err="1"/>
              <a:t>en</a:t>
            </a:r>
            <a:r>
              <a:rPr sz="2000" dirty="0"/>
              <a:t> la </a:t>
            </a:r>
            <a:r>
              <a:rPr sz="2000" dirty="0" err="1"/>
              <a:t>roca</a:t>
            </a:r>
            <a:r>
              <a:rPr sz="2000" dirty="0"/>
              <a:t> para </a:t>
            </a:r>
            <a:r>
              <a:rPr sz="2000" dirty="0" err="1"/>
              <a:t>colocar</a:t>
            </a:r>
            <a:r>
              <a:rPr sz="2000" dirty="0"/>
              <a:t> las </a:t>
            </a:r>
            <a:r>
              <a:rPr sz="2000" dirty="0" err="1"/>
              <a:t>vigas</a:t>
            </a:r>
            <a:r>
              <a:rPr sz="2000" dirty="0"/>
              <a:t> son </a:t>
            </a:r>
            <a:r>
              <a:rPr sz="2000" dirty="0" err="1"/>
              <a:t>aún</a:t>
            </a:r>
            <a:r>
              <a:rPr sz="2000" dirty="0"/>
              <a:t> </a:t>
            </a:r>
            <a:r>
              <a:rPr sz="2000" dirty="0" err="1"/>
              <a:t>perfectamente</a:t>
            </a:r>
            <a:r>
              <a:rPr sz="2000" dirty="0"/>
              <a:t> </a:t>
            </a:r>
            <a:r>
              <a:rPr sz="2000" dirty="0" err="1"/>
              <a:t>identificables</a:t>
            </a:r>
            <a:r>
              <a:rPr sz="2000" dirty="0"/>
              <a:t>. El </a:t>
            </a:r>
            <a:r>
              <a:rPr sz="2000" dirty="0" err="1"/>
              <a:t>acceso</a:t>
            </a:r>
            <a:r>
              <a:rPr sz="2000" dirty="0"/>
              <a:t> a </a:t>
            </a:r>
            <a:r>
              <a:rPr sz="2000" dirty="0" err="1"/>
              <a:t>este</a:t>
            </a:r>
            <a:r>
              <a:rPr sz="2000" dirty="0"/>
              <a:t> </a:t>
            </a:r>
            <a:r>
              <a:rPr sz="2000" dirty="0" err="1"/>
              <a:t>tercer</a:t>
            </a:r>
            <a:r>
              <a:rPr sz="2000" dirty="0"/>
              <a:t> </a:t>
            </a:r>
            <a:r>
              <a:rPr sz="2000" dirty="0" err="1"/>
              <a:t>espacio</a:t>
            </a:r>
            <a:r>
              <a:rPr sz="2000" dirty="0"/>
              <a:t>, </a:t>
            </a:r>
            <a:r>
              <a:rPr sz="2000" dirty="0" err="1"/>
              <a:t>donde</a:t>
            </a:r>
            <a:r>
              <a:rPr sz="2000" dirty="0"/>
              <a:t> se </a:t>
            </a:r>
            <a:r>
              <a:rPr sz="2000" dirty="0" err="1"/>
              <a:t>ubicaría</a:t>
            </a:r>
            <a:r>
              <a:rPr sz="2000" dirty="0"/>
              <a:t> el pueblo, se </a:t>
            </a:r>
            <a:r>
              <a:rPr sz="2000" dirty="0" err="1"/>
              <a:t>realizaría</a:t>
            </a:r>
            <a:r>
              <a:rPr sz="2000" dirty="0"/>
              <a:t> </a:t>
            </a:r>
            <a:r>
              <a:rPr sz="2000" dirty="0" err="1"/>
              <a:t>por</a:t>
            </a:r>
            <a:r>
              <a:rPr sz="2000" dirty="0"/>
              <a:t> </a:t>
            </a:r>
            <a:r>
              <a:rPr sz="2000" dirty="0" err="1"/>
              <a:t>una</a:t>
            </a:r>
            <a:r>
              <a:rPr sz="2000" dirty="0"/>
              <a:t> </a:t>
            </a:r>
            <a:r>
              <a:rPr sz="2000" dirty="0" err="1"/>
              <a:t>segunda</a:t>
            </a:r>
            <a:r>
              <a:rPr sz="2000" dirty="0"/>
              <a:t> </a:t>
            </a:r>
            <a:r>
              <a:rPr sz="2000" dirty="0" err="1"/>
              <a:t>puerta</a:t>
            </a:r>
            <a:r>
              <a:rPr sz="2000" dirty="0"/>
              <a:t> </a:t>
            </a:r>
            <a:r>
              <a:rPr sz="2000" dirty="0" err="1"/>
              <a:t>situada</a:t>
            </a:r>
            <a:r>
              <a:rPr sz="2000" dirty="0"/>
              <a:t> al </a:t>
            </a:r>
            <a:r>
              <a:rPr sz="2000" dirty="0" err="1"/>
              <a:t>este</a:t>
            </a:r>
            <a:r>
              <a:rPr sz="2000" dirty="0"/>
              <a:t> </a:t>
            </a:r>
            <a:r>
              <a:rPr sz="2000" dirty="0" err="1"/>
              <a:t>en</a:t>
            </a:r>
            <a:r>
              <a:rPr sz="2000" dirty="0"/>
              <a:t> </a:t>
            </a:r>
            <a:r>
              <a:rPr sz="2000" dirty="0" err="1"/>
              <a:t>paralelo</a:t>
            </a:r>
            <a:r>
              <a:rPr sz="2000" dirty="0"/>
              <a:t> al </a:t>
            </a:r>
            <a:r>
              <a:rPr sz="2000" dirty="0" err="1"/>
              <a:t>ábside</a:t>
            </a:r>
            <a:r>
              <a:rPr sz="2000" dirty="0"/>
              <a:t>.</a:t>
            </a:r>
          </a:p>
        </p:txBody>
      </p:sp>
      <p:pic>
        <p:nvPicPr>
          <p:cNvPr id="229" name="Cervara de Pisuerga rupestre (60).JPG" descr="Cervara de Pisuerga rupestre (60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1561" y="3166579"/>
            <a:ext cx="4418703" cy="331402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Texto"/>
          <p:cNvSpPr txBox="1"/>
          <p:nvPr/>
        </p:nvSpPr>
        <p:spPr>
          <a:xfrm>
            <a:off x="5770739" y="3245593"/>
            <a:ext cx="650522" cy="370837"/>
          </a:xfrm>
          <a:prstGeom prst="rect">
            <a:avLst/>
          </a:prstGeom>
          <a:ln w="12700">
            <a:miter lim="400000"/>
          </a:ln>
        </p:spPr>
        <p:txBody>
          <a:bodyPr wrap="none" lIns="45718" tIns="45718" rIns="45718" bIns="45718">
            <a:spAutoFit/>
          </a:bodyPr>
          <a:lstStyle/>
          <a:p>
            <a:endParaRPr/>
          </a:p>
        </p:txBody>
      </p:sp>
      <p:sp>
        <p:nvSpPr>
          <p:cNvPr id="232" name="La iglesia de San Vicente origen eremítico // iglesia.…"/>
          <p:cNvSpPr txBox="1"/>
          <p:nvPr/>
        </p:nvSpPr>
        <p:spPr>
          <a:xfrm>
            <a:off x="4883508" y="909296"/>
            <a:ext cx="7848935" cy="476503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La iglesia de San Vicente origen eremítico // iglesia.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El espacio interior se dividió en dos // manteniendo una sola entrada, la situada al este, junto al ábside. 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Suponer que la iglesia citada en Cervera en el documento de 818, es la de San Vicente, como iglesia monástica, acogió al abad Arias y sus compañeros Trásico y Flavio reunidos para la oración. 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Buscando la seguridad de la Liébana, el monasterio fue abandonado temporalmente para volverse a ocupar seguramente poco tiempo más tarde. </a:t>
            </a:r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endParaRPr/>
          </a:p>
          <a:p>
            <a:pPr marL="762000" marR="1219200" indent="444500" algn="just" defTabSz="457200">
              <a:defRPr sz="2033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t>La iglesia rupestre no fue útil, se construyó una iglesia de estilo románico, que permaneció hasta s. XIX.</a:t>
            </a:r>
          </a:p>
        </p:txBody>
      </p:sp>
      <p:pic>
        <p:nvPicPr>
          <p:cNvPr id="233" name="image23.jpeg" descr="image23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996" y="482160"/>
            <a:ext cx="4193081" cy="559077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/>
          <p:cNvSpPr txBox="1"/>
          <p:nvPr/>
        </p:nvSpPr>
        <p:spPr>
          <a:xfrm>
            <a:off x="1688881" y="1124293"/>
            <a:ext cx="8537331" cy="258531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baseline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El deficiente estado de conservación</a:t>
            </a: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 material de este patrimonio, motivado por desapariciones totales o parciales. Produce una visión incompleta de los conjuntos, que apenas nos permiten acceder mínimamente a la compresión del fenómeno, debemos conformarnos con resultado de algunas investigaciones.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s-ES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spc="0" normalizeH="0" dirty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Garamond" panose="02020404030301010803" pitchFamily="18" charset="0"/>
                <a:sym typeface="Helvetica"/>
              </a:rPr>
              <a:t>Este patrimonio con sus limitaciones tiene un importante valor porque corresponde a fechas donde son escasas las arquitecturas cristianas conservadas lo que aumenta su interés. 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s-ES" baseline="0" dirty="0">
              <a:solidFill>
                <a:schemeClr val="bg1"/>
              </a:solidFill>
              <a:latin typeface="Garamond" panose="02020404030301010803" pitchFamily="18" charset="0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latin typeface="Garamond" panose="02020404030301010803" pitchFamily="18" charset="0"/>
              <a:sym typeface="Helvetica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3329896" y="373553"/>
            <a:ext cx="52553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599" indent="-228599">
              <a:defRPr sz="3000">
                <a:solidFill>
                  <a:srgbClr val="FFFFFF"/>
                </a:solidFill>
                <a:latin typeface="Garamond"/>
                <a:ea typeface="Garamond"/>
                <a:cs typeface="Garamond"/>
                <a:sym typeface="Garamond"/>
              </a:defRPr>
            </a:pPr>
            <a:r>
              <a:rPr lang="es-ES" sz="3600" dirty="0"/>
              <a:t>Un fenómeno relevante.</a:t>
            </a:r>
          </a:p>
        </p:txBody>
      </p:sp>
      <p:pic>
        <p:nvPicPr>
          <p:cNvPr id="7" name="PRESILLAS DE BRICIA (8).jpg" descr="PRESILLAS DE BRICIA (8)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061" y="3463428"/>
            <a:ext cx="3614091" cy="2710568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CuadroTexto 7"/>
          <p:cNvSpPr txBox="1"/>
          <p:nvPr/>
        </p:nvSpPr>
        <p:spPr>
          <a:xfrm>
            <a:off x="6277707" y="5319346"/>
            <a:ext cx="5161085" cy="64632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r>
              <a:rPr lang="es-ES" dirty="0">
                <a:solidFill>
                  <a:schemeClr val="bg1"/>
                </a:solidFill>
                <a:hlinkClick r:id="rId3"/>
              </a:rPr>
              <a:t>https://www.youtube.com/watch?v=ReejT5DwNPI</a:t>
            </a:r>
            <a:endParaRPr lang="es-ES" dirty="0">
              <a:solidFill>
                <a:schemeClr val="bg1"/>
              </a:solidFill>
            </a:endParaRPr>
          </a:p>
          <a:p>
            <a:endParaRPr kumimoji="0" lang="es-ES" sz="1800" b="0" i="0" u="none" strike="noStrike" cap="none" spc="0" normalizeH="0" baseline="0" dirty="0">
              <a:ln>
                <a:noFill/>
              </a:ln>
              <a:solidFill>
                <a:schemeClr val="bg1"/>
              </a:solidFill>
              <a:effectLst/>
              <a:uFillTx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418298317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47445" y="448408"/>
            <a:ext cx="9032631" cy="1900970"/>
          </a:xfrm>
        </p:spPr>
        <p:txBody>
          <a:bodyPr/>
          <a:lstStyle/>
          <a:p>
            <a:r>
              <a:rPr lang="es-ES" dirty="0">
                <a:solidFill>
                  <a:schemeClr val="bg1"/>
                </a:solidFill>
                <a:latin typeface="Baskerville Old Face" panose="02020602080505020303" pitchFamily="18" charset="0"/>
              </a:rPr>
              <a:t>MUCHAS GRACIAS </a:t>
            </a:r>
            <a:br>
              <a:rPr lang="es-ES" dirty="0">
                <a:solidFill>
                  <a:schemeClr val="bg1"/>
                </a:solidFill>
                <a:latin typeface="Baskerville Old Face" panose="02020602080505020303" pitchFamily="18" charset="0"/>
              </a:rPr>
            </a:br>
            <a:r>
              <a:rPr lang="es-ES" dirty="0">
                <a:solidFill>
                  <a:schemeClr val="bg1"/>
                </a:solidFill>
                <a:latin typeface="Baskerville Old Face" panose="02020602080505020303" pitchFamily="18" charset="0"/>
              </a:rPr>
              <a:t>POR VUESTRO TIEMPO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303" y="2747568"/>
            <a:ext cx="2860949" cy="3609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4897108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Tema de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Tema de Office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5568</Words>
  <Application>Microsoft Office PowerPoint</Application>
  <PresentationFormat>Panorámica</PresentationFormat>
  <Paragraphs>462</Paragraphs>
  <Slides>87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87</vt:i4>
      </vt:variant>
    </vt:vector>
  </HeadingPairs>
  <TitlesOfParts>
    <vt:vector size="88" baseType="lpstr">
      <vt:lpstr>Tema de Office</vt:lpstr>
      <vt:lpstr>El eremitismo</vt:lpstr>
      <vt:lpstr>El eremitismo</vt:lpstr>
      <vt:lpstr>¿Qué sabes del eremitismo? </vt:lpstr>
      <vt:lpstr>¿Qué es el eremitismo?:  nociones de un fenómeno curioso. </vt:lpstr>
      <vt:lpstr>Palabras clave que debemos saber.</vt:lpstr>
      <vt:lpstr>Presentación de PowerPoint</vt:lpstr>
      <vt:lpstr>¿Qué es el eremitismo?:  nociones de un fenómeno curioso.</vt:lpstr>
      <vt:lpstr>Presentación de PowerPoint</vt:lpstr>
      <vt:lpstr>¿Qué motiva a ser eremita?</vt:lpstr>
      <vt:lpstr>Presentación de PowerPoint</vt:lpstr>
      <vt:lpstr>Presentación de PowerPoint</vt:lpstr>
      <vt:lpstr>Presentación de PowerPoint</vt:lpstr>
      <vt:lpstr>Presentación de PowerPoint</vt:lpstr>
      <vt:lpstr>¿Cómo elegir el lugar para crear un eremitorio?</vt:lpstr>
      <vt:lpstr>Aspectos negativos de un eremitorio rupestre. </vt:lpstr>
      <vt:lpstr>Elementos conforman complejo eremítico. </vt:lpstr>
      <vt:lpstr>Presentación de PowerPoint</vt:lpstr>
      <vt:lpstr>¿Qué es el eremitismo?:  nociones de un fenómeno curioso.</vt:lpstr>
      <vt:lpstr>Presentación de PowerPoint</vt:lpstr>
      <vt:lpstr>Presentación de PowerPoint</vt:lpstr>
      <vt:lpstr>¿Qué es el eremitismo?:  nociones de un fenómeno curioso. </vt:lpstr>
      <vt:lpstr>¿Cómo podemos acercarnos al conocimiento del fenómeno?</vt:lpstr>
      <vt:lpstr>¿Qué es el eremitismo?:  nociones de un fenómeno curioso</vt:lpstr>
      <vt:lpstr>El eremitismo oriental</vt:lpstr>
      <vt:lpstr>Presentación de PowerPoint</vt:lpstr>
      <vt:lpstr>El eremitismo oriental</vt:lpstr>
      <vt:lpstr>Presentación de PowerPoint</vt:lpstr>
      <vt:lpstr>Presentación de PowerPoint</vt:lpstr>
      <vt:lpstr>Presentación de PowerPoint</vt:lpstr>
      <vt:lpstr>Los eremitorios:  escenarios de una forma de entender el mundo. </vt:lpstr>
      <vt:lpstr>¿Por qué una cueva?</vt:lpstr>
      <vt:lpstr>Relación hombre y cueva desde tiempos inmemoriales. </vt:lpstr>
      <vt:lpstr>Referencias concretas. </vt:lpstr>
      <vt:lpstr>Presentación de PowerPoint</vt:lpstr>
      <vt:lpstr>Escritores cristianos.</vt:lpstr>
      <vt:lpstr>Presentación de PowerPoint</vt:lpstr>
      <vt:lpstr>Los eremitorios</vt:lpstr>
      <vt:lpstr>Aspectos geológicos.</vt:lpstr>
      <vt:lpstr>Aspectos geológicos.</vt:lpstr>
      <vt:lpstr>Localización y simbolismo. </vt:lpstr>
      <vt:lpstr>La relación con el río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Del eremitismo al monacato primitivo.</vt:lpstr>
      <vt:lpstr>Del eremitismo al monacato primitivo.</vt:lpstr>
      <vt:lpstr>Presentación de PowerPoint</vt:lpstr>
      <vt:lpstr>Del eremitismo al monacato primitivo.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MUCHAS GRACIAS  POR VUESTRO TIEMPO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El eremitismo</dc:title>
  <dc:creator>ROM</dc:creator>
  <cp:lastModifiedBy>Usuario</cp:lastModifiedBy>
  <cp:revision>23</cp:revision>
  <dcterms:modified xsi:type="dcterms:W3CDTF">2023-10-09T09:20:34Z</dcterms:modified>
</cp:coreProperties>
</file>