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custDataLst>
    <p:tags r:id="rId16"/>
  </p:custDataLst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noProof="0" smtClean="0"/>
          </a:p>
        </p:txBody>
      </p:sp>
    </p:spTree>
    <p:extLst>
      <p:ext uri="{BB962C8B-B14F-4D97-AF65-F5344CB8AC3E}">
        <p14:creationId xmlns:p14="http://schemas.microsoft.com/office/powerpoint/2010/main" val="3489908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7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1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5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9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3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1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5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9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3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7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1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1588" y="0"/>
            <a:ext cx="1587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5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712C0-32DE-4BF6-BEDD-270DE9497B6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828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3E586-7795-448E-B6CF-F310678965B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232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11BD1-E8A5-4F5B-BAA0-6B08D64BE7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15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EB5D9-CD84-4791-BAA5-8C3131DFD58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090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0D2EA-8301-4A8B-820D-02CCFFCDE8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969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D498A-65E2-42AE-9410-C9BD26ABB2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785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A26BE-5AB6-446E-8A12-B566C52C37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04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E505C-6CD2-4568-A647-4EC473EECED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54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9049C-9E6C-4EA0-942D-CF2596A796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65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E314D-CD4B-4170-85E2-129B7F28D5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342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6F11F-65A1-4795-9E13-A93FF1BF6D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537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595FF-B683-4F22-AEF8-F34D96616B0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3054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 esquema del texto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mtClean="0">
                <a:solidFill>
                  <a:srgbClr val="000000"/>
                </a:solidFill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mtClean="0">
                <a:solidFill>
                  <a:srgbClr val="000000"/>
                </a:solidFill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mtClean="0">
                <a:solidFill>
                  <a:srgbClr val="000000"/>
                </a:solidFill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43E6152D-4BD4-498C-B9CD-0F24F91685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lenguayliteratura.org/proyectoaula/texto_periodistico/" TargetMode="External"/><Relationship Id="rId3" Type="http://schemas.openxmlformats.org/officeDocument/2006/relationships/hyperlink" Target="http://recursos.cnice.mec.es/media/prensa/bloque4/" TargetMode="External"/><Relationship Id="rId7" Type="http://schemas.openxmlformats.org/officeDocument/2006/relationships/hyperlink" Target="http://recursos.cnice.mec.es/lengua/profesores/eso3/t2/teoria_1.htm#II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oble.pntic.mec.es/msanto1/lengua/noticia.htm" TargetMode="External"/><Relationship Id="rId5" Type="http://schemas.openxmlformats.org/officeDocument/2006/relationships/hyperlink" Target="http://estudiantes.elpais.com/recursos/consejos-periodisticos" TargetMode="External"/><Relationship Id="rId4" Type="http://schemas.openxmlformats.org/officeDocument/2006/relationships/hyperlink" Target="http://www.ite.educacion.es/formacion/materiales/42/cd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971550" y="296863"/>
            <a:ext cx="720090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spcBef>
                <a:spcPts val="3375"/>
              </a:spcBef>
              <a:buClrTx/>
              <a:buFontTx/>
              <a:buNone/>
              <a:defRPr/>
            </a:pPr>
            <a:r>
              <a:rPr lang="es-ES" sz="54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LA NOTICIA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276475"/>
            <a:ext cx="344170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792163" y="1439863"/>
            <a:ext cx="76327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/>
            <a:r>
              <a:rPr lang="es-ES">
                <a:solidFill>
                  <a:srgbClr val="000000"/>
                </a:solidFill>
              </a:rPr>
              <a:t>Qué es y cómo podemos redactar una noticia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5832475" y="5688013"/>
            <a:ext cx="2952750" cy="91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r" eaLnBrk="1" hangingPunct="1"/>
            <a:r>
              <a:rPr lang="es-ES">
                <a:solidFill>
                  <a:srgbClr val="000000"/>
                </a:solidFill>
              </a:rPr>
              <a:t>Departamento de Lengua</a:t>
            </a:r>
          </a:p>
          <a:p>
            <a:pPr algn="r" eaLnBrk="1" hangingPunct="1"/>
            <a:r>
              <a:rPr lang="es-ES">
                <a:solidFill>
                  <a:srgbClr val="000000"/>
                </a:solidFill>
              </a:rPr>
              <a:t>IES Galileo</a:t>
            </a:r>
          </a:p>
          <a:p>
            <a:pPr algn="r" eaLnBrk="1" hangingPunct="1"/>
            <a:r>
              <a:rPr lang="es-ES">
                <a:solidFill>
                  <a:srgbClr val="000000"/>
                </a:solidFill>
              </a:rPr>
              <a:t>@I_Laso. 2017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7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8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9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971550" y="296863"/>
            <a:ext cx="720090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spcBef>
                <a:spcPts val="3375"/>
              </a:spcBef>
              <a:buClrTx/>
              <a:buFontTx/>
              <a:buNone/>
              <a:defRPr/>
            </a:pPr>
            <a:r>
              <a:rPr lang="es-ES" sz="44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Índice</a:t>
            </a: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431800" y="1584325"/>
            <a:ext cx="8351838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15900"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marL="431800" indent="-215900"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marL="647700" indent="-215900"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buSzPct val="45000"/>
              <a:buFont typeface="Wingdings" charset="2"/>
              <a:buChar char=""/>
            </a:pPr>
            <a:r>
              <a:rPr lang="es-ES" u="sng">
                <a:solidFill>
                  <a:srgbClr val="000000"/>
                </a:solidFill>
              </a:rPr>
              <a:t>Introducción</a:t>
            </a:r>
          </a:p>
          <a:p>
            <a:pPr lvl="2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</a:rPr>
              <a:t>¿Qué es una noticia?</a:t>
            </a:r>
          </a:p>
          <a:p>
            <a:pPr lvl="2" eaLnBrk="1" hangingPunct="1">
              <a:buSzPct val="45000"/>
              <a:buFont typeface="Wingdings" charset="2"/>
              <a:buNone/>
            </a:pPr>
            <a:endParaRPr lang="es-ES">
              <a:solidFill>
                <a:srgbClr val="000000"/>
              </a:solidFill>
            </a:endParaRPr>
          </a:p>
          <a:p>
            <a:pPr eaLnBrk="1" hangingPunct="1">
              <a:buSzPct val="45000"/>
              <a:buFont typeface="Wingdings" charset="2"/>
              <a:buChar char=""/>
            </a:pPr>
            <a:r>
              <a:rPr lang="es-ES" u="sng">
                <a:solidFill>
                  <a:srgbClr val="000000"/>
                </a:solidFill>
              </a:rPr>
              <a:t>Desarrollo</a:t>
            </a:r>
          </a:p>
          <a:p>
            <a:pPr lvl="1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</a:rPr>
              <a:t>Características de la noticia</a:t>
            </a:r>
          </a:p>
          <a:p>
            <a:pPr lvl="1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</a:rPr>
              <a:t>Contenido de una noticia</a:t>
            </a:r>
          </a:p>
          <a:p>
            <a:pPr lvl="1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</a:rPr>
              <a:t>Estructura de la noticia</a:t>
            </a:r>
          </a:p>
          <a:p>
            <a:pPr lvl="1" eaLnBrk="1" hangingPunct="1">
              <a:buSzPct val="45000"/>
              <a:buFont typeface="Wingdings" charset="2"/>
              <a:buNone/>
            </a:pPr>
            <a:endParaRPr lang="es-ES">
              <a:solidFill>
                <a:srgbClr val="000000"/>
              </a:solidFill>
            </a:endParaRPr>
          </a:p>
          <a:p>
            <a:pPr lvl="1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</a:rPr>
              <a:t>¿Cuáles de estos titulares podríamos leer hoy en un periódico español</a:t>
            </a:r>
          </a:p>
          <a:p>
            <a:pPr lvl="1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</a:rPr>
              <a:t>Localiza la respuesta a las seis preguntas del periodismo</a:t>
            </a:r>
          </a:p>
          <a:p>
            <a:pPr lvl="1" eaLnBrk="1" hangingPunct="1">
              <a:buSzPct val="45000"/>
              <a:buFont typeface="Wingdings" charset="2"/>
              <a:buNone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431800" y="4716463"/>
            <a:ext cx="8423275" cy="91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15900" indent="-215900"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15900" algn="l"/>
                <a:tab pos="1130300" algn="l"/>
                <a:tab pos="2044700" algn="l"/>
                <a:tab pos="2959100" algn="l"/>
                <a:tab pos="3873500" algn="l"/>
                <a:tab pos="4787900" algn="l"/>
                <a:tab pos="5702300" algn="l"/>
                <a:tab pos="6616700" algn="l"/>
                <a:tab pos="7531100" algn="l"/>
                <a:tab pos="8445500" algn="l"/>
                <a:tab pos="9359900" algn="l"/>
                <a:tab pos="10274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buSzPct val="45000"/>
              <a:buFont typeface="Wingdings" charset="2"/>
              <a:buChar char=""/>
            </a:pPr>
            <a:r>
              <a:rPr lang="es-ES" u="sng">
                <a:solidFill>
                  <a:srgbClr val="000000"/>
                </a:solidFill>
              </a:rPr>
              <a:t>Conclusiones</a:t>
            </a:r>
          </a:p>
          <a:p>
            <a:pPr eaLnBrk="1" hangingPunct="1">
              <a:buSzPct val="45000"/>
              <a:buFont typeface="Wingdings" charset="2"/>
              <a:buNone/>
            </a:pPr>
            <a:endParaRPr lang="es-ES" u="sng">
              <a:solidFill>
                <a:srgbClr val="000000"/>
              </a:solidFill>
            </a:endParaRPr>
          </a:p>
          <a:p>
            <a:pPr eaLnBrk="1" hangingPunct="1">
              <a:buSzPct val="45000"/>
              <a:buFont typeface="Wingdings" charset="2"/>
              <a:buChar char=""/>
            </a:pPr>
            <a:r>
              <a:rPr lang="es-ES" u="sng">
                <a:solidFill>
                  <a:srgbClr val="000000"/>
                </a:solidFill>
              </a:rPr>
              <a:t>Bibliografía y fuentes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1812925"/>
            <a:ext cx="4286250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90538"/>
            <a:ext cx="8229600" cy="11430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INTRODUCCIÓN</a:t>
            </a:r>
            <a:br>
              <a:rPr lang="es-ES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</a:br>
            <a:r>
              <a:rPr lang="es-ES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¿Qué es una noticia?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2205038"/>
            <a:ext cx="8435975" cy="4041775"/>
          </a:xfrm>
        </p:spPr>
        <p:txBody>
          <a:bodyPr/>
          <a:lstStyle/>
          <a:p>
            <a:pPr marL="341313" indent="-341313" eaLnBrk="1" hangingPunct="1"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s-ES" smtClean="0">
                <a:latin typeface="Verdana" pitchFamily="32" charset="0"/>
              </a:rPr>
              <a:t>Es el texto informativo por excelencia.</a:t>
            </a:r>
          </a:p>
          <a:p>
            <a:pPr marL="341313" indent="-341313" eaLnBrk="1" hangingPunct="1"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s-ES" smtClean="0">
                <a:latin typeface="Verdana" pitchFamily="32" charset="0"/>
              </a:rPr>
              <a:t>Es la fuente del periodismo y de los medios de comunicación de masas. </a:t>
            </a:r>
          </a:p>
          <a:p>
            <a:pPr marL="341313" indent="-341313" eaLnBrk="1" hangingPunct="1"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s-ES" smtClean="0">
                <a:latin typeface="Verdana" pitchFamily="32" charset="0"/>
              </a:rPr>
              <a:t>Es un texto expositivo que da cuenta de un hecho novedoso y sorprendente y que pretende provocar el interés de un gran número de personas.   </a:t>
            </a:r>
          </a:p>
          <a:p>
            <a:pPr marL="341313" indent="-339725" algn="ctr" eaLnBrk="1" hangingPunct="1"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s-ES" smtClean="0">
              <a:latin typeface="Verdana" pitchFamily="3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871538"/>
            <a:ext cx="8064500" cy="863600"/>
          </a:xfrm>
        </p:spPr>
        <p:txBody>
          <a:bodyPr lIns="91440" tIns="45720" rIns="91440" bIns="45720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DESARROLLO</a:t>
            </a:r>
            <a:br>
              <a:rPr lang="es-ES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</a:br>
            <a:r>
              <a:rPr lang="es-ES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Características de la noticia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3113" y="2743200"/>
            <a:ext cx="7543800" cy="3844925"/>
          </a:xfrm>
        </p:spPr>
        <p:txBody>
          <a:bodyPr lIns="91440" tIns="45720" rIns="91440" bIns="45720"/>
          <a:lstStyle/>
          <a:p>
            <a:pPr marL="341313" indent="-341313" eaLnBrk="1" hangingPunct="1">
              <a:buSzPct val="45000"/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mtClean="0">
                <a:latin typeface="Verdana" pitchFamily="32" charset="0"/>
              </a:rPr>
              <a:t>RELEVANCIA </a:t>
            </a:r>
          </a:p>
          <a:p>
            <a:pPr marL="341313" indent="-341313" eaLnBrk="1" hangingPunct="1">
              <a:buSzPct val="45000"/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mtClean="0">
                <a:latin typeface="Verdana" pitchFamily="32" charset="0"/>
              </a:rPr>
              <a:t>ACTUALIDAD</a:t>
            </a:r>
          </a:p>
          <a:p>
            <a:pPr marL="341313" indent="-341313" eaLnBrk="1" hangingPunct="1">
              <a:buSzPct val="45000"/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mtClean="0">
                <a:latin typeface="Verdana" pitchFamily="32" charset="0"/>
              </a:rPr>
              <a:t>ADECUACIÓN</a:t>
            </a:r>
          </a:p>
          <a:p>
            <a:pPr marL="341313" indent="-341313" eaLnBrk="1" hangingPunct="1">
              <a:buSzPct val="45000"/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mtClean="0">
                <a:latin typeface="Verdana" pitchFamily="32" charset="0"/>
              </a:rPr>
              <a:t>OBJETIVIDAD</a:t>
            </a:r>
          </a:p>
          <a:p>
            <a:pPr marL="341313" indent="-341313" eaLnBrk="1" hangingPunct="1">
              <a:buSzPct val="45000"/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mtClean="0">
                <a:latin typeface="Verdana" pitchFamily="32" charset="0"/>
              </a:rPr>
              <a:t>VERACIDAD</a:t>
            </a:r>
          </a:p>
          <a:p>
            <a:pPr marL="341313" indent="-341313" eaLnBrk="1" hangingPunct="1">
              <a:buSzPct val="45000"/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mtClean="0">
                <a:latin typeface="Verdana" pitchFamily="32" charset="0"/>
              </a:rPr>
              <a:t>CLARIDAD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98438"/>
            <a:ext cx="8229600" cy="1143000"/>
          </a:xfrm>
        </p:spPr>
        <p:txBody>
          <a:bodyPr lIns="91440" tIns="45720" rIns="91440" bIns="45720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" sz="32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Contenido de una noticia 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2338388"/>
            <a:ext cx="8459788" cy="2890837"/>
          </a:xfrm>
        </p:spPr>
        <p:txBody>
          <a:bodyPr lIns="91440" tIns="45720" rIns="91440" bIns="45720"/>
          <a:lstStyle/>
          <a:p>
            <a:pPr marL="341313" indent="-341313" eaLnBrk="1" hangingPunct="1">
              <a:spcBef>
                <a:spcPts val="600"/>
              </a:spcBef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2400" b="1" smtClean="0">
                <a:latin typeface="Verdana" pitchFamily="32" charset="0"/>
              </a:rPr>
              <a:t>¿Quién?: </a:t>
            </a:r>
            <a:r>
              <a:rPr lang="es-ES" sz="2400" smtClean="0">
                <a:latin typeface="Verdana" pitchFamily="32" charset="0"/>
              </a:rPr>
              <a:t>El/la protagonista de la noticia.</a:t>
            </a:r>
          </a:p>
          <a:p>
            <a:pPr marL="341313" indent="-341313" eaLnBrk="1" hangingPunct="1">
              <a:spcBef>
                <a:spcPts val="600"/>
              </a:spcBef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2400" b="1" smtClean="0">
                <a:latin typeface="Verdana" pitchFamily="32" charset="0"/>
              </a:rPr>
              <a:t>¿Qué?: </a:t>
            </a:r>
            <a:r>
              <a:rPr lang="es-ES" sz="2400" smtClean="0">
                <a:latin typeface="Verdana" pitchFamily="32" charset="0"/>
              </a:rPr>
              <a:t>El suceso. </a:t>
            </a:r>
          </a:p>
          <a:p>
            <a:pPr marL="341313" indent="-341313" eaLnBrk="1" hangingPunct="1">
              <a:spcBef>
                <a:spcPts val="600"/>
              </a:spcBef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2400" b="1" smtClean="0">
                <a:latin typeface="Verdana" pitchFamily="32" charset="0"/>
              </a:rPr>
              <a:t>¿Cuándo?: </a:t>
            </a:r>
            <a:r>
              <a:rPr lang="es-ES" sz="2400" smtClean="0">
                <a:latin typeface="Verdana" pitchFamily="32" charset="0"/>
              </a:rPr>
              <a:t>El tiempo.</a:t>
            </a:r>
            <a:r>
              <a:rPr lang="es-ES" sz="2400" b="1" smtClean="0">
                <a:latin typeface="Verdana" pitchFamily="32" charset="0"/>
              </a:rPr>
              <a:t> </a:t>
            </a:r>
          </a:p>
          <a:p>
            <a:pPr marL="341313" indent="-341313" eaLnBrk="1" hangingPunct="1">
              <a:spcBef>
                <a:spcPts val="600"/>
              </a:spcBef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2400" b="1" smtClean="0">
                <a:latin typeface="Verdana" pitchFamily="32" charset="0"/>
              </a:rPr>
              <a:t>¿Dónde?: </a:t>
            </a:r>
            <a:r>
              <a:rPr lang="es-ES" sz="2400" smtClean="0">
                <a:latin typeface="Verdana" pitchFamily="32" charset="0"/>
              </a:rPr>
              <a:t>El lugar del hecho.</a:t>
            </a:r>
          </a:p>
          <a:p>
            <a:pPr marL="341313" indent="-341313" eaLnBrk="1" hangingPunct="1">
              <a:spcBef>
                <a:spcPts val="600"/>
              </a:spcBef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2400" b="1" smtClean="0">
                <a:latin typeface="Verdana" pitchFamily="32" charset="0"/>
              </a:rPr>
              <a:t>¿Cómo?: </a:t>
            </a:r>
            <a:r>
              <a:rPr lang="es-ES" sz="2400" smtClean="0">
                <a:latin typeface="Verdana" pitchFamily="32" charset="0"/>
              </a:rPr>
              <a:t>Las circunstancias.</a:t>
            </a:r>
            <a:r>
              <a:rPr lang="es-ES" sz="2400" b="1" smtClean="0">
                <a:latin typeface="Verdana" pitchFamily="32" charset="0"/>
              </a:rPr>
              <a:t> </a:t>
            </a:r>
          </a:p>
          <a:p>
            <a:pPr marL="341313" indent="-341313" eaLnBrk="1" hangingPunct="1">
              <a:spcBef>
                <a:spcPts val="600"/>
              </a:spcBef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2400" b="1" smtClean="0">
                <a:latin typeface="Verdana" pitchFamily="32" charset="0"/>
              </a:rPr>
              <a:t>¿Por qué?: </a:t>
            </a:r>
            <a:r>
              <a:rPr lang="es-ES" sz="2400" smtClean="0">
                <a:latin typeface="Verdana" pitchFamily="32" charset="0"/>
              </a:rPr>
              <a:t>La causa.</a:t>
            </a:r>
            <a:r>
              <a:rPr lang="es-ES" sz="2400" b="1" smtClean="0">
                <a:latin typeface="Verdana" pitchFamily="32" charset="0"/>
              </a:rPr>
              <a:t> 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50825" y="5661025"/>
            <a:ext cx="86423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1750"/>
              </a:spcBef>
              <a:buClrTx/>
              <a:buFontTx/>
              <a:buNone/>
            </a:pPr>
            <a:r>
              <a:rPr lang="es-ES" sz="2800" b="1">
                <a:solidFill>
                  <a:srgbClr val="99CCFF"/>
                </a:solidFill>
                <a:latin typeface="Georgia" pitchFamily="16" charset="0"/>
              </a:rPr>
              <a:t>W</a:t>
            </a:r>
            <a:r>
              <a:rPr lang="es-ES" sz="2800" b="1">
                <a:solidFill>
                  <a:srgbClr val="FF6699"/>
                </a:solidFill>
                <a:latin typeface="Georgia" pitchFamily="16" charset="0"/>
              </a:rPr>
              <a:t>ho?</a:t>
            </a:r>
            <a:r>
              <a:rPr lang="es-ES" sz="2800" b="1">
                <a:solidFill>
                  <a:srgbClr val="FFFF99"/>
                </a:solidFill>
                <a:latin typeface="Georgia" pitchFamily="16" charset="0"/>
              </a:rPr>
              <a:t> </a:t>
            </a:r>
            <a:r>
              <a:rPr lang="es-ES" sz="2800" b="1">
                <a:solidFill>
                  <a:srgbClr val="99CCFF"/>
                </a:solidFill>
                <a:latin typeface="Georgia" pitchFamily="16" charset="0"/>
              </a:rPr>
              <a:t>W</a:t>
            </a:r>
            <a:r>
              <a:rPr lang="es-ES" sz="2800" b="1">
                <a:solidFill>
                  <a:srgbClr val="FF6699"/>
                </a:solidFill>
                <a:latin typeface="Georgia" pitchFamily="16" charset="0"/>
              </a:rPr>
              <a:t>hat? </a:t>
            </a:r>
            <a:r>
              <a:rPr lang="es-ES" sz="2800" b="1">
                <a:solidFill>
                  <a:srgbClr val="99CCFF"/>
                </a:solidFill>
                <a:latin typeface="Georgia" pitchFamily="16" charset="0"/>
              </a:rPr>
              <a:t>W</a:t>
            </a:r>
            <a:r>
              <a:rPr lang="es-ES" sz="2800" b="1">
                <a:solidFill>
                  <a:srgbClr val="FF6699"/>
                </a:solidFill>
                <a:latin typeface="Georgia" pitchFamily="16" charset="0"/>
              </a:rPr>
              <a:t>hen? </a:t>
            </a:r>
            <a:r>
              <a:rPr lang="es-ES" sz="2800" b="1">
                <a:solidFill>
                  <a:srgbClr val="99CCFF"/>
                </a:solidFill>
                <a:latin typeface="Georgia" pitchFamily="16" charset="0"/>
              </a:rPr>
              <a:t>W</a:t>
            </a:r>
            <a:r>
              <a:rPr lang="es-ES" sz="2800" b="1">
                <a:solidFill>
                  <a:srgbClr val="FF6699"/>
                </a:solidFill>
                <a:latin typeface="Georgia" pitchFamily="16" charset="0"/>
              </a:rPr>
              <a:t>here? ho</a:t>
            </a:r>
            <a:r>
              <a:rPr lang="es-ES" sz="2800" b="1">
                <a:solidFill>
                  <a:srgbClr val="99CCFF"/>
                </a:solidFill>
                <a:latin typeface="Georgia" pitchFamily="16" charset="0"/>
              </a:rPr>
              <a:t>W</a:t>
            </a:r>
            <a:r>
              <a:rPr lang="es-ES" sz="2800" b="1">
                <a:solidFill>
                  <a:srgbClr val="FF6699"/>
                </a:solidFill>
                <a:latin typeface="Georgia" pitchFamily="16" charset="0"/>
              </a:rPr>
              <a:t>? </a:t>
            </a:r>
            <a:r>
              <a:rPr lang="es-ES" sz="2800" b="1">
                <a:solidFill>
                  <a:srgbClr val="99CCFF"/>
                </a:solidFill>
                <a:latin typeface="Georgia" pitchFamily="16" charset="0"/>
              </a:rPr>
              <a:t>W</a:t>
            </a:r>
            <a:r>
              <a:rPr lang="es-ES" sz="2800" b="1">
                <a:solidFill>
                  <a:srgbClr val="FF6699"/>
                </a:solidFill>
                <a:latin typeface="Georgia" pitchFamily="16" charset="0"/>
              </a:rPr>
              <a:t>hy?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323850" y="1584325"/>
            <a:ext cx="85312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s-ES" sz="2400">
                <a:solidFill>
                  <a:srgbClr val="000000"/>
                </a:solidFill>
                <a:latin typeface="Verdana" pitchFamily="32" charset="0"/>
              </a:rPr>
              <a:t>Una noticia debe responder a estas seis preguntas: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lIns="91440" tIns="45720" rIns="91440" bIns="45720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" sz="32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Estructura de la noticia 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108075"/>
          </a:xfrm>
        </p:spPr>
        <p:txBody>
          <a:bodyPr lIns="91440" tIns="45720" rIns="91440" bIns="45720"/>
          <a:lstStyle/>
          <a:p>
            <a:pPr marL="341313" indent="-341313" eaLnBrk="1" hangingPunct="1">
              <a:spcBef>
                <a:spcPts val="600"/>
              </a:spcBef>
              <a:buFont typeface="Wingdings" charset="2"/>
              <a:buChar char="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2800" smtClean="0">
                <a:latin typeface="Verdana" pitchFamily="32" charset="0"/>
              </a:rPr>
              <a:t>A través de la estructura de pirámide invertida</a:t>
            </a:r>
            <a:r>
              <a:rPr lang="es-ES" sz="2400" smtClean="0">
                <a:latin typeface="Verdana" pitchFamily="32" charset="0"/>
              </a:rPr>
              <a:t> </a:t>
            </a:r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 rot="10800000">
            <a:off x="5653088" y="3432175"/>
            <a:ext cx="2232025" cy="2592388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007500"/>
              </a:gs>
              <a:gs pos="100000">
                <a:srgbClr val="00FF00"/>
              </a:gs>
            </a:gsLst>
            <a:lin ang="5400000" scaled="1"/>
          </a:gra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1260475" y="3357563"/>
            <a:ext cx="2232025" cy="2592387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00FF00"/>
              </a:gs>
              <a:gs pos="100000">
                <a:srgbClr val="007500"/>
              </a:gs>
            </a:gsLst>
            <a:lin ang="5400000" scaled="1"/>
          </a:gra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1474788" y="4076700"/>
            <a:ext cx="2233612" cy="2016125"/>
          </a:xfrm>
          <a:prstGeom prst="line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H="1">
            <a:off x="1041400" y="4078288"/>
            <a:ext cx="2236788" cy="2087562"/>
          </a:xfrm>
          <a:prstGeom prst="line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076825" y="3068638"/>
            <a:ext cx="576263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2250"/>
              </a:spcBef>
              <a:buClrTx/>
              <a:buFontTx/>
              <a:buNone/>
            </a:pPr>
            <a:r>
              <a:rPr lang="es-ES" sz="360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003800" y="5524500"/>
            <a:ext cx="57626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2250"/>
              </a:spcBef>
              <a:buClrTx/>
              <a:buFontTx/>
              <a:buNone/>
            </a:pPr>
            <a:r>
              <a:rPr lang="es-ES" sz="360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5292725" y="3716338"/>
            <a:ext cx="1588" cy="1800225"/>
          </a:xfrm>
          <a:prstGeom prst="line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2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20" grpId="0" animBg="1"/>
      <p:bldP spid="9221" grpId="0" animBg="1"/>
      <p:bldP spid="9222" grpId="0" animBg="1"/>
      <p:bldP spid="92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 rot="10800000">
            <a:off x="1117600" y="550863"/>
            <a:ext cx="6840538" cy="575945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757546"/>
              </a:gs>
              <a:gs pos="50000">
                <a:srgbClr val="FFFF99"/>
              </a:gs>
              <a:gs pos="100000">
                <a:srgbClr val="757546"/>
              </a:gs>
            </a:gsLst>
            <a:lin ang="5400000" scaled="1"/>
          </a:gra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endParaRPr lang="es-ES"/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916238" y="1111250"/>
            <a:ext cx="3313112" cy="130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 sz="2400">
                <a:solidFill>
                  <a:srgbClr val="000000"/>
                </a:solidFill>
                <a:latin typeface="Verdana" pitchFamily="32" charset="0"/>
              </a:rPr>
              <a:t>Antetítulo 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es-ES" sz="3200" b="1">
                <a:solidFill>
                  <a:srgbClr val="000000"/>
                </a:solidFill>
                <a:latin typeface="Verdana" pitchFamily="32" charset="0"/>
              </a:rPr>
              <a:t>TITULAR</a:t>
            </a:r>
          </a:p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 sz="2400">
                <a:solidFill>
                  <a:srgbClr val="000000"/>
                </a:solidFill>
                <a:latin typeface="Verdana" pitchFamily="32" charset="0"/>
              </a:rPr>
              <a:t>Subtítulo  </a:t>
            </a: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2484438" y="2852738"/>
            <a:ext cx="4103687" cy="1587"/>
          </a:xfrm>
          <a:prstGeom prst="line">
            <a:avLst/>
          </a:prstGeom>
          <a:noFill/>
          <a:ln w="38160" cap="sq">
            <a:solidFill>
              <a:srgbClr val="11111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3276600" y="4149725"/>
            <a:ext cx="2519363" cy="1588"/>
          </a:xfrm>
          <a:prstGeom prst="line">
            <a:avLst/>
          </a:prstGeom>
          <a:noFill/>
          <a:ln w="38160" cap="sq">
            <a:solidFill>
              <a:srgbClr val="11111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455988" y="3068638"/>
            <a:ext cx="219551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 sz="2400">
                <a:solidFill>
                  <a:srgbClr val="000000"/>
                </a:solidFill>
                <a:latin typeface="Verdana" pitchFamily="32" charset="0"/>
              </a:rPr>
              <a:t>ENTRADILLA O LEAD 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360738" y="4365625"/>
            <a:ext cx="2435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 sz="2400">
                <a:solidFill>
                  <a:srgbClr val="000000"/>
                </a:solidFill>
                <a:latin typeface="Verdana" pitchFamily="32" charset="0"/>
              </a:rPr>
              <a:t>Detalles 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635375" y="4941888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 sz="2400">
                <a:solidFill>
                  <a:srgbClr val="000000"/>
                </a:solidFill>
                <a:latin typeface="Verdana" pitchFamily="32" charset="0"/>
              </a:rPr>
              <a:t>Cierre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25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7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3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 animBg="1"/>
      <p:bldP spid="10243" grpId="0" animBg="1"/>
      <p:bldP spid="102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539750" y="1773238"/>
            <a:ext cx="78486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500"/>
              </a:spcBef>
              <a:buFont typeface="Wingdings" charset="2"/>
              <a:buChar char=""/>
            </a:pPr>
            <a:r>
              <a:rPr lang="es-ES" sz="2000" b="1">
                <a:solidFill>
                  <a:srgbClr val="000000"/>
                </a:solidFill>
                <a:latin typeface="Verdana" pitchFamily="32" charset="0"/>
              </a:rPr>
              <a:t>Obama viajará el próximo mes a China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18488" cy="1150938"/>
          </a:xfrm>
        </p:spPr>
        <p:txBody>
          <a:bodyPr lIns="91440" tIns="45720" rIns="91440" bIns="45720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" sz="28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¿Cuáles de estos titulares podríamos leer hoy en un periódico español? 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39750" y="2997200"/>
            <a:ext cx="78486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500"/>
              </a:spcBef>
              <a:buFont typeface="Wingdings" charset="2"/>
              <a:buChar char=""/>
            </a:pPr>
            <a:r>
              <a:rPr lang="es-ES" sz="2000" b="1">
                <a:solidFill>
                  <a:srgbClr val="000000"/>
                </a:solidFill>
                <a:latin typeface="Verdana" pitchFamily="32" charset="0"/>
              </a:rPr>
              <a:t>Obama es un señor americano</a:t>
            </a:r>
          </a:p>
          <a:p>
            <a:pPr eaLnBrk="1" hangingPunct="1">
              <a:spcBef>
                <a:spcPts val="500"/>
              </a:spcBef>
              <a:buFont typeface="Wingdings" charset="2"/>
              <a:buNone/>
            </a:pPr>
            <a:endParaRPr lang="es-ES" sz="2000" b="1">
              <a:solidFill>
                <a:srgbClr val="000000"/>
              </a:solidFill>
              <a:latin typeface="Verdana" pitchFamily="32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39750" y="4256088"/>
            <a:ext cx="78486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500"/>
              </a:spcBef>
              <a:buFont typeface="Wingdings" charset="2"/>
              <a:buChar char=""/>
            </a:pPr>
            <a:r>
              <a:rPr lang="es-ES" sz="2000" b="1">
                <a:solidFill>
                  <a:srgbClr val="000000"/>
                </a:solidFill>
                <a:latin typeface="Verdana" pitchFamily="32" charset="0"/>
              </a:rPr>
              <a:t>Alfonso X visita mañana Toledo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39750" y="5518150"/>
            <a:ext cx="78486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500"/>
              </a:spcBef>
              <a:buFont typeface="Wingdings" charset="2"/>
              <a:buChar char=""/>
            </a:pPr>
            <a:r>
              <a:rPr lang="es-ES" sz="2000" b="1">
                <a:solidFill>
                  <a:srgbClr val="000000"/>
                </a:solidFill>
                <a:latin typeface="Verdana" pitchFamily="32" charset="0"/>
              </a:rPr>
              <a:t>Gran pancetada en las fiestas del barrio</a:t>
            </a:r>
          </a:p>
          <a:p>
            <a:pPr eaLnBrk="1" hangingPunct="1">
              <a:spcBef>
                <a:spcPts val="500"/>
              </a:spcBef>
              <a:buFont typeface="Wingdings" charset="2"/>
              <a:buNone/>
            </a:pPr>
            <a:endParaRPr lang="es-ES" sz="2000" b="1">
              <a:solidFill>
                <a:srgbClr val="000000"/>
              </a:solidFill>
              <a:latin typeface="Verdana" pitchFamily="32" charset="0"/>
            </a:endParaRPr>
          </a:p>
        </p:txBody>
      </p:sp>
      <p:sp>
        <p:nvSpPr>
          <p:cNvPr id="11270" name="Freeform 6"/>
          <p:cNvSpPr>
            <a:spLocks noChangeArrowheads="1"/>
          </p:cNvSpPr>
          <p:nvPr/>
        </p:nvSpPr>
        <p:spPr bwMode="auto">
          <a:xfrm>
            <a:off x="1152525" y="2268538"/>
            <a:ext cx="647700" cy="431800"/>
          </a:xfrm>
          <a:custGeom>
            <a:avLst/>
            <a:gdLst>
              <a:gd name="T0" fmla="*/ 398170 w 841"/>
              <a:gd name="T1" fmla="*/ 124888 h 854"/>
              <a:gd name="T2" fmla="*/ 398170 w 841"/>
              <a:gd name="T3" fmla="*/ 209833 h 854"/>
              <a:gd name="T4" fmla="*/ 203321 w 841"/>
              <a:gd name="T5" fmla="*/ 209833 h 854"/>
              <a:gd name="T6" fmla="*/ 203321 w 841"/>
              <a:gd name="T7" fmla="*/ 0 h 854"/>
              <a:gd name="T8" fmla="*/ 0 w 841"/>
              <a:gd name="T9" fmla="*/ 0 h 854"/>
              <a:gd name="T10" fmla="*/ 0 w 841"/>
              <a:gd name="T11" fmla="*/ 343822 h 854"/>
              <a:gd name="T12" fmla="*/ 398170 w 841"/>
              <a:gd name="T13" fmla="*/ 343822 h 854"/>
              <a:gd name="T14" fmla="*/ 398170 w 841"/>
              <a:gd name="T15" fmla="*/ 431800 h 854"/>
              <a:gd name="T16" fmla="*/ 647700 w 841"/>
              <a:gd name="T17" fmla="*/ 276574 h 854"/>
              <a:gd name="T18" fmla="*/ 398170 w 841"/>
              <a:gd name="T19" fmla="*/ 124888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944688" y="2376488"/>
            <a:ext cx="47513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66FF66"/>
                </a:solidFill>
              </a:rPr>
              <a:t>Relevancia. Actualidad</a:t>
            </a:r>
          </a:p>
        </p:txBody>
      </p:sp>
      <p:sp>
        <p:nvSpPr>
          <p:cNvPr id="11272" name="Freeform 8"/>
          <p:cNvSpPr>
            <a:spLocks noChangeArrowheads="1"/>
          </p:cNvSpPr>
          <p:nvPr/>
        </p:nvSpPr>
        <p:spPr bwMode="auto">
          <a:xfrm>
            <a:off x="1152525" y="3492500"/>
            <a:ext cx="647700" cy="431800"/>
          </a:xfrm>
          <a:custGeom>
            <a:avLst/>
            <a:gdLst>
              <a:gd name="T0" fmla="*/ 398170 w 841"/>
              <a:gd name="T1" fmla="*/ 124888 h 854"/>
              <a:gd name="T2" fmla="*/ 398170 w 841"/>
              <a:gd name="T3" fmla="*/ 209833 h 854"/>
              <a:gd name="T4" fmla="*/ 203321 w 841"/>
              <a:gd name="T5" fmla="*/ 209833 h 854"/>
              <a:gd name="T6" fmla="*/ 203321 w 841"/>
              <a:gd name="T7" fmla="*/ 0 h 854"/>
              <a:gd name="T8" fmla="*/ 0 w 841"/>
              <a:gd name="T9" fmla="*/ 0 h 854"/>
              <a:gd name="T10" fmla="*/ 0 w 841"/>
              <a:gd name="T11" fmla="*/ 343822 h 854"/>
              <a:gd name="T12" fmla="*/ 398170 w 841"/>
              <a:gd name="T13" fmla="*/ 343822 h 854"/>
              <a:gd name="T14" fmla="*/ 398170 w 841"/>
              <a:gd name="T15" fmla="*/ 431800 h 854"/>
              <a:gd name="T16" fmla="*/ 647700 w 841"/>
              <a:gd name="T17" fmla="*/ 276574 h 854"/>
              <a:gd name="T18" fmla="*/ 398170 w 841"/>
              <a:gd name="T19" fmla="*/ 124888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1944688" y="3563938"/>
            <a:ext cx="4751387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66FF66"/>
                </a:solidFill>
              </a:rPr>
              <a:t>Relevancia</a:t>
            </a:r>
          </a:p>
        </p:txBody>
      </p:sp>
      <p:sp>
        <p:nvSpPr>
          <p:cNvPr id="11274" name="Freeform 10"/>
          <p:cNvSpPr>
            <a:spLocks noChangeArrowheads="1"/>
          </p:cNvSpPr>
          <p:nvPr/>
        </p:nvSpPr>
        <p:spPr bwMode="auto">
          <a:xfrm>
            <a:off x="1152525" y="4716463"/>
            <a:ext cx="647700" cy="431800"/>
          </a:xfrm>
          <a:custGeom>
            <a:avLst/>
            <a:gdLst>
              <a:gd name="T0" fmla="*/ 398170 w 841"/>
              <a:gd name="T1" fmla="*/ 124888 h 854"/>
              <a:gd name="T2" fmla="*/ 398170 w 841"/>
              <a:gd name="T3" fmla="*/ 209833 h 854"/>
              <a:gd name="T4" fmla="*/ 203321 w 841"/>
              <a:gd name="T5" fmla="*/ 209833 h 854"/>
              <a:gd name="T6" fmla="*/ 203321 w 841"/>
              <a:gd name="T7" fmla="*/ 0 h 854"/>
              <a:gd name="T8" fmla="*/ 0 w 841"/>
              <a:gd name="T9" fmla="*/ 0 h 854"/>
              <a:gd name="T10" fmla="*/ 0 w 841"/>
              <a:gd name="T11" fmla="*/ 343822 h 854"/>
              <a:gd name="T12" fmla="*/ 398170 w 841"/>
              <a:gd name="T13" fmla="*/ 343822 h 854"/>
              <a:gd name="T14" fmla="*/ 398170 w 841"/>
              <a:gd name="T15" fmla="*/ 431800 h 854"/>
              <a:gd name="T16" fmla="*/ 647700 w 841"/>
              <a:gd name="T17" fmla="*/ 276574 h 854"/>
              <a:gd name="T18" fmla="*/ 398170 w 841"/>
              <a:gd name="T19" fmla="*/ 124888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1944688" y="4824413"/>
            <a:ext cx="4751387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66FF66"/>
                </a:solidFill>
              </a:rPr>
              <a:t>Actualidad</a:t>
            </a:r>
          </a:p>
        </p:txBody>
      </p:sp>
      <p:sp>
        <p:nvSpPr>
          <p:cNvPr id="11276" name="Freeform 12"/>
          <p:cNvSpPr>
            <a:spLocks noChangeArrowheads="1"/>
          </p:cNvSpPr>
          <p:nvPr/>
        </p:nvSpPr>
        <p:spPr bwMode="auto">
          <a:xfrm>
            <a:off x="1152525" y="5976938"/>
            <a:ext cx="647700" cy="431800"/>
          </a:xfrm>
          <a:custGeom>
            <a:avLst/>
            <a:gdLst>
              <a:gd name="T0" fmla="*/ 398170 w 841"/>
              <a:gd name="T1" fmla="*/ 124888 h 854"/>
              <a:gd name="T2" fmla="*/ 398170 w 841"/>
              <a:gd name="T3" fmla="*/ 209833 h 854"/>
              <a:gd name="T4" fmla="*/ 203321 w 841"/>
              <a:gd name="T5" fmla="*/ 209833 h 854"/>
              <a:gd name="T6" fmla="*/ 203321 w 841"/>
              <a:gd name="T7" fmla="*/ 0 h 854"/>
              <a:gd name="T8" fmla="*/ 0 w 841"/>
              <a:gd name="T9" fmla="*/ 0 h 854"/>
              <a:gd name="T10" fmla="*/ 0 w 841"/>
              <a:gd name="T11" fmla="*/ 343822 h 854"/>
              <a:gd name="T12" fmla="*/ 398170 w 841"/>
              <a:gd name="T13" fmla="*/ 343822 h 854"/>
              <a:gd name="T14" fmla="*/ 398170 w 841"/>
              <a:gd name="T15" fmla="*/ 431800 h 854"/>
              <a:gd name="T16" fmla="*/ 647700 w 841"/>
              <a:gd name="T17" fmla="*/ 276574 h 854"/>
              <a:gd name="T18" fmla="*/ 398170 w 841"/>
              <a:gd name="T19" fmla="*/ 124888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944688" y="6084888"/>
            <a:ext cx="4751387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66FF66"/>
                </a:solidFill>
              </a:rPr>
              <a:t>Adecuación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7" dur="80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8" dur="80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9" dur="80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22" dur="80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23" dur="80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24" dur="80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37" dur="8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38" dur="8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39" dur="8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52" dur="8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53" dur="8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54" dur="8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2" grpId="0" animBg="1"/>
      <p:bldP spid="11274" grpId="0" animBg="1"/>
      <p:bldP spid="112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539750" y="1665288"/>
            <a:ext cx="78486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500"/>
              </a:spcBef>
              <a:buFont typeface="Wingdings" charset="2"/>
              <a:buChar char=""/>
            </a:pPr>
            <a:r>
              <a:rPr lang="es-ES" sz="2000" b="1">
                <a:solidFill>
                  <a:srgbClr val="000000"/>
                </a:solidFill>
                <a:latin typeface="Verdana" pitchFamily="32" charset="0"/>
              </a:rPr>
              <a:t>Manucho es mejor que Messi y que CR7</a:t>
            </a:r>
          </a:p>
          <a:p>
            <a:pPr eaLnBrk="1" hangingPunct="1">
              <a:spcBef>
                <a:spcPts val="500"/>
              </a:spcBef>
              <a:buFont typeface="Wingdings" charset="2"/>
              <a:buNone/>
            </a:pPr>
            <a:endParaRPr lang="es-ES" sz="2000" b="1">
              <a:solidFill>
                <a:srgbClr val="000000"/>
              </a:solidFill>
              <a:latin typeface="Verdana" pitchFamily="32" charset="0"/>
            </a:endParaRP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539750" y="404813"/>
            <a:ext cx="78486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500"/>
              </a:spcBef>
              <a:buFont typeface="Wingdings" charset="2"/>
              <a:buChar char=""/>
            </a:pPr>
            <a:r>
              <a:rPr lang="es-ES" sz="2000" b="1">
                <a:solidFill>
                  <a:srgbClr val="000000"/>
                </a:solidFill>
                <a:latin typeface="Verdana" pitchFamily="32" charset="0"/>
              </a:rPr>
              <a:t>La Pinilla abre hoy sus pistas</a:t>
            </a:r>
          </a:p>
          <a:p>
            <a:pPr eaLnBrk="1" hangingPunct="1">
              <a:spcBef>
                <a:spcPts val="500"/>
              </a:spcBef>
              <a:buFont typeface="Wingdings" charset="2"/>
              <a:buNone/>
            </a:pPr>
            <a:endParaRPr lang="es-ES" sz="2000" b="1">
              <a:solidFill>
                <a:srgbClr val="000000"/>
              </a:solidFill>
              <a:latin typeface="Verdana" pitchFamily="32" charset="0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39750" y="3032125"/>
            <a:ext cx="78486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500"/>
              </a:spcBef>
              <a:buFont typeface="Wingdings" charset="2"/>
              <a:buChar char=""/>
            </a:pPr>
            <a:r>
              <a:rPr lang="es-ES" sz="2000" b="1">
                <a:solidFill>
                  <a:srgbClr val="000000"/>
                </a:solidFill>
                <a:latin typeface="Verdana" pitchFamily="32" charset="0"/>
              </a:rPr>
              <a:t>Accidente en el aeropuerto de Zamora</a:t>
            </a:r>
          </a:p>
        </p:txBody>
      </p:sp>
      <p:sp>
        <p:nvSpPr>
          <p:cNvPr id="12292" name="Freeform 4"/>
          <p:cNvSpPr>
            <a:spLocks noChangeArrowheads="1"/>
          </p:cNvSpPr>
          <p:nvPr/>
        </p:nvSpPr>
        <p:spPr bwMode="auto">
          <a:xfrm>
            <a:off x="1152525" y="863600"/>
            <a:ext cx="647700" cy="431800"/>
          </a:xfrm>
          <a:custGeom>
            <a:avLst/>
            <a:gdLst>
              <a:gd name="T0" fmla="*/ 398170 w 841"/>
              <a:gd name="T1" fmla="*/ 124888 h 854"/>
              <a:gd name="T2" fmla="*/ 398170 w 841"/>
              <a:gd name="T3" fmla="*/ 209833 h 854"/>
              <a:gd name="T4" fmla="*/ 203321 w 841"/>
              <a:gd name="T5" fmla="*/ 209833 h 854"/>
              <a:gd name="T6" fmla="*/ 203321 w 841"/>
              <a:gd name="T7" fmla="*/ 0 h 854"/>
              <a:gd name="T8" fmla="*/ 0 w 841"/>
              <a:gd name="T9" fmla="*/ 0 h 854"/>
              <a:gd name="T10" fmla="*/ 0 w 841"/>
              <a:gd name="T11" fmla="*/ 343822 h 854"/>
              <a:gd name="T12" fmla="*/ 398170 w 841"/>
              <a:gd name="T13" fmla="*/ 343822 h 854"/>
              <a:gd name="T14" fmla="*/ 398170 w 841"/>
              <a:gd name="T15" fmla="*/ 431800 h 854"/>
              <a:gd name="T16" fmla="*/ 647700 w 841"/>
              <a:gd name="T17" fmla="*/ 276574 h 854"/>
              <a:gd name="T18" fmla="*/ 398170 w 841"/>
              <a:gd name="T19" fmla="*/ 124888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944688" y="936625"/>
            <a:ext cx="47513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66FF66"/>
                </a:solidFill>
              </a:rPr>
              <a:t>Objetividad</a:t>
            </a:r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623888" y="1638300"/>
            <a:ext cx="180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295" name="Freeform 7"/>
          <p:cNvSpPr>
            <a:spLocks noChangeArrowheads="1"/>
          </p:cNvSpPr>
          <p:nvPr/>
        </p:nvSpPr>
        <p:spPr bwMode="auto">
          <a:xfrm>
            <a:off x="1152525" y="2197100"/>
            <a:ext cx="647700" cy="431800"/>
          </a:xfrm>
          <a:custGeom>
            <a:avLst/>
            <a:gdLst>
              <a:gd name="T0" fmla="*/ 398170 w 841"/>
              <a:gd name="T1" fmla="*/ 124888 h 854"/>
              <a:gd name="T2" fmla="*/ 398170 w 841"/>
              <a:gd name="T3" fmla="*/ 209833 h 854"/>
              <a:gd name="T4" fmla="*/ 203321 w 841"/>
              <a:gd name="T5" fmla="*/ 209833 h 854"/>
              <a:gd name="T6" fmla="*/ 203321 w 841"/>
              <a:gd name="T7" fmla="*/ 0 h 854"/>
              <a:gd name="T8" fmla="*/ 0 w 841"/>
              <a:gd name="T9" fmla="*/ 0 h 854"/>
              <a:gd name="T10" fmla="*/ 0 w 841"/>
              <a:gd name="T11" fmla="*/ 343822 h 854"/>
              <a:gd name="T12" fmla="*/ 398170 w 841"/>
              <a:gd name="T13" fmla="*/ 343822 h 854"/>
              <a:gd name="T14" fmla="*/ 398170 w 841"/>
              <a:gd name="T15" fmla="*/ 431800 h 854"/>
              <a:gd name="T16" fmla="*/ 647700 w 841"/>
              <a:gd name="T17" fmla="*/ 276574 h 854"/>
              <a:gd name="T18" fmla="*/ 398170 w 841"/>
              <a:gd name="T19" fmla="*/ 124888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1944688" y="2305050"/>
            <a:ext cx="47513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66FF66"/>
                </a:solidFill>
              </a:rPr>
              <a:t>Objetividad</a:t>
            </a:r>
          </a:p>
        </p:txBody>
      </p:sp>
      <p:sp>
        <p:nvSpPr>
          <p:cNvPr id="12297" name="Freeform 9"/>
          <p:cNvSpPr>
            <a:spLocks noChangeArrowheads="1"/>
          </p:cNvSpPr>
          <p:nvPr/>
        </p:nvSpPr>
        <p:spPr bwMode="auto">
          <a:xfrm>
            <a:off x="1152525" y="3529013"/>
            <a:ext cx="647700" cy="431800"/>
          </a:xfrm>
          <a:custGeom>
            <a:avLst/>
            <a:gdLst>
              <a:gd name="T0" fmla="*/ 398170 w 841"/>
              <a:gd name="T1" fmla="*/ 124888 h 854"/>
              <a:gd name="T2" fmla="*/ 398170 w 841"/>
              <a:gd name="T3" fmla="*/ 209833 h 854"/>
              <a:gd name="T4" fmla="*/ 203321 w 841"/>
              <a:gd name="T5" fmla="*/ 209833 h 854"/>
              <a:gd name="T6" fmla="*/ 203321 w 841"/>
              <a:gd name="T7" fmla="*/ 0 h 854"/>
              <a:gd name="T8" fmla="*/ 0 w 841"/>
              <a:gd name="T9" fmla="*/ 0 h 854"/>
              <a:gd name="T10" fmla="*/ 0 w 841"/>
              <a:gd name="T11" fmla="*/ 343822 h 854"/>
              <a:gd name="T12" fmla="*/ 398170 w 841"/>
              <a:gd name="T13" fmla="*/ 343822 h 854"/>
              <a:gd name="T14" fmla="*/ 398170 w 841"/>
              <a:gd name="T15" fmla="*/ 431800 h 854"/>
              <a:gd name="T16" fmla="*/ 647700 w 841"/>
              <a:gd name="T17" fmla="*/ 276574 h 854"/>
              <a:gd name="T18" fmla="*/ 398170 w 841"/>
              <a:gd name="T19" fmla="*/ 124888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944688" y="3636963"/>
            <a:ext cx="47513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66FF66"/>
                </a:solidFill>
              </a:rPr>
              <a:t>Veracidad</a:t>
            </a:r>
          </a:p>
        </p:txBody>
      </p:sp>
      <p:sp>
        <p:nvSpPr>
          <p:cNvPr id="12299" name="Freeform 11"/>
          <p:cNvSpPr>
            <a:spLocks noChangeArrowheads="1"/>
          </p:cNvSpPr>
          <p:nvPr/>
        </p:nvSpPr>
        <p:spPr bwMode="auto">
          <a:xfrm>
            <a:off x="1154113" y="4897438"/>
            <a:ext cx="647700" cy="431800"/>
          </a:xfrm>
          <a:custGeom>
            <a:avLst/>
            <a:gdLst>
              <a:gd name="T0" fmla="*/ 398170 w 841"/>
              <a:gd name="T1" fmla="*/ 124888 h 854"/>
              <a:gd name="T2" fmla="*/ 398170 w 841"/>
              <a:gd name="T3" fmla="*/ 209833 h 854"/>
              <a:gd name="T4" fmla="*/ 203321 w 841"/>
              <a:gd name="T5" fmla="*/ 209833 h 854"/>
              <a:gd name="T6" fmla="*/ 203321 w 841"/>
              <a:gd name="T7" fmla="*/ 0 h 854"/>
              <a:gd name="T8" fmla="*/ 0 w 841"/>
              <a:gd name="T9" fmla="*/ 0 h 854"/>
              <a:gd name="T10" fmla="*/ 0 w 841"/>
              <a:gd name="T11" fmla="*/ 343822 h 854"/>
              <a:gd name="T12" fmla="*/ 398170 w 841"/>
              <a:gd name="T13" fmla="*/ 343822 h 854"/>
              <a:gd name="T14" fmla="*/ 398170 w 841"/>
              <a:gd name="T15" fmla="*/ 431800 h 854"/>
              <a:gd name="T16" fmla="*/ 647700 w 841"/>
              <a:gd name="T17" fmla="*/ 276574 h 854"/>
              <a:gd name="T18" fmla="*/ 398170 w 841"/>
              <a:gd name="T19" fmla="*/ 124888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1944688" y="4968875"/>
            <a:ext cx="47513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66FF66"/>
                </a:solidFill>
              </a:rPr>
              <a:t>Claridad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00063" y="4408488"/>
            <a:ext cx="78486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500"/>
              </a:spcBef>
              <a:buFont typeface="Wingdings" charset="2"/>
              <a:buChar char=""/>
            </a:pPr>
            <a:r>
              <a:rPr lang="es-ES" sz="2000" b="1">
                <a:solidFill>
                  <a:srgbClr val="000000"/>
                </a:solidFill>
                <a:latin typeface="Verdana" pitchFamily="32" charset="0"/>
              </a:rPr>
              <a:t>Multado por asistir al parto de su hija a 160 km/h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7" dur="8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8" dur="8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9" dur="8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22" dur="80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23" dur="80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24" dur="80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37" dur="8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38" dur="8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39" dur="8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5" grpId="0" animBg="1"/>
      <p:bldP spid="12297" grpId="0" animBg="1"/>
      <p:bldP spid="1229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"/>
          <p:cNvSpPr>
            <a:spLocks noChangeArrowheads="1"/>
          </p:cNvSpPr>
          <p:nvPr/>
        </p:nvSpPr>
        <p:spPr bwMode="auto">
          <a:xfrm rot="10800000">
            <a:off x="466725" y="1370013"/>
            <a:ext cx="5292725" cy="446405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endParaRPr lang="es-ES"/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476375" y="1543050"/>
            <a:ext cx="3313113" cy="130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>
                <a:solidFill>
                  <a:srgbClr val="000000"/>
                </a:solidFill>
                <a:latin typeface="Verdana" pitchFamily="32" charset="0"/>
              </a:rPr>
              <a:t>Antetítulo </a:t>
            </a:r>
          </a:p>
          <a:p>
            <a:pPr algn="ctr" eaLnBrk="1" hangingPunct="1">
              <a:spcBef>
                <a:spcPts val="800"/>
              </a:spcBef>
              <a:buClrTx/>
              <a:buFontTx/>
              <a:buNone/>
            </a:pPr>
            <a:r>
              <a:rPr lang="es-ES" b="1">
                <a:solidFill>
                  <a:srgbClr val="000000"/>
                </a:solidFill>
                <a:latin typeface="Verdana" pitchFamily="32" charset="0"/>
              </a:rPr>
              <a:t>TITULAR</a:t>
            </a:r>
          </a:p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>
                <a:solidFill>
                  <a:srgbClr val="000000"/>
                </a:solidFill>
                <a:latin typeface="Verdana" pitchFamily="32" charset="0"/>
              </a:rPr>
              <a:t>Subtítulo</a:t>
            </a:r>
            <a:r>
              <a:rPr lang="es-ES" sz="2400">
                <a:solidFill>
                  <a:srgbClr val="000000"/>
                </a:solidFill>
                <a:latin typeface="Verdana" pitchFamily="32" charset="0"/>
              </a:rPr>
              <a:t>  </a:t>
            </a:r>
          </a:p>
        </p:txBody>
      </p:sp>
      <p:sp>
        <p:nvSpPr>
          <p:cNvPr id="12292" name="Line 3"/>
          <p:cNvSpPr>
            <a:spLocks noChangeShapeType="1"/>
          </p:cNvSpPr>
          <p:nvPr/>
        </p:nvSpPr>
        <p:spPr bwMode="auto">
          <a:xfrm>
            <a:off x="1439863" y="2852738"/>
            <a:ext cx="3382962" cy="1587"/>
          </a:xfrm>
          <a:prstGeom prst="line">
            <a:avLst/>
          </a:prstGeom>
          <a:noFill/>
          <a:ln w="38160" cap="sq">
            <a:solidFill>
              <a:srgbClr val="11111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293" name="Line 4"/>
          <p:cNvSpPr>
            <a:spLocks noChangeShapeType="1"/>
          </p:cNvSpPr>
          <p:nvPr/>
        </p:nvSpPr>
        <p:spPr bwMode="auto">
          <a:xfrm>
            <a:off x="2305050" y="4149725"/>
            <a:ext cx="1582738" cy="1588"/>
          </a:xfrm>
          <a:prstGeom prst="line">
            <a:avLst/>
          </a:prstGeom>
          <a:noFill/>
          <a:ln w="38160" cap="sq">
            <a:solidFill>
              <a:srgbClr val="11111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2087563" y="3095625"/>
            <a:ext cx="219551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>
                <a:solidFill>
                  <a:srgbClr val="000000"/>
                </a:solidFill>
                <a:latin typeface="Verdana" pitchFamily="32" charset="0"/>
              </a:rPr>
              <a:t>Entradilla </a:t>
            </a:r>
          </a:p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>
                <a:solidFill>
                  <a:srgbClr val="000000"/>
                </a:solidFill>
                <a:latin typeface="Verdana" pitchFamily="32" charset="0"/>
              </a:rPr>
              <a:t>o</a:t>
            </a:r>
            <a:r>
              <a:rPr lang="es-ES" i="1">
                <a:solidFill>
                  <a:srgbClr val="000000"/>
                </a:solidFill>
                <a:latin typeface="Verdana" pitchFamily="32" charset="0"/>
              </a:rPr>
              <a:t> lead </a:t>
            </a:r>
          </a:p>
        </p:txBody>
      </p:sp>
      <p:sp>
        <p:nvSpPr>
          <p:cNvPr id="12295" name="Text Box 6"/>
          <p:cNvSpPr txBox="1">
            <a:spLocks noChangeArrowheads="1"/>
          </p:cNvSpPr>
          <p:nvPr/>
        </p:nvSpPr>
        <p:spPr bwMode="auto">
          <a:xfrm>
            <a:off x="1957388" y="4294188"/>
            <a:ext cx="2435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>
                <a:solidFill>
                  <a:srgbClr val="000000"/>
                </a:solidFill>
                <a:latin typeface="Verdana" pitchFamily="32" charset="0"/>
              </a:rPr>
              <a:t>Detalles </a:t>
            </a:r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2266950" y="4725988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es-ES">
                <a:solidFill>
                  <a:srgbClr val="000000"/>
                </a:solidFill>
                <a:latin typeface="Verdana" pitchFamily="32" charset="0"/>
              </a:rPr>
              <a:t>Cierre</a:t>
            </a:r>
            <a:r>
              <a:rPr lang="es-ES" sz="2400">
                <a:solidFill>
                  <a:srgbClr val="000000"/>
                </a:solidFill>
                <a:latin typeface="Verdana" pitchFamily="32" charset="0"/>
              </a:rPr>
              <a:t> 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57200" y="46038"/>
            <a:ext cx="8218488" cy="115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buClrTx/>
              <a:buFontTx/>
              <a:buNone/>
              <a:defRPr/>
            </a:pPr>
            <a:r>
              <a:rPr lang="es-ES" sz="36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CONCLUSIONES</a:t>
            </a:r>
            <a:r>
              <a:rPr lang="es-ES" sz="28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 </a:t>
            </a:r>
          </a:p>
        </p:txBody>
      </p:sp>
      <p:sp>
        <p:nvSpPr>
          <p:cNvPr id="12298" name="AutoShape 9"/>
          <p:cNvSpPr>
            <a:spLocks noChangeArrowheads="1"/>
          </p:cNvSpPr>
          <p:nvPr/>
        </p:nvSpPr>
        <p:spPr bwMode="auto">
          <a:xfrm>
            <a:off x="5651500" y="1439863"/>
            <a:ext cx="2916238" cy="2663825"/>
          </a:xfrm>
          <a:prstGeom prst="leftArrowCallout">
            <a:avLst>
              <a:gd name="adj1" fmla="val 13583"/>
              <a:gd name="adj2" fmla="val 17306"/>
              <a:gd name="adj3" fmla="val 19189"/>
              <a:gd name="adj4" fmla="val 5845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¿Qué?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¿Quién?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¿Cuándo?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¿Cómo?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¿Dónde?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¿Por qué?</a:t>
            </a:r>
          </a:p>
        </p:txBody>
      </p:sp>
      <p:sp>
        <p:nvSpPr>
          <p:cNvPr id="12299" name="AutoShape 10"/>
          <p:cNvSpPr>
            <a:spLocks noChangeArrowheads="1"/>
          </p:cNvSpPr>
          <p:nvPr/>
        </p:nvSpPr>
        <p:spPr bwMode="auto">
          <a:xfrm>
            <a:off x="3743325" y="4751388"/>
            <a:ext cx="5184775" cy="1655762"/>
          </a:xfrm>
          <a:prstGeom prst="cloudCallout">
            <a:avLst>
              <a:gd name="adj1" fmla="val -30898"/>
              <a:gd name="adj2" fmla="val -105181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       Relevancia          Objetividad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     Actualidad           Veracidad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>
                <a:solidFill>
                  <a:srgbClr val="000000"/>
                </a:solidFill>
              </a:rPr>
              <a:t>    Adecuación              Claridad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rgbClr val="17467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98438"/>
            <a:ext cx="8229600" cy="1143000"/>
          </a:xfrm>
        </p:spPr>
        <p:txBody>
          <a:bodyPr lIns="91440" tIns="45720" rIns="91440" bIns="45720"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s-ES" sz="32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2" charset="0"/>
              </a:rPr>
              <a:t>BIBLIOGRAFÍA Y FUENTES 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647700" y="1763713"/>
            <a:ext cx="7775575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673100" indent="-442913" eaLnBrk="0" hangingPunct="0"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marL="431800" indent="-215900" eaLnBrk="0" hangingPunct="0"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73100" algn="l"/>
                <a:tab pos="1587500" algn="l"/>
                <a:tab pos="2501900" algn="l"/>
                <a:tab pos="3416300" algn="l"/>
                <a:tab pos="4330700" algn="l"/>
                <a:tab pos="5245100" algn="l"/>
                <a:tab pos="6159500" algn="l"/>
                <a:tab pos="7073900" algn="l"/>
                <a:tab pos="7988300" algn="l"/>
                <a:tab pos="8902700" algn="l"/>
                <a:tab pos="9817100" algn="l"/>
                <a:tab pos="10731500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algn="just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  <a:hlinkClick r:id="rId3"/>
              </a:rPr>
              <a:t>Media. La prensa. CNICE.</a:t>
            </a:r>
          </a:p>
          <a:p>
            <a:pPr lvl="1" algn="just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  <a:hlinkClick r:id="rId4"/>
              </a:rPr>
              <a:t>La prensa, un recurso para el aula. INTEF.</a:t>
            </a:r>
          </a:p>
          <a:p>
            <a:pPr lvl="1" algn="just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  <a:hlinkClick r:id="rId5"/>
              </a:rPr>
              <a:t>Consejos periodísticos. El País de los Estudiantes.</a:t>
            </a:r>
          </a:p>
          <a:p>
            <a:pPr lvl="1" algn="just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  <a:hlinkClick r:id="rId6"/>
              </a:rPr>
              <a:t>La noticia. PNTIC.</a:t>
            </a:r>
          </a:p>
          <a:p>
            <a:pPr lvl="1" algn="just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  <a:hlinkClick r:id="rId7"/>
              </a:rPr>
              <a:t>Proyecto Cíceros (MEC). 3º ESO. La lucha por la vida.</a:t>
            </a:r>
          </a:p>
          <a:p>
            <a:pPr lvl="1" algn="just" eaLnBrk="1" hangingPunct="1">
              <a:buSzPct val="45000"/>
              <a:buFont typeface="Wingdings" charset="2"/>
              <a:buChar char=""/>
            </a:pPr>
            <a:r>
              <a:rPr lang="es-ES">
                <a:solidFill>
                  <a:srgbClr val="000000"/>
                </a:solidFill>
                <a:hlinkClick r:id="rId8"/>
              </a:rPr>
              <a:t>El texto periodístico. Proyecto Aula.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3671888"/>
            <a:ext cx="3024187" cy="273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380</Words>
  <Application>Microsoft Office PowerPoint</Application>
  <PresentationFormat>Presentación en pantalla (4:3)</PresentationFormat>
  <Paragraphs>90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Arial</vt:lpstr>
      <vt:lpstr>Droid Sans Fallback</vt:lpstr>
      <vt:lpstr>Times New Roman</vt:lpstr>
      <vt:lpstr>DejaVu Sans</vt:lpstr>
      <vt:lpstr>Verdana</vt:lpstr>
      <vt:lpstr>Wingdings</vt:lpstr>
      <vt:lpstr>Georgia</vt:lpstr>
      <vt:lpstr>Tema de Office</vt:lpstr>
      <vt:lpstr>Presentación de PowerPoint</vt:lpstr>
      <vt:lpstr>Presentación de PowerPoint</vt:lpstr>
      <vt:lpstr>Presentación de PowerPoint</vt:lpstr>
      <vt:lpstr>INTRODUCCIÓN ¿Qué es una noticia?</vt:lpstr>
      <vt:lpstr>DESARROLLO Características de la noticia</vt:lpstr>
      <vt:lpstr>Contenido de una noticia </vt:lpstr>
      <vt:lpstr>Estructura de la noticia </vt:lpstr>
      <vt:lpstr>Presentación de PowerPoint</vt:lpstr>
      <vt:lpstr>¿Cuáles de estos titulares podríamos leer hoy en un periódico español? </vt:lpstr>
      <vt:lpstr>Presentación de PowerPoint</vt:lpstr>
      <vt:lpstr>Presentación de PowerPoint</vt:lpstr>
      <vt:lpstr>BIBLIOGRAFÍA Y FUENTES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NOTICIA</dc:title>
  <dc:creator>.</dc:creator>
  <cp:lastModifiedBy>Javier</cp:lastModifiedBy>
  <cp:revision>15</cp:revision>
  <cp:lastPrinted>1601-01-01T00:00:00Z</cp:lastPrinted>
  <dcterms:created xsi:type="dcterms:W3CDTF">2007-03-15T20:54:58Z</dcterms:created>
  <dcterms:modified xsi:type="dcterms:W3CDTF">2017-04-26T07:25:40Z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FDDF6893-51FE-43B8-85F8-C84469EF0516</vt:lpwstr>
  </property>
  <property fmtid="{D5CDD505-2E9C-101B-9397-08002B2CF9AE}" pid="3" name="ArticulatePath">
    <vt:lpwstr>IgnacioLasoTRABAJO_FINAL</vt:lpwstr>
  </property>
</Properties>
</file>