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entation.xml" ContentType="application/vnd.openxmlformats-officedocument.presentationml.presentation.main+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1.xml" ContentType="application/vnd.openxmlformats-officedocument.theme+xml"/>
  <Override PartName="/ppt/tableStyles.xml" ContentType="application/vnd.openxmlformats-officedocument.presentationml.tableStyles+xml"/>
  <Override PartName="/ppt/viewProps.xml" ContentType="application/vnd.openxmlformats-officedocument.presentationml.viewProps+xml"/>
  <Override PartName="/ppt/presProps.xml" ContentType="application/vnd.openxmlformats-officedocument.presentationml.pres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77" r:id="rId2"/>
    <p:sldId id="256" r:id="rId3"/>
    <p:sldId id="257" r:id="rId4"/>
    <p:sldId id="260" r:id="rId5"/>
    <p:sldId id="289" r:id="rId6"/>
    <p:sldId id="278" r:id="rId7"/>
    <p:sldId id="290" r:id="rId8"/>
    <p:sldId id="286" r:id="rId9"/>
    <p:sldId id="287" r:id="rId10"/>
    <p:sldId id="288" r:id="rId11"/>
    <p:sldId id="291" r:id="rId12"/>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99FF"/>
    <a:srgbClr val="3656F6"/>
    <a:srgbClr val="F95DD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17" autoAdjust="0"/>
    <p:restoredTop sz="94660"/>
  </p:normalViewPr>
  <p:slideViewPr>
    <p:cSldViewPr snapToGrid="0">
      <p:cViewPr varScale="1">
        <p:scale>
          <a:sx n="115" d="100"/>
          <a:sy n="115" d="100"/>
        </p:scale>
        <p:origin x="504" y="19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openxmlformats.org/officeDocument/2006/relationships/customXml" Target="../customXml/item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customXml" Target="../customXml/item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customXml" Target="../customXml/item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endParaRPr lang="en-GB"/>
          </a:p>
        </p:txBody>
      </p:sp>
      <p:sp>
        <p:nvSpPr>
          <p:cNvPr id="3" name="Subtítulo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GB"/>
          </a:p>
        </p:txBody>
      </p:sp>
      <p:sp>
        <p:nvSpPr>
          <p:cNvPr id="4" name="Marcador de fecha 3"/>
          <p:cNvSpPr>
            <a:spLocks noGrp="1"/>
          </p:cNvSpPr>
          <p:nvPr>
            <p:ph type="dt" sz="half" idx="10"/>
          </p:nvPr>
        </p:nvSpPr>
        <p:spPr/>
        <p:txBody>
          <a:bodyPr/>
          <a:lstStyle/>
          <a:p>
            <a:fld id="{968BB21C-4322-4841-8490-E81582AEB1C2}" type="datetimeFigureOut">
              <a:rPr lang="en-GB" smtClean="0"/>
              <a:t>27/11/2021</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20664891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GB"/>
          </a:p>
        </p:txBody>
      </p:sp>
      <p:sp>
        <p:nvSpPr>
          <p:cNvPr id="3" name="Marcador de contenido 2"/>
          <p:cNvSpPr>
            <a:spLocks noGrp="1"/>
          </p:cNvSpPr>
          <p:nvPr>
            <p:ph idx="1"/>
          </p:nvPr>
        </p:nvSpPr>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p:cNvSpPr>
            <a:spLocks noGrp="1"/>
          </p:cNvSpPr>
          <p:nvPr>
            <p:ph type="dt" sz="half" idx="10"/>
          </p:nvPr>
        </p:nvSpPr>
        <p:spPr/>
        <p:txBody>
          <a:bodyPr/>
          <a:lstStyle/>
          <a:p>
            <a:fld id="{968BB21C-4322-4841-8490-E81582AEB1C2}" type="datetimeFigureOut">
              <a:rPr lang="en-GB" smtClean="0"/>
              <a:t>27/11/2021</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25320420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endParaRPr lang="en-GB"/>
          </a:p>
        </p:txBody>
      </p:sp>
      <p:sp>
        <p:nvSpPr>
          <p:cNvPr id="3" name="Marcador de texto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el estilo de texto del patrón</a:t>
            </a:r>
          </a:p>
        </p:txBody>
      </p:sp>
      <p:sp>
        <p:nvSpPr>
          <p:cNvPr id="4" name="Marcador de fecha 3"/>
          <p:cNvSpPr>
            <a:spLocks noGrp="1"/>
          </p:cNvSpPr>
          <p:nvPr>
            <p:ph type="dt" sz="half" idx="10"/>
          </p:nvPr>
        </p:nvSpPr>
        <p:spPr/>
        <p:txBody>
          <a:bodyPr/>
          <a:lstStyle/>
          <a:p>
            <a:fld id="{968BB21C-4322-4841-8490-E81582AEB1C2}" type="datetimeFigureOut">
              <a:rPr lang="en-GB" smtClean="0"/>
              <a:t>27/11/2021</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40815600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GB"/>
          </a:p>
        </p:txBody>
      </p:sp>
      <p:sp>
        <p:nvSpPr>
          <p:cNvPr id="3" name="Marcador de contenido 2"/>
          <p:cNvSpPr>
            <a:spLocks noGrp="1"/>
          </p:cNvSpPr>
          <p:nvPr>
            <p:ph sz="half" idx="1"/>
          </p:nvPr>
        </p:nvSpPr>
        <p:spPr>
          <a:xfrm>
            <a:off x="838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contenido 3"/>
          <p:cNvSpPr>
            <a:spLocks noGrp="1"/>
          </p:cNvSpPr>
          <p:nvPr>
            <p:ph sz="half" idx="2"/>
          </p:nvPr>
        </p:nvSpPr>
        <p:spPr>
          <a:xfrm>
            <a:off x="6172200" y="1825625"/>
            <a:ext cx="5181600" cy="435133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fecha 4"/>
          <p:cNvSpPr>
            <a:spLocks noGrp="1"/>
          </p:cNvSpPr>
          <p:nvPr>
            <p:ph type="dt" sz="half" idx="10"/>
          </p:nvPr>
        </p:nvSpPr>
        <p:spPr/>
        <p:txBody>
          <a:bodyPr/>
          <a:lstStyle/>
          <a:p>
            <a:fld id="{968BB21C-4322-4841-8490-E81582AEB1C2}" type="datetimeFigureOut">
              <a:rPr lang="en-GB" smtClean="0"/>
              <a:t>27/11/2021</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34199061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p:cNvSpPr>
            <a:spLocks noGrp="1"/>
          </p:cNvSpPr>
          <p:nvPr>
            <p:ph type="title"/>
          </p:nvPr>
        </p:nvSpPr>
        <p:spPr>
          <a:xfrm>
            <a:off x="839788" y="365125"/>
            <a:ext cx="10515600" cy="1325563"/>
          </a:xfrm>
        </p:spPr>
        <p:txBody>
          <a:bodyPr/>
          <a:lstStyle/>
          <a:p>
            <a:r>
              <a:rPr lang="es-ES"/>
              <a:t>Haga clic para modificar el estilo de título del patrón</a:t>
            </a:r>
            <a:endParaRPr lang="en-GB"/>
          </a:p>
        </p:txBody>
      </p:sp>
      <p:sp>
        <p:nvSpPr>
          <p:cNvPr id="3" name="Marcador de texto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4" name="Marcador de contenido 3"/>
          <p:cNvSpPr>
            <a:spLocks noGrp="1"/>
          </p:cNvSpPr>
          <p:nvPr>
            <p:ph sz="half" idx="2"/>
          </p:nvPr>
        </p:nvSpPr>
        <p:spPr>
          <a:xfrm>
            <a:off x="839788" y="2505075"/>
            <a:ext cx="5157787"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5" name="Marcador de texto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el estilo de texto del patrón</a:t>
            </a:r>
          </a:p>
        </p:txBody>
      </p:sp>
      <p:sp>
        <p:nvSpPr>
          <p:cNvPr id="6" name="Marcador de contenido 5"/>
          <p:cNvSpPr>
            <a:spLocks noGrp="1"/>
          </p:cNvSpPr>
          <p:nvPr>
            <p:ph sz="quarter" idx="4"/>
          </p:nvPr>
        </p:nvSpPr>
        <p:spPr>
          <a:xfrm>
            <a:off x="6172200" y="2505075"/>
            <a:ext cx="5183188" cy="3684588"/>
          </a:xfrm>
        </p:spPr>
        <p:txBody>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7" name="Marcador de fecha 6"/>
          <p:cNvSpPr>
            <a:spLocks noGrp="1"/>
          </p:cNvSpPr>
          <p:nvPr>
            <p:ph type="dt" sz="half" idx="10"/>
          </p:nvPr>
        </p:nvSpPr>
        <p:spPr/>
        <p:txBody>
          <a:bodyPr/>
          <a:lstStyle/>
          <a:p>
            <a:fld id="{968BB21C-4322-4841-8490-E81582AEB1C2}" type="datetimeFigureOut">
              <a:rPr lang="en-GB" smtClean="0"/>
              <a:t>27/11/2021</a:t>
            </a:fld>
            <a:endParaRPr lang="en-GB"/>
          </a:p>
        </p:txBody>
      </p:sp>
      <p:sp>
        <p:nvSpPr>
          <p:cNvPr id="8" name="Marcador de pie de página 7"/>
          <p:cNvSpPr>
            <a:spLocks noGrp="1"/>
          </p:cNvSpPr>
          <p:nvPr>
            <p:ph type="ftr" sz="quarter" idx="11"/>
          </p:nvPr>
        </p:nvSpPr>
        <p:spPr/>
        <p:txBody>
          <a:bodyPr/>
          <a:lstStyle/>
          <a:p>
            <a:endParaRPr lang="en-GB"/>
          </a:p>
        </p:txBody>
      </p:sp>
      <p:sp>
        <p:nvSpPr>
          <p:cNvPr id="9" name="Marcador de número de diapositiva 8"/>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274532296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GB"/>
          </a:p>
        </p:txBody>
      </p:sp>
      <p:sp>
        <p:nvSpPr>
          <p:cNvPr id="3" name="Marcador de fecha 2"/>
          <p:cNvSpPr>
            <a:spLocks noGrp="1"/>
          </p:cNvSpPr>
          <p:nvPr>
            <p:ph type="dt" sz="half" idx="10"/>
          </p:nvPr>
        </p:nvSpPr>
        <p:spPr/>
        <p:txBody>
          <a:bodyPr/>
          <a:lstStyle/>
          <a:p>
            <a:fld id="{968BB21C-4322-4841-8490-E81582AEB1C2}" type="datetimeFigureOut">
              <a:rPr lang="en-GB" smtClean="0"/>
              <a:t>27/11/2021</a:t>
            </a:fld>
            <a:endParaRPr lang="en-GB"/>
          </a:p>
        </p:txBody>
      </p:sp>
      <p:sp>
        <p:nvSpPr>
          <p:cNvPr id="4" name="Marcador de pie de página 3"/>
          <p:cNvSpPr>
            <a:spLocks noGrp="1"/>
          </p:cNvSpPr>
          <p:nvPr>
            <p:ph type="ftr" sz="quarter" idx="11"/>
          </p:nvPr>
        </p:nvSpPr>
        <p:spPr/>
        <p:txBody>
          <a:bodyPr/>
          <a:lstStyle/>
          <a:p>
            <a:endParaRPr lang="en-GB"/>
          </a:p>
        </p:txBody>
      </p:sp>
      <p:sp>
        <p:nvSpPr>
          <p:cNvPr id="5" name="Marcador de número de diapositiva 4"/>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21602437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p:cNvSpPr>
            <a:spLocks noGrp="1"/>
          </p:cNvSpPr>
          <p:nvPr>
            <p:ph type="dt" sz="half" idx="10"/>
          </p:nvPr>
        </p:nvSpPr>
        <p:spPr/>
        <p:txBody>
          <a:bodyPr/>
          <a:lstStyle/>
          <a:p>
            <a:fld id="{968BB21C-4322-4841-8490-E81582AEB1C2}" type="datetimeFigureOut">
              <a:rPr lang="en-GB" smtClean="0"/>
              <a:t>27/11/2021</a:t>
            </a:fld>
            <a:endParaRPr lang="en-GB"/>
          </a:p>
        </p:txBody>
      </p:sp>
      <p:sp>
        <p:nvSpPr>
          <p:cNvPr id="3" name="Marcador de pie de página 2"/>
          <p:cNvSpPr>
            <a:spLocks noGrp="1"/>
          </p:cNvSpPr>
          <p:nvPr>
            <p:ph type="ftr" sz="quarter" idx="11"/>
          </p:nvPr>
        </p:nvSpPr>
        <p:spPr/>
        <p:txBody>
          <a:bodyPr/>
          <a:lstStyle/>
          <a:p>
            <a:endParaRPr lang="en-GB"/>
          </a:p>
        </p:txBody>
      </p:sp>
      <p:sp>
        <p:nvSpPr>
          <p:cNvPr id="4" name="Marcador de número de diapositiva 3"/>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11145929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contenido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968BB21C-4322-4841-8490-E81582AEB1C2}" type="datetimeFigureOut">
              <a:rPr lang="en-GB" smtClean="0"/>
              <a:t>27/11/2021</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30860884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endParaRPr lang="en-GB"/>
          </a:p>
        </p:txBody>
      </p:sp>
      <p:sp>
        <p:nvSpPr>
          <p:cNvPr id="3" name="Marcador de posición de imagen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arcador de texto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el estilo de texto del patrón</a:t>
            </a:r>
          </a:p>
        </p:txBody>
      </p:sp>
      <p:sp>
        <p:nvSpPr>
          <p:cNvPr id="5" name="Marcador de fecha 4"/>
          <p:cNvSpPr>
            <a:spLocks noGrp="1"/>
          </p:cNvSpPr>
          <p:nvPr>
            <p:ph type="dt" sz="half" idx="10"/>
          </p:nvPr>
        </p:nvSpPr>
        <p:spPr/>
        <p:txBody>
          <a:bodyPr/>
          <a:lstStyle/>
          <a:p>
            <a:fld id="{968BB21C-4322-4841-8490-E81582AEB1C2}" type="datetimeFigureOut">
              <a:rPr lang="en-GB" smtClean="0"/>
              <a:t>27/11/2021</a:t>
            </a:fld>
            <a:endParaRPr lang="en-GB"/>
          </a:p>
        </p:txBody>
      </p:sp>
      <p:sp>
        <p:nvSpPr>
          <p:cNvPr id="6" name="Marcador de pie de página 5"/>
          <p:cNvSpPr>
            <a:spLocks noGrp="1"/>
          </p:cNvSpPr>
          <p:nvPr>
            <p:ph type="ftr" sz="quarter" idx="11"/>
          </p:nvPr>
        </p:nvSpPr>
        <p:spPr/>
        <p:txBody>
          <a:bodyPr/>
          <a:lstStyle/>
          <a:p>
            <a:endParaRPr lang="en-GB"/>
          </a:p>
        </p:txBody>
      </p:sp>
      <p:sp>
        <p:nvSpPr>
          <p:cNvPr id="7" name="Marcador de número de diapositiva 6"/>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1667159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a:t>Haga clic para modificar el estilo de título del patrón</a:t>
            </a:r>
            <a:endParaRPr lang="en-GB"/>
          </a:p>
        </p:txBody>
      </p:sp>
      <p:sp>
        <p:nvSpPr>
          <p:cNvPr id="3" name="Marcador de texto vertical 2"/>
          <p:cNvSpPr>
            <a:spLocks noGrp="1"/>
          </p:cNvSpPr>
          <p:nvPr>
            <p:ph type="body" orient="vert" idx="1"/>
          </p:nvPr>
        </p:nvSpPr>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p:cNvSpPr>
            <a:spLocks noGrp="1"/>
          </p:cNvSpPr>
          <p:nvPr>
            <p:ph type="dt" sz="half" idx="10"/>
          </p:nvPr>
        </p:nvSpPr>
        <p:spPr/>
        <p:txBody>
          <a:bodyPr/>
          <a:lstStyle/>
          <a:p>
            <a:fld id="{968BB21C-4322-4841-8490-E81582AEB1C2}" type="datetimeFigureOut">
              <a:rPr lang="en-GB" smtClean="0"/>
              <a:t>27/11/2021</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28259961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p:cNvSpPr>
            <a:spLocks noGrp="1"/>
          </p:cNvSpPr>
          <p:nvPr>
            <p:ph type="title" orient="vert"/>
          </p:nvPr>
        </p:nvSpPr>
        <p:spPr>
          <a:xfrm>
            <a:off x="8724900" y="365125"/>
            <a:ext cx="2628900" cy="5811838"/>
          </a:xfrm>
        </p:spPr>
        <p:txBody>
          <a:bodyPr vert="eaVert"/>
          <a:lstStyle/>
          <a:p>
            <a:r>
              <a:rPr lang="es-ES"/>
              <a:t>Haga clic para modificar el estilo de título del patrón</a:t>
            </a:r>
            <a:endParaRPr lang="en-GB"/>
          </a:p>
        </p:txBody>
      </p:sp>
      <p:sp>
        <p:nvSpPr>
          <p:cNvPr id="3" name="Marcador de texto vertical 2"/>
          <p:cNvSpPr>
            <a:spLocks noGrp="1"/>
          </p:cNvSpPr>
          <p:nvPr>
            <p:ph type="body" orient="vert" idx="1"/>
          </p:nvPr>
        </p:nvSpPr>
        <p:spPr>
          <a:xfrm>
            <a:off x="838200" y="365125"/>
            <a:ext cx="7734300" cy="5811838"/>
          </a:xfrm>
        </p:spPr>
        <p:txBody>
          <a:bodyPr vert="eaVert"/>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p:cNvSpPr>
            <a:spLocks noGrp="1"/>
          </p:cNvSpPr>
          <p:nvPr>
            <p:ph type="dt" sz="half" idx="10"/>
          </p:nvPr>
        </p:nvSpPr>
        <p:spPr/>
        <p:txBody>
          <a:bodyPr/>
          <a:lstStyle/>
          <a:p>
            <a:fld id="{968BB21C-4322-4841-8490-E81582AEB1C2}" type="datetimeFigureOut">
              <a:rPr lang="en-GB" smtClean="0"/>
              <a:t>27/11/2021</a:t>
            </a:fld>
            <a:endParaRPr lang="en-GB"/>
          </a:p>
        </p:txBody>
      </p:sp>
      <p:sp>
        <p:nvSpPr>
          <p:cNvPr id="5" name="Marcador de pie de página 4"/>
          <p:cNvSpPr>
            <a:spLocks noGrp="1"/>
          </p:cNvSpPr>
          <p:nvPr>
            <p:ph type="ftr" sz="quarter" idx="11"/>
          </p:nvPr>
        </p:nvSpPr>
        <p:spPr/>
        <p:txBody>
          <a:bodyPr/>
          <a:lstStyle/>
          <a:p>
            <a:endParaRPr lang="en-GB"/>
          </a:p>
        </p:txBody>
      </p:sp>
      <p:sp>
        <p:nvSpPr>
          <p:cNvPr id="6" name="Marcador de número de diapositiva 5"/>
          <p:cNvSpPr>
            <a:spLocks noGrp="1"/>
          </p:cNvSpPr>
          <p:nvPr>
            <p:ph type="sldNum" sz="quarter" idx="12"/>
          </p:nvPr>
        </p:nvSpPr>
        <p:spPr/>
        <p:txBody>
          <a:bodyPr/>
          <a:lstStyle/>
          <a:p>
            <a:fld id="{0827AC05-3F8B-42C9-8B9E-DAE79D6EAC46}" type="slidenum">
              <a:rPr lang="en-GB" smtClean="0"/>
              <a:t>‹Nº›</a:t>
            </a:fld>
            <a:endParaRPr lang="en-GB"/>
          </a:p>
        </p:txBody>
      </p:sp>
    </p:spTree>
    <p:extLst>
      <p:ext uri="{BB962C8B-B14F-4D97-AF65-F5344CB8AC3E}">
        <p14:creationId xmlns:p14="http://schemas.microsoft.com/office/powerpoint/2010/main" val="8860219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endParaRPr lang="en-GB"/>
          </a:p>
        </p:txBody>
      </p:sp>
      <p:sp>
        <p:nvSpPr>
          <p:cNvPr id="3" name="Marcador de texto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el estilo de texto del patrón</a:t>
            </a:r>
          </a:p>
          <a:p>
            <a:pPr lvl="1"/>
            <a:r>
              <a:rPr lang="es-ES"/>
              <a:t>Segundo nivel</a:t>
            </a:r>
          </a:p>
          <a:p>
            <a:pPr lvl="2"/>
            <a:r>
              <a:rPr lang="es-ES"/>
              <a:t>Tercer nivel</a:t>
            </a:r>
          </a:p>
          <a:p>
            <a:pPr lvl="3"/>
            <a:r>
              <a:rPr lang="es-ES"/>
              <a:t>Cuarto nivel</a:t>
            </a:r>
          </a:p>
          <a:p>
            <a:pPr lvl="4"/>
            <a:r>
              <a:rPr lang="es-ES"/>
              <a:t>Quinto nivel</a:t>
            </a:r>
            <a:endParaRPr lang="en-GB"/>
          </a:p>
        </p:txBody>
      </p:sp>
      <p:sp>
        <p:nvSpPr>
          <p:cNvPr id="4" name="Marcador de fecha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68BB21C-4322-4841-8490-E81582AEB1C2}" type="datetimeFigureOut">
              <a:rPr lang="en-GB" smtClean="0"/>
              <a:t>27/11/2021</a:t>
            </a:fld>
            <a:endParaRPr lang="en-GB"/>
          </a:p>
        </p:txBody>
      </p:sp>
      <p:sp>
        <p:nvSpPr>
          <p:cNvPr id="5" name="Marcador de pie de página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Marcador de número de diapositiva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827AC05-3F8B-42C9-8B9E-DAE79D6EAC46}" type="slidenum">
              <a:rPr lang="en-GB" smtClean="0"/>
              <a:t>‹Nº›</a:t>
            </a:fld>
            <a:endParaRPr lang="en-GB"/>
          </a:p>
        </p:txBody>
      </p:sp>
    </p:spTree>
    <p:extLst>
      <p:ext uri="{BB962C8B-B14F-4D97-AF65-F5344CB8AC3E}">
        <p14:creationId xmlns:p14="http://schemas.microsoft.com/office/powerpoint/2010/main" val="11919362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7.jpe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jpeg"/><Relationship Id="rId5" Type="http://schemas.openxmlformats.org/officeDocument/2006/relationships/image" Target="../media/image5.png"/><Relationship Id="rId4" Type="http://schemas.openxmlformats.org/officeDocument/2006/relationships/image" Target="../media/image4.jpeg"/></Relationships>
</file>

<file path=ppt/slides/_rels/slide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5" Type="http://schemas.openxmlformats.org/officeDocument/2006/relationships/image" Target="../media/image11.png"/><Relationship Id="rId4" Type="http://schemas.openxmlformats.org/officeDocument/2006/relationships/image" Target="../media/image10.jpg"/></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14.jpg"/></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1.xml"/><Relationship Id="rId5" Type="http://schemas.openxmlformats.org/officeDocument/2006/relationships/image" Target="../media/image7.jpeg"/><Relationship Id="rId4" Type="http://schemas.openxmlformats.org/officeDocument/2006/relationships/image" Target="../media/image6.jpeg"/></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s://karlkapp.com/" TargetMode="External"/><Relationship Id="rId2" Type="http://schemas.openxmlformats.org/officeDocument/2006/relationships/image" Target="../media/image1.png"/><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hyperlink" Target="https://view.genial.ly/58c906278b5ba812d84ab11f/interactive-content-catan-royale" TargetMode="External"/><Relationship Id="rId2"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hyperlink" Target="https://proferamonrg.com/2019/04/09/las-gemas-del-infinito-estan-en-mi-clase/" TargetMode="External"/><Relationship Id="rId5" Type="http://schemas.openxmlformats.org/officeDocument/2006/relationships/hyperlink" Target="https://view.genial.ly/59ef52d1f2aaf40cbc76a3db/interactive-content-horror-on-the-orient-express" TargetMode="External"/><Relationship Id="rId4" Type="http://schemas.openxmlformats.org/officeDocument/2006/relationships/hyperlink" Target="https://jueducacion.com/entrevista-gamificacion-en-el-aula-por-oscar-recio-coll/" TargetMode="Externa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17.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219355" y="715691"/>
            <a:ext cx="2527300" cy="2527300"/>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3389815" y="1483112"/>
            <a:ext cx="7917521" cy="1846659"/>
          </a:xfrm>
          <a:prstGeom prst="rect">
            <a:avLst/>
          </a:prstGeom>
          <a:noFill/>
        </p:spPr>
        <p:txBody>
          <a:bodyPr wrap="square" rtlCol="0">
            <a:spAutoFit/>
          </a:bodyPr>
          <a:lstStyle/>
          <a:p>
            <a:r>
              <a:rPr lang="en-GB" sz="4800" dirty="0">
                <a:latin typeface="Rosewood Std Regular" pitchFamily="82" charset="77"/>
              </a:rPr>
              <a:t>CURSO SOBRE GAMIFICACIÓN </a:t>
            </a:r>
          </a:p>
          <a:p>
            <a:r>
              <a:rPr lang="en-GB" sz="4800" dirty="0">
                <a:latin typeface="Rosewood Std Regular" pitchFamily="82" charset="77"/>
              </a:rPr>
              <a:t>CRA GÓMARA</a:t>
            </a:r>
          </a:p>
          <a:p>
            <a:endParaRPr lang="en-GB" dirty="0"/>
          </a:p>
        </p:txBody>
      </p:sp>
      <p:sp>
        <p:nvSpPr>
          <p:cNvPr id="7" name="CuadroTexto 6">
            <a:extLst>
              <a:ext uri="{FF2B5EF4-FFF2-40B4-BE49-F238E27FC236}">
                <a16:creationId xmlns:a16="http://schemas.microsoft.com/office/drawing/2014/main" id="{E7A0AF44-FBDA-1E44-909C-55A3BAF6CDD9}"/>
              </a:ext>
            </a:extLst>
          </p:cNvPr>
          <p:cNvSpPr txBox="1"/>
          <p:nvPr/>
        </p:nvSpPr>
        <p:spPr>
          <a:xfrm>
            <a:off x="579863" y="5274527"/>
            <a:ext cx="3646449" cy="369332"/>
          </a:xfrm>
          <a:prstGeom prst="rect">
            <a:avLst/>
          </a:prstGeom>
          <a:noFill/>
        </p:spPr>
        <p:txBody>
          <a:bodyPr wrap="square" rtlCol="0">
            <a:spAutoFit/>
          </a:bodyPr>
          <a:lstStyle/>
          <a:p>
            <a:r>
              <a:rPr lang="en-GB" dirty="0"/>
              <a:t>LORENA PACHECO </a:t>
            </a:r>
          </a:p>
        </p:txBody>
      </p:sp>
      <p:sp>
        <p:nvSpPr>
          <p:cNvPr id="8" name="CuadroTexto 7">
            <a:extLst>
              <a:ext uri="{FF2B5EF4-FFF2-40B4-BE49-F238E27FC236}">
                <a16:creationId xmlns:a16="http://schemas.microsoft.com/office/drawing/2014/main" id="{65F28B85-34F9-EC43-9294-00066FCF8233}"/>
              </a:ext>
            </a:extLst>
          </p:cNvPr>
          <p:cNvSpPr txBox="1"/>
          <p:nvPr/>
        </p:nvSpPr>
        <p:spPr>
          <a:xfrm>
            <a:off x="4226312" y="3429000"/>
            <a:ext cx="2877015" cy="1015663"/>
          </a:xfrm>
          <a:prstGeom prst="rect">
            <a:avLst/>
          </a:prstGeom>
          <a:noFill/>
        </p:spPr>
        <p:txBody>
          <a:bodyPr wrap="square" rtlCol="0">
            <a:spAutoFit/>
          </a:bodyPr>
          <a:lstStyle/>
          <a:p>
            <a:r>
              <a:rPr lang="en-GB" sz="6000" dirty="0">
                <a:latin typeface="Desdemona" pitchFamily="82" charset="77"/>
              </a:rPr>
              <a:t>SESIÓN</a:t>
            </a:r>
            <a:r>
              <a:rPr lang="en-GB" dirty="0">
                <a:latin typeface="Desdemona" pitchFamily="82" charset="77"/>
              </a:rPr>
              <a:t> 1</a:t>
            </a:r>
          </a:p>
        </p:txBody>
      </p:sp>
    </p:spTree>
    <p:extLst>
      <p:ext uri="{BB962C8B-B14F-4D97-AF65-F5344CB8AC3E}">
        <p14:creationId xmlns:p14="http://schemas.microsoft.com/office/powerpoint/2010/main" val="2529675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80">
                                          <p:stCondLst>
                                            <p:cond delay="0"/>
                                          </p:stCondLst>
                                        </p:cTn>
                                        <p:tgtEl>
                                          <p:spTgt spid="8"/>
                                        </p:tgtEl>
                                      </p:cBhvr>
                                    </p:animEffect>
                                    <p:anim calcmode="lin" valueType="num">
                                      <p:cBhvr>
                                        <p:cTn id="1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0" dur="26">
                                          <p:stCondLst>
                                            <p:cond delay="650"/>
                                          </p:stCondLst>
                                        </p:cTn>
                                        <p:tgtEl>
                                          <p:spTgt spid="8"/>
                                        </p:tgtEl>
                                      </p:cBhvr>
                                      <p:to x="100000" y="60000"/>
                                    </p:animScale>
                                    <p:animScale>
                                      <p:cBhvr>
                                        <p:cTn id="21" dur="166" decel="50000">
                                          <p:stCondLst>
                                            <p:cond delay="676"/>
                                          </p:stCondLst>
                                        </p:cTn>
                                        <p:tgtEl>
                                          <p:spTgt spid="8"/>
                                        </p:tgtEl>
                                      </p:cBhvr>
                                      <p:to x="100000" y="100000"/>
                                    </p:animScale>
                                    <p:animScale>
                                      <p:cBhvr>
                                        <p:cTn id="22" dur="26">
                                          <p:stCondLst>
                                            <p:cond delay="1312"/>
                                          </p:stCondLst>
                                        </p:cTn>
                                        <p:tgtEl>
                                          <p:spTgt spid="8"/>
                                        </p:tgtEl>
                                      </p:cBhvr>
                                      <p:to x="100000" y="80000"/>
                                    </p:animScale>
                                    <p:animScale>
                                      <p:cBhvr>
                                        <p:cTn id="23" dur="166" decel="50000">
                                          <p:stCondLst>
                                            <p:cond delay="1338"/>
                                          </p:stCondLst>
                                        </p:cTn>
                                        <p:tgtEl>
                                          <p:spTgt spid="8"/>
                                        </p:tgtEl>
                                      </p:cBhvr>
                                      <p:to x="100000" y="100000"/>
                                    </p:animScale>
                                    <p:animScale>
                                      <p:cBhvr>
                                        <p:cTn id="24" dur="26">
                                          <p:stCondLst>
                                            <p:cond delay="1642"/>
                                          </p:stCondLst>
                                        </p:cTn>
                                        <p:tgtEl>
                                          <p:spTgt spid="8"/>
                                        </p:tgtEl>
                                      </p:cBhvr>
                                      <p:to x="100000" y="90000"/>
                                    </p:animScale>
                                    <p:animScale>
                                      <p:cBhvr>
                                        <p:cTn id="25" dur="166" decel="50000">
                                          <p:stCondLst>
                                            <p:cond delay="1668"/>
                                          </p:stCondLst>
                                        </p:cTn>
                                        <p:tgtEl>
                                          <p:spTgt spid="8"/>
                                        </p:tgtEl>
                                      </p:cBhvr>
                                      <p:to x="100000" y="100000"/>
                                    </p:animScale>
                                    <p:animScale>
                                      <p:cBhvr>
                                        <p:cTn id="26" dur="26">
                                          <p:stCondLst>
                                            <p:cond delay="1808"/>
                                          </p:stCondLst>
                                        </p:cTn>
                                        <p:tgtEl>
                                          <p:spTgt spid="8"/>
                                        </p:tgtEl>
                                      </p:cBhvr>
                                      <p:to x="100000" y="95000"/>
                                    </p:animScale>
                                    <p:animScale>
                                      <p:cBhvr>
                                        <p:cTn id="27" dur="166" decel="50000">
                                          <p:stCondLst>
                                            <p:cond delay="1834"/>
                                          </p:stCondLst>
                                        </p:cTn>
                                        <p:tgtEl>
                                          <p:spTgt spid="8"/>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1" presetClass="entr" presetSubtype="0" fill="hold" grpId="0" nodeType="click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ángulo 3"/>
          <p:cNvSpPr/>
          <p:nvPr/>
        </p:nvSpPr>
        <p:spPr>
          <a:xfrm>
            <a:off x="1416053" y="130906"/>
            <a:ext cx="8207449" cy="923330"/>
          </a:xfrm>
          <a:prstGeom prst="rect">
            <a:avLst/>
          </a:prstGeom>
          <a:noFill/>
        </p:spPr>
        <p:txBody>
          <a:bodyPr wrap="square" lIns="91440" tIns="45720" rIns="91440" bIns="45720">
            <a:spAutoFit/>
          </a:bodyPr>
          <a:lstStyle/>
          <a:p>
            <a:pPr algn="ctr"/>
            <a:r>
              <a:rPr lang="en-GB"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rPr>
              <a:t>UNA CARTA PARA </a:t>
            </a:r>
            <a:r>
              <a:rPr lang="en-GB" sz="5400" b="1" dirty="0">
                <a:ln w="13462">
                  <a:solidFill>
                    <a:schemeClr val="bg1"/>
                  </a:solidFill>
                  <a:prstDash val="solid"/>
                </a:ln>
                <a:solidFill>
                  <a:schemeClr val="tx1">
                    <a:lumMod val="85000"/>
                    <a:lumOff val="15000"/>
                  </a:schemeClr>
                </a:solidFill>
                <a:effectLst>
                  <a:outerShdw dist="38100" dir="2700000" algn="bl" rotWithShape="0">
                    <a:schemeClr val="accent5"/>
                  </a:outerShdw>
                </a:effectLst>
                <a:latin typeface="Algerian" panose="04020705040A02060702" pitchFamily="82" charset="0"/>
              </a:rPr>
              <a:t>YEAR 5!</a:t>
            </a:r>
          </a:p>
        </p:txBody>
      </p:sp>
      <p:pic>
        <p:nvPicPr>
          <p:cNvPr id="5" name="Imagen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8303" y="2986009"/>
            <a:ext cx="3320267" cy="3320267"/>
          </a:xfrm>
          <a:prstGeom prst="rect">
            <a:avLst/>
          </a:prstGeom>
        </p:spPr>
      </p:pic>
      <p:sp>
        <p:nvSpPr>
          <p:cNvPr id="6" name="CuadroTexto 5"/>
          <p:cNvSpPr txBox="1"/>
          <p:nvPr/>
        </p:nvSpPr>
        <p:spPr>
          <a:xfrm>
            <a:off x="1712891" y="903528"/>
            <a:ext cx="5094690" cy="5078313"/>
          </a:xfrm>
          <a:prstGeom prst="rect">
            <a:avLst/>
          </a:prstGeom>
          <a:noFill/>
        </p:spPr>
        <p:txBody>
          <a:bodyPr wrap="square" rtlCol="0">
            <a:spAutoFit/>
          </a:bodyPr>
          <a:lstStyle/>
          <a:p>
            <a:pPr algn="r"/>
            <a:r>
              <a:rPr lang="es-ES_tradnl" dirty="0"/>
              <a:t>29, Palm Beach Road,</a:t>
            </a:r>
          </a:p>
          <a:p>
            <a:r>
              <a:rPr lang="es-ES_tradnl" dirty="0"/>
              <a:t>			   Wellington </a:t>
            </a:r>
          </a:p>
          <a:p>
            <a:pPr algn="r"/>
            <a:r>
              <a:rPr lang="es-ES_tradnl" dirty="0"/>
              <a:t>25 de noviembre de 2021</a:t>
            </a:r>
          </a:p>
          <a:p>
            <a:r>
              <a:rPr lang="es-ES_tradnl" dirty="0"/>
              <a:t>Hi Year 5!  </a:t>
            </a:r>
          </a:p>
          <a:p>
            <a:endParaRPr lang="es-ES_tradnl" dirty="0"/>
          </a:p>
          <a:p>
            <a:r>
              <a:rPr lang="es-ES_tradnl" dirty="0"/>
              <a:t>Como ya os dije sigo en Nueva Zelanda hacienda la maleta para empezar mi viaje por el Mundo. </a:t>
            </a:r>
          </a:p>
          <a:p>
            <a:endParaRPr lang="es-ES_tradnl" dirty="0"/>
          </a:p>
          <a:p>
            <a:r>
              <a:rPr lang="es-ES_tradnl" dirty="0"/>
              <a:t>¡Os escribo para deciros que he encontrado uno de vuestros juegos! Lo tenía mi hermana en su cuarto.</a:t>
            </a:r>
          </a:p>
          <a:p>
            <a:r>
              <a:rPr lang="es-ES_tradnl" dirty="0"/>
              <a:t>Lo cogió del colegio sin permiso, perdón!! Ya le he dicho que lo que ha hecho no es de muy buena educación!</a:t>
            </a:r>
          </a:p>
          <a:p>
            <a:endParaRPr lang="es-ES_tradnl" dirty="0"/>
          </a:p>
          <a:p>
            <a:r>
              <a:rPr lang="es-ES_tradnl" dirty="0"/>
              <a:t>Para poder mandaros el juego de vuelta tendréis que leer toda la información de la primera sesión del curso y absorber cuanto más información mejor </a:t>
            </a:r>
            <a:r>
              <a:rPr lang="es-ES_tradnl" dirty="0">
                <a:sym typeface="Wingdings" pitchFamily="2" charset="2"/>
              </a:rPr>
              <a:t> </a:t>
            </a:r>
          </a:p>
          <a:p>
            <a:endParaRPr lang="es-ES_tradnl" dirty="0"/>
          </a:p>
        </p:txBody>
      </p:sp>
      <p:pic>
        <p:nvPicPr>
          <p:cNvPr id="7" name="Imagen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811958" y="919648"/>
            <a:ext cx="816370" cy="720458"/>
          </a:xfrm>
          <a:prstGeom prst="rect">
            <a:avLst/>
          </a:prstGeom>
        </p:spPr>
      </p:pic>
      <p:pic>
        <p:nvPicPr>
          <p:cNvPr id="9" name="Imagen 8" descr="Resultado de imagen de who is who game"/>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807581" y="1878374"/>
            <a:ext cx="1786327" cy="1681230"/>
          </a:xfrm>
          <a:prstGeom prst="rect">
            <a:avLst/>
          </a:prstGeom>
          <a:noFill/>
          <a:ln>
            <a:noFill/>
          </a:ln>
        </p:spPr>
      </p:pic>
      <p:grpSp>
        <p:nvGrpSpPr>
          <p:cNvPr id="18" name="Grupo 17"/>
          <p:cNvGrpSpPr/>
          <p:nvPr/>
        </p:nvGrpSpPr>
        <p:grpSpPr>
          <a:xfrm>
            <a:off x="8712355" y="2238603"/>
            <a:ext cx="2724084" cy="3119401"/>
            <a:chOff x="8712355" y="2238603"/>
            <a:chExt cx="2724084" cy="3119401"/>
          </a:xfrm>
        </p:grpSpPr>
        <p:pic>
          <p:nvPicPr>
            <p:cNvPr id="10" name="Picture 2" descr="Resultado de imagen de NEW ZEALAND"/>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12355" y="2238603"/>
              <a:ext cx="2199206" cy="3119401"/>
            </a:xfrm>
            <a:prstGeom prst="rect">
              <a:avLst/>
            </a:prstGeom>
            <a:noFill/>
            <a:extLst>
              <a:ext uri="{909E8E84-426E-40DD-AFC4-6F175D3DCCD1}">
                <a14:hiddenFill xmlns:a14="http://schemas.microsoft.com/office/drawing/2010/main">
                  <a:solidFill>
                    <a:srgbClr val="FFFFFF"/>
                  </a:solidFill>
                </a14:hiddenFill>
              </a:ext>
            </a:extLst>
          </p:spPr>
        </p:pic>
        <p:cxnSp>
          <p:nvCxnSpPr>
            <p:cNvPr id="3" name="Conector recto de flecha 2"/>
            <p:cNvCxnSpPr/>
            <p:nvPr/>
          </p:nvCxnSpPr>
          <p:spPr>
            <a:xfrm flipH="1">
              <a:off x="10154550" y="3045478"/>
              <a:ext cx="1281889" cy="843942"/>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grpSp>
      <p:grpSp>
        <p:nvGrpSpPr>
          <p:cNvPr id="14" name="Grupo 13"/>
          <p:cNvGrpSpPr/>
          <p:nvPr/>
        </p:nvGrpSpPr>
        <p:grpSpPr>
          <a:xfrm>
            <a:off x="6840690" y="3889420"/>
            <a:ext cx="1665050" cy="494322"/>
            <a:chOff x="5535769" y="866752"/>
            <a:chExt cx="4617414" cy="1542680"/>
          </a:xfrm>
        </p:grpSpPr>
        <p:pic>
          <p:nvPicPr>
            <p:cNvPr id="15" name="Picture 2" descr="Resultado de imagen de KIWI"/>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5535769" y="866752"/>
              <a:ext cx="2475259" cy="1542680"/>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4" descr="Resultado de imagen de KIWI"/>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982152" y="866752"/>
              <a:ext cx="2171031" cy="1490081"/>
            </a:xfrm>
            <a:prstGeom prst="rect">
              <a:avLst/>
            </a:prstGeom>
            <a:noFill/>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4032133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931830" y="625380"/>
            <a:ext cx="5320840" cy="4247317"/>
          </a:xfrm>
          <a:prstGeom prst="rect">
            <a:avLst/>
          </a:prstGeom>
          <a:noFill/>
        </p:spPr>
        <p:txBody>
          <a:bodyPr wrap="square" rtlCol="0">
            <a:spAutoFit/>
          </a:bodyPr>
          <a:lstStyle/>
          <a:p>
            <a:endParaRPr lang="es-ES_tradnl" dirty="0"/>
          </a:p>
          <a:p>
            <a:r>
              <a:rPr lang="es-ES_tradnl" dirty="0"/>
              <a:t>Ahhh por cierto, como bien sabéis, el pasaporte es un documento importantísimo para poder viajar, aquí está el mío, pero…. y ¿el vuestro? </a:t>
            </a:r>
          </a:p>
          <a:p>
            <a:endParaRPr lang="es-ES_tradnl" dirty="0"/>
          </a:p>
          <a:p>
            <a:endParaRPr lang="es-ES_tradnl" dirty="0"/>
          </a:p>
          <a:p>
            <a:r>
              <a:rPr lang="es-ES_tradnl" dirty="0"/>
              <a:t>Vuestros </a:t>
            </a:r>
            <a:r>
              <a:rPr lang="es-ES_tradnl" u="sng" dirty="0"/>
              <a:t>RETOS</a:t>
            </a:r>
            <a:r>
              <a:rPr lang="es-ES_tradnl" dirty="0"/>
              <a:t> son: </a:t>
            </a:r>
          </a:p>
          <a:p>
            <a:pPr marL="285750" indent="-285750">
              <a:buFont typeface="Wingdings" panose="05000000000000000000" pitchFamily="2" charset="2"/>
              <a:buChar char="v"/>
            </a:pPr>
            <a:r>
              <a:rPr lang="es-ES_tradnl" dirty="0"/>
              <a:t>Hacer una breve presentación de la info recibida. Algunos ejemplos de aplicaciones/webs son:</a:t>
            </a:r>
          </a:p>
          <a:p>
            <a:pPr marL="742950" lvl="1" indent="-285750">
              <a:buFont typeface="Wingdings" panose="05000000000000000000" pitchFamily="2" charset="2"/>
              <a:buChar char="v"/>
            </a:pPr>
            <a:r>
              <a:rPr lang="es-ES_tradnl" dirty="0"/>
              <a:t>Genially</a:t>
            </a:r>
          </a:p>
          <a:p>
            <a:pPr marL="742950" lvl="1" indent="-285750">
              <a:buFont typeface="Wingdings" panose="05000000000000000000" pitchFamily="2" charset="2"/>
              <a:buChar char="v"/>
            </a:pPr>
            <a:r>
              <a:rPr lang="es-ES_tradnl" dirty="0"/>
              <a:t>Canva</a:t>
            </a:r>
          </a:p>
          <a:p>
            <a:pPr marL="742950" lvl="1" indent="-285750">
              <a:buFont typeface="Wingdings" panose="05000000000000000000" pitchFamily="2" charset="2"/>
              <a:buChar char="v"/>
            </a:pPr>
            <a:r>
              <a:rPr lang="es-ES_tradnl" dirty="0"/>
              <a:t>Power point</a:t>
            </a:r>
          </a:p>
          <a:p>
            <a:pPr marL="742950" lvl="1" indent="-285750">
              <a:buFont typeface="Wingdings" panose="05000000000000000000" pitchFamily="2" charset="2"/>
              <a:buChar char="v"/>
            </a:pPr>
            <a:r>
              <a:rPr lang="es-ES_tradnl" dirty="0"/>
              <a:t>Powtoon</a:t>
            </a:r>
          </a:p>
          <a:p>
            <a:pPr marL="285750" indent="-285750">
              <a:buFont typeface="Wingdings" panose="05000000000000000000" pitchFamily="2" charset="2"/>
              <a:buChar char="v"/>
            </a:pPr>
            <a:r>
              <a:rPr lang="es-ES_tradnl" dirty="0"/>
              <a:t>Crear tu pasaporte y rellénalo con tu información.</a:t>
            </a:r>
          </a:p>
          <a:p>
            <a:pPr marL="285750" indent="-285750">
              <a:buFont typeface="Wingdings" panose="05000000000000000000" pitchFamily="2" charset="2"/>
              <a:buChar char="v"/>
            </a:pPr>
            <a:r>
              <a:rPr lang="es-ES_tradnl" dirty="0"/>
              <a:t>Disfrutar de la clase </a:t>
            </a:r>
            <a:r>
              <a:rPr lang="es-ES_tradnl" dirty="0">
                <a:sym typeface="Wingdings" pitchFamily="2" charset="2"/>
              </a:rPr>
              <a:t></a:t>
            </a:r>
            <a:endParaRPr lang="es-ES_tradnl" dirty="0"/>
          </a:p>
        </p:txBody>
      </p:sp>
      <p:pic>
        <p:nvPicPr>
          <p:cNvPr id="6" name="Imagen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7389" y="636368"/>
            <a:ext cx="1784441" cy="1784441"/>
          </a:xfrm>
          <a:prstGeom prst="rect">
            <a:avLst/>
          </a:prstGeom>
        </p:spPr>
      </p:pic>
      <p:pic>
        <p:nvPicPr>
          <p:cNvPr id="2" name="Imagen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39352" y="1533525"/>
            <a:ext cx="3790950" cy="3790950"/>
          </a:xfrm>
          <a:prstGeom prst="rect">
            <a:avLst/>
          </a:prstGeom>
        </p:spPr>
      </p:pic>
      <p:sp>
        <p:nvSpPr>
          <p:cNvPr id="3" name="Llamada ovalada 2">
            <a:extLst>
              <a:ext uri="{FF2B5EF4-FFF2-40B4-BE49-F238E27FC236}">
                <a16:creationId xmlns:a16="http://schemas.microsoft.com/office/drawing/2014/main" id="{CE3C57FB-738F-7C41-A828-D15BA81D1A0E}"/>
              </a:ext>
            </a:extLst>
          </p:cNvPr>
          <p:cNvSpPr/>
          <p:nvPr/>
        </p:nvSpPr>
        <p:spPr>
          <a:xfrm>
            <a:off x="8181901" y="469228"/>
            <a:ext cx="2348762" cy="1220450"/>
          </a:xfrm>
          <a:prstGeom prst="wedgeEllipseCallout">
            <a:avLst>
              <a:gd name="adj1" fmla="val -56441"/>
              <a:gd name="adj2" fmla="val 80774"/>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s-ES_tradnl" sz="1400" dirty="0"/>
              <a:t>¡Los retos son obligatorios mientras que los extra bonus son voluntarios!</a:t>
            </a:r>
          </a:p>
        </p:txBody>
      </p:sp>
      <p:pic>
        <p:nvPicPr>
          <p:cNvPr id="7" name="Imagen 6">
            <a:extLst>
              <a:ext uri="{FF2B5EF4-FFF2-40B4-BE49-F238E27FC236}">
                <a16:creationId xmlns:a16="http://schemas.microsoft.com/office/drawing/2014/main" id="{42EF73F4-17F9-004E-B913-2D9E0862956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125573" y="5110290"/>
            <a:ext cx="1272250" cy="1272250"/>
          </a:xfrm>
          <a:prstGeom prst="rect">
            <a:avLst/>
          </a:prstGeom>
          <a:ln w="31750">
            <a:solidFill>
              <a:schemeClr val="accent1"/>
            </a:solidFill>
          </a:ln>
        </p:spPr>
      </p:pic>
      <p:sp>
        <p:nvSpPr>
          <p:cNvPr id="8" name="Estrella de 6 puntas 7">
            <a:extLst>
              <a:ext uri="{FF2B5EF4-FFF2-40B4-BE49-F238E27FC236}">
                <a16:creationId xmlns:a16="http://schemas.microsoft.com/office/drawing/2014/main" id="{A3707E17-82E6-8849-A7D4-22AFA6F48034}"/>
              </a:ext>
            </a:extLst>
          </p:cNvPr>
          <p:cNvSpPr/>
          <p:nvPr/>
        </p:nvSpPr>
        <p:spPr>
          <a:xfrm>
            <a:off x="2587083" y="4872696"/>
            <a:ext cx="2085278" cy="1617313"/>
          </a:xfrm>
          <a:prstGeom prst="star6">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S_tradnl" sz="1400" b="1" u="sng" dirty="0">
                <a:solidFill>
                  <a:srgbClr val="00B050"/>
                </a:solidFill>
              </a:rPr>
              <a:t>¿Qué tipo de jugador/a tienes en el aula? </a:t>
            </a:r>
          </a:p>
        </p:txBody>
      </p:sp>
      <p:sp>
        <p:nvSpPr>
          <p:cNvPr id="9" name="Rectángulo 8">
            <a:extLst>
              <a:ext uri="{FF2B5EF4-FFF2-40B4-BE49-F238E27FC236}">
                <a16:creationId xmlns:a16="http://schemas.microsoft.com/office/drawing/2014/main" id="{AB38BA31-4130-5C4D-AD1E-599E94B4935A}"/>
              </a:ext>
            </a:extLst>
          </p:cNvPr>
          <p:cNvSpPr/>
          <p:nvPr/>
        </p:nvSpPr>
        <p:spPr>
          <a:xfrm>
            <a:off x="4034689" y="6225006"/>
            <a:ext cx="6096000" cy="307777"/>
          </a:xfrm>
          <a:prstGeom prst="rect">
            <a:avLst/>
          </a:prstGeom>
        </p:spPr>
        <p:txBody>
          <a:bodyPr>
            <a:spAutoFit/>
          </a:bodyPr>
          <a:lstStyle/>
          <a:p>
            <a:r>
              <a:rPr lang="en-GB" sz="1400" dirty="0"/>
              <a:t>https://</a:t>
            </a:r>
            <a:r>
              <a:rPr lang="en-GB" sz="1400" dirty="0" err="1"/>
              <a:t>pandemicquiz.com</a:t>
            </a:r>
            <a:r>
              <a:rPr lang="en-GB" sz="1400" dirty="0"/>
              <a:t>/es/q/answer/que-tipo-de-gamer-eres#.YZqQ2C3FTfY</a:t>
            </a:r>
          </a:p>
        </p:txBody>
      </p:sp>
      <p:pic>
        <p:nvPicPr>
          <p:cNvPr id="10" name="Imagen 9">
            <a:extLst>
              <a:ext uri="{FF2B5EF4-FFF2-40B4-BE49-F238E27FC236}">
                <a16:creationId xmlns:a16="http://schemas.microsoft.com/office/drawing/2014/main" id="{ABC623D3-1AE5-8A45-80C3-28512378259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012067" y="4790843"/>
            <a:ext cx="1287579" cy="1287579"/>
          </a:xfrm>
          <a:prstGeom prst="rect">
            <a:avLst/>
          </a:prstGeom>
        </p:spPr>
      </p:pic>
    </p:spTree>
    <p:extLst>
      <p:ext uri="{BB962C8B-B14F-4D97-AF65-F5344CB8AC3E}">
        <p14:creationId xmlns:p14="http://schemas.microsoft.com/office/powerpoint/2010/main" val="24823216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uadroTexto 3"/>
          <p:cNvSpPr txBox="1"/>
          <p:nvPr/>
        </p:nvSpPr>
        <p:spPr>
          <a:xfrm>
            <a:off x="1782931" y="322812"/>
            <a:ext cx="5190186" cy="1754326"/>
          </a:xfrm>
          <a:prstGeom prst="rect">
            <a:avLst/>
          </a:prstGeom>
          <a:noFill/>
        </p:spPr>
        <p:txBody>
          <a:bodyPr wrap="square" rtlCol="0">
            <a:spAutoFit/>
          </a:bodyPr>
          <a:lstStyle/>
          <a:p>
            <a:endParaRPr lang="es-ES_tradnl" dirty="0"/>
          </a:p>
          <a:p>
            <a:r>
              <a:rPr lang="es-ES_tradnl" dirty="0"/>
              <a:t>Espero que me enviéis pronto los retos para que podáis recibir lo antes posible vuestro juego. </a:t>
            </a:r>
          </a:p>
          <a:p>
            <a:endParaRPr lang="es-ES_tradnl" dirty="0"/>
          </a:p>
          <a:p>
            <a:endParaRPr lang="es-ES_tradnl" dirty="0"/>
          </a:p>
          <a:p>
            <a:r>
              <a:rPr lang="es-ES_tradnl" dirty="0"/>
              <a:t>Un saludo, </a:t>
            </a:r>
          </a:p>
        </p:txBody>
      </p:sp>
      <p:pic>
        <p:nvPicPr>
          <p:cNvPr id="5" name="Imagen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887" y="2084729"/>
            <a:ext cx="1562644" cy="670672"/>
          </a:xfrm>
          <a:prstGeom prst="rect">
            <a:avLst/>
          </a:prstGeom>
        </p:spPr>
      </p:pic>
      <p:pic>
        <p:nvPicPr>
          <p:cNvPr id="6" name="Imagen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9564" y="2230046"/>
            <a:ext cx="5543550" cy="3562350"/>
          </a:xfrm>
          <a:prstGeom prst="rect">
            <a:avLst/>
          </a:prstGeom>
        </p:spPr>
      </p:pic>
      <p:pic>
        <p:nvPicPr>
          <p:cNvPr id="7" name="Imagen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5551" y="3433665"/>
            <a:ext cx="5149963" cy="3307187"/>
          </a:xfrm>
          <a:prstGeom prst="rect">
            <a:avLst/>
          </a:prstGeom>
        </p:spPr>
      </p:pic>
    </p:spTree>
    <p:extLst>
      <p:ext uri="{BB962C8B-B14F-4D97-AF65-F5344CB8AC3E}">
        <p14:creationId xmlns:p14="http://schemas.microsoft.com/office/powerpoint/2010/main" val="1381964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uadroTexto 5">
            <a:extLst>
              <a:ext uri="{FF2B5EF4-FFF2-40B4-BE49-F238E27FC236}">
                <a16:creationId xmlns:a16="http://schemas.microsoft.com/office/drawing/2014/main" id="{20306FC3-83AA-9E44-B54F-48470662BDA7}"/>
              </a:ext>
            </a:extLst>
          </p:cNvPr>
          <p:cNvSpPr txBox="1"/>
          <p:nvPr/>
        </p:nvSpPr>
        <p:spPr>
          <a:xfrm>
            <a:off x="3557083" y="345687"/>
            <a:ext cx="7917521" cy="1107996"/>
          </a:xfrm>
          <a:prstGeom prst="rect">
            <a:avLst/>
          </a:prstGeom>
          <a:noFill/>
        </p:spPr>
        <p:txBody>
          <a:bodyPr wrap="square" rtlCol="0">
            <a:spAutoFit/>
          </a:bodyPr>
          <a:lstStyle/>
          <a:p>
            <a:r>
              <a:rPr lang="es-ES_tradnl" sz="4800">
                <a:latin typeface="Rosewood Std Regular" pitchFamily="82" charset="77"/>
              </a:rPr>
              <a:t>Nuestro itinerario</a:t>
            </a:r>
          </a:p>
          <a:p>
            <a:endParaRPr lang="es-ES_tradnl"/>
          </a:p>
        </p:txBody>
      </p:sp>
      <p:pic>
        <p:nvPicPr>
          <p:cNvPr id="1026" name="Picture 2" descr="hiking">
            <a:extLst>
              <a:ext uri="{FF2B5EF4-FFF2-40B4-BE49-F238E27FC236}">
                <a16:creationId xmlns:a16="http://schemas.microsoft.com/office/drawing/2014/main" id="{B1A9114A-913B-954D-8637-B6D2D36E146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9092" y="345687"/>
            <a:ext cx="3450628" cy="3450628"/>
          </a:xfrm>
          <a:prstGeom prst="rect">
            <a:avLst/>
          </a:prstGeom>
          <a:noFill/>
          <a:extLst>
            <a:ext uri="{909E8E84-426E-40DD-AFC4-6F175D3DCCD1}">
              <a14:hiddenFill xmlns:a14="http://schemas.microsoft.com/office/drawing/2010/main">
                <a:solidFill>
                  <a:srgbClr val="FFFFFF"/>
                </a:solidFill>
              </a14:hiddenFill>
            </a:ext>
          </a:extLst>
        </p:spPr>
      </p:pic>
      <p:pic>
        <p:nvPicPr>
          <p:cNvPr id="3" name="Imagen 2">
            <a:extLst>
              <a:ext uri="{FF2B5EF4-FFF2-40B4-BE49-F238E27FC236}">
                <a16:creationId xmlns:a16="http://schemas.microsoft.com/office/drawing/2014/main" id="{F4842ED9-D256-8841-B1E5-63FF1A931E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29720" y="1544001"/>
            <a:ext cx="7207405" cy="4504628"/>
          </a:xfrm>
          <a:prstGeom prst="rect">
            <a:avLst/>
          </a:prstGeom>
        </p:spPr>
      </p:pic>
      <p:grpSp>
        <p:nvGrpSpPr>
          <p:cNvPr id="9" name="Grupo 8">
            <a:extLst>
              <a:ext uri="{FF2B5EF4-FFF2-40B4-BE49-F238E27FC236}">
                <a16:creationId xmlns:a16="http://schemas.microsoft.com/office/drawing/2014/main" id="{D16E5D1F-7811-8D45-920E-8993BC68E7E6}"/>
              </a:ext>
            </a:extLst>
          </p:cNvPr>
          <p:cNvGrpSpPr/>
          <p:nvPr/>
        </p:nvGrpSpPr>
        <p:grpSpPr>
          <a:xfrm>
            <a:off x="11106615" y="5203065"/>
            <a:ext cx="1032071" cy="291244"/>
            <a:chOff x="5535769" y="866752"/>
            <a:chExt cx="4617414" cy="1542680"/>
          </a:xfrm>
        </p:grpSpPr>
        <p:pic>
          <p:nvPicPr>
            <p:cNvPr id="10" name="Picture 2" descr="Resultado de imagen de KIWI">
              <a:extLst>
                <a:ext uri="{FF2B5EF4-FFF2-40B4-BE49-F238E27FC236}">
                  <a16:creationId xmlns:a16="http://schemas.microsoft.com/office/drawing/2014/main" id="{1D813DEC-89E6-EB4B-9C12-724A97992DAE}"/>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535769" y="866752"/>
              <a:ext cx="2475259" cy="154268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4" descr="Resultado de imagen de KIWI">
              <a:extLst>
                <a:ext uri="{FF2B5EF4-FFF2-40B4-BE49-F238E27FC236}">
                  <a16:creationId xmlns:a16="http://schemas.microsoft.com/office/drawing/2014/main" id="{E3B58B1E-AAEF-DD46-AD75-EB0815C08ED9}"/>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7982152" y="866752"/>
              <a:ext cx="2171031" cy="1490081"/>
            </a:xfrm>
            <a:prstGeom prst="rect">
              <a:avLst/>
            </a:prstGeom>
            <a:noFill/>
            <a:extLst>
              <a:ext uri="{909E8E84-426E-40DD-AFC4-6F175D3DCCD1}">
                <a14:hiddenFill xmlns:a14="http://schemas.microsoft.com/office/drawing/2010/main">
                  <a:solidFill>
                    <a:srgbClr val="FFFFFF"/>
                  </a:solidFill>
                </a14:hiddenFill>
              </a:ext>
            </a:extLst>
          </p:spPr>
        </p:pic>
      </p:grpSp>
      <p:cxnSp>
        <p:nvCxnSpPr>
          <p:cNvPr id="12" name="Conector recto de flecha 11">
            <a:extLst>
              <a:ext uri="{FF2B5EF4-FFF2-40B4-BE49-F238E27FC236}">
                <a16:creationId xmlns:a16="http://schemas.microsoft.com/office/drawing/2014/main" id="{D4E425B7-FEC1-FA40-8A60-EFB3314A315C}"/>
              </a:ext>
            </a:extLst>
          </p:cNvPr>
          <p:cNvCxnSpPr>
            <a:cxnSpLocks/>
            <a:stCxn id="10" idx="1"/>
          </p:cNvCxnSpPr>
          <p:nvPr/>
        </p:nvCxnSpPr>
        <p:spPr>
          <a:xfrm flipH="1" flipV="1">
            <a:off x="10504449" y="4917689"/>
            <a:ext cx="602166" cy="430998"/>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37442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6" y="219462"/>
            <a:ext cx="1100098" cy="1100098"/>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1482957" y="356839"/>
            <a:ext cx="2241550" cy="1107996"/>
          </a:xfrm>
          <a:prstGeom prst="rect">
            <a:avLst/>
          </a:prstGeom>
          <a:noFill/>
        </p:spPr>
        <p:txBody>
          <a:bodyPr wrap="square" rtlCol="0">
            <a:spAutoFit/>
          </a:bodyPr>
          <a:lstStyle/>
          <a:p>
            <a:r>
              <a:rPr lang="en-GB" sz="4800" dirty="0">
                <a:latin typeface="Rosewood Std Regular" pitchFamily="82" charset="77"/>
              </a:rPr>
              <a:t>TEORÍA</a:t>
            </a:r>
          </a:p>
          <a:p>
            <a:endParaRPr lang="en-GB" dirty="0"/>
          </a:p>
        </p:txBody>
      </p:sp>
      <p:sp>
        <p:nvSpPr>
          <p:cNvPr id="7" name="CuadroTexto 6">
            <a:extLst>
              <a:ext uri="{FF2B5EF4-FFF2-40B4-BE49-F238E27FC236}">
                <a16:creationId xmlns:a16="http://schemas.microsoft.com/office/drawing/2014/main" id="{53FBB01B-947C-5542-A5A1-BEEDA9D527B0}"/>
              </a:ext>
            </a:extLst>
          </p:cNvPr>
          <p:cNvSpPr txBox="1"/>
          <p:nvPr/>
        </p:nvSpPr>
        <p:spPr>
          <a:xfrm>
            <a:off x="676662" y="4742778"/>
            <a:ext cx="10768206" cy="1200329"/>
          </a:xfrm>
          <a:prstGeom prst="rect">
            <a:avLst/>
          </a:prstGeom>
          <a:noFill/>
        </p:spPr>
        <p:txBody>
          <a:bodyPr wrap="square" rtlCol="0">
            <a:spAutoFit/>
          </a:bodyPr>
          <a:lstStyle/>
          <a:p>
            <a:pPr algn="just"/>
            <a:r>
              <a:rPr lang="es-ES_tradnl" dirty="0"/>
              <a:t>Y es de esta utilización de juegos en el aula de donde parte el </a:t>
            </a:r>
            <a:r>
              <a:rPr lang="es-ES_tradnl" b="1" u="sng" dirty="0">
                <a:solidFill>
                  <a:srgbClr val="C00000"/>
                </a:solidFill>
              </a:rPr>
              <a:t>ABJ (Aprendizaje Basado en el Juego) </a:t>
            </a:r>
            <a:r>
              <a:rPr lang="es-ES_tradnl" dirty="0"/>
              <a:t>o en inglés GBL (</a:t>
            </a:r>
            <a:r>
              <a:rPr lang="es-ES_tradnl" dirty="0" err="1"/>
              <a:t>Game</a:t>
            </a:r>
            <a:r>
              <a:rPr lang="es-ES_tradnl" dirty="0"/>
              <a:t> </a:t>
            </a:r>
            <a:r>
              <a:rPr lang="es-ES_tradnl" dirty="0" err="1"/>
              <a:t>Based</a:t>
            </a:r>
            <a:r>
              <a:rPr lang="es-ES_tradnl" dirty="0"/>
              <a:t> </a:t>
            </a:r>
            <a:r>
              <a:rPr lang="es-ES_tradnl" dirty="0" err="1"/>
              <a:t>Learning</a:t>
            </a:r>
            <a:r>
              <a:rPr lang="es-ES_tradnl" dirty="0"/>
              <a:t>). </a:t>
            </a:r>
            <a:r>
              <a:rPr lang="es-ES" dirty="0"/>
              <a:t>Muchos juegos ya están diseñados con la finalidad más allá del entretenimiento, tienen un propósito intrínseco, aprender. Pero, si algo tiene el ABJ, es la flexibilidad. Un juego, aunque esté pensado con un objetivo, podrá ser adaptado a cualquier otro fin educativo.</a:t>
            </a:r>
            <a:endParaRPr lang="es-ES_tradnl" dirty="0"/>
          </a:p>
        </p:txBody>
      </p:sp>
      <p:sp>
        <p:nvSpPr>
          <p:cNvPr id="3" name="CuadroTexto 2">
            <a:extLst>
              <a:ext uri="{FF2B5EF4-FFF2-40B4-BE49-F238E27FC236}">
                <a16:creationId xmlns:a16="http://schemas.microsoft.com/office/drawing/2014/main" id="{7DC5D017-08EB-9043-895C-C477A52AC3BC}"/>
              </a:ext>
            </a:extLst>
          </p:cNvPr>
          <p:cNvSpPr txBox="1"/>
          <p:nvPr/>
        </p:nvSpPr>
        <p:spPr>
          <a:xfrm>
            <a:off x="676662" y="1777031"/>
            <a:ext cx="10768206" cy="1200329"/>
          </a:xfrm>
          <a:prstGeom prst="rect">
            <a:avLst/>
          </a:prstGeom>
          <a:noFill/>
        </p:spPr>
        <p:txBody>
          <a:bodyPr wrap="square" rtlCol="0">
            <a:spAutoFit/>
          </a:bodyPr>
          <a:lstStyle/>
          <a:p>
            <a:pPr algn="just"/>
            <a:r>
              <a:rPr lang="es-ES_tradnl" dirty="0"/>
              <a:t>Los seres humanos llevamos utilizando el juego desde que nacemos como forma de aprendizaje; toda exploración, descubrimiento, diversión que implica el juego libre y espontáneo tiene como consecuencia la construcción del conocimiento. </a:t>
            </a:r>
          </a:p>
          <a:p>
            <a:endParaRPr lang="en-GB" dirty="0"/>
          </a:p>
        </p:txBody>
      </p:sp>
      <p:sp>
        <p:nvSpPr>
          <p:cNvPr id="4" name="Rectángulo 3">
            <a:extLst>
              <a:ext uri="{FF2B5EF4-FFF2-40B4-BE49-F238E27FC236}">
                <a16:creationId xmlns:a16="http://schemas.microsoft.com/office/drawing/2014/main" id="{A8FB0F09-D84D-2D4D-86EE-5E07F1E0A957}"/>
              </a:ext>
            </a:extLst>
          </p:cNvPr>
          <p:cNvSpPr/>
          <p:nvPr/>
        </p:nvSpPr>
        <p:spPr>
          <a:xfrm>
            <a:off x="1673504" y="1310087"/>
            <a:ext cx="3089692" cy="369332"/>
          </a:xfrm>
          <a:prstGeom prst="rect">
            <a:avLst/>
          </a:prstGeom>
        </p:spPr>
        <p:txBody>
          <a:bodyPr wrap="none">
            <a:spAutoFit/>
          </a:bodyPr>
          <a:lstStyle/>
          <a:p>
            <a:r>
              <a:rPr lang="en-GB" b="1" u="sng" dirty="0">
                <a:solidFill>
                  <a:srgbClr val="C00000"/>
                </a:solidFill>
              </a:rPr>
              <a:t>GAMIFICACIÓN /ABJ AUTORES</a:t>
            </a:r>
          </a:p>
        </p:txBody>
      </p:sp>
      <p:sp>
        <p:nvSpPr>
          <p:cNvPr id="8" name="Rectángulo 7">
            <a:extLst>
              <a:ext uri="{FF2B5EF4-FFF2-40B4-BE49-F238E27FC236}">
                <a16:creationId xmlns:a16="http://schemas.microsoft.com/office/drawing/2014/main" id="{42381F54-D1D1-D540-A3E0-467FF4B765EC}"/>
              </a:ext>
            </a:extLst>
          </p:cNvPr>
          <p:cNvSpPr/>
          <p:nvPr/>
        </p:nvSpPr>
        <p:spPr>
          <a:xfrm>
            <a:off x="712556" y="2505670"/>
            <a:ext cx="10732312" cy="923330"/>
          </a:xfrm>
          <a:prstGeom prst="rect">
            <a:avLst/>
          </a:prstGeom>
        </p:spPr>
        <p:txBody>
          <a:bodyPr wrap="square">
            <a:spAutoFit/>
          </a:bodyPr>
          <a:lstStyle/>
          <a:p>
            <a:endParaRPr lang="es-ES_tradnl" dirty="0"/>
          </a:p>
          <a:p>
            <a:pPr algn="just"/>
            <a:r>
              <a:rPr lang="es-ES_tradnl" dirty="0"/>
              <a:t>A medida que crecemos esos juegos se complican y ahora las acciones son negociar, aceptar, convencer o dejarnos convencer.</a:t>
            </a:r>
          </a:p>
        </p:txBody>
      </p:sp>
      <p:sp>
        <p:nvSpPr>
          <p:cNvPr id="9" name="Rectángulo 8">
            <a:extLst>
              <a:ext uri="{FF2B5EF4-FFF2-40B4-BE49-F238E27FC236}">
                <a16:creationId xmlns:a16="http://schemas.microsoft.com/office/drawing/2014/main" id="{A4E8AAE1-B2C1-3D4A-8F4D-E664052F7741}"/>
              </a:ext>
            </a:extLst>
          </p:cNvPr>
          <p:cNvSpPr/>
          <p:nvPr/>
        </p:nvSpPr>
        <p:spPr>
          <a:xfrm>
            <a:off x="714166" y="3624224"/>
            <a:ext cx="10730702" cy="923330"/>
          </a:xfrm>
          <a:prstGeom prst="rect">
            <a:avLst/>
          </a:prstGeom>
        </p:spPr>
        <p:txBody>
          <a:bodyPr wrap="square">
            <a:spAutoFit/>
          </a:bodyPr>
          <a:lstStyle/>
          <a:p>
            <a:pPr algn="just"/>
            <a:r>
              <a:rPr lang="es-ES_tradnl" dirty="0"/>
              <a:t>Desde la escuela y desde casa siempre hemos sido conscientes del </a:t>
            </a:r>
            <a:r>
              <a:rPr lang="es-ES_tradnl" b="1" u="sng" dirty="0">
                <a:solidFill>
                  <a:srgbClr val="C00000"/>
                </a:solidFill>
              </a:rPr>
              <a:t>potencial educativo del juego</a:t>
            </a:r>
            <a:r>
              <a:rPr lang="es-ES_tradnl" dirty="0"/>
              <a:t>; avioncitos para comer el puré, patitos en la bañera, los rincones en infantil como juego simbólico, las mates con palillos o la lengua con legos.                 </a:t>
            </a:r>
            <a:r>
              <a:rPr lang="es-ES_tradnl" b="1" u="sng" dirty="0">
                <a:solidFill>
                  <a:srgbClr val="00B050"/>
                </a:solidFill>
              </a:rPr>
              <a:t>¿Algún ejemplo más?</a:t>
            </a:r>
          </a:p>
        </p:txBody>
      </p:sp>
      <p:pic>
        <p:nvPicPr>
          <p:cNvPr id="11" name="Picture 2" descr="Bitmoji Image">
            <a:extLst>
              <a:ext uri="{FF2B5EF4-FFF2-40B4-BE49-F238E27FC236}">
                <a16:creationId xmlns:a16="http://schemas.microsoft.com/office/drawing/2014/main" id="{A5903606-1CC7-D14D-8AAF-98A3E48D9D4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03124" y="4078410"/>
            <a:ext cx="715226" cy="71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37454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additive="base">
                                        <p:cTn id="19" dur="500" fill="hold"/>
                                        <p:tgtEl>
                                          <p:spTgt spid="9"/>
                                        </p:tgtEl>
                                        <p:attrNameLst>
                                          <p:attrName>ppt_x</p:attrName>
                                        </p:attrNameLst>
                                      </p:cBhvr>
                                      <p:tavLst>
                                        <p:tav tm="0">
                                          <p:val>
                                            <p:strVal val="#ppt_x"/>
                                          </p:val>
                                        </p:tav>
                                        <p:tav tm="100000">
                                          <p:val>
                                            <p:strVal val="#ppt_x"/>
                                          </p:val>
                                        </p:tav>
                                      </p:tavLst>
                                    </p:anim>
                                    <p:anim calcmode="lin" valueType="num">
                                      <p:cBhvr additive="base">
                                        <p:cTn id="20"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additive="base">
                                        <p:cTn id="25" dur="500" fill="hold"/>
                                        <p:tgtEl>
                                          <p:spTgt spid="7"/>
                                        </p:tgtEl>
                                        <p:attrNameLst>
                                          <p:attrName>ppt_x</p:attrName>
                                        </p:attrNameLst>
                                      </p:cBhvr>
                                      <p:tavLst>
                                        <p:tav tm="0">
                                          <p:val>
                                            <p:strVal val="#ppt_x"/>
                                          </p:val>
                                        </p:tav>
                                        <p:tav tm="100000">
                                          <p:val>
                                            <p:strVal val="#ppt_x"/>
                                          </p:val>
                                        </p:tav>
                                      </p:tavLst>
                                    </p:anim>
                                    <p:anim calcmode="lin" valueType="num">
                                      <p:cBhvr additive="base">
                                        <p:cTn id="26"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8"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6" y="219462"/>
            <a:ext cx="1100098" cy="1100098"/>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1482957" y="356839"/>
            <a:ext cx="2241550" cy="1107996"/>
          </a:xfrm>
          <a:prstGeom prst="rect">
            <a:avLst/>
          </a:prstGeom>
          <a:noFill/>
        </p:spPr>
        <p:txBody>
          <a:bodyPr wrap="square" rtlCol="0">
            <a:spAutoFit/>
          </a:bodyPr>
          <a:lstStyle/>
          <a:p>
            <a:r>
              <a:rPr lang="en-GB" sz="4800" dirty="0">
                <a:latin typeface="Rosewood Std Regular" pitchFamily="82" charset="77"/>
              </a:rPr>
              <a:t>TEORÍA</a:t>
            </a:r>
          </a:p>
          <a:p>
            <a:endParaRPr lang="en-GB" dirty="0"/>
          </a:p>
        </p:txBody>
      </p:sp>
      <p:sp>
        <p:nvSpPr>
          <p:cNvPr id="7" name="CuadroTexto 6">
            <a:extLst>
              <a:ext uri="{FF2B5EF4-FFF2-40B4-BE49-F238E27FC236}">
                <a16:creationId xmlns:a16="http://schemas.microsoft.com/office/drawing/2014/main" id="{53FBB01B-947C-5542-A5A1-BEEDA9D527B0}"/>
              </a:ext>
            </a:extLst>
          </p:cNvPr>
          <p:cNvSpPr txBox="1"/>
          <p:nvPr/>
        </p:nvSpPr>
        <p:spPr>
          <a:xfrm>
            <a:off x="676662" y="4608963"/>
            <a:ext cx="10768206" cy="923330"/>
          </a:xfrm>
          <a:prstGeom prst="rect">
            <a:avLst/>
          </a:prstGeom>
          <a:noFill/>
        </p:spPr>
        <p:txBody>
          <a:bodyPr wrap="square" rtlCol="0">
            <a:spAutoFit/>
          </a:bodyPr>
          <a:lstStyle/>
          <a:p>
            <a:pPr algn="just"/>
            <a:r>
              <a:rPr lang="es-ES" b="1" u="sng" dirty="0">
                <a:solidFill>
                  <a:srgbClr val="00B050"/>
                </a:solidFill>
              </a:rPr>
              <a:t>Autores destacados; </a:t>
            </a:r>
          </a:p>
          <a:p>
            <a:pPr algn="just"/>
            <a:r>
              <a:rPr lang="es-ES_tradnl" dirty="0">
                <a:hlinkClick r:id="rId3"/>
              </a:rPr>
              <a:t>https://karlkapp.com</a:t>
            </a:r>
            <a:endParaRPr lang="es-ES_tradnl" dirty="0"/>
          </a:p>
          <a:p>
            <a:pPr algn="just"/>
            <a:r>
              <a:rPr lang="es-ES_tradnl" dirty="0"/>
              <a:t>“La Torre de </a:t>
            </a:r>
            <a:r>
              <a:rPr lang="es-ES_tradnl" dirty="0" err="1"/>
              <a:t>Salfumán</a:t>
            </a:r>
            <a:r>
              <a:rPr lang="es-ES_tradnl" dirty="0"/>
              <a:t>” libro de Salvador Carrión y Sergio de la Cruz </a:t>
            </a:r>
          </a:p>
        </p:txBody>
      </p:sp>
      <p:sp>
        <p:nvSpPr>
          <p:cNvPr id="3" name="CuadroTexto 2">
            <a:extLst>
              <a:ext uri="{FF2B5EF4-FFF2-40B4-BE49-F238E27FC236}">
                <a16:creationId xmlns:a16="http://schemas.microsoft.com/office/drawing/2014/main" id="{7DC5D017-08EB-9043-895C-C477A52AC3BC}"/>
              </a:ext>
            </a:extLst>
          </p:cNvPr>
          <p:cNvSpPr txBox="1"/>
          <p:nvPr/>
        </p:nvSpPr>
        <p:spPr>
          <a:xfrm>
            <a:off x="676662" y="1777031"/>
            <a:ext cx="10768206" cy="1754326"/>
          </a:xfrm>
          <a:prstGeom prst="rect">
            <a:avLst/>
          </a:prstGeom>
          <a:noFill/>
        </p:spPr>
        <p:txBody>
          <a:bodyPr wrap="square" rtlCol="0">
            <a:spAutoFit/>
          </a:bodyPr>
          <a:lstStyle/>
          <a:p>
            <a:pPr algn="just"/>
            <a:r>
              <a:rPr lang="es-ES_tradnl" dirty="0"/>
              <a:t>En cambio la </a:t>
            </a:r>
            <a:r>
              <a:rPr lang="es-ES_tradnl" b="1" u="sng" dirty="0">
                <a:solidFill>
                  <a:srgbClr val="C00000"/>
                </a:solidFill>
              </a:rPr>
              <a:t>GAMIFICACIÓN</a:t>
            </a:r>
            <a:r>
              <a:rPr lang="es-ES_tradnl" dirty="0"/>
              <a:t> destripa los juegos para ver las distintas dinámicas y recursos y los incorpora al mundo educativo para mejorar su funcionamiento. Podríamos decir que Gamificar no es jugar, es aplicar los códigos y las estrategias de los juegos en otro medio para, de esta manera, aprovecharnos de las ventajas y los beneficios que estos generan en el alumnado. Así que podemos Gamificar pero no Jugar y jugar pero no gamificar, aunque mucho mejor jugar y gamificar a la vez </a:t>
            </a:r>
            <a:r>
              <a:rPr lang="es-ES_tradnl" dirty="0">
                <a:sym typeface="Wingdings" pitchFamily="2" charset="2"/>
              </a:rPr>
              <a:t> </a:t>
            </a:r>
            <a:endParaRPr lang="es-ES_tradnl" dirty="0"/>
          </a:p>
          <a:p>
            <a:endParaRPr lang="en-GB" dirty="0"/>
          </a:p>
        </p:txBody>
      </p:sp>
      <p:sp>
        <p:nvSpPr>
          <p:cNvPr id="4" name="Rectángulo 3">
            <a:extLst>
              <a:ext uri="{FF2B5EF4-FFF2-40B4-BE49-F238E27FC236}">
                <a16:creationId xmlns:a16="http://schemas.microsoft.com/office/drawing/2014/main" id="{A8FB0F09-D84D-2D4D-86EE-5E07F1E0A957}"/>
              </a:ext>
            </a:extLst>
          </p:cNvPr>
          <p:cNvSpPr/>
          <p:nvPr/>
        </p:nvSpPr>
        <p:spPr>
          <a:xfrm>
            <a:off x="1673504" y="1310087"/>
            <a:ext cx="3089692" cy="369332"/>
          </a:xfrm>
          <a:prstGeom prst="rect">
            <a:avLst/>
          </a:prstGeom>
        </p:spPr>
        <p:txBody>
          <a:bodyPr wrap="none">
            <a:spAutoFit/>
          </a:bodyPr>
          <a:lstStyle/>
          <a:p>
            <a:r>
              <a:rPr lang="en-GB" b="1" u="sng" dirty="0">
                <a:solidFill>
                  <a:srgbClr val="C00000"/>
                </a:solidFill>
              </a:rPr>
              <a:t>GAMIFICACIÓN /ABJ AUTORES</a:t>
            </a:r>
          </a:p>
        </p:txBody>
      </p:sp>
      <p:sp>
        <p:nvSpPr>
          <p:cNvPr id="9" name="Rectángulo 8">
            <a:extLst>
              <a:ext uri="{FF2B5EF4-FFF2-40B4-BE49-F238E27FC236}">
                <a16:creationId xmlns:a16="http://schemas.microsoft.com/office/drawing/2014/main" id="{A4E8AAE1-B2C1-3D4A-8F4D-E664052F7741}"/>
              </a:ext>
            </a:extLst>
          </p:cNvPr>
          <p:cNvSpPr/>
          <p:nvPr/>
        </p:nvSpPr>
        <p:spPr>
          <a:xfrm>
            <a:off x="972788" y="3250164"/>
            <a:ext cx="10730702" cy="1200329"/>
          </a:xfrm>
          <a:prstGeom prst="rect">
            <a:avLst/>
          </a:prstGeom>
        </p:spPr>
        <p:txBody>
          <a:bodyPr wrap="square">
            <a:spAutoFit/>
          </a:bodyPr>
          <a:lstStyle/>
          <a:p>
            <a:pPr algn="just"/>
            <a:r>
              <a:rPr lang="es-ES_tradnl" dirty="0"/>
              <a:t>Ventajas: </a:t>
            </a:r>
          </a:p>
          <a:p>
            <a:pPr marL="285750" indent="-285750" algn="just">
              <a:buFont typeface="Wingdings" pitchFamily="2" charset="2"/>
              <a:buChar char="ü"/>
            </a:pPr>
            <a:r>
              <a:rPr lang="es-ES_tradnl" dirty="0"/>
              <a:t>Es inclusiva.</a:t>
            </a:r>
          </a:p>
          <a:p>
            <a:pPr marL="285750" indent="-285750" algn="just">
              <a:buFont typeface="Wingdings" pitchFamily="2" charset="2"/>
              <a:buChar char="ü"/>
            </a:pPr>
            <a:r>
              <a:rPr lang="es-ES_tradnl" dirty="0"/>
              <a:t>Se puede incorporar a cualquier metodología, una capa extra a tu forma de enseñar; la guinda del pastel.</a:t>
            </a:r>
          </a:p>
          <a:p>
            <a:pPr marL="285750" indent="-285750" algn="just">
              <a:buFont typeface="Wingdings" pitchFamily="2" charset="2"/>
              <a:buChar char="ü"/>
            </a:pPr>
            <a:r>
              <a:rPr lang="es-ES_tradnl" dirty="0"/>
              <a:t>Mejora el ambiente del aula.</a:t>
            </a:r>
          </a:p>
        </p:txBody>
      </p:sp>
      <p:pic>
        <p:nvPicPr>
          <p:cNvPr id="10" name="Picture 2" descr="Bitmoji Image">
            <a:extLst>
              <a:ext uri="{FF2B5EF4-FFF2-40B4-BE49-F238E27FC236}">
                <a16:creationId xmlns:a16="http://schemas.microsoft.com/office/drawing/2014/main" id="{74F2D707-9FE7-EF4E-BAEB-8E6B63E70DA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6964" y="4608963"/>
            <a:ext cx="715226" cy="71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916313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down)">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21" presetClass="entr" presetSubtype="1"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20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down)">
                                      <p:cBhvr>
                                        <p:cTn id="1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6" y="219462"/>
            <a:ext cx="1100098" cy="1100098"/>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1482957" y="356839"/>
            <a:ext cx="2241550" cy="1107996"/>
          </a:xfrm>
          <a:prstGeom prst="rect">
            <a:avLst/>
          </a:prstGeom>
          <a:noFill/>
        </p:spPr>
        <p:txBody>
          <a:bodyPr wrap="square" rtlCol="0">
            <a:spAutoFit/>
          </a:bodyPr>
          <a:lstStyle/>
          <a:p>
            <a:r>
              <a:rPr lang="en-GB" sz="4800" dirty="0">
                <a:latin typeface="Rosewood Std Regular" pitchFamily="82" charset="77"/>
              </a:rPr>
              <a:t>TEORÍA</a:t>
            </a:r>
          </a:p>
          <a:p>
            <a:endParaRPr lang="en-GB" dirty="0"/>
          </a:p>
        </p:txBody>
      </p:sp>
      <p:sp>
        <p:nvSpPr>
          <p:cNvPr id="2" name="CuadroTexto 1">
            <a:extLst>
              <a:ext uri="{FF2B5EF4-FFF2-40B4-BE49-F238E27FC236}">
                <a16:creationId xmlns:a16="http://schemas.microsoft.com/office/drawing/2014/main" id="{AAB76C09-33CE-514B-A347-0280B03AD7A3}"/>
              </a:ext>
            </a:extLst>
          </p:cNvPr>
          <p:cNvSpPr txBox="1"/>
          <p:nvPr/>
        </p:nvSpPr>
        <p:spPr>
          <a:xfrm>
            <a:off x="747132" y="1464835"/>
            <a:ext cx="7482468" cy="923330"/>
          </a:xfrm>
          <a:prstGeom prst="rect">
            <a:avLst/>
          </a:prstGeom>
          <a:noFill/>
        </p:spPr>
        <p:txBody>
          <a:bodyPr wrap="square" rtlCol="0">
            <a:spAutoFit/>
          </a:bodyPr>
          <a:lstStyle/>
          <a:p>
            <a:r>
              <a:rPr lang="en-GB" b="1" dirty="0">
                <a:solidFill>
                  <a:srgbClr val="C00000"/>
                </a:solidFill>
              </a:rPr>
              <a:t>MOTIVACIÓN: INTRÍNSECA EXTRÍNSECA</a:t>
            </a:r>
          </a:p>
          <a:p>
            <a:endParaRPr lang="en-GB" b="1" dirty="0">
              <a:solidFill>
                <a:srgbClr val="C00000"/>
              </a:solidFill>
            </a:endParaRPr>
          </a:p>
          <a:p>
            <a:r>
              <a:rPr lang="en-GB" dirty="0"/>
              <a:t> </a:t>
            </a:r>
          </a:p>
        </p:txBody>
      </p:sp>
      <p:pic>
        <p:nvPicPr>
          <p:cNvPr id="2050" name="Picture 2" descr="Bitmoji Image">
            <a:extLst>
              <a:ext uri="{FF2B5EF4-FFF2-40B4-BE49-F238E27FC236}">
                <a16:creationId xmlns:a16="http://schemas.microsoft.com/office/drawing/2014/main" id="{0FD69064-788D-1A4B-809C-321440A9624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55325" y="356839"/>
            <a:ext cx="715226" cy="715226"/>
          </a:xfrm>
          <a:prstGeom prst="rect">
            <a:avLst/>
          </a:prstGeom>
          <a:noFill/>
          <a:extLst>
            <a:ext uri="{909E8E84-426E-40DD-AFC4-6F175D3DCCD1}">
              <a14:hiddenFill xmlns:a14="http://schemas.microsoft.com/office/drawing/2010/main">
                <a:solidFill>
                  <a:srgbClr val="FFFFFF"/>
                </a:solidFill>
              </a14:hiddenFill>
            </a:ext>
          </a:extLst>
        </p:spPr>
      </p:pic>
      <p:sp>
        <p:nvSpPr>
          <p:cNvPr id="7" name="CuadroTexto 6">
            <a:extLst>
              <a:ext uri="{FF2B5EF4-FFF2-40B4-BE49-F238E27FC236}">
                <a16:creationId xmlns:a16="http://schemas.microsoft.com/office/drawing/2014/main" id="{FF185BE7-EEF2-3748-9871-38CFEC01A637}"/>
              </a:ext>
            </a:extLst>
          </p:cNvPr>
          <p:cNvSpPr txBox="1"/>
          <p:nvPr/>
        </p:nvSpPr>
        <p:spPr>
          <a:xfrm>
            <a:off x="711897" y="1835738"/>
            <a:ext cx="10768206" cy="1200329"/>
          </a:xfrm>
          <a:prstGeom prst="rect">
            <a:avLst/>
          </a:prstGeom>
          <a:noFill/>
        </p:spPr>
        <p:txBody>
          <a:bodyPr wrap="square" rtlCol="0">
            <a:spAutoFit/>
          </a:bodyPr>
          <a:lstStyle/>
          <a:p>
            <a:pPr algn="just"/>
            <a:r>
              <a:rPr lang="es-ES_tradnl" dirty="0"/>
              <a:t>La Gamificación nos puede ayudar en muchas cosas, pero una función fundamental es aumentar la motivación, el interés del alumnado. </a:t>
            </a:r>
          </a:p>
          <a:p>
            <a:pPr algn="just"/>
            <a:r>
              <a:rPr lang="es-ES_tradnl" dirty="0"/>
              <a:t>La </a:t>
            </a:r>
            <a:r>
              <a:rPr lang="es-ES_tradnl" b="1" u="sng" dirty="0">
                <a:solidFill>
                  <a:srgbClr val="C00000"/>
                </a:solidFill>
              </a:rPr>
              <a:t>motivación </a:t>
            </a:r>
            <a:r>
              <a:rPr lang="es-ES_tradnl" dirty="0"/>
              <a:t>es una de las herramientas educativas más potentes, relacionada directamente con procesos neuronales, lo que implica que puede ser medida, entrenada y potenciada a través de las dinámicas adecuadas. </a:t>
            </a:r>
          </a:p>
        </p:txBody>
      </p:sp>
      <p:sp>
        <p:nvSpPr>
          <p:cNvPr id="8" name="Rectángulo 7">
            <a:extLst>
              <a:ext uri="{FF2B5EF4-FFF2-40B4-BE49-F238E27FC236}">
                <a16:creationId xmlns:a16="http://schemas.microsoft.com/office/drawing/2014/main" id="{E9DAD0E2-9EFA-E94C-B608-FCD72318B446}"/>
              </a:ext>
            </a:extLst>
          </p:cNvPr>
          <p:cNvSpPr/>
          <p:nvPr/>
        </p:nvSpPr>
        <p:spPr>
          <a:xfrm>
            <a:off x="4920087" y="411437"/>
            <a:ext cx="6751288" cy="646331"/>
          </a:xfrm>
          <a:prstGeom prst="rect">
            <a:avLst/>
          </a:prstGeom>
        </p:spPr>
        <p:txBody>
          <a:bodyPr wrap="square">
            <a:spAutoFit/>
          </a:bodyPr>
          <a:lstStyle/>
          <a:p>
            <a:pPr algn="just"/>
            <a:r>
              <a:rPr lang="es-ES_tradnl" b="1" u="sng" dirty="0">
                <a:solidFill>
                  <a:srgbClr val="00B050"/>
                </a:solidFill>
              </a:rPr>
              <a:t>Libro recomendado</a:t>
            </a:r>
            <a:r>
              <a:rPr lang="es-ES_tradnl" dirty="0"/>
              <a:t>; “Educar en la Realidad” de Catherine </a:t>
            </a:r>
            <a:r>
              <a:rPr lang="es-ES_tradnl" dirty="0" err="1"/>
              <a:t>L`Ecuyer</a:t>
            </a:r>
            <a:r>
              <a:rPr lang="es-ES_tradnl" dirty="0"/>
              <a:t> y “Educar en el Asombro”  </a:t>
            </a:r>
          </a:p>
        </p:txBody>
      </p:sp>
      <p:sp>
        <p:nvSpPr>
          <p:cNvPr id="9" name="CuadroTexto 8">
            <a:extLst>
              <a:ext uri="{FF2B5EF4-FFF2-40B4-BE49-F238E27FC236}">
                <a16:creationId xmlns:a16="http://schemas.microsoft.com/office/drawing/2014/main" id="{2B3F20E0-F135-8546-9394-0EEB01F77A17}"/>
              </a:ext>
            </a:extLst>
          </p:cNvPr>
          <p:cNvSpPr txBox="1"/>
          <p:nvPr/>
        </p:nvSpPr>
        <p:spPr>
          <a:xfrm>
            <a:off x="711897" y="3091415"/>
            <a:ext cx="10768206" cy="1200329"/>
          </a:xfrm>
          <a:prstGeom prst="rect">
            <a:avLst/>
          </a:prstGeom>
          <a:noFill/>
        </p:spPr>
        <p:txBody>
          <a:bodyPr wrap="square" rtlCol="0">
            <a:spAutoFit/>
          </a:bodyPr>
          <a:lstStyle/>
          <a:p>
            <a:pPr algn="just"/>
            <a:r>
              <a:rPr lang="es-ES_tradnl" dirty="0"/>
              <a:t>Motivación </a:t>
            </a:r>
            <a:r>
              <a:rPr lang="es-ES_tradnl" b="1" u="sng" dirty="0">
                <a:solidFill>
                  <a:srgbClr val="C00000"/>
                </a:solidFill>
              </a:rPr>
              <a:t>Extrínseca/externa: </a:t>
            </a:r>
            <a:r>
              <a:rPr lang="es-ES_tradnl" dirty="0"/>
              <a:t>conductismo. Se puede asemejar a un adiestramiento o entrenamiento. Hace depender al alumnado de una fuente externa (las NNTT muchas veces es lo único que transiten). No se sostiene en el tiempo. Cuando se va el factor externo, viene la apatía, la desmotivación. ”El evasivo ¿Qué tal? Espera no encontrar una respuesta comprometedora”.             </a:t>
            </a:r>
            <a:r>
              <a:rPr lang="es-ES_tradnl" b="1" u="sng" dirty="0">
                <a:solidFill>
                  <a:srgbClr val="00B050"/>
                </a:solidFill>
              </a:rPr>
              <a:t>¿OS SUENA?</a:t>
            </a:r>
          </a:p>
        </p:txBody>
      </p:sp>
      <p:sp>
        <p:nvSpPr>
          <p:cNvPr id="10" name="CuadroTexto 9">
            <a:extLst>
              <a:ext uri="{FF2B5EF4-FFF2-40B4-BE49-F238E27FC236}">
                <a16:creationId xmlns:a16="http://schemas.microsoft.com/office/drawing/2014/main" id="{4F749B77-CC53-B64A-ACDE-CFDA7C94E383}"/>
              </a:ext>
            </a:extLst>
          </p:cNvPr>
          <p:cNvSpPr txBox="1"/>
          <p:nvPr/>
        </p:nvSpPr>
        <p:spPr>
          <a:xfrm>
            <a:off x="711897" y="4400184"/>
            <a:ext cx="10768206" cy="923330"/>
          </a:xfrm>
          <a:prstGeom prst="rect">
            <a:avLst/>
          </a:prstGeom>
          <a:noFill/>
        </p:spPr>
        <p:txBody>
          <a:bodyPr wrap="square" rtlCol="0">
            <a:spAutoFit/>
          </a:bodyPr>
          <a:lstStyle/>
          <a:p>
            <a:pPr algn="just"/>
            <a:r>
              <a:rPr lang="es-ES_tradnl" dirty="0"/>
              <a:t>Motivación </a:t>
            </a:r>
            <a:r>
              <a:rPr lang="es-ES_tradnl" b="1" u="sng" dirty="0">
                <a:solidFill>
                  <a:srgbClr val="C00000"/>
                </a:solidFill>
              </a:rPr>
              <a:t>Intrínseca/interna: </a:t>
            </a:r>
            <a:r>
              <a:rPr lang="es-ES_tradnl" dirty="0"/>
              <a:t>conductismo. El alumnado no sólo responde ante premios o castigos. Ésta </a:t>
            </a:r>
            <a:r>
              <a:rPr lang="es-ES_tradnl" dirty="0" err="1"/>
              <a:t>nce</a:t>
            </a:r>
            <a:r>
              <a:rPr lang="es-ES_tradnl" dirty="0"/>
              <a:t> del deseo de contribuir a uno mismo; dejar un trabajo bien hecho, satisfacción, disfrute, curiosidad, </a:t>
            </a:r>
            <a:r>
              <a:rPr lang="es-ES_tradnl" dirty="0" err="1"/>
              <a:t>habe</a:t>
            </a:r>
            <a:r>
              <a:rPr lang="es-ES_tradnl" dirty="0"/>
              <a:t> aprendido algo nuevo…             </a:t>
            </a:r>
            <a:r>
              <a:rPr lang="es-ES_tradnl" b="1" u="sng" dirty="0">
                <a:solidFill>
                  <a:srgbClr val="00B050"/>
                </a:solidFill>
              </a:rPr>
              <a:t>¿ALGÚN EJEMPLO?</a:t>
            </a:r>
          </a:p>
        </p:txBody>
      </p:sp>
      <p:pic>
        <p:nvPicPr>
          <p:cNvPr id="11" name="Picture 2" descr="Bitmoji Image">
            <a:extLst>
              <a:ext uri="{FF2B5EF4-FFF2-40B4-BE49-F238E27FC236}">
                <a16:creationId xmlns:a16="http://schemas.microsoft.com/office/drawing/2014/main" id="{C77BF011-A77F-6842-98D3-BDBBDDD624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7158" y="3814037"/>
            <a:ext cx="708026" cy="715226"/>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2" descr="Bitmoji Image">
            <a:extLst>
              <a:ext uri="{FF2B5EF4-FFF2-40B4-BE49-F238E27FC236}">
                <a16:creationId xmlns:a16="http://schemas.microsoft.com/office/drawing/2014/main" id="{E75810A1-9BA3-8144-A6C1-EEAC0D72D7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98005" y="4852041"/>
            <a:ext cx="708026" cy="715226"/>
          </a:xfrm>
          <a:prstGeom prst="rect">
            <a:avLst/>
          </a:prstGeom>
          <a:noFill/>
          <a:extLst>
            <a:ext uri="{909E8E84-426E-40DD-AFC4-6F175D3DCCD1}">
              <a14:hiddenFill xmlns:a14="http://schemas.microsoft.com/office/drawing/2010/main">
                <a:solidFill>
                  <a:srgbClr val="FFFFFF"/>
                </a:solidFill>
              </a14:hiddenFill>
            </a:ext>
          </a:extLst>
        </p:spPr>
      </p:pic>
      <p:sp>
        <p:nvSpPr>
          <p:cNvPr id="13" name="CuadroTexto 12">
            <a:extLst>
              <a:ext uri="{FF2B5EF4-FFF2-40B4-BE49-F238E27FC236}">
                <a16:creationId xmlns:a16="http://schemas.microsoft.com/office/drawing/2014/main" id="{3BE0EF75-6FDE-1F4E-9CCE-786FF5245905}"/>
              </a:ext>
            </a:extLst>
          </p:cNvPr>
          <p:cNvSpPr txBox="1"/>
          <p:nvPr/>
        </p:nvSpPr>
        <p:spPr>
          <a:xfrm>
            <a:off x="711897" y="5431954"/>
            <a:ext cx="10768206" cy="923330"/>
          </a:xfrm>
          <a:prstGeom prst="rect">
            <a:avLst/>
          </a:prstGeom>
          <a:noFill/>
        </p:spPr>
        <p:txBody>
          <a:bodyPr wrap="square" rtlCol="0">
            <a:spAutoFit/>
          </a:bodyPr>
          <a:lstStyle/>
          <a:p>
            <a:pPr algn="just"/>
            <a:r>
              <a:rPr lang="es-ES_tradnl" dirty="0"/>
              <a:t>Lo ideal es tener motivación intrínseca por todas las asignaturas y temas, pero ni los propios adultos estamos igual de motivados con unos temas que con otros… es normal, y común pero no hay que dejar que se convierta en una epidemia y ni que la desmotivación y la apatía campen a sus anchas.  </a:t>
            </a:r>
          </a:p>
        </p:txBody>
      </p:sp>
    </p:spTree>
    <p:extLst>
      <p:ext uri="{BB962C8B-B14F-4D97-AF65-F5344CB8AC3E}">
        <p14:creationId xmlns:p14="http://schemas.microsoft.com/office/powerpoint/2010/main" val="5999488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3"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
                                        <p:tgtEl>
                                          <p:spTgt spid="7"/>
                                        </p:tgtEl>
                                      </p:cBhvr>
                                    </p:animEffect>
                                    <p:anim calcmode="lin" valueType="num">
                                      <p:cBhvr>
                                        <p:cTn id="8" dur="400" fill="hold"/>
                                        <p:tgtEl>
                                          <p:spTgt spid="7"/>
                                        </p:tgtEl>
                                        <p:attrNameLst>
                                          <p:attrName>ppt_x</p:attrName>
                                        </p:attrNameLst>
                                      </p:cBhvr>
                                      <p:tavLst>
                                        <p:tav tm="0">
                                          <p:val>
                                            <p:strVal val="#ppt_x"/>
                                          </p:val>
                                        </p:tav>
                                        <p:tav tm="100000">
                                          <p:val>
                                            <p:strVal val="#ppt_x"/>
                                          </p:val>
                                        </p:tav>
                                      </p:tavLst>
                                    </p:anim>
                                    <p:anim calcmode="lin" valueType="num">
                                      <p:cBhvr>
                                        <p:cTn id="9" dur="400" fill="hold"/>
                                        <p:tgtEl>
                                          <p:spTgt spid="7"/>
                                        </p:tgtEl>
                                        <p:attrNameLst>
                                          <p:attrName>ppt_y</p:attrName>
                                        </p:attrNameLst>
                                      </p:cBhvr>
                                      <p:tavLst>
                                        <p:tav tm="0">
                                          <p:val>
                                            <p:strVal val="#ppt_y+0.31"/>
                                          </p:val>
                                        </p:tav>
                                        <p:tav tm="100000">
                                          <p:val>
                                            <p:strVal val="#ppt_y+0.31"/>
                                          </p:val>
                                        </p:tav>
                                      </p:tavLst>
                                    </p:anim>
                                    <p:anim calcmode="lin" valueType="num">
                                      <p:cBhvr>
                                        <p:cTn id="10" dur="600" decel="50000" fill="hold">
                                          <p:stCondLst>
                                            <p:cond delay="400"/>
                                          </p:stCondLst>
                                        </p:cTn>
                                        <p:tgtEl>
                                          <p:spTgt spid="7"/>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11" dur="600" decel="50000" fill="hold">
                                          <p:stCondLst>
                                            <p:cond delay="400"/>
                                          </p:stCondLst>
                                        </p:cTn>
                                        <p:tgtEl>
                                          <p:spTgt spid="7"/>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43" presetClass="entr" presetSubtype="0" fill="hold" grpId="0" nodeType="clickEffect">
                                  <p:stCondLst>
                                    <p:cond delay="0"/>
                                  </p:stCondLst>
                                  <p:childTnLst>
                                    <p:set>
                                      <p:cBhvr>
                                        <p:cTn id="15" dur="1" fill="hold">
                                          <p:stCondLst>
                                            <p:cond delay="0"/>
                                          </p:stCondLst>
                                        </p:cTn>
                                        <p:tgtEl>
                                          <p:spTgt spid="9"/>
                                        </p:tgtEl>
                                        <p:attrNameLst>
                                          <p:attrName>style.visibility</p:attrName>
                                        </p:attrNameLst>
                                      </p:cBhvr>
                                      <p:to>
                                        <p:strVal val="visible"/>
                                      </p:to>
                                    </p:set>
                                    <p:animEffect transition="in" filter="fade">
                                      <p:cBhvr>
                                        <p:cTn id="16" dur="100"/>
                                        <p:tgtEl>
                                          <p:spTgt spid="9"/>
                                        </p:tgtEl>
                                      </p:cBhvr>
                                    </p:animEffect>
                                    <p:anim calcmode="lin" valueType="num">
                                      <p:cBhvr>
                                        <p:cTn id="17" dur="400" fill="hold"/>
                                        <p:tgtEl>
                                          <p:spTgt spid="9"/>
                                        </p:tgtEl>
                                        <p:attrNameLst>
                                          <p:attrName>ppt_x</p:attrName>
                                        </p:attrNameLst>
                                      </p:cBhvr>
                                      <p:tavLst>
                                        <p:tav tm="0">
                                          <p:val>
                                            <p:strVal val="#ppt_x"/>
                                          </p:val>
                                        </p:tav>
                                        <p:tav tm="100000">
                                          <p:val>
                                            <p:strVal val="#ppt_x"/>
                                          </p:val>
                                        </p:tav>
                                      </p:tavLst>
                                    </p:anim>
                                    <p:anim calcmode="lin" valueType="num">
                                      <p:cBhvr>
                                        <p:cTn id="18" dur="400" fill="hold"/>
                                        <p:tgtEl>
                                          <p:spTgt spid="9"/>
                                        </p:tgtEl>
                                        <p:attrNameLst>
                                          <p:attrName>ppt_y</p:attrName>
                                        </p:attrNameLst>
                                      </p:cBhvr>
                                      <p:tavLst>
                                        <p:tav tm="0">
                                          <p:val>
                                            <p:strVal val="#ppt_y+0.31"/>
                                          </p:val>
                                        </p:tav>
                                        <p:tav tm="100000">
                                          <p:val>
                                            <p:strVal val="#ppt_y+0.31"/>
                                          </p:val>
                                        </p:tav>
                                      </p:tavLst>
                                    </p:anim>
                                    <p:anim calcmode="lin" valueType="num">
                                      <p:cBhvr>
                                        <p:cTn id="19" dur="600" decel="50000" fill="hold">
                                          <p:stCondLst>
                                            <p:cond delay="400"/>
                                          </p:stCondLst>
                                        </p:cTn>
                                        <p:tgtEl>
                                          <p:spTgt spid="9"/>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0" dur="600" decel="50000" fill="hold">
                                          <p:stCondLst>
                                            <p:cond delay="400"/>
                                          </p:stCondLst>
                                        </p:cTn>
                                        <p:tgtEl>
                                          <p:spTgt spid="9"/>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43" presetClass="entr" presetSubtype="0" fill="hold"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
                                        <p:tgtEl>
                                          <p:spTgt spid="11"/>
                                        </p:tgtEl>
                                      </p:cBhvr>
                                    </p:animEffect>
                                    <p:anim calcmode="lin" valueType="num">
                                      <p:cBhvr>
                                        <p:cTn id="26" dur="400" fill="hold"/>
                                        <p:tgtEl>
                                          <p:spTgt spid="11"/>
                                        </p:tgtEl>
                                        <p:attrNameLst>
                                          <p:attrName>ppt_x</p:attrName>
                                        </p:attrNameLst>
                                      </p:cBhvr>
                                      <p:tavLst>
                                        <p:tav tm="0">
                                          <p:val>
                                            <p:strVal val="#ppt_x"/>
                                          </p:val>
                                        </p:tav>
                                        <p:tav tm="100000">
                                          <p:val>
                                            <p:strVal val="#ppt_x"/>
                                          </p:val>
                                        </p:tav>
                                      </p:tavLst>
                                    </p:anim>
                                    <p:anim calcmode="lin" valueType="num">
                                      <p:cBhvr>
                                        <p:cTn id="27" dur="400" fill="hold"/>
                                        <p:tgtEl>
                                          <p:spTgt spid="11"/>
                                        </p:tgtEl>
                                        <p:attrNameLst>
                                          <p:attrName>ppt_y</p:attrName>
                                        </p:attrNameLst>
                                      </p:cBhvr>
                                      <p:tavLst>
                                        <p:tav tm="0">
                                          <p:val>
                                            <p:strVal val="#ppt_y+0.31"/>
                                          </p:val>
                                        </p:tav>
                                        <p:tav tm="100000">
                                          <p:val>
                                            <p:strVal val="#ppt_y+0.31"/>
                                          </p:val>
                                        </p:tav>
                                      </p:tavLst>
                                    </p:anim>
                                    <p:anim calcmode="lin" valueType="num">
                                      <p:cBhvr>
                                        <p:cTn id="28" dur="600" decel="50000" fill="hold">
                                          <p:stCondLst>
                                            <p:cond delay="400"/>
                                          </p:stCondLst>
                                        </p:cTn>
                                        <p:tgtEl>
                                          <p:spTgt spid="11"/>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29" dur="600" decel="50000" fill="hold">
                                          <p:stCondLst>
                                            <p:cond delay="400"/>
                                          </p:stCondLst>
                                        </p:cTn>
                                        <p:tgtEl>
                                          <p:spTgt spid="11"/>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0" fill="hold">
                      <p:stCondLst>
                        <p:cond delay="indefinite"/>
                      </p:stCondLst>
                      <p:childTnLst>
                        <p:par>
                          <p:cTn id="31" fill="hold">
                            <p:stCondLst>
                              <p:cond delay="0"/>
                            </p:stCondLst>
                            <p:childTnLst>
                              <p:par>
                                <p:cTn id="32" presetID="43" presetClass="entr" presetSubtype="0" fill="hold" grpId="0" nodeType="click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100"/>
                                        <p:tgtEl>
                                          <p:spTgt spid="10"/>
                                        </p:tgtEl>
                                      </p:cBhvr>
                                    </p:animEffect>
                                    <p:anim calcmode="lin" valueType="num">
                                      <p:cBhvr>
                                        <p:cTn id="35" dur="400" fill="hold"/>
                                        <p:tgtEl>
                                          <p:spTgt spid="10"/>
                                        </p:tgtEl>
                                        <p:attrNameLst>
                                          <p:attrName>ppt_x</p:attrName>
                                        </p:attrNameLst>
                                      </p:cBhvr>
                                      <p:tavLst>
                                        <p:tav tm="0">
                                          <p:val>
                                            <p:strVal val="#ppt_x"/>
                                          </p:val>
                                        </p:tav>
                                        <p:tav tm="100000">
                                          <p:val>
                                            <p:strVal val="#ppt_x"/>
                                          </p:val>
                                        </p:tav>
                                      </p:tavLst>
                                    </p:anim>
                                    <p:anim calcmode="lin" valueType="num">
                                      <p:cBhvr>
                                        <p:cTn id="36" dur="400" fill="hold"/>
                                        <p:tgtEl>
                                          <p:spTgt spid="10"/>
                                        </p:tgtEl>
                                        <p:attrNameLst>
                                          <p:attrName>ppt_y</p:attrName>
                                        </p:attrNameLst>
                                      </p:cBhvr>
                                      <p:tavLst>
                                        <p:tav tm="0">
                                          <p:val>
                                            <p:strVal val="#ppt_y+0.31"/>
                                          </p:val>
                                        </p:tav>
                                        <p:tav tm="100000">
                                          <p:val>
                                            <p:strVal val="#ppt_y+0.31"/>
                                          </p:val>
                                        </p:tav>
                                      </p:tavLst>
                                    </p:anim>
                                    <p:anim calcmode="lin" valueType="num">
                                      <p:cBhvr>
                                        <p:cTn id="37" dur="600" decel="50000" fill="hold">
                                          <p:stCondLst>
                                            <p:cond delay="400"/>
                                          </p:stCondLst>
                                        </p:cTn>
                                        <p:tgtEl>
                                          <p:spTgt spid="10"/>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38" dur="600" decel="50000" fill="hold">
                                          <p:stCondLst>
                                            <p:cond delay="400"/>
                                          </p:stCondLst>
                                        </p:cTn>
                                        <p:tgtEl>
                                          <p:spTgt spid="10"/>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3" presetClass="entr" presetSubtype="0" fill="hold" nodeType="click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100"/>
                                        <p:tgtEl>
                                          <p:spTgt spid="12"/>
                                        </p:tgtEl>
                                      </p:cBhvr>
                                    </p:animEffect>
                                    <p:anim calcmode="lin" valueType="num">
                                      <p:cBhvr>
                                        <p:cTn id="44" dur="400" fill="hold"/>
                                        <p:tgtEl>
                                          <p:spTgt spid="12"/>
                                        </p:tgtEl>
                                        <p:attrNameLst>
                                          <p:attrName>ppt_x</p:attrName>
                                        </p:attrNameLst>
                                      </p:cBhvr>
                                      <p:tavLst>
                                        <p:tav tm="0">
                                          <p:val>
                                            <p:strVal val="#ppt_x"/>
                                          </p:val>
                                        </p:tav>
                                        <p:tav tm="100000">
                                          <p:val>
                                            <p:strVal val="#ppt_x"/>
                                          </p:val>
                                        </p:tav>
                                      </p:tavLst>
                                    </p:anim>
                                    <p:anim calcmode="lin" valueType="num">
                                      <p:cBhvr>
                                        <p:cTn id="45" dur="400" fill="hold"/>
                                        <p:tgtEl>
                                          <p:spTgt spid="12"/>
                                        </p:tgtEl>
                                        <p:attrNameLst>
                                          <p:attrName>ppt_y</p:attrName>
                                        </p:attrNameLst>
                                      </p:cBhvr>
                                      <p:tavLst>
                                        <p:tav tm="0">
                                          <p:val>
                                            <p:strVal val="#ppt_y+0.31"/>
                                          </p:val>
                                        </p:tav>
                                        <p:tav tm="100000">
                                          <p:val>
                                            <p:strVal val="#ppt_y+0.31"/>
                                          </p:val>
                                        </p:tav>
                                      </p:tavLst>
                                    </p:anim>
                                    <p:anim calcmode="lin" valueType="num">
                                      <p:cBhvr>
                                        <p:cTn id="46" dur="600" decel="50000" fill="hold">
                                          <p:stCondLst>
                                            <p:cond delay="400"/>
                                          </p:stCondLst>
                                        </p:cTn>
                                        <p:tgtEl>
                                          <p:spTgt spid="12"/>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47" dur="600" decel="50000" fill="hold">
                                          <p:stCondLst>
                                            <p:cond delay="400"/>
                                          </p:stCondLst>
                                        </p:cTn>
                                        <p:tgtEl>
                                          <p:spTgt spid="12"/>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43" presetClass="entr" presetSubtype="0" fill="hold" grpId="0" nodeType="clickEffect">
                                  <p:stCondLst>
                                    <p:cond delay="0"/>
                                  </p:stCondLst>
                                  <p:childTnLst>
                                    <p:set>
                                      <p:cBhvr>
                                        <p:cTn id="51" dur="1" fill="hold">
                                          <p:stCondLst>
                                            <p:cond delay="0"/>
                                          </p:stCondLst>
                                        </p:cTn>
                                        <p:tgtEl>
                                          <p:spTgt spid="13"/>
                                        </p:tgtEl>
                                        <p:attrNameLst>
                                          <p:attrName>style.visibility</p:attrName>
                                        </p:attrNameLst>
                                      </p:cBhvr>
                                      <p:to>
                                        <p:strVal val="visible"/>
                                      </p:to>
                                    </p:set>
                                    <p:animEffect transition="in" filter="fade">
                                      <p:cBhvr>
                                        <p:cTn id="52" dur="100"/>
                                        <p:tgtEl>
                                          <p:spTgt spid="13"/>
                                        </p:tgtEl>
                                      </p:cBhvr>
                                    </p:animEffect>
                                    <p:anim calcmode="lin" valueType="num">
                                      <p:cBhvr>
                                        <p:cTn id="53" dur="400" fill="hold"/>
                                        <p:tgtEl>
                                          <p:spTgt spid="13"/>
                                        </p:tgtEl>
                                        <p:attrNameLst>
                                          <p:attrName>ppt_x</p:attrName>
                                        </p:attrNameLst>
                                      </p:cBhvr>
                                      <p:tavLst>
                                        <p:tav tm="0">
                                          <p:val>
                                            <p:strVal val="#ppt_x"/>
                                          </p:val>
                                        </p:tav>
                                        <p:tav tm="100000">
                                          <p:val>
                                            <p:strVal val="#ppt_x"/>
                                          </p:val>
                                        </p:tav>
                                      </p:tavLst>
                                    </p:anim>
                                    <p:anim calcmode="lin" valueType="num">
                                      <p:cBhvr>
                                        <p:cTn id="54" dur="400" fill="hold"/>
                                        <p:tgtEl>
                                          <p:spTgt spid="13"/>
                                        </p:tgtEl>
                                        <p:attrNameLst>
                                          <p:attrName>ppt_y</p:attrName>
                                        </p:attrNameLst>
                                      </p:cBhvr>
                                      <p:tavLst>
                                        <p:tav tm="0">
                                          <p:val>
                                            <p:strVal val="#ppt_y+0.31"/>
                                          </p:val>
                                        </p:tav>
                                        <p:tav tm="100000">
                                          <p:val>
                                            <p:strVal val="#ppt_y+0.31"/>
                                          </p:val>
                                        </p:tav>
                                      </p:tavLst>
                                    </p:anim>
                                    <p:anim calcmode="lin" valueType="num">
                                      <p:cBhvr>
                                        <p:cTn id="55" dur="600" decel="50000" fill="hold">
                                          <p:stCondLst>
                                            <p:cond delay="400"/>
                                          </p:stCondLst>
                                        </p:cTn>
                                        <p:tgtEl>
                                          <p:spTgt spid="13"/>
                                        </p:tgtEl>
                                        <p:attrNameLst>
                                          <p:attrName>ppt_x</p:attrName>
                                        </p:attrNameLst>
                                      </p:cBhvr>
                                      <p:tavLst>
                                        <p:tav tm="0">
                                          <p:val>
                                            <p:strVal val="#ppt_x"/>
                                          </p:val>
                                        </p:tav>
                                        <p:tav tm="5000">
                                          <p:val>
                                            <p:strVal val="#ppt_x+0.0242"/>
                                          </p:val>
                                        </p:tav>
                                        <p:tav tm="10000">
                                          <p:val>
                                            <p:strVal val="#ppt_x+0.0479"/>
                                          </p:val>
                                        </p:tav>
                                        <p:tav tm="15000">
                                          <p:val>
                                            <p:strVal val="#ppt_x+0.0704"/>
                                          </p:val>
                                        </p:tav>
                                        <p:tav tm="20000">
                                          <p:val>
                                            <p:strVal val="#ppt_x+0.0911"/>
                                          </p:val>
                                        </p:tav>
                                        <p:tav tm="25000">
                                          <p:val>
                                            <p:strVal val="#ppt_x+0.1096"/>
                                          </p:val>
                                        </p:tav>
                                        <p:tav tm="30000">
                                          <p:val>
                                            <p:strVal val="#ppt_x+0.1254"/>
                                          </p:val>
                                        </p:tav>
                                        <p:tav tm="35000">
                                          <p:val>
                                            <p:strVal val="#ppt_x+0.1381"/>
                                          </p:val>
                                        </p:tav>
                                        <p:tav tm="40000">
                                          <p:val>
                                            <p:strVal val="#ppt_x+0.1474"/>
                                          </p:val>
                                        </p:tav>
                                        <p:tav tm="45000">
                                          <p:val>
                                            <p:strVal val="#ppt_x+0.1531"/>
                                          </p:val>
                                        </p:tav>
                                        <p:tav tm="50000">
                                          <p:val>
                                            <p:strVal val="#ppt_x+0.1550"/>
                                          </p:val>
                                        </p:tav>
                                        <p:tav tm="55000">
                                          <p:val>
                                            <p:strVal val="#ppt_x+0.1531"/>
                                          </p:val>
                                        </p:tav>
                                        <p:tav tm="60000">
                                          <p:val>
                                            <p:strVal val="#ppt_x+0.1474"/>
                                          </p:val>
                                        </p:tav>
                                        <p:tav tm="65000">
                                          <p:val>
                                            <p:strVal val="#ppt_x+0.1381"/>
                                          </p:val>
                                        </p:tav>
                                        <p:tav tm="70000">
                                          <p:val>
                                            <p:strVal val="#ppt_x+0.1254"/>
                                          </p:val>
                                        </p:tav>
                                        <p:tav tm="75000">
                                          <p:val>
                                            <p:strVal val="#ppt_x+0.1096"/>
                                          </p:val>
                                        </p:tav>
                                        <p:tav tm="80000">
                                          <p:val>
                                            <p:strVal val="#ppt_x+0.0911"/>
                                          </p:val>
                                        </p:tav>
                                        <p:tav tm="85000">
                                          <p:val>
                                            <p:strVal val="#ppt_x+0.0704"/>
                                          </p:val>
                                        </p:tav>
                                        <p:tav tm="90000">
                                          <p:val>
                                            <p:strVal val="#ppt_x+0.0479"/>
                                          </p:val>
                                        </p:tav>
                                        <p:tav tm="95000">
                                          <p:val>
                                            <p:strVal val="#ppt_x+0.0242"/>
                                          </p:val>
                                        </p:tav>
                                        <p:tav tm="100000">
                                          <p:val>
                                            <p:strVal val="#ppt_x"/>
                                          </p:val>
                                        </p:tav>
                                      </p:tavLst>
                                    </p:anim>
                                    <p:anim calcmode="lin" valueType="num">
                                      <p:cBhvr>
                                        <p:cTn id="56" dur="600" decel="50000" fill="hold">
                                          <p:stCondLst>
                                            <p:cond delay="400"/>
                                          </p:stCondLst>
                                        </p:cTn>
                                        <p:tgtEl>
                                          <p:spTgt spid="13"/>
                                        </p:tgtEl>
                                        <p:attrNameLst>
                                          <p:attrName>ppt_y</p:attrName>
                                        </p:attrNameLst>
                                      </p:cBhvr>
                                      <p:tavLst>
                                        <p:tav tm="0">
                                          <p:val>
                                            <p:strVal val="#ppt_y+0.31"/>
                                          </p:val>
                                        </p:tav>
                                        <p:tav tm="5000">
                                          <p:val>
                                            <p:strVal val="#ppt_y+0.308"/>
                                          </p:val>
                                        </p:tav>
                                        <p:tav tm="10000">
                                          <p:val>
                                            <p:strVal val="#ppt_y+0.3024"/>
                                          </p:val>
                                        </p:tav>
                                        <p:tav tm="15000">
                                          <p:val>
                                            <p:strVal val="#ppt_y+0.2931"/>
                                          </p:val>
                                        </p:tav>
                                        <p:tav tm="20000">
                                          <p:val>
                                            <p:strVal val="#ppt_y+0.2804"/>
                                          </p:val>
                                        </p:tav>
                                        <p:tav tm="25000">
                                          <p:val>
                                            <p:strVal val="#ppt_y+0.2646"/>
                                          </p:val>
                                        </p:tav>
                                        <p:tav tm="30000">
                                          <p:val>
                                            <p:strVal val="#ppt_y+0.2461"/>
                                          </p:val>
                                        </p:tav>
                                        <p:tav tm="35000">
                                          <p:val>
                                            <p:strVal val="#ppt_y+0.2253"/>
                                          </p:val>
                                        </p:tav>
                                        <p:tav tm="40000">
                                          <p:val>
                                            <p:strVal val="#ppt_y+0.2029"/>
                                          </p:val>
                                        </p:tav>
                                        <p:tav tm="45000">
                                          <p:val>
                                            <p:strVal val="#ppt_y+0.1792"/>
                                          </p:val>
                                        </p:tav>
                                        <p:tav tm="50000">
                                          <p:val>
                                            <p:strVal val="#ppt_y+0.155"/>
                                          </p:val>
                                        </p:tav>
                                        <p:tav tm="55000">
                                          <p:val>
                                            <p:strVal val="#ppt_y+0.1307"/>
                                          </p:val>
                                        </p:tav>
                                        <p:tav tm="60000">
                                          <p:val>
                                            <p:strVal val="#ppt_y+0.1071"/>
                                          </p:val>
                                        </p:tav>
                                        <p:tav tm="65000">
                                          <p:val>
                                            <p:strVal val="#ppt_y+0.0846"/>
                                          </p:val>
                                        </p:tav>
                                        <p:tav tm="70000">
                                          <p:val>
                                            <p:strVal val="#ppt_y+0.0639"/>
                                          </p:val>
                                        </p:tav>
                                        <p:tav tm="75000">
                                          <p:val>
                                            <p:strVal val="#ppt_y+0.0454"/>
                                          </p:val>
                                        </p:tav>
                                        <p:tav tm="80000">
                                          <p:val>
                                            <p:strVal val="#ppt_y+0.0296"/>
                                          </p:val>
                                        </p:tav>
                                        <p:tav tm="85000">
                                          <p:val>
                                            <p:strVal val="#ppt_y+0.0169"/>
                                          </p:val>
                                        </p:tav>
                                        <p:tav tm="90000">
                                          <p:val>
                                            <p:strVal val="#ppt_y+0.0076"/>
                                          </p:val>
                                        </p:tav>
                                        <p:tav tm="95000">
                                          <p:val>
                                            <p:strVal val="#ppt_y+0.0019"/>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P spid="10" grpId="0"/>
      <p:bldP spid="1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6" y="219462"/>
            <a:ext cx="1100098" cy="1100098"/>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1482957" y="356839"/>
            <a:ext cx="2241550" cy="1107996"/>
          </a:xfrm>
          <a:prstGeom prst="rect">
            <a:avLst/>
          </a:prstGeom>
          <a:noFill/>
        </p:spPr>
        <p:txBody>
          <a:bodyPr wrap="square" rtlCol="0">
            <a:spAutoFit/>
          </a:bodyPr>
          <a:lstStyle/>
          <a:p>
            <a:r>
              <a:rPr lang="en-GB" sz="4800" dirty="0">
                <a:latin typeface="Rosewood Std Regular" pitchFamily="82" charset="77"/>
              </a:rPr>
              <a:t>TEORÍA</a:t>
            </a:r>
          </a:p>
          <a:p>
            <a:endParaRPr lang="en-GB" dirty="0"/>
          </a:p>
        </p:txBody>
      </p:sp>
      <p:sp>
        <p:nvSpPr>
          <p:cNvPr id="2" name="CuadroTexto 1">
            <a:extLst>
              <a:ext uri="{FF2B5EF4-FFF2-40B4-BE49-F238E27FC236}">
                <a16:creationId xmlns:a16="http://schemas.microsoft.com/office/drawing/2014/main" id="{AAB76C09-33CE-514B-A347-0280B03AD7A3}"/>
              </a:ext>
            </a:extLst>
          </p:cNvPr>
          <p:cNvSpPr txBox="1"/>
          <p:nvPr/>
        </p:nvSpPr>
        <p:spPr>
          <a:xfrm>
            <a:off x="747132" y="1464835"/>
            <a:ext cx="7482468" cy="369332"/>
          </a:xfrm>
          <a:prstGeom prst="rect">
            <a:avLst/>
          </a:prstGeom>
          <a:noFill/>
        </p:spPr>
        <p:txBody>
          <a:bodyPr wrap="square" rtlCol="0">
            <a:spAutoFit/>
          </a:bodyPr>
          <a:lstStyle/>
          <a:p>
            <a:r>
              <a:rPr lang="en-GB" b="1" dirty="0">
                <a:solidFill>
                  <a:srgbClr val="C00000"/>
                </a:solidFill>
              </a:rPr>
              <a:t>TIPOS DE GAMIFICACIONES:</a:t>
            </a:r>
          </a:p>
        </p:txBody>
      </p:sp>
      <p:sp>
        <p:nvSpPr>
          <p:cNvPr id="3" name="CuadroTexto 2">
            <a:extLst>
              <a:ext uri="{FF2B5EF4-FFF2-40B4-BE49-F238E27FC236}">
                <a16:creationId xmlns:a16="http://schemas.microsoft.com/office/drawing/2014/main" id="{9B16BC6C-725F-1840-B83F-A7FB7D6211C1}"/>
              </a:ext>
            </a:extLst>
          </p:cNvPr>
          <p:cNvSpPr txBox="1"/>
          <p:nvPr/>
        </p:nvSpPr>
        <p:spPr>
          <a:xfrm>
            <a:off x="494526" y="1852515"/>
            <a:ext cx="10311006" cy="923330"/>
          </a:xfrm>
          <a:prstGeom prst="rect">
            <a:avLst/>
          </a:prstGeom>
          <a:noFill/>
        </p:spPr>
        <p:txBody>
          <a:bodyPr wrap="square" rtlCol="0">
            <a:spAutoFit/>
          </a:bodyPr>
          <a:lstStyle/>
          <a:p>
            <a:r>
              <a:rPr lang="es-ES_tradnl" dirty="0"/>
              <a:t>RECORDAMOS… La Gamificación es…. El uso de estrategias basadas en juegos para mejorar el aprendizaje a través de la motivación… Se utilizan juegos para llamar la atención y el interés, pero hay multitud de gamificaciones: </a:t>
            </a:r>
          </a:p>
        </p:txBody>
      </p:sp>
      <p:sp>
        <p:nvSpPr>
          <p:cNvPr id="7" name="CuadroTexto 6">
            <a:extLst>
              <a:ext uri="{FF2B5EF4-FFF2-40B4-BE49-F238E27FC236}">
                <a16:creationId xmlns:a16="http://schemas.microsoft.com/office/drawing/2014/main" id="{7A52A69B-A6CA-D144-B86A-C73E882AC57C}"/>
              </a:ext>
            </a:extLst>
          </p:cNvPr>
          <p:cNvSpPr txBox="1"/>
          <p:nvPr/>
        </p:nvSpPr>
        <p:spPr>
          <a:xfrm>
            <a:off x="494526" y="3001085"/>
            <a:ext cx="10311006" cy="646331"/>
          </a:xfrm>
          <a:prstGeom prst="rect">
            <a:avLst/>
          </a:prstGeom>
          <a:noFill/>
        </p:spPr>
        <p:txBody>
          <a:bodyPr wrap="square" rtlCol="0">
            <a:spAutoFit/>
          </a:bodyPr>
          <a:lstStyle/>
          <a:p>
            <a:r>
              <a:rPr lang="es-ES_tradnl" dirty="0"/>
              <a:t>- Gamificaciones </a:t>
            </a:r>
            <a:r>
              <a:rPr lang="es-ES_tradnl" b="1" u="sng" dirty="0">
                <a:solidFill>
                  <a:srgbClr val="C00000"/>
                </a:solidFill>
              </a:rPr>
              <a:t>basadas en Juegos de Mesa: </a:t>
            </a:r>
            <a:r>
              <a:rPr lang="es-ES_tradnl" dirty="0"/>
              <a:t>utiliza tableros, fichas, gemas, cartas… elementos físicos.</a:t>
            </a:r>
          </a:p>
          <a:p>
            <a:r>
              <a:rPr lang="es-ES_tradnl" dirty="0"/>
              <a:t>Ejemplo: </a:t>
            </a:r>
            <a:r>
              <a:rPr lang="es-ES_tradnl" dirty="0">
                <a:hlinkClick r:id="rId3"/>
              </a:rPr>
              <a:t>https://view.genial.ly/58c906278b5ba812d84ab11f/interactive-content-catan-royale</a:t>
            </a:r>
            <a:r>
              <a:rPr lang="es-ES_tradnl" dirty="0"/>
              <a:t> </a:t>
            </a:r>
          </a:p>
        </p:txBody>
      </p:sp>
      <p:sp>
        <p:nvSpPr>
          <p:cNvPr id="8" name="CuadroTexto 7">
            <a:extLst>
              <a:ext uri="{FF2B5EF4-FFF2-40B4-BE49-F238E27FC236}">
                <a16:creationId xmlns:a16="http://schemas.microsoft.com/office/drawing/2014/main" id="{E1AF1A27-89A4-5542-A6D4-EF94ED684279}"/>
              </a:ext>
            </a:extLst>
          </p:cNvPr>
          <p:cNvSpPr txBox="1"/>
          <p:nvPr/>
        </p:nvSpPr>
        <p:spPr>
          <a:xfrm>
            <a:off x="405316" y="3750396"/>
            <a:ext cx="10311006" cy="1200329"/>
          </a:xfrm>
          <a:prstGeom prst="rect">
            <a:avLst/>
          </a:prstGeom>
          <a:noFill/>
        </p:spPr>
        <p:txBody>
          <a:bodyPr wrap="square" rtlCol="0">
            <a:spAutoFit/>
          </a:bodyPr>
          <a:lstStyle/>
          <a:p>
            <a:r>
              <a:rPr lang="es-ES_tradnl" dirty="0"/>
              <a:t>- Gamificaciones </a:t>
            </a:r>
            <a:r>
              <a:rPr lang="es-ES_tradnl" b="1" u="sng" dirty="0">
                <a:solidFill>
                  <a:srgbClr val="C00000"/>
                </a:solidFill>
              </a:rPr>
              <a:t>basadas en Juegos de Rol</a:t>
            </a:r>
            <a:r>
              <a:rPr lang="es-ES_tradnl" dirty="0"/>
              <a:t>: Predomina el aspecto narrativo, desarrollar bien una historia, ambientaciones. Suelen utilizar las hojas de personajes, o las tiradas de dados. </a:t>
            </a:r>
          </a:p>
          <a:p>
            <a:r>
              <a:rPr lang="es-ES_tradnl" dirty="0"/>
              <a:t>Ejemplo: </a:t>
            </a:r>
            <a:r>
              <a:rPr lang="es-ES_tradnl" dirty="0">
                <a:hlinkClick r:id="rId4"/>
              </a:rPr>
              <a:t>https://jueducacion.com/entrevista-gamificacion-en-el-aula-por-oscar-recio-coll/</a:t>
            </a:r>
            <a:r>
              <a:rPr lang="es-ES_tradnl" dirty="0"/>
              <a:t> </a:t>
            </a:r>
          </a:p>
          <a:p>
            <a:r>
              <a:rPr lang="es-ES_tradnl" dirty="0">
                <a:hlinkClick r:id="rId5"/>
              </a:rPr>
              <a:t>https://view.genial.ly/59ef52d1f2aaf40cbc76a3db/interactive-content-horror-on-the-orient-express</a:t>
            </a:r>
            <a:endParaRPr lang="es-ES_tradnl" dirty="0"/>
          </a:p>
        </p:txBody>
      </p:sp>
      <p:sp>
        <p:nvSpPr>
          <p:cNvPr id="9" name="CuadroTexto 8">
            <a:extLst>
              <a:ext uri="{FF2B5EF4-FFF2-40B4-BE49-F238E27FC236}">
                <a16:creationId xmlns:a16="http://schemas.microsoft.com/office/drawing/2014/main" id="{6DC7666E-F6A7-C84E-8D17-2D3EBE685533}"/>
              </a:ext>
            </a:extLst>
          </p:cNvPr>
          <p:cNvSpPr txBox="1"/>
          <p:nvPr/>
        </p:nvSpPr>
        <p:spPr>
          <a:xfrm>
            <a:off x="449921" y="5103701"/>
            <a:ext cx="10311006" cy="923330"/>
          </a:xfrm>
          <a:prstGeom prst="rect">
            <a:avLst/>
          </a:prstGeom>
          <a:noFill/>
        </p:spPr>
        <p:txBody>
          <a:bodyPr wrap="square" rtlCol="0">
            <a:spAutoFit/>
          </a:bodyPr>
          <a:lstStyle/>
          <a:p>
            <a:pPr marL="285750" indent="-285750">
              <a:buFontTx/>
              <a:buChar char="-"/>
            </a:pPr>
            <a:r>
              <a:rPr lang="es-ES_tradnl" dirty="0"/>
              <a:t>Gamificaciones </a:t>
            </a:r>
            <a:r>
              <a:rPr lang="es-ES_tradnl" b="1" u="sng" dirty="0">
                <a:solidFill>
                  <a:srgbClr val="C00000"/>
                </a:solidFill>
              </a:rPr>
              <a:t>basadas en Videojuegos</a:t>
            </a:r>
            <a:r>
              <a:rPr lang="es-ES_tradnl" dirty="0"/>
              <a:t>: Se encuentran dinámicas como los niveles, los puntos o los enemigos. </a:t>
            </a:r>
          </a:p>
          <a:p>
            <a:r>
              <a:rPr lang="es-ES_tradnl" dirty="0"/>
              <a:t>Ejemplo: </a:t>
            </a:r>
            <a:r>
              <a:rPr lang="es-ES_tradnl" dirty="0">
                <a:hlinkClick r:id="rId6"/>
              </a:rPr>
              <a:t>https://proferamonrg.com/2019/04/09/las-gemas-del-infinito-estan-en-mi-clase/</a:t>
            </a:r>
            <a:endParaRPr lang="es-ES_tradnl" dirty="0"/>
          </a:p>
        </p:txBody>
      </p:sp>
    </p:spTree>
    <p:extLst>
      <p:ext uri="{BB962C8B-B14F-4D97-AF65-F5344CB8AC3E}">
        <p14:creationId xmlns:p14="http://schemas.microsoft.com/office/powerpoint/2010/main" val="1696596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8"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9"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0" dur="1000" fill="hold"/>
                                        <p:tgtEl>
                                          <p:spTgt spid="3"/>
                                        </p:tgtEl>
                                        <p:attrNameLst>
                                          <p:attrName>ppt_h</p:attrName>
                                        </p:attrNameLst>
                                      </p:cBhvr>
                                      <p:tavLst>
                                        <p:tav tm="0">
                                          <p:val>
                                            <p:strVal val="#ppt_h"/>
                                          </p:val>
                                        </p:tav>
                                        <p:tav tm="100000">
                                          <p:val>
                                            <p:strVal val="#ppt_h"/>
                                          </p:val>
                                        </p:tav>
                                      </p:tavLst>
                                    </p:anim>
                                    <p:anim calcmode="lin" valueType="num">
                                      <p:cBhvr>
                                        <p:cTn id="11"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2"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3"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4" dur="1000" decel="50000">
                                          <p:stCondLst>
                                            <p:cond delay="0"/>
                                          </p:stCondLst>
                                        </p:cTn>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5"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p:cTn id="19" dur="500" decel="50000" fill="hold">
                                          <p:stCondLst>
                                            <p:cond delay="0"/>
                                          </p:stCondLst>
                                        </p:cTn>
                                        <p:tgtEl>
                                          <p:spTgt spid="7"/>
                                        </p:tgtEl>
                                        <p:attrNameLst>
                                          <p:attrName>style.rotation</p:attrName>
                                        </p:attrNameLst>
                                      </p:cBhvr>
                                      <p:tavLst>
                                        <p:tav tm="0">
                                          <p:val>
                                            <p:fltVal val="-90"/>
                                          </p:val>
                                        </p:tav>
                                        <p:tav tm="100000">
                                          <p:val>
                                            <p:fltVal val="0"/>
                                          </p:val>
                                        </p:tav>
                                      </p:tavLst>
                                    </p:anim>
                                    <p:anim calcmode="lin" valueType="num">
                                      <p:cBhvr>
                                        <p:cTn id="20" dur="500" decel="50000" fill="hold">
                                          <p:stCondLst>
                                            <p:cond delay="0"/>
                                          </p:stCondLst>
                                        </p:cTn>
                                        <p:tgtEl>
                                          <p:spTgt spid="7"/>
                                        </p:tgtEl>
                                        <p:attrNameLst>
                                          <p:attrName>ppt_w</p:attrName>
                                        </p:attrNameLst>
                                      </p:cBhvr>
                                      <p:tavLst>
                                        <p:tav tm="0">
                                          <p:val>
                                            <p:strVal val="#ppt_w"/>
                                          </p:val>
                                        </p:tav>
                                        <p:tav tm="100000">
                                          <p:val>
                                            <p:strVal val="#ppt_w*.05"/>
                                          </p:val>
                                        </p:tav>
                                      </p:tavLst>
                                    </p:anim>
                                    <p:anim calcmode="lin" valueType="num">
                                      <p:cBhvr>
                                        <p:cTn id="21" dur="500" accel="50000" fill="hold">
                                          <p:stCondLst>
                                            <p:cond delay="500"/>
                                          </p:stCondLst>
                                        </p:cTn>
                                        <p:tgtEl>
                                          <p:spTgt spid="7"/>
                                        </p:tgtEl>
                                        <p:attrNameLst>
                                          <p:attrName>ppt_w</p:attrName>
                                        </p:attrNameLst>
                                      </p:cBhvr>
                                      <p:tavLst>
                                        <p:tav tm="0">
                                          <p:val>
                                            <p:strVal val="#ppt_w*.05"/>
                                          </p:val>
                                        </p:tav>
                                        <p:tav tm="100000">
                                          <p:val>
                                            <p:strVal val="#ppt_w"/>
                                          </p:val>
                                        </p:tav>
                                      </p:tavLst>
                                    </p:anim>
                                    <p:anim calcmode="lin" valueType="num">
                                      <p:cBhvr>
                                        <p:cTn id="22" dur="1000" fill="hold"/>
                                        <p:tgtEl>
                                          <p:spTgt spid="7"/>
                                        </p:tgtEl>
                                        <p:attrNameLst>
                                          <p:attrName>ppt_h</p:attrName>
                                        </p:attrNameLst>
                                      </p:cBhvr>
                                      <p:tavLst>
                                        <p:tav tm="0">
                                          <p:val>
                                            <p:strVal val="#ppt_h"/>
                                          </p:val>
                                        </p:tav>
                                        <p:tav tm="100000">
                                          <p:val>
                                            <p:strVal val="#ppt_h"/>
                                          </p:val>
                                        </p:tav>
                                      </p:tavLst>
                                    </p:anim>
                                    <p:anim calcmode="lin" valueType="num">
                                      <p:cBhvr>
                                        <p:cTn id="23" dur="500" decel="50000" fill="hold">
                                          <p:stCondLst>
                                            <p:cond delay="0"/>
                                          </p:stCondLst>
                                        </p:cTn>
                                        <p:tgtEl>
                                          <p:spTgt spid="7"/>
                                        </p:tgtEl>
                                        <p:attrNameLst>
                                          <p:attrName>ppt_x</p:attrName>
                                        </p:attrNameLst>
                                      </p:cBhvr>
                                      <p:tavLst>
                                        <p:tav tm="0">
                                          <p:val>
                                            <p:strVal val="#ppt_x+.4"/>
                                          </p:val>
                                        </p:tav>
                                        <p:tav tm="100000">
                                          <p:val>
                                            <p:strVal val="#ppt_x"/>
                                          </p:val>
                                        </p:tav>
                                      </p:tavLst>
                                    </p:anim>
                                    <p:anim calcmode="lin" valueType="num">
                                      <p:cBhvr>
                                        <p:cTn id="24" dur="500" decel="50000" fill="hold">
                                          <p:stCondLst>
                                            <p:cond delay="0"/>
                                          </p:stCondLst>
                                        </p:cTn>
                                        <p:tgtEl>
                                          <p:spTgt spid="7"/>
                                        </p:tgtEl>
                                        <p:attrNameLst>
                                          <p:attrName>ppt_y</p:attrName>
                                        </p:attrNameLst>
                                      </p:cBhvr>
                                      <p:tavLst>
                                        <p:tav tm="0">
                                          <p:val>
                                            <p:strVal val="#ppt_y-.2"/>
                                          </p:val>
                                        </p:tav>
                                        <p:tav tm="100000">
                                          <p:val>
                                            <p:strVal val="#ppt_y+.1"/>
                                          </p:val>
                                        </p:tav>
                                      </p:tavLst>
                                    </p:anim>
                                    <p:anim calcmode="lin" valueType="num">
                                      <p:cBhvr>
                                        <p:cTn id="25" dur="500" accel="50000" fill="hold">
                                          <p:stCondLst>
                                            <p:cond delay="500"/>
                                          </p:stCondLst>
                                        </p:cTn>
                                        <p:tgtEl>
                                          <p:spTgt spid="7"/>
                                        </p:tgtEl>
                                        <p:attrNameLst>
                                          <p:attrName>ppt_y</p:attrName>
                                        </p:attrNameLst>
                                      </p:cBhvr>
                                      <p:tavLst>
                                        <p:tav tm="0">
                                          <p:val>
                                            <p:strVal val="#ppt_y+.1"/>
                                          </p:val>
                                        </p:tav>
                                        <p:tav tm="100000">
                                          <p:val>
                                            <p:strVal val="#ppt_y"/>
                                          </p:val>
                                        </p:tav>
                                      </p:tavLst>
                                    </p:anim>
                                    <p:animEffect transition="in" filter="fade">
                                      <p:cBhvr>
                                        <p:cTn id="26" dur="1000" decel="50000">
                                          <p:stCondLst>
                                            <p:cond delay="0"/>
                                          </p:stCondLst>
                                        </p:cTn>
                                        <p:tgtEl>
                                          <p:spTgt spid="7"/>
                                        </p:tgtEl>
                                      </p:cBhvr>
                                    </p:animEffect>
                                  </p:childTnLst>
                                </p:cTn>
                              </p:par>
                            </p:childTnLst>
                          </p:cTn>
                        </p:par>
                      </p:childTnLst>
                    </p:cTn>
                  </p:par>
                  <p:par>
                    <p:cTn id="27" fill="hold">
                      <p:stCondLst>
                        <p:cond delay="indefinite"/>
                      </p:stCondLst>
                      <p:childTnLst>
                        <p:par>
                          <p:cTn id="28" fill="hold">
                            <p:stCondLst>
                              <p:cond delay="0"/>
                            </p:stCondLst>
                            <p:childTnLst>
                              <p:par>
                                <p:cTn id="29" presetID="25" presetClass="entr" presetSubtype="0" fill="hold" grpId="0" nodeType="click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decel="50000" fill="hold">
                                          <p:stCondLst>
                                            <p:cond delay="0"/>
                                          </p:stCondLst>
                                        </p:cTn>
                                        <p:tgtEl>
                                          <p:spTgt spid="8"/>
                                        </p:tgtEl>
                                        <p:attrNameLst>
                                          <p:attrName>style.rotation</p:attrName>
                                        </p:attrNameLst>
                                      </p:cBhvr>
                                      <p:tavLst>
                                        <p:tav tm="0">
                                          <p:val>
                                            <p:fltVal val="-90"/>
                                          </p:val>
                                        </p:tav>
                                        <p:tav tm="100000">
                                          <p:val>
                                            <p:fltVal val="0"/>
                                          </p:val>
                                        </p:tav>
                                      </p:tavLst>
                                    </p:anim>
                                    <p:anim calcmode="lin" valueType="num">
                                      <p:cBhvr>
                                        <p:cTn id="32" dur="500" decel="50000" fill="hold">
                                          <p:stCondLst>
                                            <p:cond delay="0"/>
                                          </p:stCondLst>
                                        </p:cTn>
                                        <p:tgtEl>
                                          <p:spTgt spid="8"/>
                                        </p:tgtEl>
                                        <p:attrNameLst>
                                          <p:attrName>ppt_w</p:attrName>
                                        </p:attrNameLst>
                                      </p:cBhvr>
                                      <p:tavLst>
                                        <p:tav tm="0">
                                          <p:val>
                                            <p:strVal val="#ppt_w"/>
                                          </p:val>
                                        </p:tav>
                                        <p:tav tm="100000">
                                          <p:val>
                                            <p:strVal val="#ppt_w*.05"/>
                                          </p:val>
                                        </p:tav>
                                      </p:tavLst>
                                    </p:anim>
                                    <p:anim calcmode="lin" valueType="num">
                                      <p:cBhvr>
                                        <p:cTn id="33" dur="500" accel="50000" fill="hold">
                                          <p:stCondLst>
                                            <p:cond delay="500"/>
                                          </p:stCondLst>
                                        </p:cTn>
                                        <p:tgtEl>
                                          <p:spTgt spid="8"/>
                                        </p:tgtEl>
                                        <p:attrNameLst>
                                          <p:attrName>ppt_w</p:attrName>
                                        </p:attrNameLst>
                                      </p:cBhvr>
                                      <p:tavLst>
                                        <p:tav tm="0">
                                          <p:val>
                                            <p:strVal val="#ppt_w*.05"/>
                                          </p:val>
                                        </p:tav>
                                        <p:tav tm="100000">
                                          <p:val>
                                            <p:strVal val="#ppt_w"/>
                                          </p:val>
                                        </p:tav>
                                      </p:tavLst>
                                    </p:anim>
                                    <p:anim calcmode="lin" valueType="num">
                                      <p:cBhvr>
                                        <p:cTn id="34" dur="1000" fill="hold"/>
                                        <p:tgtEl>
                                          <p:spTgt spid="8"/>
                                        </p:tgtEl>
                                        <p:attrNameLst>
                                          <p:attrName>ppt_h</p:attrName>
                                        </p:attrNameLst>
                                      </p:cBhvr>
                                      <p:tavLst>
                                        <p:tav tm="0">
                                          <p:val>
                                            <p:strVal val="#ppt_h"/>
                                          </p:val>
                                        </p:tav>
                                        <p:tav tm="100000">
                                          <p:val>
                                            <p:strVal val="#ppt_h"/>
                                          </p:val>
                                        </p:tav>
                                      </p:tavLst>
                                    </p:anim>
                                    <p:anim calcmode="lin" valueType="num">
                                      <p:cBhvr>
                                        <p:cTn id="35" dur="500" decel="50000" fill="hold">
                                          <p:stCondLst>
                                            <p:cond delay="0"/>
                                          </p:stCondLst>
                                        </p:cTn>
                                        <p:tgtEl>
                                          <p:spTgt spid="8"/>
                                        </p:tgtEl>
                                        <p:attrNameLst>
                                          <p:attrName>ppt_x</p:attrName>
                                        </p:attrNameLst>
                                      </p:cBhvr>
                                      <p:tavLst>
                                        <p:tav tm="0">
                                          <p:val>
                                            <p:strVal val="#ppt_x+.4"/>
                                          </p:val>
                                        </p:tav>
                                        <p:tav tm="100000">
                                          <p:val>
                                            <p:strVal val="#ppt_x"/>
                                          </p:val>
                                        </p:tav>
                                      </p:tavLst>
                                    </p:anim>
                                    <p:anim calcmode="lin" valueType="num">
                                      <p:cBhvr>
                                        <p:cTn id="36" dur="500" decel="50000" fill="hold">
                                          <p:stCondLst>
                                            <p:cond delay="0"/>
                                          </p:stCondLst>
                                        </p:cTn>
                                        <p:tgtEl>
                                          <p:spTgt spid="8"/>
                                        </p:tgtEl>
                                        <p:attrNameLst>
                                          <p:attrName>ppt_y</p:attrName>
                                        </p:attrNameLst>
                                      </p:cBhvr>
                                      <p:tavLst>
                                        <p:tav tm="0">
                                          <p:val>
                                            <p:strVal val="#ppt_y-.2"/>
                                          </p:val>
                                        </p:tav>
                                        <p:tav tm="100000">
                                          <p:val>
                                            <p:strVal val="#ppt_y+.1"/>
                                          </p:val>
                                        </p:tav>
                                      </p:tavLst>
                                    </p:anim>
                                    <p:anim calcmode="lin" valueType="num">
                                      <p:cBhvr>
                                        <p:cTn id="37" dur="500" accel="50000" fill="hold">
                                          <p:stCondLst>
                                            <p:cond delay="500"/>
                                          </p:stCondLst>
                                        </p:cTn>
                                        <p:tgtEl>
                                          <p:spTgt spid="8"/>
                                        </p:tgtEl>
                                        <p:attrNameLst>
                                          <p:attrName>ppt_y</p:attrName>
                                        </p:attrNameLst>
                                      </p:cBhvr>
                                      <p:tavLst>
                                        <p:tav tm="0">
                                          <p:val>
                                            <p:strVal val="#ppt_y+.1"/>
                                          </p:val>
                                        </p:tav>
                                        <p:tav tm="100000">
                                          <p:val>
                                            <p:strVal val="#ppt_y"/>
                                          </p:val>
                                        </p:tav>
                                      </p:tavLst>
                                    </p:anim>
                                    <p:animEffect transition="in" filter="fade">
                                      <p:cBhvr>
                                        <p:cTn id="38" dur="1000" decel="50000">
                                          <p:stCondLst>
                                            <p:cond delay="0"/>
                                          </p:stCondLst>
                                        </p:cTn>
                                        <p:tgtEl>
                                          <p:spTgt spid="8"/>
                                        </p:tgtEl>
                                      </p:cBhvr>
                                    </p:animEffect>
                                  </p:childTnLst>
                                </p:cTn>
                              </p:par>
                            </p:childTnLst>
                          </p:cTn>
                        </p:par>
                      </p:childTnLst>
                    </p:cTn>
                  </p:par>
                  <p:par>
                    <p:cTn id="39" fill="hold">
                      <p:stCondLst>
                        <p:cond delay="indefinite"/>
                      </p:stCondLst>
                      <p:childTnLst>
                        <p:par>
                          <p:cTn id="40" fill="hold">
                            <p:stCondLst>
                              <p:cond delay="0"/>
                            </p:stCondLst>
                            <p:childTnLst>
                              <p:par>
                                <p:cTn id="41" presetID="25" presetClass="entr" presetSubtype="0" fill="hold" grpId="0" nodeType="click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p:cTn id="43" dur="500" decel="50000" fill="hold">
                                          <p:stCondLst>
                                            <p:cond delay="0"/>
                                          </p:stCondLst>
                                        </p:cTn>
                                        <p:tgtEl>
                                          <p:spTgt spid="9"/>
                                        </p:tgtEl>
                                        <p:attrNameLst>
                                          <p:attrName>style.rotation</p:attrName>
                                        </p:attrNameLst>
                                      </p:cBhvr>
                                      <p:tavLst>
                                        <p:tav tm="0">
                                          <p:val>
                                            <p:fltVal val="-90"/>
                                          </p:val>
                                        </p:tav>
                                        <p:tav tm="100000">
                                          <p:val>
                                            <p:fltVal val="0"/>
                                          </p:val>
                                        </p:tav>
                                      </p:tavLst>
                                    </p:anim>
                                    <p:anim calcmode="lin" valueType="num">
                                      <p:cBhvr>
                                        <p:cTn id="44" dur="500" decel="50000" fill="hold">
                                          <p:stCondLst>
                                            <p:cond delay="0"/>
                                          </p:stCondLst>
                                        </p:cTn>
                                        <p:tgtEl>
                                          <p:spTgt spid="9"/>
                                        </p:tgtEl>
                                        <p:attrNameLst>
                                          <p:attrName>ppt_w</p:attrName>
                                        </p:attrNameLst>
                                      </p:cBhvr>
                                      <p:tavLst>
                                        <p:tav tm="0">
                                          <p:val>
                                            <p:strVal val="#ppt_w"/>
                                          </p:val>
                                        </p:tav>
                                        <p:tav tm="100000">
                                          <p:val>
                                            <p:strVal val="#ppt_w*.05"/>
                                          </p:val>
                                        </p:tav>
                                      </p:tavLst>
                                    </p:anim>
                                    <p:anim calcmode="lin" valueType="num">
                                      <p:cBhvr>
                                        <p:cTn id="45" dur="500" accel="50000" fill="hold">
                                          <p:stCondLst>
                                            <p:cond delay="500"/>
                                          </p:stCondLst>
                                        </p:cTn>
                                        <p:tgtEl>
                                          <p:spTgt spid="9"/>
                                        </p:tgtEl>
                                        <p:attrNameLst>
                                          <p:attrName>ppt_w</p:attrName>
                                        </p:attrNameLst>
                                      </p:cBhvr>
                                      <p:tavLst>
                                        <p:tav tm="0">
                                          <p:val>
                                            <p:strVal val="#ppt_w*.05"/>
                                          </p:val>
                                        </p:tav>
                                        <p:tav tm="100000">
                                          <p:val>
                                            <p:strVal val="#ppt_w"/>
                                          </p:val>
                                        </p:tav>
                                      </p:tavLst>
                                    </p:anim>
                                    <p:anim calcmode="lin" valueType="num">
                                      <p:cBhvr>
                                        <p:cTn id="46" dur="1000" fill="hold"/>
                                        <p:tgtEl>
                                          <p:spTgt spid="9"/>
                                        </p:tgtEl>
                                        <p:attrNameLst>
                                          <p:attrName>ppt_h</p:attrName>
                                        </p:attrNameLst>
                                      </p:cBhvr>
                                      <p:tavLst>
                                        <p:tav tm="0">
                                          <p:val>
                                            <p:strVal val="#ppt_h"/>
                                          </p:val>
                                        </p:tav>
                                        <p:tav tm="100000">
                                          <p:val>
                                            <p:strVal val="#ppt_h"/>
                                          </p:val>
                                        </p:tav>
                                      </p:tavLst>
                                    </p:anim>
                                    <p:anim calcmode="lin" valueType="num">
                                      <p:cBhvr>
                                        <p:cTn id="47" dur="500" decel="50000" fill="hold">
                                          <p:stCondLst>
                                            <p:cond delay="0"/>
                                          </p:stCondLst>
                                        </p:cTn>
                                        <p:tgtEl>
                                          <p:spTgt spid="9"/>
                                        </p:tgtEl>
                                        <p:attrNameLst>
                                          <p:attrName>ppt_x</p:attrName>
                                        </p:attrNameLst>
                                      </p:cBhvr>
                                      <p:tavLst>
                                        <p:tav tm="0">
                                          <p:val>
                                            <p:strVal val="#ppt_x+.4"/>
                                          </p:val>
                                        </p:tav>
                                        <p:tav tm="100000">
                                          <p:val>
                                            <p:strVal val="#ppt_x"/>
                                          </p:val>
                                        </p:tav>
                                      </p:tavLst>
                                    </p:anim>
                                    <p:anim calcmode="lin" valueType="num">
                                      <p:cBhvr>
                                        <p:cTn id="48" dur="500" decel="50000" fill="hold">
                                          <p:stCondLst>
                                            <p:cond delay="0"/>
                                          </p:stCondLst>
                                        </p:cTn>
                                        <p:tgtEl>
                                          <p:spTgt spid="9"/>
                                        </p:tgtEl>
                                        <p:attrNameLst>
                                          <p:attrName>ppt_y</p:attrName>
                                        </p:attrNameLst>
                                      </p:cBhvr>
                                      <p:tavLst>
                                        <p:tav tm="0">
                                          <p:val>
                                            <p:strVal val="#ppt_y-.2"/>
                                          </p:val>
                                        </p:tav>
                                        <p:tav tm="100000">
                                          <p:val>
                                            <p:strVal val="#ppt_y+.1"/>
                                          </p:val>
                                        </p:tav>
                                      </p:tavLst>
                                    </p:anim>
                                    <p:anim calcmode="lin" valueType="num">
                                      <p:cBhvr>
                                        <p:cTn id="49" dur="500" accel="50000" fill="hold">
                                          <p:stCondLst>
                                            <p:cond delay="500"/>
                                          </p:stCondLst>
                                        </p:cTn>
                                        <p:tgtEl>
                                          <p:spTgt spid="9"/>
                                        </p:tgtEl>
                                        <p:attrNameLst>
                                          <p:attrName>ppt_y</p:attrName>
                                        </p:attrNameLst>
                                      </p:cBhvr>
                                      <p:tavLst>
                                        <p:tav tm="0">
                                          <p:val>
                                            <p:strVal val="#ppt_y+.1"/>
                                          </p:val>
                                        </p:tav>
                                        <p:tav tm="100000">
                                          <p:val>
                                            <p:strVal val="#ppt_y"/>
                                          </p:val>
                                        </p:tav>
                                      </p:tavLst>
                                    </p:anim>
                                    <p:animEffect transition="in" filter="fade">
                                      <p:cBhvr>
                                        <p:cTn id="50" dur="1000" decel="50000">
                                          <p:stCondLst>
                                            <p:cond delay="0"/>
                                          </p:stCondLst>
                                        </p:cTn>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p:bldP spid="8"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6" y="219462"/>
            <a:ext cx="1100098" cy="1100098"/>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1482957" y="356839"/>
            <a:ext cx="2241550" cy="1107996"/>
          </a:xfrm>
          <a:prstGeom prst="rect">
            <a:avLst/>
          </a:prstGeom>
          <a:noFill/>
        </p:spPr>
        <p:txBody>
          <a:bodyPr wrap="square" rtlCol="0">
            <a:spAutoFit/>
          </a:bodyPr>
          <a:lstStyle/>
          <a:p>
            <a:r>
              <a:rPr lang="en-GB" sz="4800" dirty="0">
                <a:latin typeface="Rosewood Std Regular" pitchFamily="82" charset="77"/>
              </a:rPr>
              <a:t>TEORÍA</a:t>
            </a:r>
          </a:p>
          <a:p>
            <a:endParaRPr lang="en-GB" dirty="0"/>
          </a:p>
        </p:txBody>
      </p:sp>
      <p:sp>
        <p:nvSpPr>
          <p:cNvPr id="2" name="CuadroTexto 1">
            <a:extLst>
              <a:ext uri="{FF2B5EF4-FFF2-40B4-BE49-F238E27FC236}">
                <a16:creationId xmlns:a16="http://schemas.microsoft.com/office/drawing/2014/main" id="{AAB76C09-33CE-514B-A347-0280B03AD7A3}"/>
              </a:ext>
            </a:extLst>
          </p:cNvPr>
          <p:cNvSpPr txBox="1"/>
          <p:nvPr/>
        </p:nvSpPr>
        <p:spPr>
          <a:xfrm>
            <a:off x="747132" y="1464835"/>
            <a:ext cx="7482468" cy="369332"/>
          </a:xfrm>
          <a:prstGeom prst="rect">
            <a:avLst/>
          </a:prstGeom>
          <a:noFill/>
        </p:spPr>
        <p:txBody>
          <a:bodyPr wrap="square" rtlCol="0">
            <a:spAutoFit/>
          </a:bodyPr>
          <a:lstStyle/>
          <a:p>
            <a:r>
              <a:rPr lang="en-GB" b="1" dirty="0">
                <a:solidFill>
                  <a:srgbClr val="C00000"/>
                </a:solidFill>
              </a:rPr>
              <a:t>TIPOS DE JUGADORES</a:t>
            </a:r>
          </a:p>
        </p:txBody>
      </p:sp>
      <p:sp>
        <p:nvSpPr>
          <p:cNvPr id="7" name="CuadroTexto 6">
            <a:extLst>
              <a:ext uri="{FF2B5EF4-FFF2-40B4-BE49-F238E27FC236}">
                <a16:creationId xmlns:a16="http://schemas.microsoft.com/office/drawing/2014/main" id="{E9EC4B29-4A2D-C04A-BAA1-7D36A749FB3C}"/>
              </a:ext>
            </a:extLst>
          </p:cNvPr>
          <p:cNvSpPr txBox="1"/>
          <p:nvPr/>
        </p:nvSpPr>
        <p:spPr>
          <a:xfrm>
            <a:off x="494526" y="1852515"/>
            <a:ext cx="10311006" cy="1200329"/>
          </a:xfrm>
          <a:prstGeom prst="rect">
            <a:avLst/>
          </a:prstGeom>
          <a:noFill/>
        </p:spPr>
        <p:txBody>
          <a:bodyPr wrap="square" rtlCol="0">
            <a:spAutoFit/>
          </a:bodyPr>
          <a:lstStyle/>
          <a:p>
            <a:pPr algn="just"/>
            <a:r>
              <a:rPr lang="es-ES_tradnl" dirty="0"/>
              <a:t>Si un videojuego, anuncio, serie, programa de tv… ahora mismo puede ser un fenómeno de masas es por la comprensión de que existen varios tipos de jugadores (de oyentes, de telespectadores…) y que cada uno está interesado en aspectos diferentes del juego. Es por ello que cuantos más sistemas integres para que gusten a todos más éxito tendrás. </a:t>
            </a:r>
          </a:p>
        </p:txBody>
      </p:sp>
      <p:sp>
        <p:nvSpPr>
          <p:cNvPr id="8" name="CuadroTexto 7">
            <a:extLst>
              <a:ext uri="{FF2B5EF4-FFF2-40B4-BE49-F238E27FC236}">
                <a16:creationId xmlns:a16="http://schemas.microsoft.com/office/drawing/2014/main" id="{AD5A6B82-9AC9-6B4E-BD58-86F7E2C32A86}"/>
              </a:ext>
            </a:extLst>
          </p:cNvPr>
          <p:cNvSpPr txBox="1"/>
          <p:nvPr/>
        </p:nvSpPr>
        <p:spPr>
          <a:xfrm>
            <a:off x="494526" y="3071192"/>
            <a:ext cx="10311006" cy="369332"/>
          </a:xfrm>
          <a:prstGeom prst="rect">
            <a:avLst/>
          </a:prstGeom>
          <a:noFill/>
        </p:spPr>
        <p:txBody>
          <a:bodyPr wrap="square" rtlCol="0">
            <a:spAutoFit/>
          </a:bodyPr>
          <a:lstStyle/>
          <a:p>
            <a:r>
              <a:rPr lang="es-ES_tradnl" dirty="0"/>
              <a:t>Richard Bartle, sociólogo en 1996, podemos definir 4 tipos de jugadores según sus intereses en el juego:</a:t>
            </a:r>
          </a:p>
        </p:txBody>
      </p:sp>
      <p:pic>
        <p:nvPicPr>
          <p:cNvPr id="4098" name="Picture 2" descr="Jugadores-Bartle">
            <a:extLst>
              <a:ext uri="{FF2B5EF4-FFF2-40B4-BE49-F238E27FC236}">
                <a16:creationId xmlns:a16="http://schemas.microsoft.com/office/drawing/2014/main" id="{58A76F91-4558-0E4B-BF18-B1DF78E4057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7132" y="3585799"/>
            <a:ext cx="5348868" cy="2718277"/>
          </a:xfrm>
          <a:prstGeom prst="rect">
            <a:avLst/>
          </a:prstGeom>
          <a:noFill/>
          <a:extLst>
            <a:ext uri="{909E8E84-426E-40DD-AFC4-6F175D3DCCD1}">
              <a14:hiddenFill xmlns:a14="http://schemas.microsoft.com/office/drawing/2010/main">
                <a:solidFill>
                  <a:srgbClr val="FFFFFF"/>
                </a:solidFill>
              </a14:hiddenFill>
            </a:ext>
          </a:extLst>
        </p:spPr>
      </p:pic>
      <p:sp>
        <p:nvSpPr>
          <p:cNvPr id="3" name="Elipse 2">
            <a:extLst>
              <a:ext uri="{FF2B5EF4-FFF2-40B4-BE49-F238E27FC236}">
                <a16:creationId xmlns:a16="http://schemas.microsoft.com/office/drawing/2014/main" id="{F7A8C05F-EDE9-2244-BA6D-A20F6B41BE0F}"/>
              </a:ext>
            </a:extLst>
          </p:cNvPr>
          <p:cNvSpPr/>
          <p:nvPr/>
        </p:nvSpPr>
        <p:spPr>
          <a:xfrm>
            <a:off x="5650029" y="3585799"/>
            <a:ext cx="718498" cy="5881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b="1" dirty="0"/>
              <a:t>10%</a:t>
            </a:r>
          </a:p>
        </p:txBody>
      </p:sp>
      <p:sp>
        <p:nvSpPr>
          <p:cNvPr id="9" name="Elipse 8">
            <a:extLst>
              <a:ext uri="{FF2B5EF4-FFF2-40B4-BE49-F238E27FC236}">
                <a16:creationId xmlns:a16="http://schemas.microsoft.com/office/drawing/2014/main" id="{1EF102CB-EF35-9A46-B3B4-B09E5555327B}"/>
              </a:ext>
            </a:extLst>
          </p:cNvPr>
          <p:cNvSpPr/>
          <p:nvPr/>
        </p:nvSpPr>
        <p:spPr>
          <a:xfrm>
            <a:off x="5736751" y="5371650"/>
            <a:ext cx="718498" cy="5881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b="1" dirty="0"/>
              <a:t>10%</a:t>
            </a:r>
          </a:p>
        </p:txBody>
      </p:sp>
      <p:sp>
        <p:nvSpPr>
          <p:cNvPr id="10" name="Elipse 9">
            <a:extLst>
              <a:ext uri="{FF2B5EF4-FFF2-40B4-BE49-F238E27FC236}">
                <a16:creationId xmlns:a16="http://schemas.microsoft.com/office/drawing/2014/main" id="{A6358B4C-1503-5047-BFD3-AAB1CF290CE2}"/>
              </a:ext>
            </a:extLst>
          </p:cNvPr>
          <p:cNvSpPr/>
          <p:nvPr/>
        </p:nvSpPr>
        <p:spPr>
          <a:xfrm>
            <a:off x="245109" y="5472953"/>
            <a:ext cx="718498" cy="5881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b="1" dirty="0"/>
              <a:t>80%</a:t>
            </a:r>
          </a:p>
        </p:txBody>
      </p:sp>
      <p:sp>
        <p:nvSpPr>
          <p:cNvPr id="11" name="Elipse 10">
            <a:extLst>
              <a:ext uri="{FF2B5EF4-FFF2-40B4-BE49-F238E27FC236}">
                <a16:creationId xmlns:a16="http://schemas.microsoft.com/office/drawing/2014/main" id="{FB46F0C9-717B-D745-BA61-62DF25393BD1}"/>
              </a:ext>
            </a:extLst>
          </p:cNvPr>
          <p:cNvSpPr/>
          <p:nvPr/>
        </p:nvSpPr>
        <p:spPr>
          <a:xfrm>
            <a:off x="343011" y="3480890"/>
            <a:ext cx="718498" cy="588168"/>
          </a:xfrm>
          <a:prstGeom prst="ellipse">
            <a:avLst/>
          </a:prstGeom>
        </p:spPr>
        <p:style>
          <a:lnRef idx="2">
            <a:schemeClr val="accent6"/>
          </a:lnRef>
          <a:fillRef idx="1">
            <a:schemeClr val="lt1"/>
          </a:fillRef>
          <a:effectRef idx="0">
            <a:schemeClr val="accent6"/>
          </a:effectRef>
          <a:fontRef idx="minor">
            <a:schemeClr val="dk1"/>
          </a:fontRef>
        </p:style>
        <p:txBody>
          <a:bodyPr rtlCol="0" anchor="ctr"/>
          <a:lstStyle/>
          <a:p>
            <a:pPr algn="ctr"/>
            <a:r>
              <a:rPr lang="en-GB" sz="1200" b="1" dirty="0"/>
              <a:t>1%</a:t>
            </a:r>
          </a:p>
        </p:txBody>
      </p:sp>
      <p:sp>
        <p:nvSpPr>
          <p:cNvPr id="4" name="Rectángulo 3">
            <a:extLst>
              <a:ext uri="{FF2B5EF4-FFF2-40B4-BE49-F238E27FC236}">
                <a16:creationId xmlns:a16="http://schemas.microsoft.com/office/drawing/2014/main" id="{048D4D1A-C88E-5840-9974-B63423924A54}"/>
              </a:ext>
            </a:extLst>
          </p:cNvPr>
          <p:cNvSpPr/>
          <p:nvPr/>
        </p:nvSpPr>
        <p:spPr>
          <a:xfrm>
            <a:off x="6743776" y="5551297"/>
            <a:ext cx="5203115" cy="282800"/>
          </a:xfrm>
          <a:prstGeom prst="rect">
            <a:avLst/>
          </a:prstGeom>
        </p:spPr>
        <p:txBody>
          <a:bodyPr wrap="square">
            <a:spAutoFit/>
          </a:bodyPr>
          <a:lstStyle/>
          <a:p>
            <a:r>
              <a:rPr lang="en-GB" sz="1200" dirty="0"/>
              <a:t>https://</a:t>
            </a:r>
            <a:r>
              <a:rPr lang="en-GB" sz="1200" dirty="0" err="1"/>
              <a:t>pandemicquiz.com</a:t>
            </a:r>
            <a:r>
              <a:rPr lang="en-GB" sz="1200" dirty="0"/>
              <a:t>/es/q/answer/que-tipo-de-gamer-eres#.YZ1arS3FTfY</a:t>
            </a:r>
          </a:p>
        </p:txBody>
      </p:sp>
      <p:pic>
        <p:nvPicPr>
          <p:cNvPr id="13" name="Imagen 12">
            <a:extLst>
              <a:ext uri="{FF2B5EF4-FFF2-40B4-BE49-F238E27FC236}">
                <a16:creationId xmlns:a16="http://schemas.microsoft.com/office/drawing/2014/main" id="{6E17752D-3726-7E46-BAB1-2EDF6317607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349018" y="4263718"/>
            <a:ext cx="1287579" cy="1287579"/>
          </a:xfrm>
          <a:prstGeom prst="rect">
            <a:avLst/>
          </a:prstGeom>
        </p:spPr>
      </p:pic>
      <p:sp>
        <p:nvSpPr>
          <p:cNvPr id="15" name="Rectángulo 14">
            <a:extLst>
              <a:ext uri="{FF2B5EF4-FFF2-40B4-BE49-F238E27FC236}">
                <a16:creationId xmlns:a16="http://schemas.microsoft.com/office/drawing/2014/main" id="{6EB5F73B-3B34-124A-A1FC-54002139B14E}"/>
              </a:ext>
            </a:extLst>
          </p:cNvPr>
          <p:cNvSpPr/>
          <p:nvPr/>
        </p:nvSpPr>
        <p:spPr>
          <a:xfrm>
            <a:off x="7104776" y="3804635"/>
            <a:ext cx="2755751" cy="369332"/>
          </a:xfrm>
          <a:prstGeom prst="rect">
            <a:avLst/>
          </a:prstGeom>
        </p:spPr>
        <p:txBody>
          <a:bodyPr wrap="square">
            <a:spAutoFit/>
          </a:bodyPr>
          <a:lstStyle/>
          <a:p>
            <a:r>
              <a:rPr lang="es-ES_tradnl" b="1" u="sng" dirty="0">
                <a:solidFill>
                  <a:srgbClr val="00B050"/>
                </a:solidFill>
              </a:rPr>
              <a:t>¿Qué tipo de GAMER eres?</a:t>
            </a:r>
          </a:p>
        </p:txBody>
      </p:sp>
      <p:pic>
        <p:nvPicPr>
          <p:cNvPr id="16" name="Picture 2" descr="Bitmoji Image">
            <a:extLst>
              <a:ext uri="{FF2B5EF4-FFF2-40B4-BE49-F238E27FC236}">
                <a16:creationId xmlns:a16="http://schemas.microsoft.com/office/drawing/2014/main" id="{9ED38790-8679-A945-84C1-E4C05A0FD1E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757743" y="3631688"/>
            <a:ext cx="708026" cy="7152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65064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2"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Scale>
                                      <p:cBhvr>
                                        <p:cTn id="7"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 dur="1000" decel="50000" fill="hold">
                                          <p:stCondLst>
                                            <p:cond delay="0"/>
                                          </p:stCondLst>
                                        </p:cTn>
                                        <p:tgtEl>
                                          <p:spTgt spid="7"/>
                                        </p:tgtEl>
                                        <p:attrNameLst>
                                          <p:attrName>ppt_x</p:attrName>
                                          <p:attrName>ppt_y</p:attrName>
                                        </p:attrNameLst>
                                      </p:cBhvr>
                                    </p:animMotion>
                                    <p:animEffect transition="in" filter="fade">
                                      <p:cBhvr>
                                        <p:cTn id="9" dur="1000"/>
                                        <p:tgtEl>
                                          <p:spTgt spid="7"/>
                                        </p:tgtEl>
                                      </p:cBhvr>
                                    </p:animEffect>
                                  </p:childTnLst>
                                </p:cTn>
                              </p:par>
                            </p:childTnLst>
                          </p:cTn>
                        </p:par>
                      </p:childTnLst>
                    </p:cTn>
                  </p:par>
                  <p:par>
                    <p:cTn id="10" fill="hold">
                      <p:stCondLst>
                        <p:cond delay="indefinite"/>
                      </p:stCondLst>
                      <p:childTnLst>
                        <p:par>
                          <p:cTn id="11" fill="hold">
                            <p:stCondLst>
                              <p:cond delay="0"/>
                            </p:stCondLst>
                            <p:childTnLst>
                              <p:par>
                                <p:cTn id="12" presetID="26" presetClass="entr" presetSubtype="0" fill="hold" grpId="0" nodeType="click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down)">
                                      <p:cBhvr>
                                        <p:cTn id="14" dur="580">
                                          <p:stCondLst>
                                            <p:cond delay="0"/>
                                          </p:stCondLst>
                                        </p:cTn>
                                        <p:tgtEl>
                                          <p:spTgt spid="8"/>
                                        </p:tgtEl>
                                      </p:cBhvr>
                                    </p:animEffect>
                                    <p:anim calcmode="lin" valueType="num">
                                      <p:cBhvr>
                                        <p:cTn id="15" dur="1822" tmFilter="0,0; 0.14,0.36; 0.43,0.73; 0.71,0.91; 1.0,1.0">
                                          <p:stCondLst>
                                            <p:cond delay="0"/>
                                          </p:stCondLst>
                                        </p:cTn>
                                        <p:tgtEl>
                                          <p:spTgt spid="8"/>
                                        </p:tgtEl>
                                        <p:attrNameLst>
                                          <p:attrName>ppt_x</p:attrName>
                                        </p:attrNameLst>
                                      </p:cBhvr>
                                      <p:tavLst>
                                        <p:tav tm="0">
                                          <p:val>
                                            <p:strVal val="#ppt_x-0.25"/>
                                          </p:val>
                                        </p:tav>
                                        <p:tav tm="100000">
                                          <p:val>
                                            <p:strVal val="#ppt_x"/>
                                          </p:val>
                                        </p:tav>
                                      </p:tavLst>
                                    </p:anim>
                                    <p:anim calcmode="lin" valueType="num">
                                      <p:cBhvr>
                                        <p:cTn id="16" dur="664" tmFilter="0.0,0.0; 0.25,0.07; 0.50,0.2; 0.75,0.467; 1.0,1.0">
                                          <p:stCondLst>
                                            <p:cond delay="0"/>
                                          </p:stCondLst>
                                        </p:cTn>
                                        <p:tgtEl>
                                          <p:spTgt spid="8"/>
                                        </p:tgtEl>
                                        <p:attrNameLst>
                                          <p:attrName>ppt_y</p:attrName>
                                        </p:attrNameLst>
                                      </p:cBhvr>
                                      <p:tavLst>
                                        <p:tav tm="0" fmla="#ppt_y-sin(pi*$)/3">
                                          <p:val>
                                            <p:fltVal val="0.5"/>
                                          </p:val>
                                        </p:tav>
                                        <p:tav tm="100000">
                                          <p:val>
                                            <p:fltVal val="1"/>
                                          </p:val>
                                        </p:tav>
                                      </p:tavLst>
                                    </p:anim>
                                    <p:anim calcmode="lin" valueType="num">
                                      <p:cBhvr>
                                        <p:cTn id="17" dur="664" tmFilter="0, 0; 0.125,0.2665; 0.25,0.4; 0.375,0.465; 0.5,0.5;  0.625,0.535; 0.75,0.6; 0.875,0.7335; 1,1">
                                          <p:stCondLst>
                                            <p:cond delay="664"/>
                                          </p:stCondLst>
                                        </p:cTn>
                                        <p:tgtEl>
                                          <p:spTgt spid="8"/>
                                        </p:tgtEl>
                                        <p:attrNameLst>
                                          <p:attrName>ppt_y</p:attrName>
                                        </p:attrNameLst>
                                      </p:cBhvr>
                                      <p:tavLst>
                                        <p:tav tm="0" fmla="#ppt_y-sin(pi*$)/9">
                                          <p:val>
                                            <p:fltVal val="0"/>
                                          </p:val>
                                        </p:tav>
                                        <p:tav tm="100000">
                                          <p:val>
                                            <p:fltVal val="1"/>
                                          </p:val>
                                        </p:tav>
                                      </p:tavLst>
                                    </p:anim>
                                    <p:anim calcmode="lin" valueType="num">
                                      <p:cBhvr>
                                        <p:cTn id="18" dur="332" tmFilter="0, 0; 0.125,0.2665; 0.25,0.4; 0.375,0.465; 0.5,0.5;  0.625,0.535; 0.75,0.6; 0.875,0.7335; 1,1">
                                          <p:stCondLst>
                                            <p:cond delay="1324"/>
                                          </p:stCondLst>
                                        </p:cTn>
                                        <p:tgtEl>
                                          <p:spTgt spid="8"/>
                                        </p:tgtEl>
                                        <p:attrNameLst>
                                          <p:attrName>ppt_y</p:attrName>
                                        </p:attrNameLst>
                                      </p:cBhvr>
                                      <p:tavLst>
                                        <p:tav tm="0" fmla="#ppt_y-sin(pi*$)/27">
                                          <p:val>
                                            <p:fltVal val="0"/>
                                          </p:val>
                                        </p:tav>
                                        <p:tav tm="100000">
                                          <p:val>
                                            <p:fltVal val="1"/>
                                          </p:val>
                                        </p:tav>
                                      </p:tavLst>
                                    </p:anim>
                                    <p:anim calcmode="lin" valueType="num">
                                      <p:cBhvr>
                                        <p:cTn id="19" dur="164" tmFilter="0, 0; 0.125,0.2665; 0.25,0.4; 0.375,0.465; 0.5,0.5;  0.625,0.535; 0.75,0.6; 0.875,0.7335; 1,1">
                                          <p:stCondLst>
                                            <p:cond delay="1656"/>
                                          </p:stCondLst>
                                        </p:cTn>
                                        <p:tgtEl>
                                          <p:spTgt spid="8"/>
                                        </p:tgtEl>
                                        <p:attrNameLst>
                                          <p:attrName>ppt_y</p:attrName>
                                        </p:attrNameLst>
                                      </p:cBhvr>
                                      <p:tavLst>
                                        <p:tav tm="0" fmla="#ppt_y-sin(pi*$)/81">
                                          <p:val>
                                            <p:fltVal val="0"/>
                                          </p:val>
                                        </p:tav>
                                        <p:tav tm="100000">
                                          <p:val>
                                            <p:fltVal val="1"/>
                                          </p:val>
                                        </p:tav>
                                      </p:tavLst>
                                    </p:anim>
                                    <p:animScale>
                                      <p:cBhvr>
                                        <p:cTn id="20" dur="26">
                                          <p:stCondLst>
                                            <p:cond delay="650"/>
                                          </p:stCondLst>
                                        </p:cTn>
                                        <p:tgtEl>
                                          <p:spTgt spid="8"/>
                                        </p:tgtEl>
                                      </p:cBhvr>
                                      <p:to x="100000" y="60000"/>
                                    </p:animScale>
                                    <p:animScale>
                                      <p:cBhvr>
                                        <p:cTn id="21" dur="166" decel="50000">
                                          <p:stCondLst>
                                            <p:cond delay="676"/>
                                          </p:stCondLst>
                                        </p:cTn>
                                        <p:tgtEl>
                                          <p:spTgt spid="8"/>
                                        </p:tgtEl>
                                      </p:cBhvr>
                                      <p:to x="100000" y="100000"/>
                                    </p:animScale>
                                    <p:animScale>
                                      <p:cBhvr>
                                        <p:cTn id="22" dur="26">
                                          <p:stCondLst>
                                            <p:cond delay="1312"/>
                                          </p:stCondLst>
                                        </p:cTn>
                                        <p:tgtEl>
                                          <p:spTgt spid="8"/>
                                        </p:tgtEl>
                                      </p:cBhvr>
                                      <p:to x="100000" y="80000"/>
                                    </p:animScale>
                                    <p:animScale>
                                      <p:cBhvr>
                                        <p:cTn id="23" dur="166" decel="50000">
                                          <p:stCondLst>
                                            <p:cond delay="1338"/>
                                          </p:stCondLst>
                                        </p:cTn>
                                        <p:tgtEl>
                                          <p:spTgt spid="8"/>
                                        </p:tgtEl>
                                      </p:cBhvr>
                                      <p:to x="100000" y="100000"/>
                                    </p:animScale>
                                    <p:animScale>
                                      <p:cBhvr>
                                        <p:cTn id="24" dur="26">
                                          <p:stCondLst>
                                            <p:cond delay="1642"/>
                                          </p:stCondLst>
                                        </p:cTn>
                                        <p:tgtEl>
                                          <p:spTgt spid="8"/>
                                        </p:tgtEl>
                                      </p:cBhvr>
                                      <p:to x="100000" y="90000"/>
                                    </p:animScale>
                                    <p:animScale>
                                      <p:cBhvr>
                                        <p:cTn id="25" dur="166" decel="50000">
                                          <p:stCondLst>
                                            <p:cond delay="1668"/>
                                          </p:stCondLst>
                                        </p:cTn>
                                        <p:tgtEl>
                                          <p:spTgt spid="8"/>
                                        </p:tgtEl>
                                      </p:cBhvr>
                                      <p:to x="100000" y="100000"/>
                                    </p:animScale>
                                    <p:animScale>
                                      <p:cBhvr>
                                        <p:cTn id="26" dur="26">
                                          <p:stCondLst>
                                            <p:cond delay="1808"/>
                                          </p:stCondLst>
                                        </p:cTn>
                                        <p:tgtEl>
                                          <p:spTgt spid="8"/>
                                        </p:tgtEl>
                                      </p:cBhvr>
                                      <p:to x="100000" y="95000"/>
                                    </p:animScale>
                                    <p:animScale>
                                      <p:cBhvr>
                                        <p:cTn id="27" dur="166" decel="50000">
                                          <p:stCondLst>
                                            <p:cond delay="1834"/>
                                          </p:stCondLst>
                                        </p:cTn>
                                        <p:tgtEl>
                                          <p:spTgt spid="8"/>
                                        </p:tgtEl>
                                      </p:cBhvr>
                                      <p:to x="100000" y="100000"/>
                                    </p:animScale>
                                  </p:childTnLst>
                                </p:cTn>
                              </p:par>
                            </p:childTnLst>
                          </p:cTn>
                        </p:par>
                      </p:childTnLst>
                    </p:cTn>
                  </p:par>
                  <p:par>
                    <p:cTn id="28" fill="hold">
                      <p:stCondLst>
                        <p:cond delay="indefinite"/>
                      </p:stCondLst>
                      <p:childTnLst>
                        <p:par>
                          <p:cTn id="29" fill="hold">
                            <p:stCondLst>
                              <p:cond delay="0"/>
                            </p:stCondLst>
                            <p:childTnLst>
                              <p:par>
                                <p:cTn id="30" presetID="31" presetClass="entr" presetSubtype="0" fill="hold" nodeType="clickEffect">
                                  <p:stCondLst>
                                    <p:cond delay="0"/>
                                  </p:stCondLst>
                                  <p:childTnLst>
                                    <p:set>
                                      <p:cBhvr>
                                        <p:cTn id="31" dur="1" fill="hold">
                                          <p:stCondLst>
                                            <p:cond delay="0"/>
                                          </p:stCondLst>
                                        </p:cTn>
                                        <p:tgtEl>
                                          <p:spTgt spid="4098"/>
                                        </p:tgtEl>
                                        <p:attrNameLst>
                                          <p:attrName>style.visibility</p:attrName>
                                        </p:attrNameLst>
                                      </p:cBhvr>
                                      <p:to>
                                        <p:strVal val="visible"/>
                                      </p:to>
                                    </p:set>
                                    <p:anim calcmode="lin" valueType="num">
                                      <p:cBhvr>
                                        <p:cTn id="32" dur="1000" fill="hold"/>
                                        <p:tgtEl>
                                          <p:spTgt spid="4098"/>
                                        </p:tgtEl>
                                        <p:attrNameLst>
                                          <p:attrName>ppt_w</p:attrName>
                                        </p:attrNameLst>
                                      </p:cBhvr>
                                      <p:tavLst>
                                        <p:tav tm="0">
                                          <p:val>
                                            <p:fltVal val="0"/>
                                          </p:val>
                                        </p:tav>
                                        <p:tav tm="100000">
                                          <p:val>
                                            <p:strVal val="#ppt_w"/>
                                          </p:val>
                                        </p:tav>
                                      </p:tavLst>
                                    </p:anim>
                                    <p:anim calcmode="lin" valueType="num">
                                      <p:cBhvr>
                                        <p:cTn id="33" dur="1000" fill="hold"/>
                                        <p:tgtEl>
                                          <p:spTgt spid="4098"/>
                                        </p:tgtEl>
                                        <p:attrNameLst>
                                          <p:attrName>ppt_h</p:attrName>
                                        </p:attrNameLst>
                                      </p:cBhvr>
                                      <p:tavLst>
                                        <p:tav tm="0">
                                          <p:val>
                                            <p:fltVal val="0"/>
                                          </p:val>
                                        </p:tav>
                                        <p:tav tm="100000">
                                          <p:val>
                                            <p:strVal val="#ppt_h"/>
                                          </p:val>
                                        </p:tav>
                                      </p:tavLst>
                                    </p:anim>
                                    <p:anim calcmode="lin" valueType="num">
                                      <p:cBhvr>
                                        <p:cTn id="34" dur="1000" fill="hold"/>
                                        <p:tgtEl>
                                          <p:spTgt spid="4098"/>
                                        </p:tgtEl>
                                        <p:attrNameLst>
                                          <p:attrName>style.rotation</p:attrName>
                                        </p:attrNameLst>
                                      </p:cBhvr>
                                      <p:tavLst>
                                        <p:tav tm="0">
                                          <p:val>
                                            <p:fltVal val="90"/>
                                          </p:val>
                                        </p:tav>
                                        <p:tav tm="100000">
                                          <p:val>
                                            <p:fltVal val="0"/>
                                          </p:val>
                                        </p:tav>
                                      </p:tavLst>
                                    </p:anim>
                                    <p:animEffect transition="in" filter="fade">
                                      <p:cBhvr>
                                        <p:cTn id="35" dur="1000"/>
                                        <p:tgtEl>
                                          <p:spTgt spid="4098"/>
                                        </p:tgtEl>
                                      </p:cBhvr>
                                    </p:animEffect>
                                  </p:childTnLst>
                                </p:cTn>
                              </p:par>
                            </p:childTnLst>
                          </p:cTn>
                        </p:par>
                      </p:childTnLst>
                    </p:cTn>
                  </p:par>
                  <p:par>
                    <p:cTn id="36" fill="hold">
                      <p:stCondLst>
                        <p:cond delay="indefinite"/>
                      </p:stCondLst>
                      <p:childTnLst>
                        <p:par>
                          <p:cTn id="37" fill="hold">
                            <p:stCondLst>
                              <p:cond delay="0"/>
                            </p:stCondLst>
                            <p:childTnLst>
                              <p:par>
                                <p:cTn id="38" presetID="1" presetClass="entr" presetSubtype="0" fill="hold" grpId="0" nodeType="clickEffect">
                                  <p:stCondLst>
                                    <p:cond delay="0"/>
                                  </p:stCondLst>
                                  <p:childTnLst>
                                    <p:set>
                                      <p:cBhvr>
                                        <p:cTn id="39" dur="1" fill="hold">
                                          <p:stCondLst>
                                            <p:cond delay="0"/>
                                          </p:stCondLst>
                                        </p:cTn>
                                        <p:tgtEl>
                                          <p:spTgt spid="11"/>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1" presetClass="entr" presetSubtype="0" fill="hold" grpId="0" nodeType="clickEffect">
                                  <p:stCondLst>
                                    <p:cond delay="0"/>
                                  </p:stCondLst>
                                  <p:childTnLst>
                                    <p:set>
                                      <p:cBhvr>
                                        <p:cTn id="43" dur="1" fill="hold">
                                          <p:stCondLst>
                                            <p:cond delay="0"/>
                                          </p:stCondLst>
                                        </p:cTn>
                                        <p:tgtEl>
                                          <p:spTgt spid="3"/>
                                        </p:tgtEl>
                                        <p:attrNameLst>
                                          <p:attrName>style.visibility</p:attrName>
                                        </p:attrNameLst>
                                      </p:cBhvr>
                                      <p:to>
                                        <p:strVal val="visible"/>
                                      </p:to>
                                    </p:set>
                                  </p:childTnLst>
                                </p:cTn>
                              </p:par>
                            </p:childTnLst>
                          </p:cTn>
                        </p:par>
                      </p:childTnLst>
                    </p:cTn>
                  </p:par>
                  <p:par>
                    <p:cTn id="44" fill="hold">
                      <p:stCondLst>
                        <p:cond delay="indefinite"/>
                      </p:stCondLst>
                      <p:childTnLst>
                        <p:par>
                          <p:cTn id="45" fill="hold">
                            <p:stCondLst>
                              <p:cond delay="0"/>
                            </p:stCondLst>
                            <p:childTnLst>
                              <p:par>
                                <p:cTn id="46" presetID="1" presetClass="entr" presetSubtype="0" fill="hold" grpId="0" nodeType="clickEffect">
                                  <p:stCondLst>
                                    <p:cond delay="0"/>
                                  </p:stCondLst>
                                  <p:childTnLst>
                                    <p:set>
                                      <p:cBhvr>
                                        <p:cTn id="47" dur="1" fill="hold">
                                          <p:stCondLst>
                                            <p:cond delay="0"/>
                                          </p:stCondLst>
                                        </p:cTn>
                                        <p:tgtEl>
                                          <p:spTgt spid="9"/>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grpId="0" nodeType="clickEffect">
                                  <p:stCondLst>
                                    <p:cond delay="0"/>
                                  </p:stCondLst>
                                  <p:childTnLst>
                                    <p:set>
                                      <p:cBhvr>
                                        <p:cTn id="51" dur="1" fill="hold">
                                          <p:stCondLst>
                                            <p:cond delay="0"/>
                                          </p:stCondLst>
                                        </p:cTn>
                                        <p:tgtEl>
                                          <p:spTgt spid="10"/>
                                        </p:tgtEl>
                                        <p:attrNameLst>
                                          <p:attrName>style.visibility</p:attrName>
                                        </p:attrNameLst>
                                      </p:cBhvr>
                                      <p:to>
                                        <p:strVal val="visible"/>
                                      </p:to>
                                    </p:set>
                                  </p:childTnLst>
                                </p:cTn>
                              </p:par>
                            </p:childTnLst>
                          </p:cTn>
                        </p:par>
                      </p:childTnLst>
                    </p:cTn>
                  </p:par>
                  <p:par>
                    <p:cTn id="52" fill="hold">
                      <p:stCondLst>
                        <p:cond delay="indefinite"/>
                      </p:stCondLst>
                      <p:childTnLst>
                        <p:par>
                          <p:cTn id="53" fill="hold">
                            <p:stCondLst>
                              <p:cond delay="0"/>
                            </p:stCondLst>
                            <p:childTnLst>
                              <p:par>
                                <p:cTn id="54" presetID="23" presetClass="entr" presetSubtype="16" fill="hold" nodeType="click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15"/>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18" presetClass="entr" presetSubtype="12" fill="hold" nodeType="clickEffect">
                                  <p:stCondLst>
                                    <p:cond delay="0"/>
                                  </p:stCondLst>
                                  <p:childTnLst>
                                    <p:set>
                                      <p:cBhvr>
                                        <p:cTn id="65" dur="1" fill="hold">
                                          <p:stCondLst>
                                            <p:cond delay="0"/>
                                          </p:stCondLst>
                                        </p:cTn>
                                        <p:tgtEl>
                                          <p:spTgt spid="13"/>
                                        </p:tgtEl>
                                        <p:attrNameLst>
                                          <p:attrName>style.visibility</p:attrName>
                                        </p:attrNameLst>
                                      </p:cBhvr>
                                      <p:to>
                                        <p:strVal val="visible"/>
                                      </p:to>
                                    </p:set>
                                    <p:animEffect transition="in" filter="strips(downLeft)">
                                      <p:cBhvr>
                                        <p:cTn id="66" dur="500"/>
                                        <p:tgtEl>
                                          <p:spTgt spid="13"/>
                                        </p:tgtEl>
                                      </p:cBhvr>
                                    </p:animEffect>
                                  </p:childTnLst>
                                </p:cTn>
                              </p:par>
                            </p:childTnLst>
                          </p:cTn>
                        </p:par>
                      </p:childTnLst>
                    </p:cTn>
                  </p:par>
                  <p:par>
                    <p:cTn id="67" fill="hold">
                      <p:stCondLst>
                        <p:cond delay="indefinite"/>
                      </p:stCondLst>
                      <p:childTnLst>
                        <p:par>
                          <p:cTn id="68" fill="hold">
                            <p:stCondLst>
                              <p:cond delay="0"/>
                            </p:stCondLst>
                            <p:childTnLst>
                              <p:par>
                                <p:cTn id="69" presetID="2" presetClass="entr" presetSubtype="4" fill="hold" grpId="0" nodeType="clickEffect">
                                  <p:stCondLst>
                                    <p:cond delay="0"/>
                                  </p:stCondLst>
                                  <p:childTnLst>
                                    <p:set>
                                      <p:cBhvr>
                                        <p:cTn id="70" dur="1" fill="hold">
                                          <p:stCondLst>
                                            <p:cond delay="0"/>
                                          </p:stCondLst>
                                        </p:cTn>
                                        <p:tgtEl>
                                          <p:spTgt spid="4"/>
                                        </p:tgtEl>
                                        <p:attrNameLst>
                                          <p:attrName>style.visibility</p:attrName>
                                        </p:attrNameLst>
                                      </p:cBhvr>
                                      <p:to>
                                        <p:strVal val="visible"/>
                                      </p:to>
                                    </p:set>
                                    <p:anim calcmode="lin" valueType="num">
                                      <p:cBhvr additive="base">
                                        <p:cTn id="71" dur="500" fill="hold"/>
                                        <p:tgtEl>
                                          <p:spTgt spid="4"/>
                                        </p:tgtEl>
                                        <p:attrNameLst>
                                          <p:attrName>ppt_x</p:attrName>
                                        </p:attrNameLst>
                                      </p:cBhvr>
                                      <p:tavLst>
                                        <p:tav tm="0">
                                          <p:val>
                                            <p:strVal val="#ppt_x"/>
                                          </p:val>
                                        </p:tav>
                                        <p:tav tm="100000">
                                          <p:val>
                                            <p:strVal val="#ppt_x"/>
                                          </p:val>
                                        </p:tav>
                                      </p:tavLst>
                                    </p:anim>
                                    <p:anim calcmode="lin" valueType="num">
                                      <p:cBhvr additive="base">
                                        <p:cTn id="72"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3" grpId="0" animBg="1"/>
      <p:bldP spid="9" grpId="0" animBg="1"/>
      <p:bldP spid="10" grpId="0" animBg="1"/>
      <p:bldP spid="11" grpId="0" animBg="1"/>
      <p:bldP spid="4" grpId="0"/>
      <p:bldP spid="1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E58871D0-83C4-A148-92F1-7E4C42BC1BB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94526" y="219462"/>
            <a:ext cx="1100098" cy="1100098"/>
          </a:xfrm>
          <a:prstGeom prst="rect">
            <a:avLst/>
          </a:prstGeom>
        </p:spPr>
      </p:pic>
      <p:sp>
        <p:nvSpPr>
          <p:cNvPr id="6" name="CuadroTexto 5">
            <a:extLst>
              <a:ext uri="{FF2B5EF4-FFF2-40B4-BE49-F238E27FC236}">
                <a16:creationId xmlns:a16="http://schemas.microsoft.com/office/drawing/2014/main" id="{20306FC3-83AA-9E44-B54F-48470662BDA7}"/>
              </a:ext>
            </a:extLst>
          </p:cNvPr>
          <p:cNvSpPr txBox="1"/>
          <p:nvPr/>
        </p:nvSpPr>
        <p:spPr>
          <a:xfrm>
            <a:off x="1482957" y="356839"/>
            <a:ext cx="3791570" cy="1107996"/>
          </a:xfrm>
          <a:prstGeom prst="rect">
            <a:avLst/>
          </a:prstGeom>
          <a:noFill/>
        </p:spPr>
        <p:txBody>
          <a:bodyPr wrap="square" rtlCol="0">
            <a:spAutoFit/>
          </a:bodyPr>
          <a:lstStyle/>
          <a:p>
            <a:r>
              <a:rPr lang="en-GB" sz="4800" dirty="0">
                <a:latin typeface="Rosewood Std Regular" pitchFamily="82" charset="77"/>
              </a:rPr>
              <a:t>evaluación</a:t>
            </a:r>
          </a:p>
          <a:p>
            <a:endParaRPr lang="en-GB" dirty="0"/>
          </a:p>
        </p:txBody>
      </p:sp>
      <p:pic>
        <p:nvPicPr>
          <p:cNvPr id="14" name="Imagen 13">
            <a:extLst>
              <a:ext uri="{FF2B5EF4-FFF2-40B4-BE49-F238E27FC236}">
                <a16:creationId xmlns:a16="http://schemas.microsoft.com/office/drawing/2014/main" id="{936E9058-48CA-194C-8EAF-A6C67195D3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0225" y="1602212"/>
            <a:ext cx="8694613" cy="3525841"/>
          </a:xfrm>
          <a:prstGeom prst="rect">
            <a:avLst/>
          </a:prstGeom>
        </p:spPr>
      </p:pic>
    </p:spTree>
    <p:extLst>
      <p:ext uri="{BB962C8B-B14F-4D97-AF65-F5344CB8AC3E}">
        <p14:creationId xmlns:p14="http://schemas.microsoft.com/office/powerpoint/2010/main" val="916466343"/>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36EF18CC40435045B4EE74B12DD41B97" ma:contentTypeVersion="5" ma:contentTypeDescription="Crear nuevo documento." ma:contentTypeScope="" ma:versionID="e2a6a19a842fce610e62affe803ce9d5">
  <xsd:schema xmlns:xsd="http://www.w3.org/2001/XMLSchema" xmlns:xs="http://www.w3.org/2001/XMLSchema" xmlns:p="http://schemas.microsoft.com/office/2006/metadata/properties" xmlns:ns2="cd4fb822-d899-4176-a67b-bf5c99a89f2a" targetNamespace="http://schemas.microsoft.com/office/2006/metadata/properties" ma:root="true" ma:fieldsID="ac103a4cd05ca8777ab39877ea8b3e4d" ns2:_="">
    <xsd:import namespace="cd4fb822-d899-4176-a67b-bf5c99a89f2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d4fb822-d899-4176-a67b-bf5c99a89f2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138AD134-AE19-4360-BC63-FE65BA1770A1}"/>
</file>

<file path=customXml/itemProps2.xml><?xml version="1.0" encoding="utf-8"?>
<ds:datastoreItem xmlns:ds="http://schemas.openxmlformats.org/officeDocument/2006/customXml" ds:itemID="{AC553286-7890-4F67-9409-6A6107E01220}"/>
</file>

<file path=customXml/itemProps3.xml><?xml version="1.0" encoding="utf-8"?>
<ds:datastoreItem xmlns:ds="http://schemas.openxmlformats.org/officeDocument/2006/customXml" ds:itemID="{C278A93B-A75A-4698-9BD9-D9DC51220116}"/>
</file>

<file path=docProps/app.xml><?xml version="1.0" encoding="utf-8"?>
<Properties xmlns="http://schemas.openxmlformats.org/officeDocument/2006/extended-properties" xmlns:vt="http://schemas.openxmlformats.org/officeDocument/2006/docPropsVTypes">
  <TotalTime>5732</TotalTime>
  <Words>1151</Words>
  <Application>Microsoft Macintosh PowerPoint</Application>
  <PresentationFormat>Panorámica</PresentationFormat>
  <Paragraphs>85</Paragraphs>
  <Slides>11</Slides>
  <Notes>0</Notes>
  <HiddenSlides>0</HiddenSlides>
  <MMClips>0</MMClips>
  <ScaleCrop>false</ScaleCrop>
  <HeadingPairs>
    <vt:vector size="6" baseType="variant">
      <vt:variant>
        <vt:lpstr>Fuentes usadas</vt:lpstr>
      </vt:variant>
      <vt:variant>
        <vt:i4>7</vt:i4>
      </vt:variant>
      <vt:variant>
        <vt:lpstr>Tema</vt:lpstr>
      </vt:variant>
      <vt:variant>
        <vt:i4>1</vt:i4>
      </vt:variant>
      <vt:variant>
        <vt:lpstr>Títulos de diapositiva</vt:lpstr>
      </vt:variant>
      <vt:variant>
        <vt:i4>11</vt:i4>
      </vt:variant>
    </vt:vector>
  </HeadingPairs>
  <TitlesOfParts>
    <vt:vector size="19" baseType="lpstr">
      <vt:lpstr>Algerian</vt:lpstr>
      <vt:lpstr>Arial</vt:lpstr>
      <vt:lpstr>Calibri</vt:lpstr>
      <vt:lpstr>Calibri Light</vt:lpstr>
      <vt:lpstr>Desdemona</vt:lpstr>
      <vt:lpstr>Rosewood Std Regular</vt:lpstr>
      <vt:lpstr>Wingdings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Presentación de PowerPoint</dc:title>
  <dc:creator>lorena Pacheco</dc:creator>
  <cp:lastModifiedBy>LORENA PACHECO SANZ</cp:lastModifiedBy>
  <cp:revision>83</cp:revision>
  <dcterms:created xsi:type="dcterms:W3CDTF">2018-12-26T19:55:41Z</dcterms:created>
  <dcterms:modified xsi:type="dcterms:W3CDTF">2021-11-27T12:37:06Z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0x01010036EF18CC40435045B4EE74B12DD41B97</vt:lpwstr>
  </property>
</Properties>
</file>