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A2D02C-5DCF-4CC7-A594-22DC2261BA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s-ES"/>
        </a:p>
      </dgm:t>
    </dgm:pt>
    <dgm:pt modelId="{D98E8921-7E66-4293-9931-23E54859A4E7}">
      <dgm:prSet/>
      <dgm:spPr/>
      <dgm:t>
        <a:bodyPr/>
        <a:lstStyle/>
        <a:p>
          <a:r>
            <a:rPr lang="es-ES"/>
            <a:t>Dura 24 horas y da lugar a los días y las noches</a:t>
          </a:r>
        </a:p>
      </dgm:t>
    </dgm:pt>
    <dgm:pt modelId="{A80D6CCC-9422-441F-9371-CEE2B2DCA3E0}" type="parTrans" cxnId="{E58709E9-C52D-4419-AB7A-E87595B5A678}">
      <dgm:prSet/>
      <dgm:spPr/>
      <dgm:t>
        <a:bodyPr/>
        <a:lstStyle/>
        <a:p>
          <a:endParaRPr lang="es-ES"/>
        </a:p>
      </dgm:t>
    </dgm:pt>
    <dgm:pt modelId="{2607C9A0-F1AA-44E6-B1A2-95D2B5BA4F48}" type="sibTrans" cxnId="{E58709E9-C52D-4419-AB7A-E87595B5A678}">
      <dgm:prSet/>
      <dgm:spPr/>
      <dgm:t>
        <a:bodyPr/>
        <a:lstStyle/>
        <a:p>
          <a:endParaRPr lang="es-ES"/>
        </a:p>
      </dgm:t>
    </dgm:pt>
    <dgm:pt modelId="{C902B1BD-B5E8-4C45-9AB2-AF925F73DA30}" type="pres">
      <dgm:prSet presAssocID="{B6A2D02C-5DCF-4CC7-A594-22DC2261BA46}" presName="linear" presStyleCnt="0">
        <dgm:presLayoutVars>
          <dgm:animLvl val="lvl"/>
          <dgm:resizeHandles val="exact"/>
        </dgm:presLayoutVars>
      </dgm:prSet>
      <dgm:spPr/>
    </dgm:pt>
    <dgm:pt modelId="{D5C777C9-8702-4589-9547-65D914AE2A52}" type="pres">
      <dgm:prSet presAssocID="{D98E8921-7E66-4293-9931-23E54859A4E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FAF1F22-27B4-4D93-9288-7D08C357706D}" type="presOf" srcId="{D98E8921-7E66-4293-9931-23E54859A4E7}" destId="{D5C777C9-8702-4589-9547-65D914AE2A52}" srcOrd="0" destOrd="0" presId="urn:microsoft.com/office/officeart/2005/8/layout/vList2"/>
    <dgm:cxn modelId="{0C141687-7166-4CD6-8263-603A72B5BC60}" type="presOf" srcId="{B6A2D02C-5DCF-4CC7-A594-22DC2261BA46}" destId="{C902B1BD-B5E8-4C45-9AB2-AF925F73DA30}" srcOrd="0" destOrd="0" presId="urn:microsoft.com/office/officeart/2005/8/layout/vList2"/>
    <dgm:cxn modelId="{E58709E9-C52D-4419-AB7A-E87595B5A678}" srcId="{B6A2D02C-5DCF-4CC7-A594-22DC2261BA46}" destId="{D98E8921-7E66-4293-9931-23E54859A4E7}" srcOrd="0" destOrd="0" parTransId="{A80D6CCC-9422-441F-9371-CEE2B2DCA3E0}" sibTransId="{2607C9A0-F1AA-44E6-B1A2-95D2B5BA4F48}"/>
    <dgm:cxn modelId="{625180E6-4059-4173-8F96-76B04BA8A13C}" type="presParOf" srcId="{C902B1BD-B5E8-4C45-9AB2-AF925F73DA30}" destId="{D5C777C9-8702-4589-9547-65D914AE2A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A2D02C-5DCF-4CC7-A594-22DC2261BA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98E8921-7E66-4293-9931-23E54859A4E7}">
      <dgm:prSet/>
      <dgm:spPr/>
      <dgm:t>
        <a:bodyPr/>
        <a:lstStyle/>
        <a:p>
          <a:r>
            <a:rPr lang="es-ES" dirty="0"/>
            <a:t>Dura un año y da lugar a las estaciones</a:t>
          </a:r>
        </a:p>
      </dgm:t>
    </dgm:pt>
    <dgm:pt modelId="{A80D6CCC-9422-441F-9371-CEE2B2DCA3E0}" type="parTrans" cxnId="{E58709E9-C52D-4419-AB7A-E87595B5A678}">
      <dgm:prSet/>
      <dgm:spPr/>
      <dgm:t>
        <a:bodyPr/>
        <a:lstStyle/>
        <a:p>
          <a:endParaRPr lang="es-ES"/>
        </a:p>
      </dgm:t>
    </dgm:pt>
    <dgm:pt modelId="{2607C9A0-F1AA-44E6-B1A2-95D2B5BA4F48}" type="sibTrans" cxnId="{E58709E9-C52D-4419-AB7A-E87595B5A678}">
      <dgm:prSet/>
      <dgm:spPr/>
      <dgm:t>
        <a:bodyPr/>
        <a:lstStyle/>
        <a:p>
          <a:endParaRPr lang="es-ES"/>
        </a:p>
      </dgm:t>
    </dgm:pt>
    <dgm:pt modelId="{C902B1BD-B5E8-4C45-9AB2-AF925F73DA30}" type="pres">
      <dgm:prSet presAssocID="{B6A2D02C-5DCF-4CC7-A594-22DC2261BA46}" presName="linear" presStyleCnt="0">
        <dgm:presLayoutVars>
          <dgm:animLvl val="lvl"/>
          <dgm:resizeHandles val="exact"/>
        </dgm:presLayoutVars>
      </dgm:prSet>
      <dgm:spPr/>
    </dgm:pt>
    <dgm:pt modelId="{D5C777C9-8702-4589-9547-65D914AE2A52}" type="pres">
      <dgm:prSet presAssocID="{D98E8921-7E66-4293-9931-23E54859A4E7}" presName="parentText" presStyleLbl="node1" presStyleIdx="0" presStyleCnt="1" custLinFactY="114122" custLinFactNeighborX="-5687" custLinFactNeighborY="200000">
        <dgm:presLayoutVars>
          <dgm:chMax val="0"/>
          <dgm:bulletEnabled val="1"/>
        </dgm:presLayoutVars>
      </dgm:prSet>
      <dgm:spPr/>
    </dgm:pt>
  </dgm:ptLst>
  <dgm:cxnLst>
    <dgm:cxn modelId="{2FAF1F22-27B4-4D93-9288-7D08C357706D}" type="presOf" srcId="{D98E8921-7E66-4293-9931-23E54859A4E7}" destId="{D5C777C9-8702-4589-9547-65D914AE2A52}" srcOrd="0" destOrd="0" presId="urn:microsoft.com/office/officeart/2005/8/layout/vList2"/>
    <dgm:cxn modelId="{0C141687-7166-4CD6-8263-603A72B5BC60}" type="presOf" srcId="{B6A2D02C-5DCF-4CC7-A594-22DC2261BA46}" destId="{C902B1BD-B5E8-4C45-9AB2-AF925F73DA30}" srcOrd="0" destOrd="0" presId="urn:microsoft.com/office/officeart/2005/8/layout/vList2"/>
    <dgm:cxn modelId="{E58709E9-C52D-4419-AB7A-E87595B5A678}" srcId="{B6A2D02C-5DCF-4CC7-A594-22DC2261BA46}" destId="{D98E8921-7E66-4293-9931-23E54859A4E7}" srcOrd="0" destOrd="0" parTransId="{A80D6CCC-9422-441F-9371-CEE2B2DCA3E0}" sibTransId="{2607C9A0-F1AA-44E6-B1A2-95D2B5BA4F48}"/>
    <dgm:cxn modelId="{625180E6-4059-4173-8F96-76B04BA8A13C}" type="presParOf" srcId="{C902B1BD-B5E8-4C45-9AB2-AF925F73DA30}" destId="{D5C777C9-8702-4589-9547-65D914AE2A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777C9-8702-4589-9547-65D914AE2A52}">
      <dsp:nvSpPr>
        <dsp:cNvPr id="0" name=""/>
        <dsp:cNvSpPr/>
      </dsp:nvSpPr>
      <dsp:spPr>
        <a:xfrm>
          <a:off x="0" y="14285"/>
          <a:ext cx="2679896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Dura 24 horas y da lugar a los días y las noches</a:t>
          </a:r>
        </a:p>
      </dsp:txBody>
      <dsp:txXfrm>
        <a:off x="30157" y="44442"/>
        <a:ext cx="2619582" cy="5574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777C9-8702-4589-9547-65D914AE2A52}">
      <dsp:nvSpPr>
        <dsp:cNvPr id="0" name=""/>
        <dsp:cNvSpPr/>
      </dsp:nvSpPr>
      <dsp:spPr>
        <a:xfrm>
          <a:off x="0" y="28571"/>
          <a:ext cx="2679896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Dura un año y da lugar a las estaciones</a:t>
          </a:r>
        </a:p>
      </dsp:txBody>
      <dsp:txXfrm>
        <a:off x="30157" y="58728"/>
        <a:ext cx="2619582" cy="557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53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39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67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0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4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8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465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87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590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7453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80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2182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95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43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2/27/2022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2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Vídeo 13">
            <a:extLst>
              <a:ext uri="{FF2B5EF4-FFF2-40B4-BE49-F238E27FC236}">
                <a16:creationId xmlns:a16="http://schemas.microsoft.com/office/drawing/2014/main" id="{021E9729-8DAF-4C75-B6BD-5D53FA2FDE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0" y="10"/>
            <a:ext cx="12192002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D9C230E-293E-4ABA-BC68-3CFBE314F0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418" y="424068"/>
            <a:ext cx="4023360" cy="1212875"/>
          </a:xfrm>
        </p:spPr>
        <p:txBody>
          <a:bodyPr anchor="b">
            <a:normAutofit/>
          </a:bodyPr>
          <a:lstStyle/>
          <a:p>
            <a:r>
              <a:rPr lang="es-ES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s-ES" sz="5400" dirty="0">
                <a:solidFill>
                  <a:schemeClr val="tx1"/>
                </a:solidFill>
              </a:rPr>
              <a:t>: 1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04772D-0032-4C5B-A0AD-42038D35C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13852" y="2220859"/>
            <a:ext cx="4023360" cy="1208141"/>
          </a:xfrm>
        </p:spPr>
        <p:txBody>
          <a:bodyPr>
            <a:normAutofit/>
          </a:bodyPr>
          <a:lstStyle/>
          <a:p>
            <a:r>
              <a:rPr lang="es-E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Cómo</a:t>
            </a:r>
            <a:r>
              <a:rPr lang="es-ES" sz="3200" dirty="0"/>
              <a:t> es la tierra</a:t>
            </a:r>
          </a:p>
        </p:txBody>
      </p:sp>
      <p:pic>
        <p:nvPicPr>
          <p:cNvPr id="6" name="Imagen 5" descr="Imagen en blanco y negro de la luna&#10;&#10;Descripción generada automáticamente con confianza baja">
            <a:extLst>
              <a:ext uri="{FF2B5EF4-FFF2-40B4-BE49-F238E27FC236}">
                <a16:creationId xmlns:a16="http://schemas.microsoft.com/office/drawing/2014/main" id="{A23C46DB-B69A-47D9-8C23-2DA736B40D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43" y="2456019"/>
            <a:ext cx="4023360" cy="40233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46227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F3D305-B9C6-4697-85D9-E87A787C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193534-D8BA-4B34-9338-7086624A8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Sistema solar y el Sol</a:t>
            </a:r>
          </a:p>
          <a:p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planetas</a:t>
            </a:r>
          </a:p>
          <a:p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Tierra y la Luna</a:t>
            </a:r>
          </a:p>
          <a:p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movimientos de la Tierra</a:t>
            </a:r>
          </a:p>
          <a:p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Tierra</a:t>
            </a:r>
          </a:p>
          <a:p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Tierra, un planeta único</a:t>
            </a:r>
          </a:p>
          <a:p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capas de la Tierra</a:t>
            </a:r>
          </a:p>
        </p:txBody>
      </p:sp>
    </p:spTree>
    <p:extLst>
      <p:ext uri="{BB962C8B-B14F-4D97-AF65-F5344CB8AC3E}">
        <p14:creationId xmlns:p14="http://schemas.microsoft.com/office/powerpoint/2010/main" val="7638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62C078-5B1C-4546-AE82-66AFC7D00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El sistema solar y el Sol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BDA02F-7396-4829-8CC3-82A9471A5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sistema solar está formado por el Sol, ocho planetas y otros astros</a:t>
            </a: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Sol es una estrella. Las estrellas son como bolas de fuego gigantes que emiten continuamente luz y calor</a:t>
            </a:r>
          </a:p>
        </p:txBody>
      </p:sp>
      <p:pic>
        <p:nvPicPr>
          <p:cNvPr id="5" name="Imagen 4" descr="Imagen que contiene comida, tabla, pequeño, alimentos&#10;&#10;Descripción generada automáticamente">
            <a:extLst>
              <a:ext uri="{FF2B5EF4-FFF2-40B4-BE49-F238E27FC236}">
                <a16:creationId xmlns:a16="http://schemas.microsoft.com/office/drawing/2014/main" id="{BDC1E077-7AB6-4BDE-9EB1-F47B8580A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082" y="1270000"/>
            <a:ext cx="4182796" cy="2350028"/>
          </a:xfrm>
          <a:prstGeom prst="rect">
            <a:avLst/>
          </a:prstGeom>
        </p:spPr>
      </p:pic>
      <p:pic>
        <p:nvPicPr>
          <p:cNvPr id="7" name="Imagen 6" descr="Una estrella de color naranja&#10;&#10;Descripción generada automáticamente con confianza media">
            <a:extLst>
              <a:ext uri="{FF2B5EF4-FFF2-40B4-BE49-F238E27FC236}">
                <a16:creationId xmlns:a16="http://schemas.microsoft.com/office/drawing/2014/main" id="{CECB2B62-4D41-45F7-9A65-2EEE6EF22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4019550"/>
            <a:ext cx="29718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66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41045B-60FA-46D0-BB15-54AF002CE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 – Los 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planetas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F93BA4-4210-4AB4-8EBD-9AB9A75A4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7739"/>
            <a:ext cx="8596668" cy="4583623"/>
          </a:xfrm>
        </p:spPr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planetas son astros esféricos que giran en una órbita alrededor del Sol.</a:t>
            </a:r>
          </a:p>
          <a:p>
            <a:pPr marL="0" indent="0">
              <a:buNone/>
            </a:pPr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ocho planetas de clasifican en dos grupos:</a:t>
            </a:r>
          </a:p>
          <a:p>
            <a:pPr lvl="1"/>
            <a:r>
              <a:rPr lang="es-E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planetas más cercanos al Sol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Mercurio, Venus, Tierra y Marte. Están formados por rocas.</a:t>
            </a:r>
          </a:p>
          <a:p>
            <a:pPr lvl="1"/>
            <a:r>
              <a:rPr lang="es-E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planetas alejados del Sol</a:t>
            </a:r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Júpiter, Saturno, Urano y Neptuno. Son más grandes y están formados por gases</a:t>
            </a:r>
          </a:p>
        </p:txBody>
      </p:sp>
      <p:pic>
        <p:nvPicPr>
          <p:cNvPr id="5" name="Imagen 4" descr="Diagrama, Esquemático&#10;&#10;Descripción generada automáticamente">
            <a:extLst>
              <a:ext uri="{FF2B5EF4-FFF2-40B4-BE49-F238E27FC236}">
                <a16:creationId xmlns:a16="http://schemas.microsoft.com/office/drawing/2014/main" id="{824B4CE5-0304-4279-97BF-538332CF2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426" y="3749550"/>
            <a:ext cx="4811152" cy="3486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536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B9F5F9-E8A1-4B6C-A74D-AB9BF3E5A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La Tierra y la Luna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597D9A-C6FB-474E-8A21-63497B613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Luna es el satélite de la Tierra. Gira alrededor de ésta y presenta 4  fases.</a:t>
            </a: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satélites son astros que giran alrededor de un planeta.</a:t>
            </a:r>
          </a:p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diferentes formas que presenta la Luna se llaman fases lunares</a:t>
            </a:r>
          </a:p>
        </p:txBody>
      </p:sp>
      <p:pic>
        <p:nvPicPr>
          <p:cNvPr id="5" name="Imagen 4" descr="Imagen en blanco y negro de la luna&#10;&#10;Descripción generada automáticamente con confianza baja">
            <a:extLst>
              <a:ext uri="{FF2B5EF4-FFF2-40B4-BE49-F238E27FC236}">
                <a16:creationId xmlns:a16="http://schemas.microsoft.com/office/drawing/2014/main" id="{7FB32F9A-CD04-43E3-8ADC-90C3A15997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966" y="136978"/>
            <a:ext cx="3817034" cy="381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87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F7243-802A-491C-BF62-DE830D65E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Los movimientos de la Tierra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C24DE2-89DD-4776-9C26-EA133CB8A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948DAB7-CCFA-44AC-B8E0-D0853EB86E2C}"/>
              </a:ext>
            </a:extLst>
          </p:cNvPr>
          <p:cNvSpPr txBox="1"/>
          <p:nvPr/>
        </p:nvSpPr>
        <p:spPr>
          <a:xfrm>
            <a:off x="1199811" y="2782669"/>
            <a:ext cx="1718187" cy="646331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Movimiento de Rotación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7490EC-23CC-44B6-AFB4-93767F3A0F16}"/>
              </a:ext>
            </a:extLst>
          </p:cNvPr>
          <p:cNvSpPr txBox="1"/>
          <p:nvPr/>
        </p:nvSpPr>
        <p:spPr>
          <a:xfrm>
            <a:off x="5641258" y="2782668"/>
            <a:ext cx="1909916" cy="64633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Movimiento de Traslación</a:t>
            </a:r>
          </a:p>
        </p:txBody>
      </p:sp>
    </p:spTree>
    <p:extLst>
      <p:ext uri="{BB962C8B-B14F-4D97-AF65-F5344CB8AC3E}">
        <p14:creationId xmlns:p14="http://schemas.microsoft.com/office/powerpoint/2010/main" val="1123008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D78BDD-E7EA-4B71-A9D0-C2B2777A3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Los movimientos de la Tierra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10A85374-76E8-45D5-8AE1-09501A9AE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8557" y="1930400"/>
            <a:ext cx="1859441" cy="768163"/>
          </a:xfrm>
          <a:prstGeom prst="rect">
            <a:avLst/>
          </a:prstGeom>
        </p:spPr>
      </p:pic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79000F6F-2920-425C-807E-A72D2B72415D}"/>
              </a:ext>
            </a:extLst>
          </p:cNvPr>
          <p:cNvGraphicFramePr/>
          <p:nvPr/>
        </p:nvGraphicFramePr>
        <p:xfrm>
          <a:off x="5690381" y="2052232"/>
          <a:ext cx="267989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2A2333B6-08F6-47C5-B134-E95E2F8AF122}"/>
              </a:ext>
            </a:extLst>
          </p:cNvPr>
          <p:cNvSpPr txBox="1"/>
          <p:nvPr/>
        </p:nvSpPr>
        <p:spPr>
          <a:xfrm>
            <a:off x="1008082" y="4159438"/>
            <a:ext cx="1909916" cy="646331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Movimiento de Traslación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2AFFE79B-26C5-48F6-BB19-35874F558C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9285843"/>
              </p:ext>
            </p:extLst>
          </p:nvPr>
        </p:nvGraphicFramePr>
        <p:xfrm>
          <a:off x="5690381" y="4152227"/>
          <a:ext cx="2679896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83F865A1-853A-4307-A522-0DA3EFC80875}"/>
              </a:ext>
            </a:extLst>
          </p:cNvPr>
          <p:cNvSpPr/>
          <p:nvPr/>
        </p:nvSpPr>
        <p:spPr>
          <a:xfrm>
            <a:off x="3460652" y="2314481"/>
            <a:ext cx="1561514" cy="2739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CD783235-C25A-4CBC-853E-D44AE483F876}"/>
              </a:ext>
            </a:extLst>
          </p:cNvPr>
          <p:cNvSpPr/>
          <p:nvPr/>
        </p:nvSpPr>
        <p:spPr>
          <a:xfrm>
            <a:off x="3613052" y="4447256"/>
            <a:ext cx="1561514" cy="2739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8852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88AA1-9BCF-47CB-BDE7-A6E00E309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 La Tierra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148EB0-83B9-40B4-A03A-C7930ECD7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Tierra es el planeta del sistema solar donde vivimos. Es un planeta rocoso, que tiene buena parte de superficie cubierta por agua</a:t>
            </a: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6D4F64D7-8175-4D32-BB91-2EC444AD5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502" y="34290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90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F998E-4F41-4BEF-A803-FF3D62BD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 La Tierra, un planeta único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C69520-E432-4D37-89BD-09056F038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La Tierra es diferente porque: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La Tierra es el planeta donde vivimos. Recibe la luz y el calor del Sol y está rodeado de aire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EBB1642-AFCD-4D73-A4BC-E82DAF5734E6}"/>
              </a:ext>
            </a:extLst>
          </p:cNvPr>
          <p:cNvSpPr txBox="1"/>
          <p:nvPr/>
        </p:nvSpPr>
        <p:spPr>
          <a:xfrm>
            <a:off x="5520537" y="2160589"/>
            <a:ext cx="3753465" cy="646331"/>
          </a:xfrm>
          <a:prstGeom prst="rect">
            <a:avLst/>
          </a:prstGeom>
          <a:pattFill prst="pct75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es-ES" dirty="0"/>
              <a:t>Está situada a una distancia adecuada del Sol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8FD0E6-0CAC-46D1-A301-8AFD28450C6B}"/>
              </a:ext>
            </a:extLst>
          </p:cNvPr>
          <p:cNvSpPr txBox="1"/>
          <p:nvPr/>
        </p:nvSpPr>
        <p:spPr>
          <a:xfrm>
            <a:off x="5520536" y="3429000"/>
            <a:ext cx="3753465" cy="369332"/>
          </a:xfrm>
          <a:prstGeom prst="rect">
            <a:avLst/>
          </a:prstGeom>
          <a:gradFill flip="none" rotWithShape="1">
            <a:gsLst>
              <a:gs pos="85000">
                <a:srgbClr val="CE5442"/>
              </a:gs>
              <a:gs pos="68145">
                <a:srgbClr val="E09085"/>
              </a:gs>
              <a:gs pos="57000">
                <a:srgbClr val="EAB4AC"/>
              </a:gs>
              <a:gs pos="72000">
                <a:srgbClr val="DC8477"/>
              </a:gs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es-ES" dirty="0"/>
              <a:t>Está rodeada de una capa de aire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57D51B-1C23-4DCD-91BD-31FEA2740BD6}"/>
              </a:ext>
            </a:extLst>
          </p:cNvPr>
          <p:cNvSpPr txBox="1"/>
          <p:nvPr/>
        </p:nvSpPr>
        <p:spPr>
          <a:xfrm>
            <a:off x="5520535" y="4186283"/>
            <a:ext cx="3753465" cy="369332"/>
          </a:xfrm>
          <a:prstGeom prst="rect">
            <a:avLst/>
          </a:prstGeom>
          <a:pattFill prst="dkUpDiag">
            <a:fgClr>
              <a:srgbClr val="00B0F0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es-ES" dirty="0"/>
              <a:t>Tiene agua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89271EC3-0A1E-4357-8BB2-C798A1B45B59}"/>
              </a:ext>
            </a:extLst>
          </p:cNvPr>
          <p:cNvCxnSpPr>
            <a:cxnSpLocks/>
          </p:cNvCxnSpPr>
          <p:nvPr/>
        </p:nvCxnSpPr>
        <p:spPr>
          <a:xfrm flipV="1">
            <a:off x="4572000" y="2658794"/>
            <a:ext cx="604911" cy="954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CFF42C5-E7CC-4275-BE55-F64304DB3EAA}"/>
              </a:ext>
            </a:extLst>
          </p:cNvPr>
          <p:cNvCxnSpPr>
            <a:endCxn id="5" idx="1"/>
          </p:cNvCxnSpPr>
          <p:nvPr/>
        </p:nvCxnSpPr>
        <p:spPr>
          <a:xfrm>
            <a:off x="4557932" y="3613666"/>
            <a:ext cx="9626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9333D0D5-C782-4BC3-A21B-09256109E2C5}"/>
              </a:ext>
            </a:extLst>
          </p:cNvPr>
          <p:cNvCxnSpPr/>
          <p:nvPr/>
        </p:nvCxnSpPr>
        <p:spPr>
          <a:xfrm>
            <a:off x="4572000" y="3613666"/>
            <a:ext cx="787791" cy="757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142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EB9E48-6E45-412A-9142-696E0BC0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 Las capas de la Tierra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00D890-6B04-424F-9B5F-68C2A995A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distinguen 3 capas: Hidrosfera, geosfera y la atmósfera</a:t>
            </a:r>
          </a:p>
        </p:txBody>
      </p:sp>
    </p:spTree>
    <p:extLst>
      <p:ext uri="{BB962C8B-B14F-4D97-AF65-F5344CB8AC3E}">
        <p14:creationId xmlns:p14="http://schemas.microsoft.com/office/powerpoint/2010/main" val="1141873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E98B01-786D-4DBE-ABC6-76626C49D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 Las capas de la Tierra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132124-3664-41D8-B2E0-E02E2AB96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u="sng" dirty="0"/>
              <a:t>Hidrosfera</a:t>
            </a:r>
            <a:r>
              <a:rPr lang="es-ES" dirty="0"/>
              <a:t>: Es la parte líquida del planeta. Agrupa todo el agua de la Tierra</a:t>
            </a:r>
          </a:p>
        </p:txBody>
      </p:sp>
      <p:pic>
        <p:nvPicPr>
          <p:cNvPr id="5" name="Imagen 4" descr="Imagen que contiene paraguas, señal&#10;&#10;Descripción generada automáticamente">
            <a:extLst>
              <a:ext uri="{FF2B5EF4-FFF2-40B4-BE49-F238E27FC236}">
                <a16:creationId xmlns:a16="http://schemas.microsoft.com/office/drawing/2014/main" id="{7898F5B1-225A-4A94-9B70-9ABA52405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330" y="2642616"/>
            <a:ext cx="4532670" cy="421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37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7A0B3D-CFA0-4840-873A-59EFDA3F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 Las capas de la Tierra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3436AA-C2BB-41C1-BC57-7E3D18FF1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u="sng" dirty="0"/>
              <a:t>Geosfera</a:t>
            </a:r>
            <a:r>
              <a:rPr lang="es-ES" dirty="0"/>
              <a:t>: Es la parte sólida del planeta, Está formada por rocas y minerales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4508338-B301-4FB7-A43F-67A464A4F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2857500"/>
            <a:ext cx="66675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878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79C373-2623-460E-9C55-27231C575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 Las capas de la Tierra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425FE8-EEE8-4FA4-8C13-5C44D1126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u="sng" dirty="0"/>
              <a:t>Atmósfera</a:t>
            </a:r>
            <a:r>
              <a:rPr lang="es-ES" dirty="0"/>
              <a:t>: Es la parte de la Tierra compuesta por aire</a:t>
            </a:r>
          </a:p>
        </p:txBody>
      </p:sp>
      <p:pic>
        <p:nvPicPr>
          <p:cNvPr id="5" name="Imagen 4" descr="Satélite en el espacio&#10;&#10;Descripción generada automáticamente">
            <a:extLst>
              <a:ext uri="{FF2B5EF4-FFF2-40B4-BE49-F238E27FC236}">
                <a16:creationId xmlns:a16="http://schemas.microsoft.com/office/drawing/2014/main" id="{F47E6D0F-FE17-4B7A-826B-F7333F1E7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542" y="2762872"/>
            <a:ext cx="5717458" cy="40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7599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C987BD620F89C4199F4B6CA6C6F58FB" ma:contentTypeVersion="10" ma:contentTypeDescription="Crear nuevo documento." ma:contentTypeScope="" ma:versionID="3cc1ed208fe69ab89e258e316264c1d8">
  <xsd:schema xmlns:xsd="http://www.w3.org/2001/XMLSchema" xmlns:xs="http://www.w3.org/2001/XMLSchema" xmlns:p="http://schemas.microsoft.com/office/2006/metadata/properties" xmlns:ns2="ca3bcc44-6c4c-4606-b2d9-0716038e47f3" xmlns:ns3="067597ab-64c3-4e0b-9f87-2d8b1fa10b9c" targetNamespace="http://schemas.microsoft.com/office/2006/metadata/properties" ma:root="true" ma:fieldsID="d2da90cd869c9793fbfb7beec2094016" ns2:_="" ns3:_="">
    <xsd:import namespace="ca3bcc44-6c4c-4606-b2d9-0716038e47f3"/>
    <xsd:import namespace="067597ab-64c3-4e0b-9f87-2d8b1fa10b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bcc44-6c4c-4606-b2d9-0716038e4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7597ab-64c3-4e0b-9f87-2d8b1fa10b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AA2A68-00D2-4B3E-A51A-1AB92E79E057}"/>
</file>

<file path=customXml/itemProps2.xml><?xml version="1.0" encoding="utf-8"?>
<ds:datastoreItem xmlns:ds="http://schemas.openxmlformats.org/officeDocument/2006/customXml" ds:itemID="{9CD23803-9095-46EE-993F-3A22C99C7AA4}"/>
</file>

<file path=customXml/itemProps3.xml><?xml version="1.0" encoding="utf-8"?>
<ds:datastoreItem xmlns:ds="http://schemas.openxmlformats.org/officeDocument/2006/customXml" ds:itemID="{A017CEEC-848E-49FA-A94A-FEC5EA5BEE9C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</TotalTime>
  <Words>393</Words>
  <Application>Microsoft Office PowerPoint</Application>
  <PresentationFormat>Panorámica</PresentationFormat>
  <Paragraphs>60</Paragraphs>
  <Slides>13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Trebuchet MS</vt:lpstr>
      <vt:lpstr>Wingdings 3</vt:lpstr>
      <vt:lpstr>Faceta</vt:lpstr>
      <vt:lpstr>Tema: 1</vt:lpstr>
      <vt:lpstr>Índice</vt:lpstr>
      <vt:lpstr>1- El sistema solar y el Sol</vt:lpstr>
      <vt:lpstr>2 – Los planetas</vt:lpstr>
      <vt:lpstr>3- La Tierra y la Luna</vt:lpstr>
      <vt:lpstr>4- Los movimientos de la Tierra</vt:lpstr>
      <vt:lpstr>4- Los movimientos de la Tierra</vt:lpstr>
      <vt:lpstr>5- La Tierra</vt:lpstr>
      <vt:lpstr>6- La Tierra, un planeta único</vt:lpstr>
      <vt:lpstr>7- Las capas de la Tierra</vt:lpstr>
      <vt:lpstr>7- Las capas de la Tierra</vt:lpstr>
      <vt:lpstr>7- Las capas de la Tierra</vt:lpstr>
      <vt:lpstr>7- Las capas de la Tierra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Tema: 1</dc:title>
  <dc:creator>Merche Benito Hernandez</dc:creator>
  <cp:lastModifiedBy>Merche Benito Hernandez</cp:lastModifiedBy>
  <cp:revision>2</cp:revision>
  <dcterms:created xsi:type="dcterms:W3CDTF">2022-02-19T20:26:29Z</dcterms:created>
  <dcterms:modified xsi:type="dcterms:W3CDTF">2022-02-27T18:05:18Z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0x0101005C987BD620F89C4199F4B6CA6C6F58FB</vt:lpwstr>
  </property>
</Properties>
</file>