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9" r:id="rId4"/>
    <p:sldId id="260" r:id="rId5"/>
    <p:sldId id="261" r:id="rId6"/>
    <p:sldId id="265" r:id="rId7"/>
    <p:sldId id="263" r:id="rId8"/>
    <p:sldId id="264" r:id="rId9"/>
    <p:sldId id="266" r:id="rId10"/>
    <p:sldId id="267" r:id="rId11"/>
    <p:sldId id="269" r:id="rId12"/>
    <p:sldId id="271" r:id="rId13"/>
    <p:sldId id="270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9" d="100"/>
          <a:sy n="89" d="100"/>
        </p:scale>
        <p:origin x="466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3/15/2020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3/15/2020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3/15/2020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3/15/2020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de image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3/15/2020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3/15/2020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3/15/2020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 dirty="0" smtClean="0"/>
              <a:t>LA CREATIVIDAD COMO ESTRATEGIA DOCENTE</a:t>
            </a:r>
            <a:endParaRPr lang="es-ES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s-ES" sz="48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GOTA A GOTA</a:t>
            </a:r>
            <a:endParaRPr lang="es-ES" sz="48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4" name="Picture 4" descr="http://es.creativecommons.org/blog/wp-content/uploads/2013/04/by-sa_petit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1951" y="5916313"/>
            <a:ext cx="1123950" cy="390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269954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z="4400" dirty="0">
                <a:solidFill>
                  <a:srgbClr val="0070C0"/>
                </a:solidFill>
              </a:rPr>
              <a:t>Encuadre</a:t>
            </a:r>
            <a:br>
              <a:rPr lang="es-ES" sz="4400" dirty="0">
                <a:solidFill>
                  <a:srgbClr val="0070C0"/>
                </a:solidFill>
              </a:rPr>
            </a:br>
            <a:endParaRPr lang="es-ES" sz="4400" dirty="0">
              <a:solidFill>
                <a:srgbClr val="0070C0"/>
              </a:solidFill>
            </a:endParaRPr>
          </a:p>
        </p:txBody>
      </p:sp>
      <p:sp>
        <p:nvSpPr>
          <p:cNvPr id="3" name="Marcador de contenido 2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s-ES" dirty="0" smtClean="0"/>
          </a:p>
          <a:p>
            <a:endParaRPr lang="es-ES" dirty="0"/>
          </a:p>
          <a:p>
            <a:r>
              <a:rPr lang="es-ES" dirty="0" smtClean="0"/>
              <a:t>Soy </a:t>
            </a:r>
            <a:r>
              <a:rPr lang="es-ES" dirty="0"/>
              <a:t>maestra de apoyo y he decidido implementar algunos </a:t>
            </a:r>
            <a:r>
              <a:rPr lang="es-ES" dirty="0" err="1"/>
              <a:t>tips</a:t>
            </a:r>
            <a:r>
              <a:rPr lang="es-ES" dirty="0"/>
              <a:t> sugeridos en el curso, con mis alumnos de 6º de Primaria. </a:t>
            </a:r>
          </a:p>
          <a:p>
            <a:r>
              <a:rPr lang="es-ES" dirty="0"/>
              <a:t>Son tres </a:t>
            </a:r>
            <a:r>
              <a:rPr lang="es-ES" dirty="0" err="1"/>
              <a:t>alumn@s</a:t>
            </a:r>
            <a:r>
              <a:rPr lang="es-ES" dirty="0"/>
              <a:t> con dificultades de aprendizaje en las áreas instrumentales. </a:t>
            </a:r>
            <a:r>
              <a:rPr lang="es-ES" dirty="0" smtClean="0"/>
              <a:t>Uno de ellos es </a:t>
            </a:r>
            <a:r>
              <a:rPr lang="es-ES" dirty="0" err="1" smtClean="0"/>
              <a:t>tdha</a:t>
            </a:r>
            <a:r>
              <a:rPr lang="es-ES" dirty="0" smtClean="0"/>
              <a:t>.</a:t>
            </a:r>
            <a:endParaRPr lang="es-ES" dirty="0"/>
          </a:p>
          <a:p>
            <a:r>
              <a:rPr lang="es-ES" dirty="0" err="1"/>
              <a:t>Tod@s</a:t>
            </a:r>
            <a:r>
              <a:rPr lang="es-ES" dirty="0"/>
              <a:t> han repetido algún curso. El alumno trabaja un nivel de cuarto y las otras dos alumnas un nivel de 6º.</a:t>
            </a:r>
          </a:p>
          <a:p>
            <a:endParaRPr lang="es-ES" dirty="0"/>
          </a:p>
          <a:p>
            <a:endParaRPr lang="es-ES" dirty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pPr algn="l"/>
            <a:endParaRPr lang="es-ES" dirty="0" smtClean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2"/>
          <a:srcRect l="-100" r="1" b="7572"/>
          <a:stretch/>
        </p:blipFill>
        <p:spPr>
          <a:xfrm>
            <a:off x="1346116" y="3194108"/>
            <a:ext cx="3071003" cy="2035835"/>
          </a:xfrm>
          <a:prstGeom prst="rect">
            <a:avLst/>
          </a:prstGeom>
        </p:spPr>
      </p:pic>
      <p:pic>
        <p:nvPicPr>
          <p:cNvPr id="6" name="Picture 4" descr="http://es.creativecommons.org/blog/wp-content/uploads/2013/04/by-sa_petit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0193" y="6304501"/>
            <a:ext cx="1123950" cy="390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725192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7470" y="1185594"/>
            <a:ext cx="5870505" cy="3534044"/>
          </a:xfrm>
          <a:prstGeom prst="rect">
            <a:avLst/>
          </a:prstGeom>
        </p:spPr>
      </p:pic>
      <p:pic>
        <p:nvPicPr>
          <p:cNvPr id="3074" name="Picture 2" descr="Resultado de imagen para numero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633" y="1519238"/>
            <a:ext cx="4085617" cy="320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4" descr="http://es.creativecommons.org/blog/wp-content/uploads/2013/04/by-sa_petit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699" y="5881806"/>
            <a:ext cx="1123950" cy="390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698357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6000" dirty="0" smtClean="0">
                <a:solidFill>
                  <a:srgbClr val="7030A0"/>
                </a:solidFill>
              </a:rPr>
              <a:t>1. </a:t>
            </a:r>
            <a:r>
              <a:rPr lang="es-ES" sz="6000" dirty="0" err="1" smtClean="0">
                <a:solidFill>
                  <a:srgbClr val="7030A0"/>
                </a:solidFill>
              </a:rPr>
              <a:t>Feedback+todavía</a:t>
            </a:r>
            <a:endParaRPr lang="es-ES" sz="6000" dirty="0">
              <a:solidFill>
                <a:srgbClr val="7030A0"/>
              </a:solidFill>
            </a:endParaRP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 smtClean="0">
                <a:solidFill>
                  <a:srgbClr val="00B050"/>
                </a:solidFill>
              </a:rPr>
              <a:t>Actividad propuesta</a:t>
            </a:r>
            <a:endParaRPr lang="es-ES" dirty="0">
              <a:solidFill>
                <a:srgbClr val="00B050"/>
              </a:solidFill>
            </a:endParaRPr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s-ES" dirty="0" smtClean="0">
                <a:solidFill>
                  <a:schemeClr val="accent6">
                    <a:lumMod val="75000"/>
                  </a:schemeClr>
                </a:solidFill>
              </a:rPr>
              <a:t>Técnica dos estrellas y una nube</a:t>
            </a:r>
            <a:endParaRPr lang="es-ES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14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s-ES" dirty="0" smtClean="0"/>
              <a:t>1º.- en15 minutos leen el texto y hacen el esquema individualmente.</a:t>
            </a:r>
          </a:p>
          <a:p>
            <a:r>
              <a:rPr lang="es-ES" dirty="0" smtClean="0"/>
              <a:t>2º.- cada uno explica a los compañeros el esquema que ha realizado.</a:t>
            </a:r>
          </a:p>
          <a:p>
            <a:r>
              <a:rPr lang="es-ES" dirty="0" smtClean="0"/>
              <a:t>3º.- los compañeros hacen el </a:t>
            </a:r>
            <a:r>
              <a:rPr lang="es-ES" dirty="0" err="1" smtClean="0"/>
              <a:t>feedback</a:t>
            </a:r>
            <a:r>
              <a:rPr lang="es-ES" dirty="0" smtClean="0"/>
              <a:t> con la técnica de dos estrellas y una nube. Esta última debe comenzar con “todavía” </a:t>
            </a:r>
          </a:p>
          <a:p>
            <a:r>
              <a:rPr lang="es-ES" dirty="0" smtClean="0"/>
              <a:t>4º.- La profe escribe </a:t>
            </a:r>
            <a:r>
              <a:rPr lang="es-ES" dirty="0" smtClean="0"/>
              <a:t>en </a:t>
            </a:r>
            <a:r>
              <a:rPr lang="es-ES" dirty="0" smtClean="0"/>
              <a:t>la hoja del </a:t>
            </a:r>
            <a:r>
              <a:rPr lang="es-ES" dirty="0" err="1" smtClean="0"/>
              <a:t>alumn</a:t>
            </a:r>
            <a:r>
              <a:rPr lang="es-ES" dirty="0" smtClean="0"/>
              <a:t>@ </a:t>
            </a:r>
            <a:r>
              <a:rPr lang="es-ES" dirty="0" smtClean="0"/>
              <a:t>la </a:t>
            </a:r>
            <a:r>
              <a:rPr lang="es-ES" dirty="0" smtClean="0"/>
              <a:t>síntesis del </a:t>
            </a:r>
            <a:r>
              <a:rPr lang="es-ES" dirty="0" err="1" smtClean="0"/>
              <a:t>feedback</a:t>
            </a:r>
            <a:r>
              <a:rPr lang="es-ES" dirty="0" smtClean="0"/>
              <a:t> de los compañeros.</a:t>
            </a:r>
          </a:p>
          <a:p>
            <a:endParaRPr lang="es-ES" dirty="0"/>
          </a:p>
        </p:txBody>
      </p:sp>
      <p:sp>
        <p:nvSpPr>
          <p:cNvPr id="7" name="Marcador de contenido 6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s-ES" dirty="0" smtClean="0"/>
              <a:t>Deben hacer un esquema cada uno del contenido que </a:t>
            </a:r>
            <a:r>
              <a:rPr lang="es-ES" dirty="0" smtClean="0"/>
              <a:t>están estudiando </a:t>
            </a:r>
            <a:r>
              <a:rPr lang="es-ES" dirty="0" smtClean="0"/>
              <a:t>del área de lengua.</a:t>
            </a:r>
          </a:p>
          <a:p>
            <a:r>
              <a:rPr lang="es-ES" dirty="0" smtClean="0"/>
              <a:t>Eligen la estructura del esquema.</a:t>
            </a:r>
          </a:p>
          <a:p>
            <a:r>
              <a:rPr lang="es-ES" dirty="0" smtClean="0"/>
              <a:t>Deben poner las palabras claves que consideran de ese contenido.</a:t>
            </a:r>
          </a:p>
          <a:p>
            <a:endParaRPr lang="es-ES" dirty="0"/>
          </a:p>
        </p:txBody>
      </p:sp>
      <p:pic>
        <p:nvPicPr>
          <p:cNvPr id="8" name="Picture 4" descr="http://es.creativecommons.org/blog/wp-content/uploads/2013/04/by-sa_petit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0193" y="6304501"/>
            <a:ext cx="1123950" cy="390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489445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717799" y="806450"/>
            <a:ext cx="6451600" cy="4838700"/>
          </a:xfrm>
          <a:prstGeom prst="rect">
            <a:avLst/>
          </a:prstGeom>
        </p:spPr>
      </p:pic>
      <p:pic>
        <p:nvPicPr>
          <p:cNvPr id="3" name="Picture 4" descr="http://es.creativecommons.org/blog/wp-content/uploads/2013/04/by-sa_petit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0193" y="6304501"/>
            <a:ext cx="1123950" cy="390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124659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>
                <a:solidFill>
                  <a:srgbClr val="7030A0"/>
                </a:solidFill>
              </a:rPr>
              <a:t>Comentario trabajo alumna</a:t>
            </a:r>
            <a:endParaRPr lang="es-ES" dirty="0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s-ES" dirty="0">
                <a:solidFill>
                  <a:schemeClr val="accent6">
                    <a:lumMod val="75000"/>
                  </a:schemeClr>
                </a:solidFill>
              </a:rPr>
              <a:t>Dos estrellas y una nube </a:t>
            </a:r>
            <a:r>
              <a:rPr lang="es-ES" sz="1800" dirty="0"/>
              <a:t>(transcripción)</a:t>
            </a:r>
            <a:endParaRPr lang="es-ES" dirty="0"/>
          </a:p>
        </p:txBody>
      </p:sp>
      <p:sp>
        <p:nvSpPr>
          <p:cNvPr id="4" name="Marcador de contenido 3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s-ES" sz="1600" dirty="0">
                <a:latin typeface="KG Miss Kindergarten" panose="02000000000000000000" pitchFamily="2" charset="0"/>
              </a:rPr>
              <a:t>Estrella 1: “ordenado, bonito, limpio”</a:t>
            </a:r>
          </a:p>
          <a:p>
            <a:r>
              <a:rPr lang="es-ES" sz="1600" dirty="0">
                <a:latin typeface="KG Miss Kindergarten" panose="02000000000000000000" pitchFamily="2" charset="0"/>
              </a:rPr>
              <a:t>Estrella 2: “bien realizado, me encanta que no has metido </a:t>
            </a:r>
            <a:r>
              <a:rPr lang="es-ES" sz="1600" dirty="0" err="1">
                <a:latin typeface="KG Miss Kindergarten" panose="02000000000000000000" pitchFamily="2" charset="0"/>
              </a:rPr>
              <a:t>colorinchis</a:t>
            </a:r>
            <a:r>
              <a:rPr lang="es-ES" sz="1600" dirty="0">
                <a:latin typeface="KG Miss Kindergarten" panose="02000000000000000000" pitchFamily="2" charset="0"/>
              </a:rPr>
              <a:t>”</a:t>
            </a:r>
          </a:p>
          <a:p>
            <a:r>
              <a:rPr lang="es-ES" sz="1600" dirty="0">
                <a:latin typeface="KG Miss Kindergarten" panose="02000000000000000000" pitchFamily="2" charset="0"/>
              </a:rPr>
              <a:t>Nube: “todavía no lees con atención”</a:t>
            </a:r>
            <a:endParaRPr lang="es-ES" sz="1600" dirty="0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algn="ctr"/>
            <a:r>
              <a:rPr lang="es-ES" dirty="0" smtClean="0"/>
              <a:t>aclaración</a:t>
            </a:r>
            <a:endParaRPr lang="es-ES" dirty="0"/>
          </a:p>
        </p:txBody>
      </p:sp>
      <p:sp>
        <p:nvSpPr>
          <p:cNvPr id="6" name="Marcador de contenido 5"/>
          <p:cNvSpPr>
            <a:spLocks noGrp="1"/>
          </p:cNvSpPr>
          <p:nvPr>
            <p:ph sz="quarter" idx="14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s-ES" dirty="0"/>
              <a:t>Estrella 2, esta alumna siempre rotula en exceso sus textos (“</a:t>
            </a:r>
            <a:r>
              <a:rPr lang="es-ES" dirty="0" err="1"/>
              <a:t>colorinchis</a:t>
            </a:r>
            <a:r>
              <a:rPr lang="es-ES" dirty="0"/>
              <a:t>”)</a:t>
            </a:r>
          </a:p>
          <a:p>
            <a:r>
              <a:rPr lang="es-ES" dirty="0"/>
              <a:t>Nube: la foto recoge el esquema rectificado en el punto 1º del apartado del artículo</a:t>
            </a:r>
            <a:r>
              <a:rPr lang="es-ES" dirty="0" smtClean="0"/>
              <a:t>, </a:t>
            </a:r>
            <a:r>
              <a:rPr lang="es-ES" dirty="0"/>
              <a:t>en su </a:t>
            </a:r>
            <a:r>
              <a:rPr lang="es-ES" dirty="0" smtClean="0"/>
              <a:t>primer intento </a:t>
            </a:r>
            <a:r>
              <a:rPr lang="es-ES" dirty="0"/>
              <a:t>no recogía la información relevante.</a:t>
            </a:r>
          </a:p>
          <a:p>
            <a:r>
              <a:rPr lang="es-ES" dirty="0"/>
              <a:t>La pegatina responde a que siempre iniciamos cada sesión con un mensaje de aliento, lo eligen de propuestas impresas o lo escriben ellos. En este caso lo ha escrito ella y por influencia de la técnica de la nube, también comienza por “todavía”.</a:t>
            </a:r>
          </a:p>
          <a:p>
            <a:endParaRPr lang="es-ES" dirty="0"/>
          </a:p>
        </p:txBody>
      </p:sp>
      <p:pic>
        <p:nvPicPr>
          <p:cNvPr id="7" name="Picture 4" descr="http://es.creativecommons.org/blog/wp-content/uploads/2013/04/by-sa_petit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0193" y="6304501"/>
            <a:ext cx="1123950" cy="390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692272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249488" y="779463"/>
            <a:ext cx="6235700" cy="4676775"/>
          </a:xfrm>
          <a:prstGeom prst="rect">
            <a:avLst/>
          </a:prstGeom>
        </p:spPr>
      </p:pic>
      <p:pic>
        <p:nvPicPr>
          <p:cNvPr id="3" name="Picture 4" descr="http://es.creativecommons.org/blog/wp-content/uploads/2013/04/by-sa_petit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0193" y="6304501"/>
            <a:ext cx="1123950" cy="390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67855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>
                <a:solidFill>
                  <a:srgbClr val="00B050"/>
                </a:solidFill>
              </a:rPr>
              <a:t>Comentario trabajo alumno</a:t>
            </a:r>
            <a:endParaRPr lang="es-ES" dirty="0">
              <a:solidFill>
                <a:srgbClr val="00B050"/>
              </a:solidFill>
            </a:endParaRP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s-ES" dirty="0" smtClean="0">
                <a:solidFill>
                  <a:srgbClr val="FF0000"/>
                </a:solidFill>
              </a:rPr>
              <a:t>Dos estrellas y una nube </a:t>
            </a:r>
            <a:r>
              <a:rPr lang="es-ES" sz="2000" dirty="0" smtClean="0"/>
              <a:t>(transcripción)</a:t>
            </a:r>
            <a:endParaRPr lang="es-ES" sz="2000" dirty="0"/>
          </a:p>
        </p:txBody>
      </p:sp>
      <p:sp>
        <p:nvSpPr>
          <p:cNvPr id="4" name="Marcador de contenido 3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s-ES" sz="1800" dirty="0" smtClean="0">
                <a:latin typeface="KG Miss Kindergarten" panose="02000000000000000000" pitchFamily="2" charset="0"/>
              </a:rPr>
              <a:t>Estrella 1: “Ordenado y limpio”</a:t>
            </a:r>
          </a:p>
          <a:p>
            <a:r>
              <a:rPr lang="es-ES" sz="1800" dirty="0" smtClean="0">
                <a:latin typeface="KG Miss Kindergarten" panose="02000000000000000000" pitchFamily="2" charset="0"/>
              </a:rPr>
              <a:t>Estrella 2: “Bastante bien la estructura del esquema”</a:t>
            </a:r>
          </a:p>
          <a:p>
            <a:r>
              <a:rPr lang="es-ES" sz="1800" dirty="0" smtClean="0">
                <a:latin typeface="KG Miss Kindergarten" panose="02000000000000000000" pitchFamily="2" charset="0"/>
              </a:rPr>
              <a:t>Nube: “todavía lo pones muy extenso”</a:t>
            </a:r>
            <a:endParaRPr lang="es-ES" sz="1800" dirty="0">
              <a:latin typeface="KG Miss Kindergarten" panose="02000000000000000000" pitchFamily="2" charset="0"/>
            </a:endParaRPr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algn="ctr"/>
            <a:r>
              <a:rPr lang="es-ES" dirty="0" smtClean="0"/>
              <a:t>aclaración</a:t>
            </a:r>
            <a:endParaRPr lang="es-ES" dirty="0"/>
          </a:p>
        </p:txBody>
      </p:sp>
      <p:sp>
        <p:nvSpPr>
          <p:cNvPr id="6" name="Marcador de contenido 5"/>
          <p:cNvSpPr>
            <a:spLocks noGrp="1"/>
          </p:cNvSpPr>
          <p:nvPr>
            <p:ph sz="quarter" idx="14"/>
          </p:nvPr>
        </p:nvSpPr>
        <p:spPr/>
        <p:txBody>
          <a:bodyPr>
            <a:normAutofit lnSpcReduction="10000"/>
          </a:bodyPr>
          <a:lstStyle/>
          <a:p>
            <a:r>
              <a:rPr lang="es-ES" dirty="0" smtClean="0"/>
              <a:t>Este alumno hizo dos esquemas pero sólo quiso presentar oralmente el de “los posesivos”.</a:t>
            </a:r>
          </a:p>
          <a:p>
            <a:r>
              <a:rPr lang="es-ES" dirty="0" smtClean="0"/>
              <a:t>Estrella 1: es un alumno que le cuesta la limpieza y organización en sus tareas escritas, de ahí la consideración de las compañeras.</a:t>
            </a:r>
          </a:p>
          <a:p>
            <a:endParaRPr lang="es-ES" dirty="0" smtClean="0"/>
          </a:p>
          <a:p>
            <a:endParaRPr lang="es-ES" dirty="0"/>
          </a:p>
        </p:txBody>
      </p:sp>
      <p:pic>
        <p:nvPicPr>
          <p:cNvPr id="7" name="Picture 4" descr="http://es.creativecommons.org/blog/wp-content/uploads/2013/04/by-sa_petit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0193" y="6304501"/>
            <a:ext cx="1123950" cy="390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297896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6000" dirty="0" smtClean="0">
                <a:solidFill>
                  <a:srgbClr val="7030A0"/>
                </a:solidFill>
              </a:rPr>
              <a:t>2. Aprender</a:t>
            </a:r>
            <a:r>
              <a:rPr lang="es-ES" sz="6000" dirty="0" smtClean="0">
                <a:solidFill>
                  <a:schemeClr val="accent6"/>
                </a:solidFill>
              </a:rPr>
              <a:t> </a:t>
            </a:r>
            <a:r>
              <a:rPr lang="es-ES" sz="6000" dirty="0" smtClean="0">
                <a:solidFill>
                  <a:srgbClr val="7030A0"/>
                </a:solidFill>
              </a:rPr>
              <a:t>del error</a:t>
            </a:r>
            <a:endParaRPr lang="es-ES" sz="6000" dirty="0">
              <a:solidFill>
                <a:srgbClr val="7030A0"/>
              </a:solidFill>
            </a:endParaRP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s-ES" dirty="0" smtClean="0">
                <a:solidFill>
                  <a:srgbClr val="00B050"/>
                </a:solidFill>
              </a:rPr>
              <a:t>Actividad propuesta</a:t>
            </a:r>
            <a:endParaRPr lang="es-ES" dirty="0">
              <a:solidFill>
                <a:srgbClr val="00B050"/>
              </a:solidFill>
            </a:endParaRPr>
          </a:p>
        </p:txBody>
      </p:sp>
      <p:sp>
        <p:nvSpPr>
          <p:cNvPr id="4" name="Marcador de contenido 3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s-ES" dirty="0" smtClean="0"/>
              <a:t>Ejercicio de matemáticas que consiste en Completar tablas con valores de proporciones. Partiendo de un valor sacar el número por el que se multiplica o se divide para guardar la proporción.</a:t>
            </a:r>
            <a:endParaRPr lang="es-ES" dirty="0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algn="ctr"/>
            <a:r>
              <a:rPr lang="es-ES" dirty="0" smtClean="0">
                <a:solidFill>
                  <a:schemeClr val="accent6">
                    <a:lumMod val="75000"/>
                  </a:schemeClr>
                </a:solidFill>
              </a:rPr>
              <a:t>Técnica: ¡qué bien que has cometido ese error!</a:t>
            </a:r>
            <a:endParaRPr lang="es-ES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14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s-ES" sz="1800" dirty="0" smtClean="0"/>
              <a:t>Escriben los errores cometidos en la resolución de tareas en una hoja encabezada por “ he aprendido que…” con su boli “guay”. Antes del examen sólo hay que repasar lo que tenemos en esa hoja</a:t>
            </a:r>
            <a:r>
              <a:rPr lang="es-ES" sz="1800" dirty="0" smtClean="0"/>
              <a:t>.</a:t>
            </a:r>
          </a:p>
          <a:p>
            <a:r>
              <a:rPr lang="es-ES" sz="1800" dirty="0" smtClean="0"/>
              <a:t>Transcripción: “en las tablas de las proporciones he aprendido que se puede multiplicar por un número que no esté en las tablas.”</a:t>
            </a:r>
            <a:endParaRPr lang="es-ES" sz="1800" dirty="0" smtClean="0"/>
          </a:p>
          <a:p>
            <a:endParaRPr lang="es-ES" dirty="0"/>
          </a:p>
        </p:txBody>
      </p:sp>
      <p:pic>
        <p:nvPicPr>
          <p:cNvPr id="7" name="Picture 4" descr="http://es.creativecommons.org/blog/wp-content/uploads/2013/04/by-sa_petit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0193" y="6304501"/>
            <a:ext cx="1123950" cy="390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82883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738438" y="785812"/>
            <a:ext cx="6286500" cy="4714875"/>
          </a:xfrm>
          <a:prstGeom prst="rect">
            <a:avLst/>
          </a:prstGeom>
        </p:spPr>
      </p:pic>
      <p:pic>
        <p:nvPicPr>
          <p:cNvPr id="3" name="Picture 4" descr="http://es.creativecommons.org/blog/wp-content/uploads/2013/04/by-sa_petit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0193" y="6304501"/>
            <a:ext cx="1123950" cy="390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740769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ES" sz="5400" dirty="0" smtClean="0">
                <a:solidFill>
                  <a:srgbClr val="0070C0"/>
                </a:solidFill>
              </a:rPr>
              <a:t>A modo de conclusión</a:t>
            </a:r>
            <a:endParaRPr lang="es-ES" sz="5400" dirty="0">
              <a:solidFill>
                <a:srgbClr val="0070C0"/>
              </a:solidFill>
            </a:endParaRP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s-ES" dirty="0" smtClean="0">
                <a:solidFill>
                  <a:srgbClr val="00B0F0"/>
                </a:solidFill>
              </a:rPr>
              <a:t>Algunas frases</a:t>
            </a:r>
            <a:endParaRPr lang="es-ES" dirty="0">
              <a:solidFill>
                <a:srgbClr val="00B0F0"/>
              </a:solidFill>
            </a:endParaRPr>
          </a:p>
        </p:txBody>
      </p:sp>
      <p:sp>
        <p:nvSpPr>
          <p:cNvPr id="4" name="Marcador de contenido 3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s-ES" dirty="0" smtClean="0"/>
              <a:t>“duro con el contenido y suave con la persona”</a:t>
            </a:r>
          </a:p>
          <a:p>
            <a:r>
              <a:rPr lang="es-ES" dirty="0" smtClean="0"/>
              <a:t>Mentalidad de crecimiento versus mentalidad fija.</a:t>
            </a:r>
          </a:p>
          <a:p>
            <a:r>
              <a:rPr lang="es-ES" dirty="0" smtClean="0"/>
              <a:t>La creatividad: competencia de competencias.</a:t>
            </a:r>
          </a:p>
          <a:p>
            <a:endParaRPr lang="es-ES" dirty="0" smtClean="0"/>
          </a:p>
          <a:p>
            <a:endParaRPr lang="es-ES" dirty="0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s-ES" dirty="0" smtClean="0">
                <a:solidFill>
                  <a:srgbClr val="00B0F0"/>
                </a:solidFill>
              </a:rPr>
              <a:t>Gota a gota: </a:t>
            </a:r>
            <a:r>
              <a:rPr lang="es-ES" dirty="0" err="1" smtClean="0">
                <a:solidFill>
                  <a:srgbClr val="00B0F0"/>
                </a:solidFill>
              </a:rPr>
              <a:t>estalagtitas</a:t>
            </a:r>
            <a:r>
              <a:rPr lang="es-ES" dirty="0" smtClean="0">
                <a:solidFill>
                  <a:srgbClr val="00B0F0"/>
                </a:solidFill>
              </a:rPr>
              <a:t> </a:t>
            </a:r>
            <a:r>
              <a:rPr lang="es-ES" dirty="0" smtClean="0">
                <a:solidFill>
                  <a:srgbClr val="00B0F0"/>
                </a:solidFill>
              </a:rPr>
              <a:t>y estalagmitas</a:t>
            </a:r>
            <a:endParaRPr lang="es-ES" dirty="0">
              <a:solidFill>
                <a:srgbClr val="00B0F0"/>
              </a:solidFill>
            </a:endParaRPr>
          </a:p>
        </p:txBody>
      </p:sp>
      <p:pic>
        <p:nvPicPr>
          <p:cNvPr id="4098" name="Picture 2" descr="Resultado de imagen para estalagtitas y e"/>
          <p:cNvPicPr>
            <a:picLocks noGrp="1" noChangeAspect="1" noChangeArrowheads="1"/>
          </p:cNvPicPr>
          <p:nvPr>
            <p:ph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0733" y="3051175"/>
            <a:ext cx="3888334" cy="2740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http://es.creativecommons.org/blog/wp-content/uploads/2013/04/by-sa_petit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0193" y="6304501"/>
            <a:ext cx="1123950" cy="390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602026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>
                <a:solidFill>
                  <a:srgbClr val="00B0F0"/>
                </a:solidFill>
              </a:rPr>
              <a:t>Y para terminar…</a:t>
            </a:r>
            <a:r>
              <a:rPr lang="es-ES" dirty="0" smtClean="0"/>
              <a:t> </a:t>
            </a:r>
            <a:br>
              <a:rPr lang="es-ES" dirty="0" smtClean="0"/>
            </a:br>
            <a:r>
              <a:rPr lang="es-ES" sz="3100" dirty="0" smtClean="0"/>
              <a:t>el juguete con más éxito en nuestro patio de E. Infantil: </a:t>
            </a:r>
            <a:br>
              <a:rPr lang="es-ES" sz="3100" dirty="0" smtClean="0"/>
            </a:br>
            <a:r>
              <a:rPr lang="es-ES" dirty="0" smtClean="0"/>
              <a:t>un carrito ideado por niños de 1ºE.I. </a:t>
            </a:r>
            <a:br>
              <a:rPr lang="es-ES" dirty="0" smtClean="0"/>
            </a:br>
            <a:r>
              <a:rPr lang="es-ES" dirty="0">
                <a:solidFill>
                  <a:srgbClr val="0070C0"/>
                </a:solidFill>
              </a:rPr>
              <a:t>¡</a:t>
            </a:r>
            <a:r>
              <a:rPr lang="es-ES" dirty="0" smtClean="0">
                <a:solidFill>
                  <a:srgbClr val="0070C0"/>
                </a:solidFill>
              </a:rPr>
              <a:t>somos creativos por naturaleza!</a:t>
            </a:r>
            <a:endParaRPr lang="es-ES" dirty="0">
              <a:solidFill>
                <a:srgbClr val="0070C0"/>
              </a:solidFill>
            </a:endParaRPr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9057" y="2214694"/>
            <a:ext cx="5193384" cy="4218317"/>
          </a:xfrm>
        </p:spPr>
      </p:pic>
      <p:pic>
        <p:nvPicPr>
          <p:cNvPr id="6" name="Picture 4" descr="http://es.creativecommons.org/blog/wp-content/uploads/2013/04/by-sa_petit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0193" y="6304501"/>
            <a:ext cx="1123950" cy="390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324579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32198" y="847613"/>
            <a:ext cx="10351752" cy="2736819"/>
          </a:xfrm>
        </p:spPr>
        <p:txBody>
          <a:bodyPr>
            <a:normAutofit fontScale="90000"/>
          </a:bodyPr>
          <a:lstStyle/>
          <a:p>
            <a:r>
              <a:rPr lang="es-ES" sz="8900" dirty="0">
                <a:solidFill>
                  <a:srgbClr val="0070C0"/>
                </a:solidFill>
              </a:rPr>
              <a:t>¡</a:t>
            </a:r>
            <a:r>
              <a:rPr lang="es-ES" sz="8900" dirty="0" smtClean="0">
                <a:solidFill>
                  <a:srgbClr val="0070C0"/>
                </a:solidFill>
              </a:rPr>
              <a:t>Gracias! </a:t>
            </a:r>
            <a:r>
              <a:rPr lang="es-ES" sz="9600" dirty="0" smtClean="0">
                <a:solidFill>
                  <a:srgbClr val="0070C0"/>
                </a:solidFill>
              </a:rPr>
              <a:t/>
            </a:r>
            <a:br>
              <a:rPr lang="es-ES" sz="9600" dirty="0" smtClean="0">
                <a:solidFill>
                  <a:srgbClr val="0070C0"/>
                </a:solidFill>
              </a:rPr>
            </a:br>
            <a:r>
              <a:rPr lang="es-ES" sz="3600" dirty="0" smtClean="0"/>
              <a:t>A los ponentes: </a:t>
            </a:r>
            <a:r>
              <a:rPr lang="es-ES" sz="3600" dirty="0"/>
              <a:t>Abraham Gutiérrez crespo</a:t>
            </a:r>
            <a:br>
              <a:rPr lang="es-ES" sz="3600" dirty="0"/>
            </a:br>
            <a:r>
              <a:rPr lang="es-ES" sz="3600" dirty="0"/>
              <a:t>Miriam </a:t>
            </a:r>
            <a:r>
              <a:rPr lang="es-ES" sz="3600" dirty="0" smtClean="0"/>
              <a:t>ramos </a:t>
            </a:r>
            <a:r>
              <a:rPr lang="es-ES" sz="3600" dirty="0" smtClean="0"/>
              <a:t>santos, </a:t>
            </a:r>
            <a:r>
              <a:rPr lang="es-ES" sz="3600" dirty="0" smtClean="0"/>
              <a:t/>
            </a:r>
            <a:br>
              <a:rPr lang="es-ES" sz="3600" dirty="0" smtClean="0"/>
            </a:br>
            <a:r>
              <a:rPr lang="es-ES" sz="3600" dirty="0" smtClean="0"/>
              <a:t>a </a:t>
            </a:r>
            <a:r>
              <a:rPr lang="es-ES" sz="3600" dirty="0" smtClean="0"/>
              <a:t>la asesora: Mª Jesús González </a:t>
            </a:r>
            <a:r>
              <a:rPr lang="es-ES" sz="3600" dirty="0" err="1" smtClean="0"/>
              <a:t>sebastiá</a:t>
            </a:r>
            <a:r>
              <a:rPr lang="es-ES" sz="3600" dirty="0" smtClean="0"/>
              <a:t/>
            </a:r>
            <a:br>
              <a:rPr lang="es-ES" sz="3600" dirty="0" smtClean="0"/>
            </a:br>
            <a:r>
              <a:rPr lang="es-ES" sz="3600" dirty="0" smtClean="0"/>
              <a:t>y a todas las compañeras.</a:t>
            </a:r>
            <a:endParaRPr lang="es-ES" sz="3600" dirty="0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pPr algn="l"/>
            <a:endParaRPr lang="es-ES" dirty="0" smtClean="0"/>
          </a:p>
          <a:p>
            <a:pPr algn="l"/>
            <a:r>
              <a:rPr lang="es-ES" dirty="0" smtClean="0"/>
              <a:t>Raquel </a:t>
            </a:r>
            <a:r>
              <a:rPr lang="es-ES" dirty="0" smtClean="0"/>
              <a:t>miguel Cardiel</a:t>
            </a:r>
          </a:p>
          <a:p>
            <a:pPr algn="l"/>
            <a:r>
              <a:rPr lang="es-ES" dirty="0" smtClean="0"/>
              <a:t>Marzo 2020</a:t>
            </a:r>
            <a:endParaRPr lang="es-ES" dirty="0"/>
          </a:p>
        </p:txBody>
      </p:sp>
      <p:pic>
        <p:nvPicPr>
          <p:cNvPr id="4" name="Picture 4" descr="http://es.creativecommons.org/blog/wp-content/uploads/2013/04/by-sa_petit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0193" y="6304501"/>
            <a:ext cx="1123950" cy="390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44595489"/>
      </p:ext>
    </p:extLst>
  </p:cSld>
  <p:clrMapOvr>
    <a:masterClrMapping/>
  </p:clrMapOvr>
</p:sld>
</file>

<file path=ppt/theme/theme1.xml><?xml version="1.0" encoding="utf-8"?>
<a:theme xmlns:a="http://schemas.openxmlformats.org/drawingml/2006/main" name="Gota">
  <a:themeElements>
    <a:clrScheme name="Droplet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TM04033925[[fn=Gota]]</Template>
  <TotalTime>285</TotalTime>
  <Words>570</Words>
  <Application>Microsoft Office PowerPoint</Application>
  <PresentationFormat>Panorámica</PresentationFormat>
  <Paragraphs>52</Paragraphs>
  <Slides>13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13</vt:i4>
      </vt:variant>
    </vt:vector>
  </HeadingPairs>
  <TitlesOfParts>
    <vt:vector size="17" baseType="lpstr">
      <vt:lpstr>Arial</vt:lpstr>
      <vt:lpstr>KG Miss Kindergarten</vt:lpstr>
      <vt:lpstr>Tw Cen MT</vt:lpstr>
      <vt:lpstr>Gota</vt:lpstr>
      <vt:lpstr>LA CREATIVIDAD COMO ESTRATEGIA DOCENTE</vt:lpstr>
      <vt:lpstr>Encuadre </vt:lpstr>
      <vt:lpstr>Presentación de PowerPoint</vt:lpstr>
      <vt:lpstr>1. Feedback+todavía</vt:lpstr>
      <vt:lpstr>Presentación de PowerPoint</vt:lpstr>
      <vt:lpstr>Comentario trabajo alumna</vt:lpstr>
      <vt:lpstr>Presentación de PowerPoint</vt:lpstr>
      <vt:lpstr>Comentario trabajo alumno</vt:lpstr>
      <vt:lpstr>2. Aprender del error</vt:lpstr>
      <vt:lpstr>Presentación de PowerPoint</vt:lpstr>
      <vt:lpstr>A modo de conclusión</vt:lpstr>
      <vt:lpstr>Y para terminar…  el juguete con más éxito en nuestro patio de E. Infantil:  un carrito ideado por niños de 1ºE.I.  ¡somos creativos por naturaleza!</vt:lpstr>
      <vt:lpstr>¡Gracias!  A los ponentes: Abraham Gutiérrez crespo Miriam ramos santos,  a la asesora: Mª Jesús González sebastiá y a todas las compañeras.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CREATIVIDAD COMO ESTRATEGIA DOCENTE</dc:title>
  <dc:creator>Usuario</dc:creator>
  <cp:lastModifiedBy>Usuario</cp:lastModifiedBy>
  <cp:revision>28</cp:revision>
  <dcterms:created xsi:type="dcterms:W3CDTF">2020-03-14T17:17:45Z</dcterms:created>
  <dcterms:modified xsi:type="dcterms:W3CDTF">2020-03-15T11:36:56Z</dcterms:modified>
</cp:coreProperties>
</file>