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8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72" r:id="rId10"/>
    <p:sldId id="265" r:id="rId11"/>
    <p:sldId id="268" r:id="rId12"/>
    <p:sldId id="273" r:id="rId13"/>
    <p:sldId id="274" r:id="rId14"/>
    <p:sldId id="275" r:id="rId15"/>
    <p:sldId id="276" r:id="rId16"/>
    <p:sldId id="264" r:id="rId17"/>
    <p:sldId id="267" r:id="rId18"/>
    <p:sldId id="266" r:id="rId19"/>
    <p:sldId id="271" r:id="rId20"/>
    <p:sldId id="277" r:id="rId21"/>
    <p:sldId id="289" r:id="rId22"/>
    <p:sldId id="278" r:id="rId23"/>
    <p:sldId id="279" r:id="rId24"/>
    <p:sldId id="284" r:id="rId25"/>
    <p:sldId id="280" r:id="rId26"/>
    <p:sldId id="281" r:id="rId27"/>
    <p:sldId id="286" r:id="rId28"/>
    <p:sldId id="285" r:id="rId29"/>
    <p:sldId id="282" r:id="rId30"/>
    <p:sldId id="283" r:id="rId31"/>
    <p:sldId id="287" r:id="rId32"/>
    <p:sldId id="288" r:id="rId33"/>
    <p:sldId id="269" r:id="rId34"/>
    <p:sldId id="270" r:id="rId35"/>
  </p:sldIdLst>
  <p:sldSz cx="12192000" cy="6858000"/>
  <p:notesSz cx="6858000" cy="9144000"/>
  <p:defaultTextStyle>
    <a:defPPr>
      <a:defRPr lang="es-E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C0B2EF3-9E13-438E-242A-6BA73CB630A6}" name="LETICIA ZAMARREÑO VICENTE" initials="LZ" userId="S::lzamarreno@educa.jcyl.es::68ef72e7-fd38-410c-a77a-50950e2e609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22"/>
    <p:restoredTop sz="96197"/>
  </p:normalViewPr>
  <p:slideViewPr>
    <p:cSldViewPr snapToGrid="0" showGuides="1">
      <p:cViewPr varScale="1">
        <p:scale>
          <a:sx n="105" d="100"/>
          <a:sy n="105" d="100"/>
        </p:scale>
        <p:origin x="200" y="384"/>
      </p:cViewPr>
      <p:guideLst>
        <p:guide orient="horz" pos="2160"/>
        <p:guide pos="38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43CE4-B86B-8649-9B11-C2EA2829FA29}" type="datetimeFigureOut">
              <a:rPr lang="es-ES" smtClean="0"/>
              <a:t>15/12/22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93F4D8-B2E7-124F-AA73-B9961F73342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94257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Para comenzar vamos a hacer un pequeño ejercicio de introspección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1381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Por todos es conocido el hecho de que en los cursos venideros será obligatoria la participación en el proceso de baremación </a:t>
            </a:r>
            <a:r>
              <a:rPr lang="es-ES" dirty="0" err="1"/>
              <a:t>CoDiCe</a:t>
            </a:r>
            <a:r>
              <a:rPr lang="es-ES" dirty="0"/>
              <a:t> TIC, que puntúa la competencia digital de los centros. </a:t>
            </a:r>
          </a:p>
          <a:p>
            <a:endParaRPr lang="es-ES" dirty="0"/>
          </a:p>
          <a:p>
            <a:r>
              <a:rPr lang="es-ES" dirty="0"/>
              <a:t>Las comunicaciones dentro del centro con todos los miembros de la comunidad educativa son un aspecto a puntuar y tener en cuenta. </a:t>
            </a:r>
          </a:p>
          <a:p>
            <a:endParaRPr lang="es-ES" dirty="0"/>
          </a:p>
          <a:p>
            <a:r>
              <a:rPr lang="es-ES" dirty="0"/>
              <a:t>Las comunicaciones deben ser algo regulado en el centro. </a:t>
            </a:r>
          </a:p>
          <a:p>
            <a:r>
              <a:rPr lang="es-ES" dirty="0"/>
              <a:t>Se deben sentar unas normas y seguir una estrategia concreta y por supuesto común para todo el Centro.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58267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  <a:p>
            <a:r>
              <a:rPr lang="es-ES" dirty="0"/>
              <a:t>Horario:</a:t>
            </a:r>
          </a:p>
          <a:p>
            <a:r>
              <a:rPr lang="es-ES" dirty="0"/>
              <a:t>importante fijar un horario de comunicaciones, tanto de padres a profes como de profes a padres.</a:t>
            </a:r>
          </a:p>
          <a:p>
            <a:r>
              <a:rPr lang="es-ES" dirty="0"/>
              <a:t>Hay profes que también mandan las tareas con la tarde avanzada, o en fin de semana.</a:t>
            </a:r>
          </a:p>
          <a:p>
            <a:r>
              <a:rPr lang="es-ES" dirty="0" err="1"/>
              <a:t>Tambien</a:t>
            </a:r>
            <a:r>
              <a:rPr lang="es-ES" dirty="0"/>
              <a:t> extensivo a miembros del claustro.</a:t>
            </a:r>
          </a:p>
          <a:p>
            <a:endParaRPr lang="es-ES" dirty="0"/>
          </a:p>
          <a:p>
            <a:r>
              <a:rPr lang="es-ES" dirty="0"/>
              <a:t>Medio:</a:t>
            </a:r>
          </a:p>
          <a:p>
            <a:r>
              <a:rPr lang="es-ES" dirty="0"/>
              <a:t>importante fijar medio, mejor </a:t>
            </a:r>
            <a:r>
              <a:rPr lang="es-ES" dirty="0" err="1"/>
              <a:t>caracter</a:t>
            </a:r>
            <a:r>
              <a:rPr lang="es-ES" dirty="0"/>
              <a:t> oficial</a:t>
            </a:r>
          </a:p>
          <a:p>
            <a:endParaRPr lang="es-ES" dirty="0"/>
          </a:p>
          <a:p>
            <a:r>
              <a:rPr lang="es-ES" dirty="0"/>
              <a:t>Normas de uso:</a:t>
            </a:r>
          </a:p>
          <a:p>
            <a:r>
              <a:rPr lang="es-ES" dirty="0"/>
              <a:t>Fijar unas normas de cómo comunicarse, a quien mandar informaciones y qué tipo de informaciones,</a:t>
            </a:r>
          </a:p>
          <a:p>
            <a:r>
              <a:rPr lang="es-ES" dirty="0"/>
              <a:t> (</a:t>
            </a:r>
            <a:r>
              <a:rPr lang="es-ES" dirty="0" err="1"/>
              <a:t>Ej</a:t>
            </a:r>
            <a:r>
              <a:rPr lang="es-ES" dirty="0"/>
              <a:t>, no mandar informaciones de carácter </a:t>
            </a:r>
            <a:r>
              <a:rPr lang="es-ES" dirty="0" err="1"/>
              <a:t>indiv</a:t>
            </a:r>
            <a:r>
              <a:rPr lang="es-ES" dirty="0"/>
              <a:t> d un alumno al grupo general de la clase. Como informar de que un niño enfermo no asistirá al colegio. </a:t>
            </a:r>
          </a:p>
          <a:p>
            <a:r>
              <a:rPr lang="es-ES" dirty="0"/>
              <a:t>Ofrecer a principio de curso una sesión informativa para nuevos miembros de la comunidad educativa, y a quien lo requiera. </a:t>
            </a:r>
          </a:p>
          <a:p>
            <a:r>
              <a:rPr lang="es-ES" dirty="0"/>
              <a:t>Incluir en el plan de acogida para incorporaciones a mitad de curso.</a:t>
            </a:r>
          </a:p>
          <a:p>
            <a:endParaRPr lang="es-ES" dirty="0"/>
          </a:p>
          <a:p>
            <a:r>
              <a:rPr lang="es-ES" dirty="0"/>
              <a:t>Plan TIC, REFLEJARLO</a:t>
            </a:r>
          </a:p>
          <a:p>
            <a:r>
              <a:rPr lang="es-ES" dirty="0"/>
              <a:t>Es un documento dinámico, vivo. Debe ser colaborativo, cualquier miembro de la comisión TIC puede añadir en un momento dado una referencia a las comunicaciones y la manera de hacerlas. </a:t>
            </a:r>
          </a:p>
          <a:p>
            <a:r>
              <a:rPr lang="es-ES" dirty="0"/>
              <a:t>Incluso se puede hacer mención en el RRI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3699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Realidad: usamos todo tipo de redes sociales para comunicarnos con la comunidad educativa, sobre todo </a:t>
            </a:r>
            <a:r>
              <a:rPr lang="es-ES" dirty="0" err="1"/>
              <a:t>Whatsapp</a:t>
            </a:r>
            <a:r>
              <a:rPr lang="es-ES" dirty="0"/>
              <a:t>. </a:t>
            </a:r>
          </a:p>
          <a:p>
            <a:r>
              <a:rPr lang="es-ES" dirty="0"/>
              <a:t>Común ver a tutores en grupos con los padres.</a:t>
            </a:r>
          </a:p>
          <a:p>
            <a:endParaRPr lang="es-ES" dirty="0"/>
          </a:p>
          <a:p>
            <a:r>
              <a:rPr lang="es-ES" dirty="0"/>
              <a:t>No debemos olvidar que pertenecen a empresas privadas, y que los datos que se vierten en ellas dejan de pertenecernos. </a:t>
            </a:r>
          </a:p>
          <a:p>
            <a:endParaRPr lang="es-ES" dirty="0"/>
          </a:p>
          <a:p>
            <a:r>
              <a:rPr lang="es-ES" dirty="0"/>
              <a:t>La pandemia nos enseñó que no estábamos preparados. </a:t>
            </a:r>
          </a:p>
          <a:p>
            <a:r>
              <a:rPr lang="es-ES" dirty="0"/>
              <a:t>Ni para comunicarnos con fluidez, compartir archivos, documentos, trabajar en colaborativo, ni a tener en cuenta la privacidad de los datos.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94089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1- Es una especie  de </a:t>
            </a:r>
            <a:r>
              <a:rPr lang="es-ES" dirty="0" err="1"/>
              <a:t>whatsapp</a:t>
            </a:r>
            <a:r>
              <a:rPr lang="es-ES" dirty="0"/>
              <a:t>, con una interfaz muy similar y muy intuitiva. </a:t>
            </a:r>
          </a:p>
          <a:p>
            <a:endParaRPr lang="es-ES" dirty="0"/>
          </a:p>
          <a:p>
            <a:r>
              <a:rPr lang="es-ES" dirty="0"/>
              <a:t>2. Corporativo, está dentro de nuestro paquete Office 365.</a:t>
            </a:r>
          </a:p>
          <a:p>
            <a:r>
              <a:rPr lang="es-ES" dirty="0"/>
              <a:t> </a:t>
            </a:r>
          </a:p>
          <a:p>
            <a:r>
              <a:rPr lang="es-ES" dirty="0"/>
              <a:t>3. Comunicaciones tendrán carácter oficial y se garantiza la seguridad en nuestros datos. </a:t>
            </a:r>
          </a:p>
          <a:p>
            <a:r>
              <a:rPr lang="es-ES" dirty="0"/>
              <a:t>Se debe fomentar entre los alumnos el uso seguro de las TIC y la privacidad de datos. OTRO ASPECTO </a:t>
            </a:r>
            <a:r>
              <a:rPr lang="es-ES" dirty="0" err="1"/>
              <a:t>Codice</a:t>
            </a:r>
            <a:r>
              <a:rPr lang="es-ES" dirty="0"/>
              <a:t> TIC</a:t>
            </a:r>
          </a:p>
          <a:p>
            <a:endParaRPr lang="es-ES" dirty="0"/>
          </a:p>
          <a:p>
            <a:r>
              <a:rPr lang="es-ES" dirty="0"/>
              <a:t>4. Ofrece mas posibilidades que </a:t>
            </a:r>
            <a:r>
              <a:rPr lang="es-ES" dirty="0" err="1"/>
              <a:t>whatsapp</a:t>
            </a:r>
            <a:r>
              <a:rPr lang="es-ES" dirty="0"/>
              <a:t> y mejor definidas.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0528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Opción muy interesante, sobre todo en centros grandes o en lugares de difícil desempeño.</a:t>
            </a:r>
          </a:p>
          <a:p>
            <a:endParaRPr lang="es-ES" dirty="0"/>
          </a:p>
          <a:p>
            <a:r>
              <a:rPr lang="es-ES" dirty="0"/>
              <a:t>Muy </a:t>
            </a:r>
            <a:r>
              <a:rPr lang="es-ES" dirty="0" err="1"/>
              <a:t>facil</a:t>
            </a:r>
            <a:r>
              <a:rPr lang="es-ES" dirty="0"/>
              <a:t> formar los grupos, y se puede hacer de muchas maneras.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12552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2899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  <a:p>
            <a:r>
              <a:rPr lang="es-ES" dirty="0"/>
              <a:t>El número de teléfono es imprescindible.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El usuario </a:t>
            </a:r>
            <a:r>
              <a:rPr lang="es-ES" dirty="0" err="1"/>
              <a:t>educacyl</a:t>
            </a:r>
            <a:r>
              <a:rPr lang="es-ES" dirty="0"/>
              <a:t> es opcional, pero nos da ese plus de seguridad.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0144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Podemos vincular nuestro perfil de </a:t>
            </a:r>
            <a:r>
              <a:rPr lang="es-ES" dirty="0" err="1"/>
              <a:t>Kaizala</a:t>
            </a:r>
            <a:r>
              <a:rPr lang="es-ES" dirty="0"/>
              <a:t> a nuestro usuario EDUCA, esto es lo que le va a dar la oficialidad a usar la aplicación.</a:t>
            </a:r>
          </a:p>
          <a:p>
            <a:endParaRPr lang="es-ES" dirty="0"/>
          </a:p>
          <a:p>
            <a:r>
              <a:rPr lang="es-ES" dirty="0"/>
              <a:t>Dentro de perfil,  cuentas vinculadas. </a:t>
            </a:r>
          </a:p>
          <a:p>
            <a:r>
              <a:rPr lang="es-ES" dirty="0" err="1"/>
              <a:t>Simbolo</a:t>
            </a:r>
            <a:r>
              <a:rPr lang="es-ES" dirty="0"/>
              <a:t> de office 365.</a:t>
            </a:r>
          </a:p>
          <a:p>
            <a:endParaRPr lang="es-ES" dirty="0"/>
          </a:p>
          <a:p>
            <a:r>
              <a:rPr lang="es-ES" dirty="0"/>
              <a:t>Las familias no van a ver nuestro número de teléfono.</a:t>
            </a:r>
          </a:p>
          <a:p>
            <a:r>
              <a:rPr lang="es-ES" dirty="0"/>
              <a:t>Los números que vemos es porque los teníamos previamente en la agenda.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9419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Como hemos dicho </a:t>
            </a:r>
            <a:r>
              <a:rPr lang="es-ES" dirty="0" err="1"/>
              <a:t>Kaizala</a:t>
            </a:r>
            <a:r>
              <a:rPr lang="es-ES" dirty="0"/>
              <a:t> es una aplicación asociada a nuestro perfil de Educa, esta dentro de nuestro Office 365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8528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 la hora de crear grupos es importante hacerlos desde la web y nuestro perfil de </a:t>
            </a:r>
            <a:r>
              <a:rPr lang="es-ES" dirty="0" err="1"/>
              <a:t>Educacyl</a:t>
            </a:r>
            <a:r>
              <a:rPr lang="es-ES" dirty="0"/>
              <a:t>. Así estará protegido dentro del entorno office 365.</a:t>
            </a:r>
          </a:p>
          <a:p>
            <a:endParaRPr lang="es-ES" dirty="0"/>
          </a:p>
          <a:p>
            <a:r>
              <a:rPr lang="es-ES" dirty="0"/>
              <a:t>En los grupos que creamos de esta manera aparece el globito naranja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06031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 En el apartado de grupos tenemos el botón "crear grupo", del que sale un desplegable con varias opciones. </a:t>
            </a:r>
          </a:p>
          <a:p>
            <a:endParaRPr lang="es-ES" dirty="0"/>
          </a:p>
          <a:p>
            <a:r>
              <a:rPr lang="es-ES" dirty="0"/>
              <a:t>vamos a ver las diferencias entre grupo y grupo de difusión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2799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Interesante hacerlo con un móvil de centro, desde del que se mandes informaciones generales a familias o </a:t>
            </a:r>
            <a:r>
              <a:rPr lang="es-ES"/>
              <a:t>al claustro.</a:t>
            </a:r>
            <a:endParaRPr lang="es-ES" dirty="0"/>
          </a:p>
          <a:p>
            <a:endParaRPr lang="es-ES" dirty="0"/>
          </a:p>
          <a:p>
            <a:r>
              <a:rPr lang="es-ES" dirty="0"/>
              <a:t>En el grupo de difusión se dan Informaciones concretas a las que no queremos respuesta.</a:t>
            </a:r>
          </a:p>
          <a:p>
            <a:endParaRPr lang="es-ES" dirty="0"/>
          </a:p>
          <a:p>
            <a:r>
              <a:rPr lang="es-ES" dirty="0"/>
              <a:t>Informaciones que no queremos que se mezclen con otro tipo de mensajes.</a:t>
            </a:r>
          </a:p>
          <a:p>
            <a:endParaRPr lang="es-ES" dirty="0"/>
          </a:p>
          <a:p>
            <a:r>
              <a:rPr lang="es-ES" dirty="0"/>
              <a:t>Para las familias, con informaciones de centro. Aunque haya después un grupo de tutor, en el que sí se pueda interaccionar.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42161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  <a:p>
            <a:r>
              <a:rPr lang="es-ES" dirty="0"/>
              <a:t>explicar diapo</a:t>
            </a:r>
          </a:p>
          <a:p>
            <a:endParaRPr lang="es-ES" dirty="0"/>
          </a:p>
          <a:p>
            <a:endParaRPr lang="es-ES" dirty="0"/>
          </a:p>
          <a:p>
            <a:r>
              <a:rPr lang="es-ES" dirty="0"/>
              <a:t>Podemos</a:t>
            </a:r>
            <a:r>
              <a:rPr lang="es-ES" baseline="0" dirty="0"/>
              <a:t> </a:t>
            </a:r>
            <a:r>
              <a:rPr lang="es-ES" dirty="0"/>
              <a:t>elegir el que más convenga a nuestro centro y nuestra manera de organizarnos, por eso al principio hablábamos de la importancia de consensuar cómo serán las comunicaciones.</a:t>
            </a:r>
          </a:p>
          <a:p>
            <a:endParaRPr lang="es-ES" dirty="0"/>
          </a:p>
          <a:p>
            <a:r>
              <a:rPr lang="es-ES" dirty="0"/>
              <a:t>Podemos usar los dos tipos de grupos según nuestra conveniencia.</a:t>
            </a:r>
          </a:p>
          <a:p>
            <a:r>
              <a:rPr lang="es-ES" dirty="0" err="1"/>
              <a:t>Kaizala</a:t>
            </a:r>
            <a:r>
              <a:rPr lang="es-ES" dirty="0"/>
              <a:t> permite configurar de manera muy concreta los permisos.</a:t>
            </a:r>
          </a:p>
          <a:p>
            <a:endParaRPr lang="es-ES" dirty="0"/>
          </a:p>
          <a:p>
            <a:r>
              <a:rPr lang="es-ES" dirty="0"/>
              <a:t>¡Cuidado con la creación de excesivos grupos!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040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Asterisco, indica que es grupo de difusión.</a:t>
            </a:r>
          </a:p>
          <a:p>
            <a:endParaRPr lang="es-ES" dirty="0"/>
          </a:p>
          <a:p>
            <a:r>
              <a:rPr lang="es-ES" dirty="0"/>
              <a:t>tres puntitos, varias acciones</a:t>
            </a:r>
          </a:p>
          <a:p>
            <a:endParaRPr lang="es-ES" dirty="0"/>
          </a:p>
          <a:p>
            <a:r>
              <a:rPr lang="es-ES" dirty="0"/>
              <a:t>Disolver, recomendado cuando se acaba el curso</a:t>
            </a:r>
          </a:p>
          <a:p>
            <a:endParaRPr lang="es-ES" dirty="0"/>
          </a:p>
          <a:p>
            <a:r>
              <a:rPr lang="es-ES" dirty="0"/>
              <a:t>Modificar directivas, aquí vamos a dar permisos a realizar o no ciertas acciones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25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39187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Copiar mensajes.</a:t>
            </a:r>
          </a:p>
          <a:p>
            <a:endParaRPr lang="es-ES" dirty="0"/>
          </a:p>
          <a:p>
            <a:r>
              <a:rPr lang="es-ES" dirty="0"/>
              <a:t>Me gusta</a:t>
            </a:r>
          </a:p>
          <a:p>
            <a:endParaRPr lang="es-ES" dirty="0"/>
          </a:p>
          <a:p>
            <a:r>
              <a:rPr lang="es-ES" dirty="0"/>
              <a:t>Ver el historial para nuevos miembros.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92729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27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79912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4496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32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72467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En el menú de acciones vemos las posibilidades que nos ofrece </a:t>
            </a:r>
            <a:r>
              <a:rPr lang="es-ES" dirty="0" err="1"/>
              <a:t>kaizala</a:t>
            </a:r>
            <a:r>
              <a:rPr lang="es-ES" dirty="0"/>
              <a:t>.</a:t>
            </a:r>
          </a:p>
          <a:p>
            <a:endParaRPr lang="es-ES" dirty="0"/>
          </a:p>
          <a:p>
            <a:r>
              <a:rPr lang="es-ES" dirty="0"/>
              <a:t>También permite el envío de archivos como lo hace </a:t>
            </a:r>
            <a:r>
              <a:rPr lang="es-ES" dirty="0" err="1"/>
              <a:t>whatssapp</a:t>
            </a:r>
            <a:r>
              <a:rPr lang="es-ES" dirty="0"/>
              <a:t>, pero son de menor calidad. 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93F4D8-B2E7-124F-AA73-B9961F733420}" type="slidenum">
              <a:rPr lang="es-ES" smtClean="0"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23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189" indent="0" algn="ctr">
              <a:buNone/>
              <a:defRPr sz="2400"/>
            </a:lvl2pPr>
            <a:lvl3pPr marL="914377" indent="0" algn="ctr">
              <a:buNone/>
              <a:defRPr sz="2400"/>
            </a:lvl3pPr>
            <a:lvl4pPr marL="1371566" indent="0" algn="ctr">
              <a:buNone/>
              <a:defRPr sz="2000"/>
            </a:lvl4pPr>
            <a:lvl5pPr marL="1828754" indent="0" algn="ctr">
              <a:buNone/>
              <a:defRPr sz="2000"/>
            </a:lvl5pPr>
            <a:lvl6pPr marL="2285943" indent="0" algn="ctr">
              <a:buNone/>
              <a:defRPr sz="2000"/>
            </a:lvl6pPr>
            <a:lvl7pPr marL="2743131" indent="0" algn="ctr">
              <a:buNone/>
              <a:defRPr sz="2000"/>
            </a:lvl7pPr>
            <a:lvl8pPr marL="3200320" indent="0" algn="ctr">
              <a:buNone/>
              <a:defRPr sz="2000"/>
            </a:lvl8pPr>
            <a:lvl9pPr marL="3657509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9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12/15/22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446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12/15/22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522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9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12/15/22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318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1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12/15/22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609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5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12/15/22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43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12/15/22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6963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12/15/22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672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7" y="786384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800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6" y="3043052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12/15/22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4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26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1" y="4578349"/>
            <a:ext cx="12188825" cy="2279651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1"/>
            <a:ext cx="12191985" cy="4578351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4799361"/>
            <a:ext cx="10113645" cy="743683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12/15/22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9"/>
            <a:ext cx="6818263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653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12/15/22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654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2301"/>
            <a:ext cx="2628900" cy="57598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2301"/>
            <a:ext cx="7734300" cy="5759899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12/15/22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50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5" y="6446839"/>
            <a:ext cx="25848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12/15/22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9"/>
            <a:ext cx="6818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1" y="6446839"/>
            <a:ext cx="78001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‹Nº›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186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7" r:id="rId6"/>
    <p:sldLayoutId id="2147483872" r:id="rId7"/>
    <p:sldLayoutId id="2147483873" r:id="rId8"/>
    <p:sldLayoutId id="2147483874" r:id="rId9"/>
    <p:sldLayoutId id="2147483876" r:id="rId10"/>
    <p:sldLayoutId id="2147483875" r:id="rId11"/>
  </p:sldLayoutIdLst>
  <p:hf sldNum="0"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600" kern="1200" spc="-5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8" indent="-91438" algn="l" defTabSz="914377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38" indent="-182875" algn="l" defTabSz="914377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14" indent="-182875" algn="l" defTabSz="914377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89" indent="-182875" algn="l" defTabSz="914377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65" indent="-182875" algn="l" defTabSz="914377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7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6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6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5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anahacialadireccion.blogspot.com/2018/04/tarea-25-plan-de-comunicacion-interna-y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tizacontic.blogspot.com/2018/06/codice-tic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lojoenlared.com/sociedad-y-comunicacion/7246/mejore-la-comunicacion-interna-de-su-empresa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creativecommons.org/licenses/by-nc-sa/3.0/" TargetMode="External"/><Relationship Id="rId4" Type="http://schemas.openxmlformats.org/officeDocument/2006/relationships/hyperlink" Target="https://dibujoeducativo.blogspot.com/2014/12/plan-de-comunicacion-externa-de-un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log.hametbenoit.info/2019/04/09/office-365-a-new-service-is-coming-in-office-365-kaizala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log.hametbenoit.info/2019/04/09/office-365-a-new-service-is-coming-in-office-365-kaizala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log.hametbenoit.info/2019/04/09/office-365-a-new-service-is-coming-in-office-365-kaizala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hyperlink" Target="https://blog.hametbenoit.info/2019/04/09/office-365-a-new-service-is-coming-in-office-365-kaizala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log.hametbenoit.info/2019/04/09/office-365-a-new-service-is-coming-in-office-365-kaizala/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hametbenoit.info/2019/04/09/office-365-a-new-service-is-coming-in-office-365-kaizala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log.hametbenoit.info/2019/04/09/office-365-a-new-service-is-coming-in-office-365-kaizala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log.hametbenoit.info/2019/04/09/office-365-a-new-service-is-coming-in-office-365-kaizala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file:///Users/leticiazamarrenovicente/Library/CloudStorage/OneDrive-Educacyl/Email%20attachments%20from%20Flow/Kaizala%20Gui&#769;a%20Ra&#769;pida%20de%20Uso%20v2.0.pdf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C869C3B-5565-4AAC-86A8-9EB0AB1C6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3DE540A-AA3A-120C-CF16-EB197153F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8425" y="3807726"/>
            <a:ext cx="10909073" cy="1447063"/>
          </a:xfrm>
        </p:spPr>
        <p:txBody>
          <a:bodyPr>
            <a:normAutofit/>
          </a:bodyPr>
          <a:lstStyle/>
          <a:p>
            <a:pPr algn="ctr"/>
            <a:r>
              <a:rPr lang="es-ES" sz="6000" dirty="0"/>
              <a:t>USO DE KAIZALA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DB692E1-C9FC-2325-54D2-089E3FB234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1475" y="5576520"/>
            <a:ext cx="9622971" cy="691312"/>
          </a:xfrm>
        </p:spPr>
        <p:txBody>
          <a:bodyPr>
            <a:normAutofit/>
          </a:bodyPr>
          <a:lstStyle/>
          <a:p>
            <a:pPr algn="ctr"/>
            <a:r>
              <a:rPr lang="es-E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CRA ALTO ÁGUEDA</a:t>
            </a:r>
          </a:p>
        </p:txBody>
      </p:sp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78353C3D-69DE-74E1-5967-79239B650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9246" y="771101"/>
            <a:ext cx="3100847" cy="2750023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41136EC-EC34-4D08-B5AB-8CE5870B1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52600" y="5415653"/>
            <a:ext cx="86868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064CBAAB-7956-4763-9F69-A3FDBF1AC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400800"/>
            <a:ext cx="12192000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89309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Logotipo&#10;&#10;Descripción generada automáticamente">
            <a:extLst>
              <a:ext uri="{FF2B5EF4-FFF2-40B4-BE49-F238E27FC236}">
                <a16:creationId xmlns:a16="http://schemas.microsoft.com/office/drawing/2014/main" id="{6E19EFBB-5851-76AF-D41A-CE59D2705D4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178629" y="309077"/>
            <a:ext cx="6290195" cy="5787752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50AA53B-840F-5F85-6DD1-C051FCE9AF8F}"/>
              </a:ext>
            </a:extLst>
          </p:cNvPr>
          <p:cNvSpPr txBox="1"/>
          <p:nvPr/>
        </p:nvSpPr>
        <p:spPr>
          <a:xfrm>
            <a:off x="674371" y="1085850"/>
            <a:ext cx="117043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¿Cómo son las comunicaciones en nuestro Centro?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0BD0BD1-04C2-D5D5-303E-10EA0A32F954}"/>
              </a:ext>
            </a:extLst>
          </p:cNvPr>
          <p:cNvSpPr txBox="1"/>
          <p:nvPr/>
        </p:nvSpPr>
        <p:spPr>
          <a:xfrm>
            <a:off x="1378857" y="2405809"/>
            <a:ext cx="56025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486" indent="-571486">
              <a:buFont typeface="Arial" panose="020B0604020202020204" pitchFamily="34" charset="0"/>
              <a:buChar char="•"/>
            </a:pPr>
            <a:r>
              <a:rPr lang="es-ES" sz="4000" dirty="0"/>
              <a:t>Con las familias.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3BC428B-1025-49AA-45D6-A3B894DA1C65}"/>
              </a:ext>
            </a:extLst>
          </p:cNvPr>
          <p:cNvSpPr txBox="1"/>
          <p:nvPr/>
        </p:nvSpPr>
        <p:spPr>
          <a:xfrm>
            <a:off x="1378858" y="3202954"/>
            <a:ext cx="7387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4000" dirty="0"/>
              <a:t> Entre los miembros del claustro.</a:t>
            </a:r>
          </a:p>
        </p:txBody>
      </p:sp>
    </p:spTree>
    <p:extLst>
      <p:ext uri="{BB962C8B-B14F-4D97-AF65-F5344CB8AC3E}">
        <p14:creationId xmlns:p14="http://schemas.microsoft.com/office/powerpoint/2010/main" val="1769037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3" name="Imagen 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79BAAEBD-9DD8-C94E-8A8E-68008F477C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409300" y="1748319"/>
            <a:ext cx="7039500" cy="3361361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AF059B0-EBDE-8668-D672-D10BB37550C1}"/>
              </a:ext>
            </a:extLst>
          </p:cNvPr>
          <p:cNvSpPr txBox="1"/>
          <p:nvPr/>
        </p:nvSpPr>
        <p:spPr>
          <a:xfrm>
            <a:off x="8744376" y="5693771"/>
            <a:ext cx="253627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S" sz="700">
                <a:solidFill>
                  <a:srgbClr val="FFFFFF"/>
                </a:solidFill>
                <a:hlinkClick r:id="rId4" tooltip="https://tizacontic.blogspot.com/2018/06/codice-tic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ES" sz="700">
                <a:solidFill>
                  <a:srgbClr val="FFFFFF"/>
                </a:solidFill>
              </a:rPr>
              <a:t> de Autor desconocido está bajo licencia </a:t>
            </a:r>
            <a:r>
              <a:rPr lang="es-ES" sz="70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E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7043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Un dibujo de una niña&#10;&#10;Descripción generada automáticamente con confianza media">
            <a:extLst>
              <a:ext uri="{FF2B5EF4-FFF2-40B4-BE49-F238E27FC236}">
                <a16:creationId xmlns:a16="http://schemas.microsoft.com/office/drawing/2014/main" id="{02D9F61A-123B-7023-E872-38192A62582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06820" y="690084"/>
            <a:ext cx="11578360" cy="4785723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6A98EE7-EF63-312C-28BD-F4BA2227D57E}"/>
              </a:ext>
            </a:extLst>
          </p:cNvPr>
          <p:cNvSpPr txBox="1"/>
          <p:nvPr/>
        </p:nvSpPr>
        <p:spPr>
          <a:xfrm>
            <a:off x="900793" y="641330"/>
            <a:ext cx="101841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000" b="1" dirty="0"/>
              <a:t>ASPECTOS IMPORTANTES A TENER EN CUENTA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69B9A1D-B5ED-2446-D350-D30B79F42AC4}"/>
              </a:ext>
            </a:extLst>
          </p:cNvPr>
          <p:cNvSpPr txBox="1"/>
          <p:nvPr/>
        </p:nvSpPr>
        <p:spPr>
          <a:xfrm>
            <a:off x="1012371" y="1430044"/>
            <a:ext cx="3154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3600" b="1" dirty="0"/>
              <a:t>Horario.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53E99EE-609A-2EC0-56C5-11FD91170320}"/>
              </a:ext>
            </a:extLst>
          </p:cNvPr>
          <p:cNvSpPr txBox="1"/>
          <p:nvPr/>
        </p:nvSpPr>
        <p:spPr>
          <a:xfrm>
            <a:off x="1012370" y="2055512"/>
            <a:ext cx="3989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3600" b="1" dirty="0"/>
              <a:t>Medio.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0854CCB-D6BC-0143-1D57-619FE1ED3A4D}"/>
              </a:ext>
            </a:extLst>
          </p:cNvPr>
          <p:cNvSpPr txBox="1"/>
          <p:nvPr/>
        </p:nvSpPr>
        <p:spPr>
          <a:xfrm>
            <a:off x="1488803" y="2627681"/>
            <a:ext cx="731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>
              <a:buFont typeface="Wingdings" pitchFamily="2" charset="2"/>
              <a:buChar char="§"/>
            </a:pPr>
            <a:r>
              <a:rPr lang="es-ES" sz="2800" b="1" dirty="0"/>
              <a:t>Mucho mejor por medios de carácter oficial.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61ABF70-3A11-274D-0F9D-8EE0EED8352D}"/>
              </a:ext>
            </a:extLst>
          </p:cNvPr>
          <p:cNvSpPr txBox="1"/>
          <p:nvPr/>
        </p:nvSpPr>
        <p:spPr>
          <a:xfrm>
            <a:off x="978893" y="3829201"/>
            <a:ext cx="101841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3600" b="1" dirty="0"/>
              <a:t>Informar y/o formar a los miembros de la Comunidad Educativa que lo requieran.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7D16A33-76E3-637F-8576-75691E5360C9}"/>
              </a:ext>
            </a:extLst>
          </p:cNvPr>
          <p:cNvSpPr txBox="1"/>
          <p:nvPr/>
        </p:nvSpPr>
        <p:spPr>
          <a:xfrm>
            <a:off x="1012369" y="3152473"/>
            <a:ext cx="3989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3600" b="1" dirty="0"/>
              <a:t>Normas de uso.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B8B55C7-4B20-7F1F-3F4D-12AF67EAE951}"/>
              </a:ext>
            </a:extLst>
          </p:cNvPr>
          <p:cNvSpPr txBox="1"/>
          <p:nvPr/>
        </p:nvSpPr>
        <p:spPr>
          <a:xfrm>
            <a:off x="1096190" y="5096706"/>
            <a:ext cx="51331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3600" b="1" dirty="0"/>
              <a:t>Reflejar en el plan TIC.</a:t>
            </a:r>
          </a:p>
        </p:txBody>
      </p:sp>
    </p:spTree>
    <p:extLst>
      <p:ext uri="{BB962C8B-B14F-4D97-AF65-F5344CB8AC3E}">
        <p14:creationId xmlns:p14="http://schemas.microsoft.com/office/powerpoint/2010/main" val="276840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1" grpId="0"/>
      <p:bldP spid="12" grpId="0"/>
      <p:bldP spid="13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CD2D517-BC35-4439-AC31-06DF764F2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7298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DD3F846-0483-40F5-A881-0C1AD2A0C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pic>
        <p:nvPicPr>
          <p:cNvPr id="6" name="Imagen 5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289E6F6C-7B37-D741-FA01-B7CBD7D0A6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0753"/>
          <a:stretch/>
        </p:blipFill>
        <p:spPr>
          <a:xfrm>
            <a:off x="1589115" y="801793"/>
            <a:ext cx="9013771" cy="527305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2262E2C-3552-2FB8-489D-9CED2BEA8943}"/>
              </a:ext>
            </a:extLst>
          </p:cNvPr>
          <p:cNvSpPr txBox="1"/>
          <p:nvPr/>
        </p:nvSpPr>
        <p:spPr>
          <a:xfrm>
            <a:off x="8066613" y="5874795"/>
            <a:ext cx="2536272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s-ES" sz="700">
                <a:solidFill>
                  <a:srgbClr val="FFFFFF"/>
                </a:solidFill>
                <a:hlinkClick r:id="rId4" tooltip="https://dibujoeducativo.blogspot.com/2014/12/plan-de-comunicacion-externa-de-un.html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Esta foto</a:t>
            </a:r>
            <a:r>
              <a:rPr lang="es-ES" sz="700">
                <a:solidFill>
                  <a:srgbClr val="FFFFFF"/>
                </a:solidFill>
              </a:rPr>
              <a:t> de Autor desconocido está bajo licencia </a:t>
            </a:r>
            <a:r>
              <a:rPr lang="es-ES" sz="700">
                <a:solidFill>
                  <a:srgbClr val="FFFFFF"/>
                </a:solidFill>
                <a:hlinkClick r:id="rId5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s-ES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124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3EAC24E-5CA4-2CBA-D73D-35A222CC3B59}"/>
              </a:ext>
            </a:extLst>
          </p:cNvPr>
          <p:cNvSpPr txBox="1"/>
          <p:nvPr/>
        </p:nvSpPr>
        <p:spPr>
          <a:xfrm>
            <a:off x="841830" y="638387"/>
            <a:ext cx="78086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KAIZALA</a:t>
            </a:r>
          </a:p>
        </p:txBody>
      </p: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3536E923-16B8-C39B-876A-EFD727C15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29105" y="445814"/>
            <a:ext cx="1295396" cy="114410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108CE52-027E-D9E4-B4C2-899903F06616}"/>
              </a:ext>
            </a:extLst>
          </p:cNvPr>
          <p:cNvSpPr txBox="1"/>
          <p:nvPr/>
        </p:nvSpPr>
        <p:spPr>
          <a:xfrm>
            <a:off x="711201" y="2400163"/>
            <a:ext cx="11370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2400" dirty="0"/>
              <a:t>Sistema de mensajería para acercar a todos los miembros de la comunidad educativa.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DF850E4-98E0-B07A-238F-C1A4E2761849}"/>
              </a:ext>
            </a:extLst>
          </p:cNvPr>
          <p:cNvSpPr txBox="1"/>
          <p:nvPr/>
        </p:nvSpPr>
        <p:spPr>
          <a:xfrm>
            <a:off x="711200" y="3198167"/>
            <a:ext cx="10508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2400" dirty="0"/>
              <a:t>Corporativo de la JCYL.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67C73FC-E62B-1811-28DB-D6FED2D8F93D}"/>
              </a:ext>
            </a:extLst>
          </p:cNvPr>
          <p:cNvSpPr txBox="1"/>
          <p:nvPr/>
        </p:nvSpPr>
        <p:spPr>
          <a:xfrm>
            <a:off x="711200" y="4011188"/>
            <a:ext cx="11103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2400" dirty="0"/>
              <a:t>Ofrece respaldo de comunicación oficial y seguridad de datos.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26470829-D3DA-500E-9D83-97BF8EA5AC16}"/>
              </a:ext>
            </a:extLst>
          </p:cNvPr>
          <p:cNvCxnSpPr>
            <a:cxnSpLocks/>
          </p:cNvCxnSpPr>
          <p:nvPr/>
        </p:nvCxnSpPr>
        <p:spPr>
          <a:xfrm>
            <a:off x="711201" y="1737445"/>
            <a:ext cx="1091311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9AD5EA-0436-90B6-9AD3-1F9B359651B5}"/>
              </a:ext>
            </a:extLst>
          </p:cNvPr>
          <p:cNvSpPr txBox="1"/>
          <p:nvPr/>
        </p:nvSpPr>
        <p:spPr>
          <a:xfrm>
            <a:off x="711200" y="4824209"/>
            <a:ext cx="111034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2400" dirty="0"/>
              <a:t>Podemos intercambiar archivos, realizar anuncios, convocatorias de reunión, </a:t>
            </a:r>
            <a:r>
              <a:rPr lang="es-ES" sz="2400" dirty="0" err="1"/>
              <a:t>etc</a:t>
            </a:r>
            <a:r>
              <a:rPr lang="es-E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371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3EAC24E-5CA4-2CBA-D73D-35A222CC3B59}"/>
              </a:ext>
            </a:extLst>
          </p:cNvPr>
          <p:cNvSpPr txBox="1"/>
          <p:nvPr/>
        </p:nvSpPr>
        <p:spPr>
          <a:xfrm>
            <a:off x="841830" y="638387"/>
            <a:ext cx="78086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b="1" dirty="0"/>
              <a:t>KAIZALA</a:t>
            </a:r>
          </a:p>
        </p:txBody>
      </p:sp>
      <p:pic>
        <p:nvPicPr>
          <p:cNvPr id="10" name="Imagen 9" descr="Icono&#10;&#10;Descripción generada automáticamente">
            <a:extLst>
              <a:ext uri="{FF2B5EF4-FFF2-40B4-BE49-F238E27FC236}">
                <a16:creationId xmlns:a16="http://schemas.microsoft.com/office/drawing/2014/main" id="{3536E923-16B8-C39B-876A-EFD727C156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229105" y="445814"/>
            <a:ext cx="1295396" cy="1144109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108CE52-027E-D9E4-B4C2-899903F06616}"/>
              </a:ext>
            </a:extLst>
          </p:cNvPr>
          <p:cNvSpPr txBox="1"/>
          <p:nvPr/>
        </p:nvSpPr>
        <p:spPr>
          <a:xfrm>
            <a:off x="647700" y="2051675"/>
            <a:ext cx="105083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3200" dirty="0"/>
              <a:t>Podemos comunicarnos por </a:t>
            </a:r>
            <a:r>
              <a:rPr lang="es-ES" sz="3200" dirty="0" err="1"/>
              <a:t>Kaizala</a:t>
            </a:r>
            <a:r>
              <a:rPr lang="es-ES" sz="3200" dirty="0"/>
              <a:t> incluso sin que nuestro número de teléfono sea visible.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endParaRPr lang="es-ES" sz="32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DF850E4-98E0-B07A-238F-C1A4E2761849}"/>
              </a:ext>
            </a:extLst>
          </p:cNvPr>
          <p:cNvSpPr txBox="1"/>
          <p:nvPr/>
        </p:nvSpPr>
        <p:spPr>
          <a:xfrm>
            <a:off x="711201" y="3346331"/>
            <a:ext cx="105083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3200" dirty="0"/>
              <a:t>Se pueden mandar invitaciones individuales o de grupo por medio de enlaces, códigos numéricos y códigos QR.</a:t>
            </a:r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26470829-D3DA-500E-9D83-97BF8EA5AC16}"/>
              </a:ext>
            </a:extLst>
          </p:cNvPr>
          <p:cNvCxnSpPr>
            <a:cxnSpLocks/>
          </p:cNvCxnSpPr>
          <p:nvPr/>
        </p:nvCxnSpPr>
        <p:spPr>
          <a:xfrm>
            <a:off x="711201" y="1737445"/>
            <a:ext cx="10913111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3186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id="{169F6DDA-C0A0-3A0A-2C56-A48E92274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811782" y="620582"/>
            <a:ext cx="6359559" cy="561683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3CB9FD7-2E40-9073-D34F-9CBD27DA5FF4}"/>
              </a:ext>
            </a:extLst>
          </p:cNvPr>
          <p:cNvSpPr txBox="1"/>
          <p:nvPr/>
        </p:nvSpPr>
        <p:spPr>
          <a:xfrm>
            <a:off x="2594067" y="2577375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b="1" dirty="0"/>
              <a:t>FUNCIONAMIENTO</a:t>
            </a:r>
          </a:p>
        </p:txBody>
      </p:sp>
    </p:spTree>
    <p:extLst>
      <p:ext uri="{BB962C8B-B14F-4D97-AF65-F5344CB8AC3E}">
        <p14:creationId xmlns:p14="http://schemas.microsoft.com/office/powerpoint/2010/main" val="1861390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5BA5334-0843-E422-A31F-503A4995AD0B}"/>
              </a:ext>
            </a:extLst>
          </p:cNvPr>
          <p:cNvSpPr txBox="1"/>
          <p:nvPr/>
        </p:nvSpPr>
        <p:spPr>
          <a:xfrm>
            <a:off x="1855994" y="992384"/>
            <a:ext cx="3120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Versión móvil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FEECAFF-1B14-2819-861A-3C1298C85F59}"/>
              </a:ext>
            </a:extLst>
          </p:cNvPr>
          <p:cNvSpPr txBox="1"/>
          <p:nvPr/>
        </p:nvSpPr>
        <p:spPr>
          <a:xfrm>
            <a:off x="7498437" y="992384"/>
            <a:ext cx="30060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Versión web</a:t>
            </a:r>
          </a:p>
        </p:txBody>
      </p:sp>
      <p:pic>
        <p:nvPicPr>
          <p:cNvPr id="5" name="Gráfico 4" descr="Smartphone con relleno sólido">
            <a:extLst>
              <a:ext uri="{FF2B5EF4-FFF2-40B4-BE49-F238E27FC236}">
                <a16:creationId xmlns:a16="http://schemas.microsoft.com/office/drawing/2014/main" id="{626B2421-3531-971D-D905-F331E91BAC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32201" y="2464840"/>
            <a:ext cx="1928320" cy="1928320"/>
          </a:xfrm>
          <a:prstGeom prst="rect">
            <a:avLst/>
          </a:prstGeom>
        </p:spPr>
      </p:pic>
      <p:pic>
        <p:nvPicPr>
          <p:cNvPr id="7" name="Gráfico 6" descr="Portátil con relleno sólido">
            <a:extLst>
              <a:ext uri="{FF2B5EF4-FFF2-40B4-BE49-F238E27FC236}">
                <a16:creationId xmlns:a16="http://schemas.microsoft.com/office/drawing/2014/main" id="{FDD3733C-3A99-6C8C-85E9-7409C003D7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1395" y="1638716"/>
            <a:ext cx="3343132" cy="3343132"/>
          </a:xfrm>
          <a:prstGeom prst="rect">
            <a:avLst/>
          </a:prstGeom>
        </p:spPr>
      </p:pic>
      <p:pic>
        <p:nvPicPr>
          <p:cNvPr id="8" name="Imagen 7" descr="Icono&#10;&#10;Descripción generada automáticamente">
            <a:extLst>
              <a:ext uri="{FF2B5EF4-FFF2-40B4-BE49-F238E27FC236}">
                <a16:creationId xmlns:a16="http://schemas.microsoft.com/office/drawing/2014/main" id="{74D7012F-79C8-7BE7-EF8F-FC4BAA38F001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976384" y="725995"/>
            <a:ext cx="2066819" cy="1825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029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cono&#10;&#10;Descripción generada automáticamente">
            <a:extLst>
              <a:ext uri="{FF2B5EF4-FFF2-40B4-BE49-F238E27FC236}">
                <a16:creationId xmlns:a16="http://schemas.microsoft.com/office/drawing/2014/main" id="{169F6DDA-C0A0-3A0A-2C56-A48E92274D9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811782" y="620582"/>
            <a:ext cx="6359559" cy="561683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3CB9FD7-2E40-9073-D34F-9CBD27DA5FF4}"/>
              </a:ext>
            </a:extLst>
          </p:cNvPr>
          <p:cNvSpPr txBox="1"/>
          <p:nvPr/>
        </p:nvSpPr>
        <p:spPr>
          <a:xfrm>
            <a:off x="810987" y="620582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200" b="1" dirty="0"/>
              <a:t>REQUISITOS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C5770725-190A-C824-F9AB-428DF1651558}"/>
              </a:ext>
            </a:extLst>
          </p:cNvPr>
          <p:cNvCxnSpPr/>
          <p:nvPr/>
        </p:nvCxnSpPr>
        <p:spPr>
          <a:xfrm>
            <a:off x="810986" y="1820911"/>
            <a:ext cx="1039041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22E4A0AD-1BD3-3F8B-8D43-154AF5C68CD7}"/>
              </a:ext>
            </a:extLst>
          </p:cNvPr>
          <p:cNvSpPr txBox="1"/>
          <p:nvPr/>
        </p:nvSpPr>
        <p:spPr>
          <a:xfrm>
            <a:off x="971007" y="2719449"/>
            <a:ext cx="7155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3200" dirty="0"/>
              <a:t>Un número de teléfono.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06FE339-E594-A8D9-8413-8C703AFD7001}"/>
              </a:ext>
            </a:extLst>
          </p:cNvPr>
          <p:cNvSpPr txBox="1"/>
          <p:nvPr/>
        </p:nvSpPr>
        <p:spPr>
          <a:xfrm>
            <a:off x="971007" y="3693603"/>
            <a:ext cx="107676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s-ES" sz="3200" dirty="0"/>
              <a:t>Nuestro usuario y contraseña EDUCACYL si somos docentes.</a:t>
            </a:r>
          </a:p>
        </p:txBody>
      </p:sp>
    </p:spTree>
    <p:extLst>
      <p:ext uri="{BB962C8B-B14F-4D97-AF65-F5344CB8AC3E}">
        <p14:creationId xmlns:p14="http://schemas.microsoft.com/office/powerpoint/2010/main" val="23856630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, Correo electrónico&#10;&#10;Descripción generada automáticamente">
            <a:extLst>
              <a:ext uri="{FF2B5EF4-FFF2-40B4-BE49-F238E27FC236}">
                <a16:creationId xmlns:a16="http://schemas.microsoft.com/office/drawing/2014/main" id="{843D11E9-D056-DDFA-E131-926285F5F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971" y="1057285"/>
            <a:ext cx="2666846" cy="474343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2523954-18A4-C352-BEF6-1DBF62E77B68}"/>
              </a:ext>
            </a:extLst>
          </p:cNvPr>
          <p:cNvSpPr txBox="1"/>
          <p:nvPr/>
        </p:nvSpPr>
        <p:spPr>
          <a:xfrm>
            <a:off x="918183" y="2011662"/>
            <a:ext cx="7862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En su versión móvil está disponible en </a:t>
            </a:r>
            <a:r>
              <a:rPr lang="es-ES" sz="2400" b="1" dirty="0"/>
              <a:t>IOS</a:t>
            </a:r>
            <a:r>
              <a:rPr lang="es-ES" sz="2400" dirty="0"/>
              <a:t> y en </a:t>
            </a:r>
            <a:r>
              <a:rPr lang="es-ES" sz="2400" b="1" dirty="0"/>
              <a:t>Android</a:t>
            </a:r>
            <a:r>
              <a:rPr lang="es-ES" sz="2400" dirty="0"/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93FB42-6222-B34C-252B-F9B147B8F0F0}"/>
              </a:ext>
            </a:extLst>
          </p:cNvPr>
          <p:cNvSpPr txBox="1"/>
          <p:nvPr/>
        </p:nvSpPr>
        <p:spPr>
          <a:xfrm>
            <a:off x="974349" y="4304791"/>
            <a:ext cx="77506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sz="2400" dirty="0"/>
              <a:t>Asegurarse que el editor sea Microsoft </a:t>
            </a:r>
            <a:r>
              <a:rPr lang="es-ES" sz="2400" dirty="0" err="1"/>
              <a:t>Corporation</a:t>
            </a:r>
            <a:r>
              <a:rPr lang="es-E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99752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EAD42CC-3586-0FF3-B7D6-132C0FC661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2492" y="720090"/>
            <a:ext cx="2807968" cy="493149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B75E7D4-B0FD-4C0D-A379-8A5E9A1D428B}"/>
              </a:ext>
            </a:extLst>
          </p:cNvPr>
          <p:cNvSpPr txBox="1"/>
          <p:nvPr/>
        </p:nvSpPr>
        <p:spPr>
          <a:xfrm>
            <a:off x="891540" y="594360"/>
            <a:ext cx="34632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/>
              <a:t>REGISTRO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A26C76BA-D72A-1FEF-81A0-0BB61058FFAD}"/>
              </a:ext>
            </a:extLst>
          </p:cNvPr>
          <p:cNvCxnSpPr>
            <a:cxnSpLocks/>
          </p:cNvCxnSpPr>
          <p:nvPr/>
        </p:nvCxnSpPr>
        <p:spPr>
          <a:xfrm>
            <a:off x="900792" y="1340851"/>
            <a:ext cx="411697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1F929013-71EC-BAB9-9441-405B8149D9A5}"/>
              </a:ext>
            </a:extLst>
          </p:cNvPr>
          <p:cNvSpPr txBox="1"/>
          <p:nvPr/>
        </p:nvSpPr>
        <p:spPr>
          <a:xfrm>
            <a:off x="809626" y="2251710"/>
            <a:ext cx="34175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Número de teléfono.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89C6433-72EA-B47B-211C-B9FD29F03097}"/>
              </a:ext>
            </a:extLst>
          </p:cNvPr>
          <p:cNvSpPr txBox="1"/>
          <p:nvPr/>
        </p:nvSpPr>
        <p:spPr>
          <a:xfrm>
            <a:off x="722948" y="4144626"/>
            <a:ext cx="8009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Nombre con el que queremos aparecer en la aplicación.</a:t>
            </a:r>
          </a:p>
        </p:txBody>
      </p:sp>
    </p:spTree>
    <p:extLst>
      <p:ext uri="{BB962C8B-B14F-4D97-AF65-F5344CB8AC3E}">
        <p14:creationId xmlns:p14="http://schemas.microsoft.com/office/powerpoint/2010/main" val="1075188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B8FEB1A-4000-2C5D-929A-6A82FE8101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6100" y="749300"/>
            <a:ext cx="3479800" cy="513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2991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EE74F233-1C8B-F927-A607-35AA2E396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9972" y="683830"/>
            <a:ext cx="4932855" cy="5000296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2B6CF296-9555-C6DE-630A-5A1D7AA90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838" y="2191405"/>
            <a:ext cx="3938278" cy="150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401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E79B7D32-A5D6-69F1-850F-1C953210FCC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65269" y="855044"/>
            <a:ext cx="5661461" cy="5000269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6763B9B-C36A-58D3-83CC-A9C655852EC4}"/>
              </a:ext>
            </a:extLst>
          </p:cNvPr>
          <p:cNvSpPr txBox="1"/>
          <p:nvPr/>
        </p:nvSpPr>
        <p:spPr>
          <a:xfrm>
            <a:off x="1584777" y="2812188"/>
            <a:ext cx="79878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000" dirty="0"/>
              <a:t>Rápida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7EC34DB-B496-85F8-1F05-09194BAE57C2}"/>
              </a:ext>
            </a:extLst>
          </p:cNvPr>
          <p:cNvSpPr txBox="1"/>
          <p:nvPr/>
        </p:nvSpPr>
        <p:spPr>
          <a:xfrm>
            <a:off x="1584777" y="1806793"/>
            <a:ext cx="4965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000" dirty="0"/>
              <a:t>Segura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5B6AA35-BC85-3749-61C4-AC873308C988}"/>
              </a:ext>
            </a:extLst>
          </p:cNvPr>
          <p:cNvSpPr txBox="1"/>
          <p:nvPr/>
        </p:nvSpPr>
        <p:spPr>
          <a:xfrm>
            <a:off x="1523121" y="3843154"/>
            <a:ext cx="4572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000" dirty="0"/>
              <a:t>Cómoda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CAC9289-559E-D418-F09E-EED308F29919}"/>
              </a:ext>
            </a:extLst>
          </p:cNvPr>
          <p:cNvSpPr txBox="1"/>
          <p:nvPr/>
        </p:nvSpPr>
        <p:spPr>
          <a:xfrm>
            <a:off x="1584777" y="4808733"/>
            <a:ext cx="28065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4000" dirty="0"/>
              <a:t>Gratuita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A2FF37E-5138-9820-AA08-90CB9EC1328F}"/>
              </a:ext>
            </a:extLst>
          </p:cNvPr>
          <p:cNvSpPr txBox="1"/>
          <p:nvPr/>
        </p:nvSpPr>
        <p:spPr>
          <a:xfrm>
            <a:off x="965355" y="679455"/>
            <a:ext cx="6851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/>
              <a:t>¿Por qué usar </a:t>
            </a:r>
            <a:r>
              <a:rPr lang="es-ES" sz="4400" dirty="0" err="1"/>
              <a:t>Kaizala</a:t>
            </a:r>
            <a:r>
              <a:rPr lang="es-ES" sz="4400" dirty="0"/>
              <a:t>?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C833BD26-A7E5-B107-93D0-F415562B5F71}"/>
              </a:ext>
            </a:extLst>
          </p:cNvPr>
          <p:cNvCxnSpPr>
            <a:cxnSpLocks/>
          </p:cNvCxnSpPr>
          <p:nvPr/>
        </p:nvCxnSpPr>
        <p:spPr>
          <a:xfrm flipV="1">
            <a:off x="965355" y="1549100"/>
            <a:ext cx="9946485" cy="18142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656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FC919635-B4D5-8F30-0D3A-DA6909BCF0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973" y="891542"/>
            <a:ext cx="8905467" cy="4435751"/>
          </a:xfrm>
          <a:prstGeom prst="rect">
            <a:avLst/>
          </a:prstGeom>
        </p:spPr>
      </p:pic>
      <p:sp>
        <p:nvSpPr>
          <p:cNvPr id="5" name="Flecha derecha 4">
            <a:extLst>
              <a:ext uri="{FF2B5EF4-FFF2-40B4-BE49-F238E27FC236}">
                <a16:creationId xmlns:a16="http://schemas.microsoft.com/office/drawing/2014/main" id="{FB3888BD-64C6-CFD6-B2B9-F00ABBD8BA66}"/>
              </a:ext>
            </a:extLst>
          </p:cNvPr>
          <p:cNvSpPr/>
          <p:nvPr/>
        </p:nvSpPr>
        <p:spPr>
          <a:xfrm rot="18973609">
            <a:off x="3491707" y="3702277"/>
            <a:ext cx="1431824" cy="3670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1"/>
          </a:p>
        </p:txBody>
      </p:sp>
    </p:spTree>
    <p:extLst>
      <p:ext uri="{BB962C8B-B14F-4D97-AF65-F5344CB8AC3E}">
        <p14:creationId xmlns:p14="http://schemas.microsoft.com/office/powerpoint/2010/main" val="226144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D4D7CA4E-1FFD-6831-0F22-F80B43C8B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5471" y="588038"/>
            <a:ext cx="5549900" cy="4920636"/>
          </a:xfrm>
          <a:prstGeom prst="rect">
            <a:avLst/>
          </a:prstGeom>
        </p:spPr>
      </p:pic>
      <p:sp>
        <p:nvSpPr>
          <p:cNvPr id="5" name="Flecha derecha 4">
            <a:extLst>
              <a:ext uri="{FF2B5EF4-FFF2-40B4-BE49-F238E27FC236}">
                <a16:creationId xmlns:a16="http://schemas.microsoft.com/office/drawing/2014/main" id="{966CB005-DC89-6D17-66DB-51B43F432EB3}"/>
              </a:ext>
            </a:extLst>
          </p:cNvPr>
          <p:cNvSpPr/>
          <p:nvPr/>
        </p:nvSpPr>
        <p:spPr>
          <a:xfrm rot="18973609">
            <a:off x="2062479" y="1165821"/>
            <a:ext cx="1431824" cy="36701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1"/>
          </a:p>
        </p:txBody>
      </p:sp>
    </p:spTree>
    <p:extLst>
      <p:ext uri="{BB962C8B-B14F-4D97-AF65-F5344CB8AC3E}">
        <p14:creationId xmlns:p14="http://schemas.microsoft.com/office/powerpoint/2010/main" val="2491740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FA9EE6E-8010-3D91-EF64-6A0F001DC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430" y="319791"/>
            <a:ext cx="3701143" cy="5545984"/>
          </a:xfrm>
          <a:prstGeom prst="rect">
            <a:avLst/>
          </a:prstGeom>
        </p:spPr>
      </p:pic>
      <p:sp>
        <p:nvSpPr>
          <p:cNvPr id="6" name="Elipse 5">
            <a:extLst>
              <a:ext uri="{FF2B5EF4-FFF2-40B4-BE49-F238E27FC236}">
                <a16:creationId xmlns:a16="http://schemas.microsoft.com/office/drawing/2014/main" id="{DF76141F-1DE3-DB84-916E-F245DEFC8332}"/>
              </a:ext>
            </a:extLst>
          </p:cNvPr>
          <p:cNvSpPr/>
          <p:nvPr/>
        </p:nvSpPr>
        <p:spPr>
          <a:xfrm>
            <a:off x="5994401" y="4296230"/>
            <a:ext cx="1291772" cy="85634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1"/>
          </a:p>
        </p:txBody>
      </p:sp>
    </p:spTree>
    <p:extLst>
      <p:ext uri="{BB962C8B-B14F-4D97-AF65-F5344CB8AC3E}">
        <p14:creationId xmlns:p14="http://schemas.microsoft.com/office/powerpoint/2010/main" val="318947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301D280-F10C-36BD-40EC-BAA396CCA3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59" t="28514" r="13601"/>
          <a:stretch/>
        </p:blipFill>
        <p:spPr>
          <a:xfrm>
            <a:off x="1940147" y="823576"/>
            <a:ext cx="7593199" cy="5414864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6BA07DF-31DD-CB8D-51B9-CA1094280266}"/>
              </a:ext>
            </a:extLst>
          </p:cNvPr>
          <p:cNvSpPr txBox="1"/>
          <p:nvPr/>
        </p:nvSpPr>
        <p:spPr>
          <a:xfrm>
            <a:off x="2944404" y="345240"/>
            <a:ext cx="7411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Si no estamos registrados introducimos el numero de teléfono</a:t>
            </a:r>
          </a:p>
        </p:txBody>
      </p:sp>
    </p:spTree>
    <p:extLst>
      <p:ext uri="{BB962C8B-B14F-4D97-AF65-F5344CB8AC3E}">
        <p14:creationId xmlns:p14="http://schemas.microsoft.com/office/powerpoint/2010/main" val="4212911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301D280-F10C-36BD-40EC-BAA396CCA3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59" t="28514" r="13601"/>
          <a:stretch/>
        </p:blipFill>
        <p:spPr>
          <a:xfrm>
            <a:off x="1652095" y="194310"/>
            <a:ext cx="8475611" cy="6044130"/>
          </a:xfrm>
          <a:prstGeom prst="rect">
            <a:avLst/>
          </a:prstGeom>
        </p:spPr>
      </p:pic>
      <p:sp>
        <p:nvSpPr>
          <p:cNvPr id="4" name="Flecha derecha 3">
            <a:extLst>
              <a:ext uri="{FF2B5EF4-FFF2-40B4-BE49-F238E27FC236}">
                <a16:creationId xmlns:a16="http://schemas.microsoft.com/office/drawing/2014/main" id="{A7967082-F315-A5ED-E62E-D5C026075D12}"/>
              </a:ext>
            </a:extLst>
          </p:cNvPr>
          <p:cNvSpPr/>
          <p:nvPr/>
        </p:nvSpPr>
        <p:spPr>
          <a:xfrm rot="19334328">
            <a:off x="800101" y="1565910"/>
            <a:ext cx="1108710" cy="5715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Flecha derecha 4">
            <a:extLst>
              <a:ext uri="{FF2B5EF4-FFF2-40B4-BE49-F238E27FC236}">
                <a16:creationId xmlns:a16="http://schemas.microsoft.com/office/drawing/2014/main" id="{09263FEE-F1D1-F689-00EE-2EBAB4C02051}"/>
              </a:ext>
            </a:extLst>
          </p:cNvPr>
          <p:cNvSpPr/>
          <p:nvPr/>
        </p:nvSpPr>
        <p:spPr>
          <a:xfrm rot="19334328">
            <a:off x="800101" y="2198370"/>
            <a:ext cx="1108710" cy="5715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52230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nterfaz de usuario gráfica, Texto, Aplicación, Chat o mensaje de texto&#10;&#10;Descripción generada automáticamente">
            <a:extLst>
              <a:ext uri="{FF2B5EF4-FFF2-40B4-BE49-F238E27FC236}">
                <a16:creationId xmlns:a16="http://schemas.microsoft.com/office/drawing/2014/main" id="{BC7811D3-BF12-A8A0-E140-834F31A9C2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947" t="27304" r="947" b="48473"/>
          <a:stretch/>
        </p:blipFill>
        <p:spPr>
          <a:xfrm>
            <a:off x="3148243" y="1934307"/>
            <a:ext cx="6298909" cy="2602523"/>
          </a:xfrm>
          <a:prstGeom prst="rect">
            <a:avLst/>
          </a:prstGeom>
        </p:spPr>
      </p:pic>
      <p:sp>
        <p:nvSpPr>
          <p:cNvPr id="4" name="Flecha derecha 3">
            <a:extLst>
              <a:ext uri="{FF2B5EF4-FFF2-40B4-BE49-F238E27FC236}">
                <a16:creationId xmlns:a16="http://schemas.microsoft.com/office/drawing/2014/main" id="{8B8A6429-2AB2-55B0-92E4-0F096B5014E0}"/>
              </a:ext>
            </a:extLst>
          </p:cNvPr>
          <p:cNvSpPr/>
          <p:nvPr/>
        </p:nvSpPr>
        <p:spPr>
          <a:xfrm rot="20143229" flipV="1">
            <a:off x="2126708" y="3158219"/>
            <a:ext cx="1796881" cy="260207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33972A1-A9E4-2E2E-6EB1-7794A7A8539D}"/>
              </a:ext>
            </a:extLst>
          </p:cNvPr>
          <p:cNvSpPr/>
          <p:nvPr/>
        </p:nvSpPr>
        <p:spPr>
          <a:xfrm>
            <a:off x="4571999" y="2655277"/>
            <a:ext cx="3160713" cy="213187"/>
          </a:xfrm>
          <a:prstGeom prst="rect">
            <a:avLst/>
          </a:prstGeom>
          <a:solidFill>
            <a:schemeClr val="bg1">
              <a:lumMod val="75000"/>
              <a:alpha val="9715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lt1">
                  <a:alpha val="4745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21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DF1A9451-547E-1744-001B-CCE5C53C62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805"/>
          <a:stretch/>
        </p:blipFill>
        <p:spPr>
          <a:xfrm>
            <a:off x="3817620" y="2663422"/>
            <a:ext cx="7463028" cy="1524749"/>
          </a:xfrm>
          <a:prstGeom prst="rect">
            <a:avLst/>
          </a:prstGeom>
        </p:spPr>
      </p:pic>
      <p:sp>
        <p:nvSpPr>
          <p:cNvPr id="5" name="Flecha derecha 4">
            <a:extLst>
              <a:ext uri="{FF2B5EF4-FFF2-40B4-BE49-F238E27FC236}">
                <a16:creationId xmlns:a16="http://schemas.microsoft.com/office/drawing/2014/main" id="{F2B26C2B-9005-96FE-022C-60E89412165F}"/>
              </a:ext>
            </a:extLst>
          </p:cNvPr>
          <p:cNvSpPr/>
          <p:nvPr/>
        </p:nvSpPr>
        <p:spPr>
          <a:xfrm rot="20143229">
            <a:off x="4411980" y="4206240"/>
            <a:ext cx="1177290" cy="12573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1B926FA-9704-BBB8-C436-2D3389000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4940" y="4269105"/>
            <a:ext cx="5905500" cy="13462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3AE83B8-E670-1E18-0DB9-BFF6306EF2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9376" y="990600"/>
            <a:ext cx="28702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12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F942842-4587-C12B-F840-EC4C251E3C04}"/>
              </a:ext>
            </a:extLst>
          </p:cNvPr>
          <p:cNvSpPr txBox="1"/>
          <p:nvPr/>
        </p:nvSpPr>
        <p:spPr>
          <a:xfrm>
            <a:off x="888387" y="1002687"/>
            <a:ext cx="6542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GRUPO DE DIFUSIÓN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DF3D073-835B-AA24-B84B-CEE1145AE84D}"/>
              </a:ext>
            </a:extLst>
          </p:cNvPr>
          <p:cNvCxnSpPr/>
          <p:nvPr/>
        </p:nvCxnSpPr>
        <p:spPr>
          <a:xfrm>
            <a:off x="925830" y="1634490"/>
            <a:ext cx="1056132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9876A41-E242-91D0-6567-F1515E1891C2}"/>
              </a:ext>
            </a:extLst>
          </p:cNvPr>
          <p:cNvSpPr txBox="1"/>
          <p:nvPr/>
        </p:nvSpPr>
        <p:spPr>
          <a:xfrm>
            <a:off x="1466850" y="2388870"/>
            <a:ext cx="9258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Dar informaciones que no queremos que sean contestadas. </a:t>
            </a:r>
          </a:p>
        </p:txBody>
      </p:sp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CD204346-27EC-C1DD-0AC1-567406ACF8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265269" y="855044"/>
            <a:ext cx="5661461" cy="500026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F18BED8-8F5D-F25A-73A3-1C93B79464DF}"/>
              </a:ext>
            </a:extLst>
          </p:cNvPr>
          <p:cNvSpPr txBox="1"/>
          <p:nvPr/>
        </p:nvSpPr>
        <p:spPr>
          <a:xfrm>
            <a:off x="1466850" y="3422691"/>
            <a:ext cx="1013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Sólo el administrador escribe, los suscriptores no pueden contestar.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C5679F0-DC44-CF43-E12C-363D1EE644E0}"/>
              </a:ext>
            </a:extLst>
          </p:cNvPr>
          <p:cNvSpPr txBox="1"/>
          <p:nvPr/>
        </p:nvSpPr>
        <p:spPr>
          <a:xfrm>
            <a:off x="1466850" y="4377392"/>
            <a:ext cx="9258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Los </a:t>
            </a:r>
            <a:r>
              <a:rPr lang="es-ES" sz="2800" i="1" dirty="0"/>
              <a:t>suscriptores</a:t>
            </a:r>
            <a:r>
              <a:rPr lang="es-ES" sz="2800" dirty="0"/>
              <a:t> no ven quien está en el grupo.</a:t>
            </a:r>
          </a:p>
        </p:txBody>
      </p:sp>
    </p:spTree>
    <p:extLst>
      <p:ext uri="{BB962C8B-B14F-4D97-AF65-F5344CB8AC3E}">
        <p14:creationId xmlns:p14="http://schemas.microsoft.com/office/powerpoint/2010/main" val="227627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F942842-4587-C12B-F840-EC4C251E3C04}"/>
              </a:ext>
            </a:extLst>
          </p:cNvPr>
          <p:cNvSpPr txBox="1"/>
          <p:nvPr/>
        </p:nvSpPr>
        <p:spPr>
          <a:xfrm>
            <a:off x="888387" y="1002687"/>
            <a:ext cx="6542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GRUPOS DE ORGANIZACIÓN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DF3D073-835B-AA24-B84B-CEE1145AE84D}"/>
              </a:ext>
            </a:extLst>
          </p:cNvPr>
          <p:cNvCxnSpPr/>
          <p:nvPr/>
        </p:nvCxnSpPr>
        <p:spPr>
          <a:xfrm>
            <a:off x="925830" y="1634490"/>
            <a:ext cx="10561320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>
            <a:extLst>
              <a:ext uri="{FF2B5EF4-FFF2-40B4-BE49-F238E27FC236}">
                <a16:creationId xmlns:a16="http://schemas.microsoft.com/office/drawing/2014/main" id="{79876A41-E242-91D0-6567-F1515E1891C2}"/>
              </a:ext>
            </a:extLst>
          </p:cNvPr>
          <p:cNvSpPr txBox="1"/>
          <p:nvPr/>
        </p:nvSpPr>
        <p:spPr>
          <a:xfrm>
            <a:off x="1466850" y="2388870"/>
            <a:ext cx="9258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Permite la interacción de los participantes. </a:t>
            </a:r>
          </a:p>
        </p:txBody>
      </p:sp>
      <p:pic>
        <p:nvPicPr>
          <p:cNvPr id="6" name="Imagen 5" descr="Icono&#10;&#10;Descripción generada automáticamente">
            <a:extLst>
              <a:ext uri="{FF2B5EF4-FFF2-40B4-BE49-F238E27FC236}">
                <a16:creationId xmlns:a16="http://schemas.microsoft.com/office/drawing/2014/main" id="{CD204346-27EC-C1DD-0AC1-567406ACF8A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265269" y="855044"/>
            <a:ext cx="5661461" cy="500026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C5679F0-DC44-CF43-E12C-363D1EE644E0}"/>
              </a:ext>
            </a:extLst>
          </p:cNvPr>
          <p:cNvSpPr txBox="1"/>
          <p:nvPr/>
        </p:nvSpPr>
        <p:spPr>
          <a:xfrm>
            <a:off x="1466849" y="3591967"/>
            <a:ext cx="92583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/>
              <a:t>Los </a:t>
            </a:r>
            <a:r>
              <a:rPr lang="es-ES" sz="2800" i="1" dirty="0"/>
              <a:t>miembros</a:t>
            </a:r>
            <a:r>
              <a:rPr lang="es-ES" sz="2800" dirty="0"/>
              <a:t> pueden ver quien está en el grupo, aunque no ven sus números de teléfono (si no están previamente en la agenda).</a:t>
            </a:r>
          </a:p>
        </p:txBody>
      </p:sp>
    </p:spTree>
    <p:extLst>
      <p:ext uri="{BB962C8B-B14F-4D97-AF65-F5344CB8AC3E}">
        <p14:creationId xmlns:p14="http://schemas.microsoft.com/office/powerpoint/2010/main" val="369422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97BC3D2-AECE-06C6-05F3-E9CCB94AD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4855" y="1541196"/>
            <a:ext cx="9056511" cy="4098110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0C2CBEA7-1235-3020-EA7D-E80FFA7F12AD}"/>
              </a:ext>
            </a:extLst>
          </p:cNvPr>
          <p:cNvSpPr/>
          <p:nvPr/>
        </p:nvSpPr>
        <p:spPr>
          <a:xfrm>
            <a:off x="2043289" y="3341511"/>
            <a:ext cx="1128889" cy="87489"/>
          </a:xfrm>
          <a:prstGeom prst="rect">
            <a:avLst/>
          </a:prstGeom>
          <a:solidFill>
            <a:schemeClr val="accent6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Flecha derecha 2">
            <a:extLst>
              <a:ext uri="{FF2B5EF4-FFF2-40B4-BE49-F238E27FC236}">
                <a16:creationId xmlns:a16="http://schemas.microsoft.com/office/drawing/2014/main" id="{ECDE8657-354B-FE8C-9695-7BCBE81F0665}"/>
              </a:ext>
            </a:extLst>
          </p:cNvPr>
          <p:cNvSpPr/>
          <p:nvPr/>
        </p:nvSpPr>
        <p:spPr>
          <a:xfrm rot="1640729">
            <a:off x="8160571" y="3191170"/>
            <a:ext cx="1870453" cy="181012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2A6C9F5-E174-0BB1-C78B-52289AB48A29}"/>
              </a:ext>
            </a:extLst>
          </p:cNvPr>
          <p:cNvSpPr/>
          <p:nvPr/>
        </p:nvSpPr>
        <p:spPr>
          <a:xfrm>
            <a:off x="2741246" y="4170771"/>
            <a:ext cx="560971" cy="313467"/>
          </a:xfrm>
          <a:prstGeom prst="ellipse">
            <a:avLst/>
          </a:prstGeom>
          <a:noFill/>
          <a:ln w="508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593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0965A57D-3D98-E1AE-C345-5FBDC6D43D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8529" y="905933"/>
            <a:ext cx="4686945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128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F942842-4587-C12B-F840-EC4C251E3C04}"/>
              </a:ext>
            </a:extLst>
          </p:cNvPr>
          <p:cNvSpPr txBox="1"/>
          <p:nvPr/>
        </p:nvSpPr>
        <p:spPr>
          <a:xfrm>
            <a:off x="809365" y="667982"/>
            <a:ext cx="6542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COMO DIFUNDIR GRUPOS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DF3D073-835B-AA24-B84B-CEE1145AE84D}"/>
              </a:ext>
            </a:extLst>
          </p:cNvPr>
          <p:cNvCxnSpPr>
            <a:cxnSpLocks/>
          </p:cNvCxnSpPr>
          <p:nvPr/>
        </p:nvCxnSpPr>
        <p:spPr>
          <a:xfrm>
            <a:off x="959697" y="1295824"/>
            <a:ext cx="4707325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Imagen 6" descr="Interfaz de usuario gráfica, Texto, Aplicación, Chat o mensaje de texto&#10;&#10;Descripción generada automáticamente">
            <a:extLst>
              <a:ext uri="{FF2B5EF4-FFF2-40B4-BE49-F238E27FC236}">
                <a16:creationId xmlns:a16="http://schemas.microsoft.com/office/drawing/2014/main" id="{B227EA70-EA4D-C125-17C7-C6A64DB207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47" b="7404"/>
          <a:stretch/>
        </p:blipFill>
        <p:spPr>
          <a:xfrm>
            <a:off x="7100711" y="419627"/>
            <a:ext cx="3386667" cy="5436372"/>
          </a:xfrm>
          <a:prstGeom prst="rect">
            <a:avLst/>
          </a:prstGeom>
        </p:spPr>
      </p:pic>
      <p:sp>
        <p:nvSpPr>
          <p:cNvPr id="11" name="Flecha derecha 10">
            <a:extLst>
              <a:ext uri="{FF2B5EF4-FFF2-40B4-BE49-F238E27FC236}">
                <a16:creationId xmlns:a16="http://schemas.microsoft.com/office/drawing/2014/main" id="{64AA024D-A66F-06BE-14E1-27F4CD0F2683}"/>
              </a:ext>
            </a:extLst>
          </p:cNvPr>
          <p:cNvSpPr/>
          <p:nvPr/>
        </p:nvSpPr>
        <p:spPr>
          <a:xfrm>
            <a:off x="4585998" y="4707467"/>
            <a:ext cx="2387823" cy="203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163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B67C5F44-42E3-6204-F77F-A4DB496F9E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301"/>
          <a:stretch/>
        </p:blipFill>
        <p:spPr>
          <a:xfrm>
            <a:off x="4694579" y="905933"/>
            <a:ext cx="2834845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6638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Código QR&#10;&#10;Descripción generada automáticamente">
            <a:extLst>
              <a:ext uri="{FF2B5EF4-FFF2-40B4-BE49-F238E27FC236}">
                <a16:creationId xmlns:a16="http://schemas.microsoft.com/office/drawing/2014/main" id="{40CA6547-AAA8-9072-A383-4AE0D55979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78"/>
          <a:stretch/>
        </p:blipFill>
        <p:spPr>
          <a:xfrm>
            <a:off x="4694579" y="905933"/>
            <a:ext cx="2834845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2812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 descr="Interfaz de usuario gráfica&#10;&#10;Descripción generada automáticamente con confianza media">
            <a:extLst>
              <a:ext uri="{FF2B5EF4-FFF2-40B4-BE49-F238E27FC236}">
                <a16:creationId xmlns:a16="http://schemas.microsoft.com/office/drawing/2014/main" id="{C620D56F-4836-2D88-702F-F22A1EACD2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909"/>
          <a:stretch/>
        </p:blipFill>
        <p:spPr>
          <a:xfrm>
            <a:off x="4694579" y="905933"/>
            <a:ext cx="2834845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324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CF942842-4587-C12B-F840-EC4C251E3C04}"/>
              </a:ext>
            </a:extLst>
          </p:cNvPr>
          <p:cNvSpPr txBox="1"/>
          <p:nvPr/>
        </p:nvSpPr>
        <p:spPr>
          <a:xfrm>
            <a:off x="809365" y="667982"/>
            <a:ext cx="65426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COMO UNIRSE A GRUPOS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DDF3D073-835B-AA24-B84B-CEE1145AE84D}"/>
              </a:ext>
            </a:extLst>
          </p:cNvPr>
          <p:cNvCxnSpPr>
            <a:cxnSpLocks/>
          </p:cNvCxnSpPr>
          <p:nvPr/>
        </p:nvCxnSpPr>
        <p:spPr>
          <a:xfrm>
            <a:off x="809365" y="1295823"/>
            <a:ext cx="4707325" cy="0"/>
          </a:xfrm>
          <a:prstGeom prst="line">
            <a:avLst/>
          </a:prstGeom>
          <a:ln w="254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Flecha derecha 10">
            <a:extLst>
              <a:ext uri="{FF2B5EF4-FFF2-40B4-BE49-F238E27FC236}">
                <a16:creationId xmlns:a16="http://schemas.microsoft.com/office/drawing/2014/main" id="{64AA024D-A66F-06BE-14E1-27F4CD0F2683}"/>
              </a:ext>
            </a:extLst>
          </p:cNvPr>
          <p:cNvSpPr/>
          <p:nvPr/>
        </p:nvSpPr>
        <p:spPr>
          <a:xfrm rot="20302208">
            <a:off x="4322778" y="2598712"/>
            <a:ext cx="2387823" cy="203200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Imagen 14" descr="Interfaz de usuario gráfica, Texto, Aplicación, Chat o mensaje de texto&#10;&#10;Descripción generada automáticamente">
            <a:extLst>
              <a:ext uri="{FF2B5EF4-FFF2-40B4-BE49-F238E27FC236}">
                <a16:creationId xmlns:a16="http://schemas.microsoft.com/office/drawing/2014/main" id="{9F1E6256-740F-F609-E3C9-F6D22D2265B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88" b="46094"/>
          <a:stretch/>
        </p:blipFill>
        <p:spPr>
          <a:xfrm>
            <a:off x="6889043" y="1398164"/>
            <a:ext cx="4493593" cy="406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71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nterfaz de usuario gráfica, Aplicación, Teams&#10;&#10;Descripción generada automáticamente">
            <a:extLst>
              <a:ext uri="{FF2B5EF4-FFF2-40B4-BE49-F238E27FC236}">
                <a16:creationId xmlns:a16="http://schemas.microsoft.com/office/drawing/2014/main" id="{17A8E76C-864F-73C2-312E-5E218298C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805"/>
          <a:stretch/>
        </p:blipFill>
        <p:spPr>
          <a:xfrm>
            <a:off x="8459300" y="835572"/>
            <a:ext cx="2853279" cy="4932646"/>
          </a:xfrm>
          <a:prstGeom prst="rect">
            <a:avLst/>
          </a:prstGeom>
        </p:spPr>
      </p:pic>
      <p:pic>
        <p:nvPicPr>
          <p:cNvPr id="8" name="Imagen 7" descr="Interfaz de usuario gráfica, Aplicación&#10;&#10;Descripción generada automáticamente">
            <a:extLst>
              <a:ext uri="{FF2B5EF4-FFF2-40B4-BE49-F238E27FC236}">
                <a16:creationId xmlns:a16="http://schemas.microsoft.com/office/drawing/2014/main" id="{92539851-4DCD-5459-F8EA-4815AA0DDC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880"/>
          <a:stretch/>
        </p:blipFill>
        <p:spPr>
          <a:xfrm>
            <a:off x="4863232" y="835572"/>
            <a:ext cx="2779551" cy="4801508"/>
          </a:xfrm>
          <a:prstGeom prst="rect">
            <a:avLst/>
          </a:prstGeom>
        </p:spPr>
      </p:pic>
      <p:pic>
        <p:nvPicPr>
          <p:cNvPr id="10" name="Imagen 9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0B6AB859-F880-A0AA-5759-776948F658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80"/>
          <a:stretch/>
        </p:blipFill>
        <p:spPr>
          <a:xfrm>
            <a:off x="1267166" y="835572"/>
            <a:ext cx="2779550" cy="4801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46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FBA755F-DE9C-B4D4-B7E2-98363FAF567D}"/>
              </a:ext>
            </a:extLst>
          </p:cNvPr>
          <p:cNvSpPr txBox="1"/>
          <p:nvPr/>
        </p:nvSpPr>
        <p:spPr>
          <a:xfrm>
            <a:off x="1011936" y="719328"/>
            <a:ext cx="3730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ACCIONES</a:t>
            </a: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FF2870F2-C9BA-5924-426E-17C6BDD9B489}"/>
              </a:ext>
            </a:extLst>
          </p:cNvPr>
          <p:cNvCxnSpPr>
            <a:cxnSpLocks/>
          </p:cNvCxnSpPr>
          <p:nvPr/>
        </p:nvCxnSpPr>
        <p:spPr>
          <a:xfrm>
            <a:off x="1011936" y="1242548"/>
            <a:ext cx="9899904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6" name="Imagen 5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482CEEB8-2313-E7A6-9BA0-9BE337251B7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3711" b="-1"/>
          <a:stretch/>
        </p:blipFill>
        <p:spPr>
          <a:xfrm>
            <a:off x="5718049" y="1784156"/>
            <a:ext cx="4917300" cy="4048577"/>
          </a:xfrm>
          <a:prstGeom prst="rect">
            <a:avLst/>
          </a:prstGeom>
        </p:spPr>
      </p:pic>
      <p:sp>
        <p:nvSpPr>
          <p:cNvPr id="10" name="Elipse 9">
            <a:extLst>
              <a:ext uri="{FF2B5EF4-FFF2-40B4-BE49-F238E27FC236}">
                <a16:creationId xmlns:a16="http://schemas.microsoft.com/office/drawing/2014/main" id="{118462C7-75FA-0AD5-5FFA-99FD076C11EC}"/>
              </a:ext>
            </a:extLst>
          </p:cNvPr>
          <p:cNvSpPr/>
          <p:nvPr/>
        </p:nvSpPr>
        <p:spPr>
          <a:xfrm>
            <a:off x="8595360" y="1744432"/>
            <a:ext cx="2206752" cy="549474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" name="Imagen 11" descr="Interfaz de usuario gráfica, Texto&#10;&#10;Descripción generada automáticamente">
            <a:extLst>
              <a:ext uri="{FF2B5EF4-FFF2-40B4-BE49-F238E27FC236}">
                <a16:creationId xmlns:a16="http://schemas.microsoft.com/office/drawing/2014/main" id="{C39C5257-F6D7-A82E-F768-4547320321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6651" y="1433387"/>
            <a:ext cx="2631510" cy="4680581"/>
          </a:xfrm>
          <a:prstGeom prst="rect">
            <a:avLst/>
          </a:prstGeom>
        </p:spPr>
      </p:pic>
      <p:sp>
        <p:nvSpPr>
          <p:cNvPr id="13" name="Elipse 12">
            <a:extLst>
              <a:ext uri="{FF2B5EF4-FFF2-40B4-BE49-F238E27FC236}">
                <a16:creationId xmlns:a16="http://schemas.microsoft.com/office/drawing/2014/main" id="{F68F702B-A32F-E89A-0747-AB0096593B29}"/>
              </a:ext>
            </a:extLst>
          </p:cNvPr>
          <p:cNvSpPr/>
          <p:nvPr/>
        </p:nvSpPr>
        <p:spPr>
          <a:xfrm>
            <a:off x="1389888" y="5633680"/>
            <a:ext cx="725424" cy="504992"/>
          </a:xfrm>
          <a:prstGeom prst="ellipse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Flecha derecha 13">
            <a:extLst>
              <a:ext uri="{FF2B5EF4-FFF2-40B4-BE49-F238E27FC236}">
                <a16:creationId xmlns:a16="http://schemas.microsoft.com/office/drawing/2014/main" id="{D45B651F-937F-E0EF-D1FF-A0EC65C14D0D}"/>
              </a:ext>
            </a:extLst>
          </p:cNvPr>
          <p:cNvSpPr/>
          <p:nvPr/>
        </p:nvSpPr>
        <p:spPr>
          <a:xfrm rot="19524953">
            <a:off x="1821775" y="4239039"/>
            <a:ext cx="3781969" cy="143093"/>
          </a:xfrm>
          <a:prstGeom prst="right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800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652BD35A-BC99-4831-A358-06E2CEB96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6E24C1-2968-40DC-A36E-F6B85F0F07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2732" y="521208"/>
            <a:ext cx="11146536" cy="5815584"/>
          </a:xfrm>
          <a:prstGeom prst="rect">
            <a:avLst/>
          </a:prstGeom>
          <a:solidFill>
            <a:srgbClr val="FFFFFF"/>
          </a:solidFill>
          <a:ln w="69850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Imagen 1">
            <a:hlinkClick r:id="rId2"/>
            <a:extLst>
              <a:ext uri="{FF2B5EF4-FFF2-40B4-BE49-F238E27FC236}">
                <a16:creationId xmlns:a16="http://schemas.microsoft.com/office/drawing/2014/main" id="{05C318DF-5F12-BFD4-E9CC-789C9F16C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8748" y="905933"/>
            <a:ext cx="4384563" cy="5039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715091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AnalogousFromDarkSeedLeftStep">
      <a:dk1>
        <a:srgbClr val="000000"/>
      </a:dk1>
      <a:lt1>
        <a:srgbClr val="FFFFFF"/>
      </a:lt1>
      <a:dk2>
        <a:srgbClr val="221B33"/>
      </a:dk2>
      <a:lt2>
        <a:srgbClr val="F0F3F2"/>
      </a:lt2>
      <a:accent1>
        <a:srgbClr val="E72989"/>
      </a:accent1>
      <a:accent2>
        <a:srgbClr val="D517C7"/>
      </a:accent2>
      <a:accent3>
        <a:srgbClr val="A629E7"/>
      </a:accent3>
      <a:accent4>
        <a:srgbClr val="4F24D7"/>
      </a:accent4>
      <a:accent5>
        <a:srgbClr val="294AE7"/>
      </a:accent5>
      <a:accent6>
        <a:srgbClr val="1787D5"/>
      </a:accent6>
      <a:hlink>
        <a:srgbClr val="3F40BF"/>
      </a:hlink>
      <a:folHlink>
        <a:srgbClr val="7F7F7F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10705</TotalTime>
  <Words>1203</Words>
  <Application>Microsoft Macintosh PowerPoint</Application>
  <PresentationFormat>Panorámica</PresentationFormat>
  <Paragraphs>163</Paragraphs>
  <Slides>34</Slides>
  <Notes>20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40" baseType="lpstr">
      <vt:lpstr>Arial</vt:lpstr>
      <vt:lpstr>Calibri</vt:lpstr>
      <vt:lpstr>Georgia Pro Cond Light</vt:lpstr>
      <vt:lpstr>Speak Pro</vt:lpstr>
      <vt:lpstr>Wingdings</vt:lpstr>
      <vt:lpstr>RetrospectVTI</vt:lpstr>
      <vt:lpstr>USO DE KAIZALA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USO DE KAIZALA</dc:title>
  <dc:creator>LETICIA ZAMARREÑO VICENTE</dc:creator>
  <cp:lastModifiedBy>LETICIA ZAMARREÑO VICENTE</cp:lastModifiedBy>
  <cp:revision>5</cp:revision>
  <dcterms:created xsi:type="dcterms:W3CDTF">2022-11-23T23:21:52Z</dcterms:created>
  <dcterms:modified xsi:type="dcterms:W3CDTF">2022-12-15T14:49:57Z</dcterms:modified>
</cp:coreProperties>
</file>