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70" r:id="rId4"/>
    <p:sldId id="258" r:id="rId5"/>
    <p:sldId id="259" r:id="rId6"/>
    <p:sldId id="271" r:id="rId7"/>
    <p:sldId id="272" r:id="rId8"/>
    <p:sldId id="260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4/30/2024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‹Nº›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4/30/2024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4/30/2024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4/30/2024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4/30/2024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4/30/2024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4/30/2024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4/30/2024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4/30/2024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media" Target="../media/media3.mp4"/><Relationship Id="rId7" Type="http://schemas.openxmlformats.org/officeDocument/2006/relationships/image" Target="../media/image7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6.png"/><Relationship Id="rId5" Type="http://schemas.openxmlformats.org/officeDocument/2006/relationships/slideLayout" Target="../slideLayouts/slideLayout6.xml"/><Relationship Id="rId4" Type="http://schemas.openxmlformats.org/officeDocument/2006/relationships/video" Target="../media/media3.mp4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F36F70-DA7B-433F-BEE5-9F4C9569D1D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/>
              <a:t>Grabación y edición de video 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EFAB642-FF0D-43DD-81AE-FA733159E84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/>
              <a:t>Rubén Romero Pascual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757A102-7E73-4BF2-99AC-BED1C2FF43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013" y="4499397"/>
            <a:ext cx="1640910" cy="1640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3EFB4C2E-CF72-47B0-9FA3-9511018636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9801" y="5472114"/>
            <a:ext cx="1710266" cy="602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33179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BBD00D-9B13-44AD-84D3-441927659B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Primeros pasos en el cine</a:t>
            </a:r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2090F285-C6B3-4B01-900A-5BC6F296B89B}"/>
              </a:ext>
            </a:extLst>
          </p:cNvPr>
          <p:cNvSpPr txBox="1">
            <a:spLocks/>
          </p:cNvSpPr>
          <p:nvPr/>
        </p:nvSpPr>
        <p:spPr>
          <a:xfrm>
            <a:off x="3521902" y="5933161"/>
            <a:ext cx="3739019" cy="97494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600" dirty="0"/>
              <a:t>George Méliès</a:t>
            </a:r>
          </a:p>
        </p:txBody>
      </p:sp>
      <p:pic>
        <p:nvPicPr>
          <p:cNvPr id="1028" name="Picture 4" descr="George Méliès en 11 cortos pioneros de los efectos especiales">
            <a:extLst>
              <a:ext uri="{FF2B5EF4-FFF2-40B4-BE49-F238E27FC236}">
                <a16:creationId xmlns:a16="http://schemas.microsoft.com/office/drawing/2014/main" id="{677EF77D-EB94-4568-A610-59E2A1BE37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7250" y="1715023"/>
            <a:ext cx="4926904" cy="407367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94C63426-DE85-4B04-8676-01F890520750}"/>
              </a:ext>
            </a:extLst>
          </p:cNvPr>
          <p:cNvSpPr txBox="1">
            <a:spLocks/>
          </p:cNvSpPr>
          <p:nvPr/>
        </p:nvSpPr>
        <p:spPr>
          <a:xfrm>
            <a:off x="1419616" y="1689971"/>
            <a:ext cx="4752584" cy="240604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600" dirty="0"/>
              <a:t>Ilusionismo: </a:t>
            </a:r>
          </a:p>
          <a:p>
            <a:r>
              <a:rPr lang="es-ES" sz="3200" b="0" i="0" dirty="0">
                <a:solidFill>
                  <a:srgbClr val="202124"/>
                </a:solidFill>
                <a:effectLst/>
                <a:latin typeface="Google Sans"/>
              </a:rPr>
              <a:t>m. </a:t>
            </a:r>
            <a:r>
              <a:rPr lang="es-ES" sz="3200" b="0" i="0" dirty="0">
                <a:solidFill>
                  <a:srgbClr val="040C28"/>
                </a:solidFill>
                <a:effectLst/>
                <a:latin typeface="Google Sans"/>
              </a:rPr>
              <a:t>Arte de producir fenómenos que parecen contradecir los hechos naturales</a:t>
            </a:r>
            <a:endParaRPr lang="es-ES" sz="3600" dirty="0"/>
          </a:p>
        </p:txBody>
      </p:sp>
    </p:spTree>
    <p:extLst>
      <p:ext uri="{BB962C8B-B14F-4D97-AF65-F5344CB8AC3E}">
        <p14:creationId xmlns:p14="http://schemas.microsoft.com/office/powerpoint/2010/main" val="21421548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BBD00D-9B13-44AD-84D3-441927659B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Primeros pasos en el cine</a:t>
            </a:r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2090F285-C6B3-4B01-900A-5BC6F296B89B}"/>
              </a:ext>
            </a:extLst>
          </p:cNvPr>
          <p:cNvSpPr txBox="1">
            <a:spLocks/>
          </p:cNvSpPr>
          <p:nvPr/>
        </p:nvSpPr>
        <p:spPr>
          <a:xfrm>
            <a:off x="1396456" y="2500510"/>
            <a:ext cx="3739019" cy="97494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600" dirty="0"/>
              <a:t>George Méliès</a:t>
            </a: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94C63426-DE85-4B04-8676-01F890520750}"/>
              </a:ext>
            </a:extLst>
          </p:cNvPr>
          <p:cNvSpPr txBox="1">
            <a:spLocks/>
          </p:cNvSpPr>
          <p:nvPr/>
        </p:nvSpPr>
        <p:spPr>
          <a:xfrm>
            <a:off x="1419616" y="1689971"/>
            <a:ext cx="4752584" cy="974943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600" dirty="0"/>
              <a:t>Ilusionismo: </a:t>
            </a:r>
          </a:p>
          <a:p>
            <a:r>
              <a:rPr lang="es-ES" sz="3200" b="0" i="0" dirty="0">
                <a:solidFill>
                  <a:srgbClr val="202124"/>
                </a:solidFill>
                <a:effectLst/>
                <a:latin typeface="Google Sans"/>
              </a:rPr>
              <a:t>Stop </a:t>
            </a:r>
            <a:r>
              <a:rPr lang="es-ES" sz="3200" b="0" i="0" dirty="0" err="1">
                <a:solidFill>
                  <a:srgbClr val="202124"/>
                </a:solidFill>
                <a:effectLst/>
                <a:latin typeface="Google Sans"/>
              </a:rPr>
              <a:t>trick</a:t>
            </a:r>
            <a:endParaRPr lang="es-ES" sz="3600" dirty="0"/>
          </a:p>
        </p:txBody>
      </p:sp>
      <p:pic>
        <p:nvPicPr>
          <p:cNvPr id="4" name="The Magic Lantern (La Lanterne Magique), 1903 - George Méliès (480p_25fps_H264-128kbit_AAC)">
            <a:hlinkClick r:id="" action="ppaction://media"/>
            <a:extLst>
              <a:ext uri="{FF2B5EF4-FFF2-40B4-BE49-F238E27FC236}">
                <a16:creationId xmlns:a16="http://schemas.microsoft.com/office/drawing/2014/main" id="{64563384-CFFA-48B9-BAF1-0347916519C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962915" y="1689970"/>
            <a:ext cx="6535977" cy="4932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7597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791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BBD00D-9B13-44AD-84D3-441927659B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Croma </a:t>
            </a: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94C63426-DE85-4B04-8676-01F890520750}"/>
              </a:ext>
            </a:extLst>
          </p:cNvPr>
          <p:cNvSpPr txBox="1">
            <a:spLocks/>
          </p:cNvSpPr>
          <p:nvPr/>
        </p:nvSpPr>
        <p:spPr>
          <a:xfrm>
            <a:off x="1421704" y="1477029"/>
            <a:ext cx="10503074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200" b="0" i="0" dirty="0">
                <a:solidFill>
                  <a:srgbClr val="202124"/>
                </a:solidFill>
                <a:effectLst/>
                <a:latin typeface="Google Sans"/>
              </a:rPr>
              <a:t>Técnica de filmar frente a fondos monocromos, generalmente de color verde o azul, para poder sobreponer imágenes en el montaje.</a:t>
            </a:r>
            <a:endParaRPr lang="es-ES" sz="3600" dirty="0"/>
          </a:p>
        </p:txBody>
      </p:sp>
      <p:pic>
        <p:nvPicPr>
          <p:cNvPr id="2050" name="Picture 2" descr="El croma, una técnica para la fantasía en Juego de Tronos">
            <a:extLst>
              <a:ext uri="{FF2B5EF4-FFF2-40B4-BE49-F238E27FC236}">
                <a16:creationId xmlns:a16="http://schemas.microsoft.com/office/drawing/2014/main" id="{ABAEC5E2-73DE-424B-9524-CB24754498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3506" y="2787296"/>
            <a:ext cx="6603305" cy="3704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01269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BBD00D-9B13-44AD-84D3-441927659B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/>
              <a:t>Creatividad en el aula:</a:t>
            </a:r>
            <a:br>
              <a:rPr lang="es-ES" dirty="0"/>
            </a:br>
            <a:r>
              <a:rPr lang="es-ES" dirty="0"/>
              <a:t>Ilusión y técnica al servicio de la educación </a:t>
            </a: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94C63426-DE85-4B04-8676-01F890520750}"/>
              </a:ext>
            </a:extLst>
          </p:cNvPr>
          <p:cNvSpPr txBox="1">
            <a:spLocks/>
          </p:cNvSpPr>
          <p:nvPr/>
        </p:nvSpPr>
        <p:spPr>
          <a:xfrm>
            <a:off x="3169086" y="2168570"/>
            <a:ext cx="6951945" cy="5464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200" dirty="0">
                <a:solidFill>
                  <a:srgbClr val="202124"/>
                </a:solidFill>
                <a:latin typeface="Google Sans"/>
              </a:rPr>
              <a:t>Algunos ejemplos de empleo del croma </a:t>
            </a:r>
            <a:endParaRPr lang="es-ES" sz="3600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91DF9B0-E202-444D-A302-22688968C860}"/>
              </a:ext>
            </a:extLst>
          </p:cNvPr>
          <p:cNvSpPr txBox="1"/>
          <p:nvPr/>
        </p:nvSpPr>
        <p:spPr>
          <a:xfrm>
            <a:off x="1371600" y="2902908"/>
            <a:ext cx="9961322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s-E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Parte meteorológico</a:t>
            </a:r>
            <a:endParaRPr lang="es-E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s-E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Noticiario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s-E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Campaña publicitaria: sobre proyectos de centro en igualdad, fomento biblioteca, convivencia, promoción de centro.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s-E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Canal de entrevistas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s-E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Doblaje de fragmentos de películas – Voz en </a:t>
            </a:r>
            <a:r>
              <a:rPr lang="es-ES" sz="24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off documental</a:t>
            </a:r>
            <a:endParaRPr lang="es-E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s-E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Felicitación Navideña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s-E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…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s-E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37076738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BBD00D-9B13-44AD-84D3-441927659B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/>
              <a:t>Creatividad en el aula:</a:t>
            </a:r>
            <a:br>
              <a:rPr lang="es-ES" dirty="0"/>
            </a:br>
            <a:r>
              <a:rPr lang="es-ES" dirty="0"/>
              <a:t>Ilusión y técnica al servicio de la educación </a:t>
            </a: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94C63426-DE85-4B04-8676-01F890520750}"/>
              </a:ext>
            </a:extLst>
          </p:cNvPr>
          <p:cNvSpPr txBox="1">
            <a:spLocks/>
          </p:cNvSpPr>
          <p:nvPr/>
        </p:nvSpPr>
        <p:spPr>
          <a:xfrm>
            <a:off x="1396652" y="1898476"/>
            <a:ext cx="6951945" cy="5464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000" dirty="0">
                <a:solidFill>
                  <a:srgbClr val="202124"/>
                </a:solidFill>
                <a:latin typeface="Google Sans"/>
              </a:rPr>
              <a:t>Algunos ejemplos de empleo del croma </a:t>
            </a:r>
            <a:endParaRPr lang="es-ES" sz="2400" dirty="0"/>
          </a:p>
        </p:txBody>
      </p:sp>
      <p:pic>
        <p:nvPicPr>
          <p:cNvPr id="3" name="Clase de historia_Croma">
            <a:hlinkClick r:id="" action="ppaction://media"/>
            <a:extLst>
              <a:ext uri="{FF2B5EF4-FFF2-40B4-BE49-F238E27FC236}">
                <a16:creationId xmlns:a16="http://schemas.microsoft.com/office/drawing/2014/main" id="{AFE0ABF3-EE03-4EFB-B62F-8C5307DAF05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93185" y="2990335"/>
            <a:ext cx="5137168" cy="2889657"/>
          </a:xfrm>
          <a:prstGeom prst="rect">
            <a:avLst/>
          </a:prstGeom>
        </p:spPr>
      </p:pic>
      <p:pic>
        <p:nvPicPr>
          <p:cNvPr id="4" name="Proyecto de centro Croma">
            <a:hlinkClick r:id="" action="ppaction://media"/>
            <a:extLst>
              <a:ext uri="{FF2B5EF4-FFF2-40B4-BE49-F238E27FC236}">
                <a16:creationId xmlns:a16="http://schemas.microsoft.com/office/drawing/2014/main" id="{FB777B77-94AA-4B72-8198-01215311DBB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719629" y="2990335"/>
            <a:ext cx="5105060" cy="2889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6656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061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5877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BBD00D-9B13-44AD-84D3-441927659B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/>
              <a:t>Creatividad en el aula:</a:t>
            </a:r>
            <a:br>
              <a:rPr lang="es-ES" dirty="0"/>
            </a:br>
            <a:r>
              <a:rPr lang="es-ES" dirty="0"/>
              <a:t>Ilusión y técnica al servicio de la educación </a:t>
            </a: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94C63426-DE85-4B04-8676-01F890520750}"/>
              </a:ext>
            </a:extLst>
          </p:cNvPr>
          <p:cNvSpPr txBox="1">
            <a:spLocks/>
          </p:cNvSpPr>
          <p:nvPr/>
        </p:nvSpPr>
        <p:spPr>
          <a:xfrm>
            <a:off x="1396652" y="1898476"/>
            <a:ext cx="6951945" cy="5464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000" dirty="0">
                <a:solidFill>
                  <a:srgbClr val="202124"/>
                </a:solidFill>
                <a:latin typeface="Google Sans"/>
              </a:rPr>
              <a:t>Algunos ejemplos de empleo del croma </a:t>
            </a:r>
            <a:endParaRPr lang="es-ES" sz="2400" dirty="0"/>
          </a:p>
        </p:txBody>
      </p:sp>
      <p:pic>
        <p:nvPicPr>
          <p:cNvPr id="5" name="Niños avión_efecto croma">
            <a:hlinkClick r:id="" action="ppaction://media"/>
            <a:extLst>
              <a:ext uri="{FF2B5EF4-FFF2-40B4-BE49-F238E27FC236}">
                <a16:creationId xmlns:a16="http://schemas.microsoft.com/office/drawing/2014/main" id="{B55B5A57-7621-4658-ABC1-3CA2EAADD62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783084" y="2371756"/>
            <a:ext cx="7448314" cy="4189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35339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59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Equipo Croma Neewer para fotografía y vídeo - Microlog">
            <a:extLst>
              <a:ext uri="{FF2B5EF4-FFF2-40B4-BE49-F238E27FC236}">
                <a16:creationId xmlns:a16="http://schemas.microsoft.com/office/drawing/2014/main" id="{6D09D775-035A-4A73-AF2E-619444DB787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60"/>
          <a:stretch/>
        </p:blipFill>
        <p:spPr bwMode="auto">
          <a:xfrm>
            <a:off x="8116231" y="2210409"/>
            <a:ext cx="4075769" cy="5161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D0BBD00D-9B13-44AD-84D3-441927659B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917532"/>
          </a:xfrm>
        </p:spPr>
        <p:txBody>
          <a:bodyPr>
            <a:normAutofit/>
          </a:bodyPr>
          <a:lstStyle/>
          <a:p>
            <a:r>
              <a:rPr lang="es-ES" dirty="0"/>
              <a:t>Cómo llevar a cabo nuestro proyecto: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91DF9B0-E202-444D-A302-22688968C860}"/>
              </a:ext>
            </a:extLst>
          </p:cNvPr>
          <p:cNvSpPr txBox="1"/>
          <p:nvPr/>
        </p:nvSpPr>
        <p:spPr>
          <a:xfrm>
            <a:off x="1546966" y="1599596"/>
            <a:ext cx="996132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lvl="0" indent="-742950">
              <a:buFont typeface="+mj-lt"/>
              <a:buAutoNum type="arabicPeriod"/>
            </a:pPr>
            <a:r>
              <a:rPr lang="es-E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Definición de objetivos</a:t>
            </a:r>
          </a:p>
          <a:p>
            <a:pPr marL="742950" lvl="0" indent="-742950">
              <a:buFont typeface="+mj-lt"/>
              <a:buAutoNum type="arabicPeriod"/>
            </a:pPr>
            <a:r>
              <a:rPr lang="es-ES" sz="3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Guión</a:t>
            </a:r>
            <a:r>
              <a:rPr lang="es-E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s-ES" sz="3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Storyline</a:t>
            </a:r>
            <a:endParaRPr lang="es-ES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0" indent="-742950">
              <a:buFont typeface="+mj-lt"/>
              <a:buAutoNum type="arabicPeriod"/>
            </a:pPr>
            <a:r>
              <a:rPr lang="es-E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Recursos físicos y digitales</a:t>
            </a:r>
          </a:p>
          <a:p>
            <a:pPr marL="742950" lvl="0" indent="-742950">
              <a:buFont typeface="+mj-lt"/>
              <a:buAutoNum type="arabicPeriod"/>
            </a:pPr>
            <a:r>
              <a:rPr lang="es-E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Realización: grabación y edición</a:t>
            </a:r>
          </a:p>
        </p:txBody>
      </p:sp>
      <p:pic>
        <p:nvPicPr>
          <p:cNvPr id="4100" name="Picture 4" descr="Content and storylines">
            <a:extLst>
              <a:ext uri="{FF2B5EF4-FFF2-40B4-BE49-F238E27FC236}">
                <a16:creationId xmlns:a16="http://schemas.microsoft.com/office/drawing/2014/main" id="{B7929B46-EB22-497C-B741-5D0EEA81B6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6562" y="4070688"/>
            <a:ext cx="4238624" cy="26784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Objetivo, Dardo, Apuntar, Éxito, Meta">
            <a:extLst>
              <a:ext uri="{FF2B5EF4-FFF2-40B4-BE49-F238E27FC236}">
                <a16:creationId xmlns:a16="http://schemas.microsoft.com/office/drawing/2014/main" id="{43BE2BDF-31C6-4DCB-A1B4-120702F5F7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730" y="1189972"/>
            <a:ext cx="1334501" cy="1432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7C2D55FA-F42C-442A-ABED-C6800FA467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4005" y="4750763"/>
            <a:ext cx="1002082" cy="1002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39951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7065FF-E36E-46D7-8E15-2C5D2AB1F3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Comenzamos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878292E-7CA2-423A-970A-AB5A78233E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Instalación de materiales</a:t>
            </a:r>
          </a:p>
        </p:txBody>
      </p:sp>
    </p:spTree>
    <p:extLst>
      <p:ext uri="{BB962C8B-B14F-4D97-AF65-F5344CB8AC3E}">
        <p14:creationId xmlns:p14="http://schemas.microsoft.com/office/powerpoint/2010/main" val="39647704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Equipo Croma Neewer para fotografía y vídeo - Microlog">
            <a:extLst>
              <a:ext uri="{FF2B5EF4-FFF2-40B4-BE49-F238E27FC236}">
                <a16:creationId xmlns:a16="http://schemas.microsoft.com/office/drawing/2014/main" id="{6D09D775-035A-4A73-AF2E-619444DB787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60"/>
          <a:stretch/>
        </p:blipFill>
        <p:spPr bwMode="auto">
          <a:xfrm>
            <a:off x="7633921" y="1599596"/>
            <a:ext cx="4558079" cy="5772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D0BBD00D-9B13-44AD-84D3-441927659B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917532"/>
          </a:xfrm>
        </p:spPr>
        <p:txBody>
          <a:bodyPr>
            <a:normAutofit/>
          </a:bodyPr>
          <a:lstStyle/>
          <a:p>
            <a:r>
              <a:rPr lang="es-ES" dirty="0"/>
              <a:t>Materiales Croma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91DF9B0-E202-444D-A302-22688968C860}"/>
              </a:ext>
            </a:extLst>
          </p:cNvPr>
          <p:cNvSpPr txBox="1"/>
          <p:nvPr/>
        </p:nvSpPr>
        <p:spPr>
          <a:xfrm>
            <a:off x="2012165" y="1950324"/>
            <a:ext cx="5127669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lvl="0" indent="-742950">
              <a:buFont typeface="+mj-lt"/>
              <a:buAutoNum type="arabicPeriod"/>
            </a:pPr>
            <a:r>
              <a:rPr lang="es-ES" sz="4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Ubicación</a:t>
            </a:r>
            <a:endParaRPr lang="es-ES" sz="4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0" indent="-742950">
              <a:buFont typeface="+mj-lt"/>
              <a:buAutoNum type="arabicPeriod"/>
            </a:pPr>
            <a:r>
              <a:rPr lang="es-ES" sz="4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Iluminación</a:t>
            </a:r>
          </a:p>
          <a:p>
            <a:pPr marL="742950" lvl="0" indent="-742950">
              <a:buFont typeface="+mj-lt"/>
              <a:buAutoNum type="arabicPeriod"/>
            </a:pPr>
            <a:r>
              <a:rPr lang="es-ES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Acústica</a:t>
            </a:r>
          </a:p>
          <a:p>
            <a:pPr marL="742950" lvl="0" indent="-742950">
              <a:buFont typeface="+mj-lt"/>
              <a:buAutoNum type="arabicPeriod"/>
            </a:pPr>
            <a:r>
              <a:rPr lang="es-ES" sz="4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Video</a:t>
            </a:r>
            <a:endParaRPr lang="es-ES" sz="4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91889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Equipo Croma Neewer para fotografía y vídeo - Microlog">
            <a:extLst>
              <a:ext uri="{FF2B5EF4-FFF2-40B4-BE49-F238E27FC236}">
                <a16:creationId xmlns:a16="http://schemas.microsoft.com/office/drawing/2014/main" id="{6D09D775-035A-4A73-AF2E-619444DB787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60"/>
          <a:stretch/>
        </p:blipFill>
        <p:spPr bwMode="auto">
          <a:xfrm>
            <a:off x="7633921" y="1599596"/>
            <a:ext cx="4558079" cy="5772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D0BBD00D-9B13-44AD-84D3-441927659B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917532"/>
          </a:xfrm>
        </p:spPr>
        <p:txBody>
          <a:bodyPr>
            <a:normAutofit/>
          </a:bodyPr>
          <a:lstStyle/>
          <a:p>
            <a:r>
              <a:rPr lang="es-ES" dirty="0"/>
              <a:t>Materiales Croma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91DF9B0-E202-444D-A302-22688968C860}"/>
              </a:ext>
            </a:extLst>
          </p:cNvPr>
          <p:cNvSpPr txBox="1"/>
          <p:nvPr/>
        </p:nvSpPr>
        <p:spPr>
          <a:xfrm>
            <a:off x="1371600" y="1314008"/>
            <a:ext cx="512766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lvl="0" indent="-742950">
              <a:buFont typeface="+mj-lt"/>
              <a:buAutoNum type="arabicPeriod"/>
            </a:pPr>
            <a:r>
              <a:rPr lang="es-ES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Ubicación</a:t>
            </a:r>
            <a:endParaRPr lang="es-ES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1279710-38C7-4C08-8ECE-838ADE720BD7}"/>
              </a:ext>
            </a:extLst>
          </p:cNvPr>
          <p:cNvSpPr txBox="1"/>
          <p:nvPr/>
        </p:nvSpPr>
        <p:spPr>
          <a:xfrm>
            <a:off x="1511474" y="2493542"/>
            <a:ext cx="569099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s-ES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Espacio amplio</a:t>
            </a:r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s-E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Condiciones reproducibles en diferentes sesiones</a:t>
            </a:r>
          </a:p>
          <a:p>
            <a:pPr marL="571500" lvl="0" indent="-571500">
              <a:buFont typeface="Arial" panose="020B0604020202020204" pitchFamily="34" charset="0"/>
              <a:buChar char="•"/>
            </a:pPr>
            <a:endParaRPr lang="es-ES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79507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Equipo Croma Neewer para fotografía y vídeo - Microlog">
            <a:extLst>
              <a:ext uri="{FF2B5EF4-FFF2-40B4-BE49-F238E27FC236}">
                <a16:creationId xmlns:a16="http://schemas.microsoft.com/office/drawing/2014/main" id="{6D09D775-035A-4A73-AF2E-619444DB787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60"/>
          <a:stretch/>
        </p:blipFill>
        <p:spPr bwMode="auto">
          <a:xfrm>
            <a:off x="7633921" y="1599596"/>
            <a:ext cx="4558079" cy="5772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D0BBD00D-9B13-44AD-84D3-441927659B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917532"/>
          </a:xfrm>
        </p:spPr>
        <p:txBody>
          <a:bodyPr>
            <a:normAutofit/>
          </a:bodyPr>
          <a:lstStyle/>
          <a:p>
            <a:r>
              <a:rPr lang="es-ES" dirty="0"/>
              <a:t>Materiales Croma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91DF9B0-E202-444D-A302-22688968C860}"/>
              </a:ext>
            </a:extLst>
          </p:cNvPr>
          <p:cNvSpPr txBox="1"/>
          <p:nvPr/>
        </p:nvSpPr>
        <p:spPr>
          <a:xfrm>
            <a:off x="1371600" y="1314008"/>
            <a:ext cx="512766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s-E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Iluminación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1279710-38C7-4C08-8ECE-838ADE720BD7}"/>
              </a:ext>
            </a:extLst>
          </p:cNvPr>
          <p:cNvSpPr txBox="1"/>
          <p:nvPr/>
        </p:nvSpPr>
        <p:spPr>
          <a:xfrm>
            <a:off x="1511474" y="2405860"/>
            <a:ext cx="5127669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s-ES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Tela verde sin arrugas</a:t>
            </a:r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s-ES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Sin sombras entre los objetos/personas y fondo</a:t>
            </a:r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s-ES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Prevenir relación entre fondo e iluminación.</a:t>
            </a:r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s-ES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Condiciones reproducibles en diferentes sesiones</a:t>
            </a:r>
          </a:p>
          <a:p>
            <a:pPr marL="571500" lvl="0" indent="-571500">
              <a:buFont typeface="Arial" panose="020B0604020202020204" pitchFamily="34" charset="0"/>
              <a:buChar char="•"/>
            </a:pPr>
            <a:endParaRPr lang="es-E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64773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Equipo Croma Neewer para fotografía y vídeo - Microlog">
            <a:extLst>
              <a:ext uri="{FF2B5EF4-FFF2-40B4-BE49-F238E27FC236}">
                <a16:creationId xmlns:a16="http://schemas.microsoft.com/office/drawing/2014/main" id="{6D09D775-035A-4A73-AF2E-619444DB787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60"/>
          <a:stretch/>
        </p:blipFill>
        <p:spPr bwMode="auto">
          <a:xfrm>
            <a:off x="7633921" y="1599596"/>
            <a:ext cx="4558079" cy="5772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D0BBD00D-9B13-44AD-84D3-441927659B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917532"/>
          </a:xfrm>
        </p:spPr>
        <p:txBody>
          <a:bodyPr>
            <a:normAutofit/>
          </a:bodyPr>
          <a:lstStyle/>
          <a:p>
            <a:r>
              <a:rPr lang="es-ES" dirty="0"/>
              <a:t>Materiales Croma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91DF9B0-E202-444D-A302-22688968C860}"/>
              </a:ext>
            </a:extLst>
          </p:cNvPr>
          <p:cNvSpPr txBox="1"/>
          <p:nvPr/>
        </p:nvSpPr>
        <p:spPr>
          <a:xfrm>
            <a:off x="1371600" y="1314008"/>
            <a:ext cx="512766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s-E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Acústica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1279710-38C7-4C08-8ECE-838ADE720BD7}"/>
              </a:ext>
            </a:extLst>
          </p:cNvPr>
          <p:cNvSpPr txBox="1"/>
          <p:nvPr/>
        </p:nvSpPr>
        <p:spPr>
          <a:xfrm>
            <a:off x="1511474" y="2405860"/>
            <a:ext cx="5127669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s-ES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Evitar espacios reverberantes</a:t>
            </a:r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s-ES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Posición del micrófono estable-distancia</a:t>
            </a:r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s-ES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Edición posterior del audio</a:t>
            </a:r>
            <a:endParaRPr lang="es-ES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35660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Equipo Croma Neewer para fotografía y vídeo - Microlog">
            <a:extLst>
              <a:ext uri="{FF2B5EF4-FFF2-40B4-BE49-F238E27FC236}">
                <a16:creationId xmlns:a16="http://schemas.microsoft.com/office/drawing/2014/main" id="{6D09D775-035A-4A73-AF2E-619444DB787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60"/>
          <a:stretch/>
        </p:blipFill>
        <p:spPr bwMode="auto">
          <a:xfrm>
            <a:off x="7633921" y="1599596"/>
            <a:ext cx="4558079" cy="5772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D0BBD00D-9B13-44AD-84D3-441927659B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917532"/>
          </a:xfrm>
        </p:spPr>
        <p:txBody>
          <a:bodyPr>
            <a:normAutofit/>
          </a:bodyPr>
          <a:lstStyle/>
          <a:p>
            <a:r>
              <a:rPr lang="es-ES" dirty="0"/>
              <a:t>Materiales Croma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91DF9B0-E202-444D-A302-22688968C860}"/>
              </a:ext>
            </a:extLst>
          </p:cNvPr>
          <p:cNvSpPr txBox="1"/>
          <p:nvPr/>
        </p:nvSpPr>
        <p:spPr>
          <a:xfrm>
            <a:off x="1371600" y="1314008"/>
            <a:ext cx="512766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s-E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</a:t>
            </a:r>
            <a:r>
              <a:rPr lang="es-ES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Video</a:t>
            </a:r>
            <a:endParaRPr lang="es-ES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1279710-38C7-4C08-8ECE-838ADE720BD7}"/>
              </a:ext>
            </a:extLst>
          </p:cNvPr>
          <p:cNvSpPr txBox="1"/>
          <p:nvPr/>
        </p:nvSpPr>
        <p:spPr>
          <a:xfrm>
            <a:off x="1511474" y="2405860"/>
            <a:ext cx="5127669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s-ES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 grabar nada del mismo color que el fondo</a:t>
            </a:r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s-ES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Encuadre</a:t>
            </a:r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s-ES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Enfoque</a:t>
            </a:r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s-ES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Distancia y resolución de la cámara</a:t>
            </a:r>
            <a:endParaRPr lang="es-ES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9360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BBD00D-9B13-44AD-84D3-441927659B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917532"/>
          </a:xfrm>
        </p:spPr>
        <p:txBody>
          <a:bodyPr>
            <a:normAutofit/>
          </a:bodyPr>
          <a:lstStyle/>
          <a:p>
            <a:r>
              <a:rPr lang="es-ES" dirty="0"/>
              <a:t>Edición de Video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91DF9B0-E202-444D-A302-22688968C860}"/>
              </a:ext>
            </a:extLst>
          </p:cNvPr>
          <p:cNvSpPr txBox="1"/>
          <p:nvPr/>
        </p:nvSpPr>
        <p:spPr>
          <a:xfrm>
            <a:off x="1371600" y="1314008"/>
            <a:ext cx="512766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s-ES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Propuesta </a:t>
            </a:r>
            <a:r>
              <a:rPr lang="es-ES" sz="3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Shotcut</a:t>
            </a:r>
            <a:endParaRPr lang="es-ES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1279710-38C7-4C08-8ECE-838ADE720BD7}"/>
              </a:ext>
            </a:extLst>
          </p:cNvPr>
          <p:cNvSpPr txBox="1"/>
          <p:nvPr/>
        </p:nvSpPr>
        <p:spPr>
          <a:xfrm>
            <a:off x="1511474" y="2405860"/>
            <a:ext cx="512766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s-ES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Descarga e instalación</a:t>
            </a:r>
            <a:endParaRPr lang="es-ES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449E36CF-DAB3-4F98-B1B2-4E480B2D67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5814" y="759565"/>
            <a:ext cx="1640910" cy="1640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Shotcut - Wikipedia, la enciclopedia libre">
            <a:extLst>
              <a:ext uri="{FF2B5EF4-FFF2-40B4-BE49-F238E27FC236}">
                <a16:creationId xmlns:a16="http://schemas.microsoft.com/office/drawing/2014/main" id="{A23D2FD5-4AE0-4C7F-80DB-252E646D0D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2385" y="3435082"/>
            <a:ext cx="5703550" cy="3587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63103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Recorte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TM10001105[[fn=Recorte]]</Template>
  <TotalTime>172</TotalTime>
  <Words>281</Words>
  <Application>Microsoft Office PowerPoint</Application>
  <PresentationFormat>Panorámica</PresentationFormat>
  <Paragraphs>62</Paragraphs>
  <Slides>15</Slides>
  <Notes>0</Notes>
  <HiddenSlides>0</HiddenSlides>
  <MMClips>4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21" baseType="lpstr">
      <vt:lpstr>Arial</vt:lpstr>
      <vt:lpstr>Calibri</vt:lpstr>
      <vt:lpstr>Franklin Gothic Book</vt:lpstr>
      <vt:lpstr>Google Sans</vt:lpstr>
      <vt:lpstr>Symbol</vt:lpstr>
      <vt:lpstr>Recorte</vt:lpstr>
      <vt:lpstr>Grabación y edición de video </vt:lpstr>
      <vt:lpstr>Primeros pasos en el cine</vt:lpstr>
      <vt:lpstr>Primeros pasos en el cine</vt:lpstr>
      <vt:lpstr>Croma </vt:lpstr>
      <vt:lpstr>Creatividad en el aula: Ilusión y técnica al servicio de la educación </vt:lpstr>
      <vt:lpstr>Creatividad en el aula: Ilusión y técnica al servicio de la educación </vt:lpstr>
      <vt:lpstr>Creatividad en el aula: Ilusión y técnica al servicio de la educación </vt:lpstr>
      <vt:lpstr>Cómo llevar a cabo nuestro proyecto:</vt:lpstr>
      <vt:lpstr>Comenzamos</vt:lpstr>
      <vt:lpstr>Materiales Croma</vt:lpstr>
      <vt:lpstr>Materiales Croma</vt:lpstr>
      <vt:lpstr>Materiales Croma</vt:lpstr>
      <vt:lpstr>Materiales Croma</vt:lpstr>
      <vt:lpstr>Materiales Croma</vt:lpstr>
      <vt:lpstr>Edición de Video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Grabación y edición </dc:title>
  <dc:creator>RUBEN ROMERO PASCUAL</dc:creator>
  <cp:lastModifiedBy>ANA MARIA BARTOLOME GONZALO</cp:lastModifiedBy>
  <cp:revision>13</cp:revision>
  <dcterms:created xsi:type="dcterms:W3CDTF">2023-11-26T20:59:01Z</dcterms:created>
  <dcterms:modified xsi:type="dcterms:W3CDTF">2024-04-30T10:49:50Z</dcterms:modified>
</cp:coreProperties>
</file>