
<file path=[Content_Types].xml><?xml version="1.0" encoding="utf-8"?>
<Types xmlns="http://schemas.openxmlformats.org/package/2006/content-types">
  <Default Extension="png" ContentType="image/png"/>
  <Default Extension="mp3" ContentType="audio/mpeg"/>
  <Default Extension="aac" ContentType="audio/aac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2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57.xml" ContentType="application/vnd.openxmlformats-officedocument.presentationml.slide+xml"/>
  <Override PartName="/ppt/slides/slide56.xml" ContentType="application/vnd.openxmlformats-officedocument.presentationml.slide+xml"/>
  <Override PartName="/ppt/slides/slide55.xml" ContentType="application/vnd.openxmlformats-officedocument.presentationml.slide+xml"/>
  <Override PartName="/ppt/slides/slide29.xml" ContentType="application/vnd.openxmlformats-officedocument.presentationml.slide+xml"/>
  <Override PartName="/ppt/slides/slide53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5.xml" ContentType="application/vnd.openxmlformats-officedocument.presentationml.slide+xml"/>
  <Override PartName="/ppt/slides/slide64.xml" ContentType="application/vnd.openxmlformats-officedocument.presentationml.slide+xml"/>
  <Override PartName="/ppt/slides/slide63.xml" ContentType="application/vnd.openxmlformats-officedocument.presentationml.slide+xml"/>
  <Override PartName="/ppt/slides/slide62.xml" ContentType="application/vnd.openxmlformats-officedocument.presentationml.slide+xml"/>
  <Override PartName="/ppt/slides/slide61.xml" ContentType="application/vnd.openxmlformats-officedocument.presentationml.slide+xml"/>
  <Override PartName="/ppt/slides/slide52.xml" ContentType="application/vnd.openxmlformats-officedocument.presentationml.slide+xml"/>
  <Override PartName="/ppt/slides/slide54.xml" ContentType="application/vnd.openxmlformats-officedocument.presentationml.slide+xml"/>
  <Override PartName="/ppt/slides/slide50.xml" ContentType="application/vnd.openxmlformats-officedocument.presentationml.slide+xml"/>
  <Override PartName="/ppt/slides/slide43.xml" ContentType="application/vnd.openxmlformats-officedocument.presentationml.slide+xml"/>
  <Override PartName="/ppt/slides/slide51.xml" ContentType="application/vnd.openxmlformats-officedocument.presentationml.slide+xml"/>
  <Override PartName="/ppt/slides/slide41.xml" ContentType="application/vnd.openxmlformats-officedocument.presentationml.slide+xml"/>
  <Override PartName="/ppt/slides/slide40.xml" ContentType="application/vnd.openxmlformats-officedocument.presentationml.slide+xml"/>
  <Override PartName="/ppt/slides/slide39.xml" ContentType="application/vnd.openxmlformats-officedocument.presentationml.slide+xml"/>
  <Override PartName="/ppt/slides/slide44.xml" ContentType="application/vnd.openxmlformats-officedocument.presentationml.slide+xml"/>
  <Override PartName="/ppt/slides/slide42.xml" ContentType="application/vnd.openxmlformats-officedocument.presentationml.slide+xml"/>
  <Override PartName="/ppt/slides/slide49.xml" ContentType="application/vnd.openxmlformats-officedocument.presentationml.slide+xml"/>
  <Override PartName="/ppt/slides/slide48.xml" ContentType="application/vnd.openxmlformats-officedocument.presentationml.slide+xml"/>
  <Override PartName="/ppt/slides/slide47.xml" ContentType="application/vnd.openxmlformats-officedocument.presentationml.slide+xml"/>
  <Override PartName="/ppt/slides/slide46.xml" ContentType="application/vnd.openxmlformats-officedocument.presentationml.slide+xml"/>
  <Override PartName="/ppt/slides/slide45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67"/>
  </p:notesMasterIdLst>
  <p:sldIdLst>
    <p:sldId id="284" r:id="rId2"/>
    <p:sldId id="280" r:id="rId3"/>
    <p:sldId id="277" r:id="rId4"/>
    <p:sldId id="274" r:id="rId5"/>
    <p:sldId id="285" r:id="rId6"/>
    <p:sldId id="287" r:id="rId7"/>
    <p:sldId id="282" r:id="rId8"/>
    <p:sldId id="283" r:id="rId9"/>
    <p:sldId id="286" r:id="rId10"/>
    <p:sldId id="281" r:id="rId11"/>
    <p:sldId id="289" r:id="rId12"/>
    <p:sldId id="290" r:id="rId13"/>
    <p:sldId id="291" r:id="rId14"/>
    <p:sldId id="288" r:id="rId15"/>
    <p:sldId id="292" r:id="rId16"/>
    <p:sldId id="267" r:id="rId17"/>
    <p:sldId id="295" r:id="rId18"/>
    <p:sldId id="293" r:id="rId19"/>
    <p:sldId id="294" r:id="rId20"/>
    <p:sldId id="296" r:id="rId21"/>
    <p:sldId id="303" r:id="rId22"/>
    <p:sldId id="263" r:id="rId23"/>
    <p:sldId id="272" r:id="rId24"/>
    <p:sldId id="269" r:id="rId25"/>
    <p:sldId id="270" r:id="rId26"/>
    <p:sldId id="298" r:id="rId27"/>
    <p:sldId id="299" r:id="rId28"/>
    <p:sldId id="297" r:id="rId29"/>
    <p:sldId id="300" r:id="rId30"/>
    <p:sldId id="301" r:id="rId31"/>
    <p:sldId id="304" r:id="rId32"/>
    <p:sldId id="320" r:id="rId33"/>
    <p:sldId id="309" r:id="rId34"/>
    <p:sldId id="317" r:id="rId35"/>
    <p:sldId id="312" r:id="rId36"/>
    <p:sldId id="318" r:id="rId37"/>
    <p:sldId id="310" r:id="rId38"/>
    <p:sldId id="319" r:id="rId39"/>
    <p:sldId id="315" r:id="rId40"/>
    <p:sldId id="314" r:id="rId41"/>
    <p:sldId id="324" r:id="rId42"/>
    <p:sldId id="325" r:id="rId43"/>
    <p:sldId id="306" r:id="rId44"/>
    <p:sldId id="268" r:id="rId45"/>
    <p:sldId id="302" r:id="rId46"/>
    <p:sldId id="305" r:id="rId47"/>
    <p:sldId id="311" r:id="rId48"/>
    <p:sldId id="322" r:id="rId49"/>
    <p:sldId id="307" r:id="rId50"/>
    <p:sldId id="323" r:id="rId51"/>
    <p:sldId id="308" r:id="rId52"/>
    <p:sldId id="321" r:id="rId53"/>
    <p:sldId id="329" r:id="rId54"/>
    <p:sldId id="316" r:id="rId55"/>
    <p:sldId id="326" r:id="rId56"/>
    <p:sldId id="328" r:id="rId57"/>
    <p:sldId id="257" r:id="rId58"/>
    <p:sldId id="258" r:id="rId59"/>
    <p:sldId id="256" r:id="rId60"/>
    <p:sldId id="327" r:id="rId61"/>
    <p:sldId id="262" r:id="rId62"/>
    <p:sldId id="264" r:id="rId63"/>
    <p:sldId id="331" r:id="rId64"/>
    <p:sldId id="332" r:id="rId65"/>
    <p:sldId id="330" r:id="rId6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gela sofia garcia luca" initials="asgl" lastIdx="3" clrIdx="0">
    <p:extLst>
      <p:ext uri="{19B8F6BF-5375-455C-9EA6-DF929625EA0E}">
        <p15:presenceInfo xmlns:p15="http://schemas.microsoft.com/office/powerpoint/2012/main" userId="9fc7a22f766adaa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4F3E"/>
    <a:srgbClr val="DE671E"/>
    <a:srgbClr val="CC0000"/>
    <a:srgbClr val="CCECFF"/>
    <a:srgbClr val="2A400C"/>
    <a:srgbClr val="981310"/>
    <a:srgbClr val="1EAA4D"/>
    <a:srgbClr val="CC6600"/>
    <a:srgbClr val="47EFC7"/>
    <a:srgbClr val="25D1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32" autoAdjust="0"/>
    <p:restoredTop sz="94434" autoAdjust="0"/>
  </p:normalViewPr>
  <p:slideViewPr>
    <p:cSldViewPr snapToGrid="0">
      <p:cViewPr varScale="1">
        <p:scale>
          <a:sx n="74" d="100"/>
          <a:sy n="74" d="100"/>
        </p:scale>
        <p:origin x="5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customXml" Target="../customXml/item2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75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1686B-6B9E-418C-A30A-53D346485F81}" type="datetimeFigureOut">
              <a:rPr lang="pt-PT" smtClean="0"/>
              <a:t>25/10/2021</a:t>
            </a:fld>
            <a:endParaRPr lang="pt-P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pt-P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92C12C-9EEE-4971-9A91-5665A8BF973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79792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92C12C-9EEE-4971-9A91-5665A8BF9736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55234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92C12C-9EEE-4971-9A91-5665A8BF9736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65908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92C12C-9EEE-4971-9A91-5665A8BF9736}" type="slidenum">
              <a:rPr lang="pt-PT" smtClean="0"/>
              <a:t>28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37703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>
              <a:solidFill>
                <a:schemeClr val="tx1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92C12C-9EEE-4971-9A91-5665A8BF9736}" type="slidenum">
              <a:rPr lang="pt-PT" smtClean="0"/>
              <a:t>29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0462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92C12C-9EEE-4971-9A91-5665A8BF9736}" type="slidenum">
              <a:rPr lang="pt-PT" smtClean="0"/>
              <a:t>36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764859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92C12C-9EEE-4971-9A91-5665A8BF9736}" type="slidenum">
              <a:rPr lang="pt-PT" smtClean="0"/>
              <a:t>43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36316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4BF15-1E62-40BA-A6C2-DBC7C78054AA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6C8E6-2569-49CD-8738-61204B201F46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75C6B-7F62-4679-BE31-3675D0F4EE7F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828F1-3378-4FC0-BC34-831B0747C912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49005-BD31-44EB-88F9-96B9351766C5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AE0C2-647E-4323-9812-C95BA482E576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505C3-7749-4006-8726-C88F9E4ECE54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EAB93-402A-4852-8498-CDEAEBAF033C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A5EFC-A1C7-45F9-8991-3104BC1220E3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E7DC2-63C9-48B2-BA18-C73B0C09AFE2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FA61F-AF11-4335-A1A5-635BD96C9C77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AB595-553C-4929-8608-869AB38C9637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2710B-2F5F-4071-A65A-A7A72EB1C853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E7DE-5CB0-4EE3-B940-1A0A5AAAB128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0EB93-75D3-4394-8AAF-DA2869C0A14D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5EAD7-CA66-45FF-9640-90C7129382B9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8313B-2B13-4291-9FB7-480E996D5206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D665C2F-8774-44BD-9F0C-50BA8E4D2D3B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26" Type="http://schemas.openxmlformats.org/officeDocument/2006/relationships/image" Target="../media/image41.png"/><Relationship Id="rId39" Type="http://schemas.openxmlformats.org/officeDocument/2006/relationships/image" Target="../media/image54.png"/><Relationship Id="rId3" Type="http://schemas.openxmlformats.org/officeDocument/2006/relationships/image" Target="../media/image18.png"/><Relationship Id="rId21" Type="http://schemas.openxmlformats.org/officeDocument/2006/relationships/image" Target="../media/image36.png"/><Relationship Id="rId34" Type="http://schemas.openxmlformats.org/officeDocument/2006/relationships/image" Target="../media/image49.png"/><Relationship Id="rId42" Type="http://schemas.openxmlformats.org/officeDocument/2006/relationships/image" Target="../media/image57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5" Type="http://schemas.openxmlformats.org/officeDocument/2006/relationships/image" Target="../media/image40.png"/><Relationship Id="rId33" Type="http://schemas.openxmlformats.org/officeDocument/2006/relationships/image" Target="../media/image48.png"/><Relationship Id="rId38" Type="http://schemas.openxmlformats.org/officeDocument/2006/relationships/image" Target="../media/image53.png"/><Relationship Id="rId46" Type="http://schemas.openxmlformats.org/officeDocument/2006/relationships/image" Target="../media/image61.pn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29" Type="http://schemas.openxmlformats.org/officeDocument/2006/relationships/image" Target="../media/image44.png"/><Relationship Id="rId41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24" Type="http://schemas.openxmlformats.org/officeDocument/2006/relationships/image" Target="../media/image39.png"/><Relationship Id="rId32" Type="http://schemas.openxmlformats.org/officeDocument/2006/relationships/image" Target="../media/image47.png"/><Relationship Id="rId37" Type="http://schemas.openxmlformats.org/officeDocument/2006/relationships/image" Target="../media/image52.png"/><Relationship Id="rId40" Type="http://schemas.openxmlformats.org/officeDocument/2006/relationships/image" Target="../media/image55.png"/><Relationship Id="rId45" Type="http://schemas.openxmlformats.org/officeDocument/2006/relationships/image" Target="../media/image60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28" Type="http://schemas.openxmlformats.org/officeDocument/2006/relationships/image" Target="../media/image43.png"/><Relationship Id="rId36" Type="http://schemas.openxmlformats.org/officeDocument/2006/relationships/image" Target="../media/image51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31" Type="http://schemas.openxmlformats.org/officeDocument/2006/relationships/image" Target="../media/image46.png"/><Relationship Id="rId44" Type="http://schemas.openxmlformats.org/officeDocument/2006/relationships/image" Target="../media/image59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Relationship Id="rId22" Type="http://schemas.openxmlformats.org/officeDocument/2006/relationships/image" Target="../media/image37.png"/><Relationship Id="rId27" Type="http://schemas.openxmlformats.org/officeDocument/2006/relationships/image" Target="../media/image42.png"/><Relationship Id="rId30" Type="http://schemas.openxmlformats.org/officeDocument/2006/relationships/image" Target="../media/image45.png"/><Relationship Id="rId35" Type="http://schemas.openxmlformats.org/officeDocument/2006/relationships/image" Target="../media/image50.png"/><Relationship Id="rId43" Type="http://schemas.openxmlformats.org/officeDocument/2006/relationships/image" Target="../media/image5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5.png"/><Relationship Id="rId4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69.png"/><Relationship Id="rId4" Type="http://schemas.openxmlformats.org/officeDocument/2006/relationships/image" Target="../media/image6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3.png"/><Relationship Id="rId12" Type="http://schemas.openxmlformats.org/officeDocument/2006/relationships/image" Target="../media/image6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5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microsoft.com/office/2007/relationships/media" Target="../media/media5.aac"/><Relationship Id="rId7" Type="http://schemas.openxmlformats.org/officeDocument/2006/relationships/image" Target="../media/image81.png"/><Relationship Id="rId2" Type="http://schemas.openxmlformats.org/officeDocument/2006/relationships/audio" Target="../media/media4.aac"/><Relationship Id="rId1" Type="http://schemas.microsoft.com/office/2007/relationships/media" Target="../media/media4.aac"/><Relationship Id="rId6" Type="http://schemas.openxmlformats.org/officeDocument/2006/relationships/image" Target="../media/image80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5.aac"/><Relationship Id="rId9" Type="http://schemas.openxmlformats.org/officeDocument/2006/relationships/image" Target="../media/image6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jpe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4" Type="http://schemas.openxmlformats.org/officeDocument/2006/relationships/image" Target="../media/image6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microsoft.com/office/2007/relationships/media" Target="../media/media9.mp3"/><Relationship Id="rId7" Type="http://schemas.openxmlformats.org/officeDocument/2006/relationships/image" Target="../media/image107.jpe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9.mp3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9.png"/><Relationship Id="rId18" Type="http://schemas.openxmlformats.org/officeDocument/2006/relationships/image" Target="../media/image124.png"/><Relationship Id="rId26" Type="http://schemas.openxmlformats.org/officeDocument/2006/relationships/image" Target="../media/image132.png"/><Relationship Id="rId39" Type="http://schemas.openxmlformats.org/officeDocument/2006/relationships/image" Target="../media/image145.png"/><Relationship Id="rId3" Type="http://schemas.openxmlformats.org/officeDocument/2006/relationships/image" Target="../media/image109.png"/><Relationship Id="rId21" Type="http://schemas.openxmlformats.org/officeDocument/2006/relationships/image" Target="../media/image127.png"/><Relationship Id="rId34" Type="http://schemas.openxmlformats.org/officeDocument/2006/relationships/image" Target="../media/image140.png"/><Relationship Id="rId42" Type="http://schemas.openxmlformats.org/officeDocument/2006/relationships/image" Target="../media/image148.png"/><Relationship Id="rId47" Type="http://schemas.openxmlformats.org/officeDocument/2006/relationships/image" Target="../media/image153.jpeg"/><Relationship Id="rId7" Type="http://schemas.openxmlformats.org/officeDocument/2006/relationships/image" Target="../media/image113.png"/><Relationship Id="rId12" Type="http://schemas.openxmlformats.org/officeDocument/2006/relationships/image" Target="../media/image118.png"/><Relationship Id="rId17" Type="http://schemas.openxmlformats.org/officeDocument/2006/relationships/image" Target="../media/image123.png"/><Relationship Id="rId25" Type="http://schemas.openxmlformats.org/officeDocument/2006/relationships/image" Target="../media/image131.png"/><Relationship Id="rId33" Type="http://schemas.openxmlformats.org/officeDocument/2006/relationships/image" Target="../media/image139.png"/><Relationship Id="rId38" Type="http://schemas.openxmlformats.org/officeDocument/2006/relationships/image" Target="../media/image144.png"/><Relationship Id="rId46" Type="http://schemas.openxmlformats.org/officeDocument/2006/relationships/image" Target="../media/image152.png"/><Relationship Id="rId2" Type="http://schemas.openxmlformats.org/officeDocument/2006/relationships/image" Target="../media/image108.png"/><Relationship Id="rId16" Type="http://schemas.openxmlformats.org/officeDocument/2006/relationships/image" Target="../media/image122.png"/><Relationship Id="rId20" Type="http://schemas.openxmlformats.org/officeDocument/2006/relationships/image" Target="../media/image126.jpeg"/><Relationship Id="rId29" Type="http://schemas.openxmlformats.org/officeDocument/2006/relationships/image" Target="../media/image135.png"/><Relationship Id="rId41" Type="http://schemas.openxmlformats.org/officeDocument/2006/relationships/image" Target="../media/image1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png"/><Relationship Id="rId11" Type="http://schemas.openxmlformats.org/officeDocument/2006/relationships/image" Target="../media/image117.png"/><Relationship Id="rId24" Type="http://schemas.openxmlformats.org/officeDocument/2006/relationships/image" Target="../media/image130.png"/><Relationship Id="rId32" Type="http://schemas.openxmlformats.org/officeDocument/2006/relationships/image" Target="../media/image138.png"/><Relationship Id="rId37" Type="http://schemas.openxmlformats.org/officeDocument/2006/relationships/image" Target="../media/image143.png"/><Relationship Id="rId40" Type="http://schemas.openxmlformats.org/officeDocument/2006/relationships/image" Target="../media/image146.png"/><Relationship Id="rId45" Type="http://schemas.openxmlformats.org/officeDocument/2006/relationships/image" Target="../media/image151.jpeg"/><Relationship Id="rId5" Type="http://schemas.openxmlformats.org/officeDocument/2006/relationships/image" Target="../media/image111.png"/><Relationship Id="rId15" Type="http://schemas.openxmlformats.org/officeDocument/2006/relationships/image" Target="../media/image121.png"/><Relationship Id="rId23" Type="http://schemas.openxmlformats.org/officeDocument/2006/relationships/image" Target="../media/image129.jpeg"/><Relationship Id="rId28" Type="http://schemas.openxmlformats.org/officeDocument/2006/relationships/image" Target="../media/image134.png"/><Relationship Id="rId36" Type="http://schemas.openxmlformats.org/officeDocument/2006/relationships/image" Target="../media/image142.png"/><Relationship Id="rId49" Type="http://schemas.openxmlformats.org/officeDocument/2006/relationships/image" Target="../media/image155.png"/><Relationship Id="rId10" Type="http://schemas.openxmlformats.org/officeDocument/2006/relationships/image" Target="../media/image116.png"/><Relationship Id="rId19" Type="http://schemas.openxmlformats.org/officeDocument/2006/relationships/image" Target="../media/image125.png"/><Relationship Id="rId31" Type="http://schemas.openxmlformats.org/officeDocument/2006/relationships/image" Target="../media/image137.png"/><Relationship Id="rId44" Type="http://schemas.openxmlformats.org/officeDocument/2006/relationships/image" Target="../media/image150.png"/><Relationship Id="rId4" Type="http://schemas.openxmlformats.org/officeDocument/2006/relationships/image" Target="../media/image110.png"/><Relationship Id="rId9" Type="http://schemas.openxmlformats.org/officeDocument/2006/relationships/image" Target="../media/image115.png"/><Relationship Id="rId14" Type="http://schemas.openxmlformats.org/officeDocument/2006/relationships/image" Target="../media/image120.png"/><Relationship Id="rId22" Type="http://schemas.openxmlformats.org/officeDocument/2006/relationships/image" Target="../media/image128.png"/><Relationship Id="rId27" Type="http://schemas.openxmlformats.org/officeDocument/2006/relationships/image" Target="../media/image133.png"/><Relationship Id="rId30" Type="http://schemas.openxmlformats.org/officeDocument/2006/relationships/image" Target="../media/image136.png"/><Relationship Id="rId35" Type="http://schemas.openxmlformats.org/officeDocument/2006/relationships/image" Target="../media/image141.png"/><Relationship Id="rId43" Type="http://schemas.openxmlformats.org/officeDocument/2006/relationships/image" Target="../media/image149.jpeg"/><Relationship Id="rId48" Type="http://schemas.openxmlformats.org/officeDocument/2006/relationships/image" Target="../media/image154.png"/><Relationship Id="rId8" Type="http://schemas.openxmlformats.org/officeDocument/2006/relationships/image" Target="../media/image11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jpeg"/><Relationship Id="rId3" Type="http://schemas.openxmlformats.org/officeDocument/2006/relationships/image" Target="../media/image157.png"/><Relationship Id="rId7" Type="http://schemas.openxmlformats.org/officeDocument/2006/relationships/image" Target="../media/image161.jpeg"/><Relationship Id="rId12" Type="http://schemas.openxmlformats.org/officeDocument/2006/relationships/image" Target="../media/image166.png"/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0.jpeg"/><Relationship Id="rId11" Type="http://schemas.openxmlformats.org/officeDocument/2006/relationships/image" Target="../media/image165.jpeg"/><Relationship Id="rId5" Type="http://schemas.openxmlformats.org/officeDocument/2006/relationships/image" Target="../media/image159.jpeg"/><Relationship Id="rId10" Type="http://schemas.openxmlformats.org/officeDocument/2006/relationships/image" Target="../media/image164.png"/><Relationship Id="rId4" Type="http://schemas.openxmlformats.org/officeDocument/2006/relationships/image" Target="../media/image158.jpeg"/><Relationship Id="rId9" Type="http://schemas.openxmlformats.org/officeDocument/2006/relationships/image" Target="../media/image16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4" Type="http://schemas.openxmlformats.org/officeDocument/2006/relationships/image" Target="../media/image6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65.png"/><Relationship Id="rId4" Type="http://schemas.openxmlformats.org/officeDocument/2006/relationships/image" Target="../media/image17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eg"/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8.jpeg"/><Relationship Id="rId4" Type="http://schemas.openxmlformats.org/officeDocument/2006/relationships/image" Target="../media/image17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rBT4JN0O5M" TargetMode="External"/><Relationship Id="rId6" Type="http://schemas.openxmlformats.org/officeDocument/2006/relationships/image" Target="../media/image182.png"/><Relationship Id="rId5" Type="http://schemas.openxmlformats.org/officeDocument/2006/relationships/image" Target="../media/image181.jpeg"/><Relationship Id="rId4" Type="http://schemas.openxmlformats.org/officeDocument/2006/relationships/image" Target="../media/image18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84.png"/><Relationship Id="rId5" Type="http://schemas.openxmlformats.org/officeDocument/2006/relationships/image" Target="../media/image65.png"/><Relationship Id="rId4" Type="http://schemas.openxmlformats.org/officeDocument/2006/relationships/image" Target="../media/image18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5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187.png"/><Relationship Id="rId5" Type="http://schemas.openxmlformats.org/officeDocument/2006/relationships/image" Target="../media/image186.png"/><Relationship Id="rId4" Type="http://schemas.openxmlformats.org/officeDocument/2006/relationships/image" Target="../media/image185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hyperlink" Target="https://youtu.be/-tqd1-nqzM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9.emf"/><Relationship Id="rId4" Type="http://schemas.openxmlformats.org/officeDocument/2006/relationships/hyperlink" Target="https://youtu.be/OUbcB0qLp1Y" TargetMode="Externa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3" Type="http://schemas.openxmlformats.org/officeDocument/2006/relationships/slideLayout" Target="../slideLayouts/slideLayout7.xml"/><Relationship Id="rId7" Type="http://schemas.openxmlformats.org/officeDocument/2006/relationships/hyperlink" Target="https://pt.wikipedia.org/wiki/Crase" TargetMode="Externa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hyperlink" Target="https://pt.wikipedia.org/wiki/Cedilha" TargetMode="External"/><Relationship Id="rId11" Type="http://schemas.openxmlformats.org/officeDocument/2006/relationships/image" Target="../media/image193.png"/><Relationship Id="rId5" Type="http://schemas.openxmlformats.org/officeDocument/2006/relationships/hyperlink" Target="https://pt.wikipedia.org/wiki/Til" TargetMode="External"/><Relationship Id="rId10" Type="http://schemas.openxmlformats.org/officeDocument/2006/relationships/image" Target="../media/image192.png"/><Relationship Id="rId4" Type="http://schemas.openxmlformats.org/officeDocument/2006/relationships/image" Target="../media/image65.png"/><Relationship Id="rId9" Type="http://schemas.openxmlformats.org/officeDocument/2006/relationships/image" Target="../media/image19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6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png"/><Relationship Id="rId3" Type="http://schemas.openxmlformats.org/officeDocument/2006/relationships/image" Target="../media/image202.png"/><Relationship Id="rId7" Type="http://schemas.openxmlformats.org/officeDocument/2006/relationships/image" Target="../media/image206.png"/><Relationship Id="rId2" Type="http://schemas.openxmlformats.org/officeDocument/2006/relationships/image" Target="../media/image20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5.png"/><Relationship Id="rId11" Type="http://schemas.openxmlformats.org/officeDocument/2006/relationships/image" Target="../media/image210.png"/><Relationship Id="rId5" Type="http://schemas.openxmlformats.org/officeDocument/2006/relationships/image" Target="../media/image204.png"/><Relationship Id="rId10" Type="http://schemas.openxmlformats.org/officeDocument/2006/relationships/image" Target="../media/image209.png"/><Relationship Id="rId4" Type="http://schemas.openxmlformats.org/officeDocument/2006/relationships/image" Target="../media/image203.png"/><Relationship Id="rId9" Type="http://schemas.openxmlformats.org/officeDocument/2006/relationships/image" Target="../media/image208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jpeg"/><Relationship Id="rId2" Type="http://schemas.openxmlformats.org/officeDocument/2006/relationships/image" Target="../media/image2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4.png"/><Relationship Id="rId4" Type="http://schemas.openxmlformats.org/officeDocument/2006/relationships/image" Target="../media/image213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png"/><Relationship Id="rId3" Type="http://schemas.openxmlformats.org/officeDocument/2006/relationships/image" Target="../media/image216.png"/><Relationship Id="rId7" Type="http://schemas.openxmlformats.org/officeDocument/2006/relationships/image" Target="../media/image220.png"/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9.png"/><Relationship Id="rId5" Type="http://schemas.openxmlformats.org/officeDocument/2006/relationships/image" Target="../media/image218.png"/><Relationship Id="rId10" Type="http://schemas.openxmlformats.org/officeDocument/2006/relationships/image" Target="../media/image222.png"/><Relationship Id="rId4" Type="http://schemas.openxmlformats.org/officeDocument/2006/relationships/image" Target="../media/image217.png"/><Relationship Id="rId9" Type="http://schemas.openxmlformats.org/officeDocument/2006/relationships/image" Target="../media/image9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25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24.jpeg"/><Relationship Id="rId5" Type="http://schemas.openxmlformats.org/officeDocument/2006/relationships/image" Target="../media/image223.png"/><Relationship Id="rId4" Type="http://schemas.openxmlformats.org/officeDocument/2006/relationships/image" Target="../media/image6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227.jpeg"/><Relationship Id="rId5" Type="http://schemas.openxmlformats.org/officeDocument/2006/relationships/image" Target="../media/image65.png"/><Relationship Id="rId4" Type="http://schemas.openxmlformats.org/officeDocument/2006/relationships/image" Target="../media/image226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png"/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0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JouvLXVfRs" TargetMode="External"/><Relationship Id="rId5" Type="http://schemas.openxmlformats.org/officeDocument/2006/relationships/image" Target="../media/image233.jpeg"/><Relationship Id="rId4" Type="http://schemas.openxmlformats.org/officeDocument/2006/relationships/image" Target="../media/image232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png"/><Relationship Id="rId2" Type="http://schemas.openxmlformats.org/officeDocument/2006/relationships/image" Target="../media/image234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png"/><Relationship Id="rId2" Type="http://schemas.openxmlformats.org/officeDocument/2006/relationships/image" Target="../media/image236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jpeg"/><Relationship Id="rId2" Type="http://schemas.openxmlformats.org/officeDocument/2006/relationships/image" Target="../media/image20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0.png"/><Relationship Id="rId4" Type="http://schemas.openxmlformats.org/officeDocument/2006/relationships/image" Target="../media/image23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jpg"/><Relationship Id="rId7" Type="http://schemas.openxmlformats.org/officeDocument/2006/relationships/image" Target="../media/image246.jpeg"/><Relationship Id="rId2" Type="http://schemas.openxmlformats.org/officeDocument/2006/relationships/image" Target="../media/image24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5.png"/><Relationship Id="rId5" Type="http://schemas.openxmlformats.org/officeDocument/2006/relationships/image" Target="../media/image244.jpeg"/><Relationship Id="rId4" Type="http://schemas.openxmlformats.org/officeDocument/2006/relationships/image" Target="../media/image243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jpeg"/><Relationship Id="rId2" Type="http://schemas.openxmlformats.org/officeDocument/2006/relationships/image" Target="../media/image2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jpeg"/><Relationship Id="rId2" Type="http://schemas.openxmlformats.org/officeDocument/2006/relationships/image" Target="../media/image250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jpeg"/><Relationship Id="rId7" Type="http://schemas.openxmlformats.org/officeDocument/2006/relationships/image" Target="../media/image257.jpeg"/><Relationship Id="rId2" Type="http://schemas.openxmlformats.org/officeDocument/2006/relationships/image" Target="../media/image2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6.jpeg"/><Relationship Id="rId5" Type="http://schemas.openxmlformats.org/officeDocument/2006/relationships/image" Target="../media/image255.jpeg"/><Relationship Id="rId4" Type="http://schemas.openxmlformats.org/officeDocument/2006/relationships/image" Target="../media/image2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  <a:alpha val="6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0"/>
            <a:ext cx="10113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45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42864" y="0"/>
            <a:ext cx="3047794" cy="491432"/>
          </a:xfrm>
        </p:spPr>
        <p:txBody>
          <a:bodyPr/>
          <a:lstStyle/>
          <a:p>
            <a:pPr algn="ctr"/>
            <a:r>
              <a:rPr lang="pt-PT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pt-PT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rtigos indefinidos</a:t>
            </a:r>
            <a:endParaRPr lang="pt-PT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0293927" y="0"/>
            <a:ext cx="858982" cy="1205345"/>
          </a:xfrm>
          <a:prstGeom prst="rect">
            <a:avLst/>
          </a:prstGeom>
          <a:solidFill>
            <a:schemeClr val="tx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CuadroTexto 4"/>
          <p:cNvSpPr txBox="1"/>
          <p:nvPr/>
        </p:nvSpPr>
        <p:spPr>
          <a:xfrm>
            <a:off x="1740950" y="1362937"/>
            <a:ext cx="34179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com os artigos indefinidos.</a:t>
            </a: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5145020"/>
              </p:ext>
            </p:extLst>
          </p:nvPr>
        </p:nvGraphicFramePr>
        <p:xfrm>
          <a:off x="4317430" y="313324"/>
          <a:ext cx="3466533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5511"/>
                <a:gridCol w="1155511"/>
                <a:gridCol w="1155511"/>
              </a:tblGrid>
              <a:tr h="256722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dirty="0" smtClean="0"/>
                        <a:t>masculino</a:t>
                      </a:r>
                      <a:endParaRPr lang="pt-PT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dirty="0" smtClean="0"/>
                        <a:t>feminino</a:t>
                      </a:r>
                      <a:endParaRPr lang="pt-PT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</a:tr>
              <a:tr h="256722">
                <a:tc>
                  <a:txBody>
                    <a:bodyPr/>
                    <a:lstStyle/>
                    <a:p>
                      <a:r>
                        <a:rPr lang="pt-PT" sz="1200" b="1" dirty="0" smtClean="0"/>
                        <a:t>singular</a:t>
                      </a:r>
                      <a:endParaRPr lang="pt-PT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dirty="0" smtClean="0"/>
                        <a:t>um</a:t>
                      </a:r>
                      <a:endParaRPr lang="pt-PT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dirty="0" smtClean="0"/>
                        <a:t>uma</a:t>
                      </a:r>
                      <a:endParaRPr lang="pt-PT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</a:tr>
              <a:tr h="256722">
                <a:tc>
                  <a:txBody>
                    <a:bodyPr/>
                    <a:lstStyle/>
                    <a:p>
                      <a:r>
                        <a:rPr lang="pt-PT" sz="1200" b="1" dirty="0" smtClean="0"/>
                        <a:t>plural</a:t>
                      </a:r>
                      <a:endParaRPr lang="pt-PT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dirty="0" smtClean="0"/>
                        <a:t>uns</a:t>
                      </a:r>
                      <a:endParaRPr lang="pt-PT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dirty="0" smtClean="0"/>
                        <a:t>umas</a:t>
                      </a:r>
                      <a:endParaRPr lang="pt-PT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872837"/>
              </p:ext>
            </p:extLst>
          </p:nvPr>
        </p:nvGraphicFramePr>
        <p:xfrm>
          <a:off x="1875965" y="1632280"/>
          <a:ext cx="7122037" cy="99199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38568"/>
                <a:gridCol w="2227645"/>
                <a:gridCol w="1792500"/>
                <a:gridCol w="1863324"/>
              </a:tblGrid>
              <a:tr h="330664">
                <a:tc>
                  <a:txBody>
                    <a:bodyPr/>
                    <a:lstStyle/>
                    <a:p>
                      <a:r>
                        <a:rPr lang="pt-PT" sz="11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  <a:r>
                        <a:rPr lang="pt-PT" sz="11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____</a:t>
                      </a:r>
                      <a:r>
                        <a:rPr lang="pt-PT" sz="11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árvore</a:t>
                      </a:r>
                      <a:endParaRPr lang="pt-PT" sz="11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1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4.____ casa</a:t>
                      </a:r>
                      <a:endParaRPr lang="pt-PT" sz="11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1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7.____país</a:t>
                      </a:r>
                      <a:endParaRPr lang="pt-PT" sz="11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1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10.____viagem</a:t>
                      </a:r>
                      <a:endParaRPr lang="pt-PT" sz="11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1">
                        <a:lumMod val="50000"/>
                      </a:schemeClr>
                    </a:solidFill>
                  </a:tcPr>
                </a:tc>
              </a:tr>
              <a:tr h="330664">
                <a:tc>
                  <a:txBody>
                    <a:bodyPr/>
                    <a:lstStyle/>
                    <a:p>
                      <a:r>
                        <a:rPr lang="pt-PT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r>
                        <a:rPr lang="pt-PT" sz="11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____</a:t>
                      </a:r>
                      <a:r>
                        <a:rPr lang="pt-PT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rua</a:t>
                      </a:r>
                      <a:endParaRPr lang="pt-PT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</a:t>
                      </a:r>
                      <a:r>
                        <a:rPr lang="pt-PT" sz="11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____ </a:t>
                      </a:r>
                      <a:r>
                        <a:rPr lang="pt-PT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apartamento</a:t>
                      </a:r>
                      <a:endParaRPr lang="pt-PT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8.____cidade</a:t>
                      </a:r>
                      <a:endParaRPr lang="pt-PT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11.____ passeio</a:t>
                      </a:r>
                      <a:endParaRPr lang="pt-PT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1">
                        <a:lumMod val="50000"/>
                      </a:schemeClr>
                    </a:solidFill>
                  </a:tcPr>
                </a:tc>
              </a:tr>
              <a:tr h="330664">
                <a:tc>
                  <a:txBody>
                    <a:bodyPr/>
                    <a:lstStyle/>
                    <a:p>
                      <a:r>
                        <a:rPr lang="pt-PT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</a:t>
                      </a:r>
                      <a:r>
                        <a:rPr lang="pt-PT" sz="11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____</a:t>
                      </a:r>
                      <a:r>
                        <a:rPr lang="pt-PT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carro</a:t>
                      </a:r>
                      <a:endParaRPr lang="pt-PT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</a:t>
                      </a:r>
                      <a:r>
                        <a:rPr lang="pt-PT" sz="11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____</a:t>
                      </a:r>
                      <a:r>
                        <a:rPr lang="pt-PT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vivenda</a:t>
                      </a:r>
                      <a:endParaRPr lang="pt-PT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9.____vila</a:t>
                      </a:r>
                      <a:endParaRPr lang="pt-PT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12.____ férias</a:t>
                      </a:r>
                      <a:endParaRPr lang="pt-PT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6988871"/>
              </p:ext>
            </p:extLst>
          </p:nvPr>
        </p:nvGraphicFramePr>
        <p:xfrm>
          <a:off x="10425458" y="6555804"/>
          <a:ext cx="1766542" cy="302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6542"/>
              </a:tblGrid>
              <a:tr h="302196">
                <a:tc>
                  <a:txBody>
                    <a:bodyPr/>
                    <a:lstStyle/>
                    <a:p>
                      <a:r>
                        <a:rPr lang="pt-PT" sz="1100" b="0" i="1" dirty="0" smtClean="0">
                          <a:solidFill>
                            <a:schemeClr val="bg1"/>
                          </a:solidFill>
                        </a:rPr>
                        <a:t>Lidel,</a:t>
                      </a:r>
                      <a:r>
                        <a:rPr lang="pt-PT" sz="1100" b="0" i="1" baseline="0" dirty="0" smtClean="0">
                          <a:solidFill>
                            <a:schemeClr val="bg1"/>
                          </a:solidFill>
                        </a:rPr>
                        <a:t> edições técnicas</a:t>
                      </a:r>
                      <a:endParaRPr lang="pt-PT" sz="1100" b="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1774209" y="2624272"/>
            <a:ext cx="8552977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PT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Completa com os </a:t>
            </a:r>
            <a:r>
              <a:rPr lang="pt-PT" sz="11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artigos definidos (o,a, os,as) </a:t>
            </a:r>
            <a:r>
              <a:rPr lang="pt-PT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r>
              <a:rPr lang="pt-PT" sz="11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indefinidos (um,uma,uns,umas)</a:t>
            </a:r>
            <a:r>
              <a:rPr lang="pt-PT" sz="11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pt-PT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Lisboa é _________ cidade bonita.</a:t>
            </a:r>
          </a:p>
          <a:p>
            <a:pPr>
              <a:spcAft>
                <a:spcPts val="600"/>
              </a:spcAft>
            </a:pPr>
            <a:r>
              <a:rPr lang="pt-PT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Nunca visitei ______ Ásia.  </a:t>
            </a:r>
          </a:p>
          <a:p>
            <a:pPr>
              <a:spcAft>
                <a:spcPts val="600"/>
              </a:spcAft>
            </a:pPr>
            <a:r>
              <a:rPr lang="pt-PT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Tenho ________ avó com 90 anos.</a:t>
            </a:r>
          </a:p>
          <a:p>
            <a:pPr>
              <a:spcAft>
                <a:spcPts val="600"/>
              </a:spcAft>
            </a:pPr>
            <a:r>
              <a:rPr lang="pt-PT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_______ primavera é a estação das flores.</a:t>
            </a:r>
          </a:p>
          <a:p>
            <a:pPr>
              <a:spcAft>
                <a:spcPts val="600"/>
              </a:spcAft>
            </a:pPr>
            <a:r>
              <a:rPr lang="pt-PT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Onde é que vais passar _______ Carnaval?</a:t>
            </a:r>
          </a:p>
          <a:p>
            <a:pPr>
              <a:spcAft>
                <a:spcPts val="600"/>
              </a:spcAft>
            </a:pPr>
            <a:r>
              <a:rPr lang="pt-PT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Poderia dar-me _______ informação, por favor?</a:t>
            </a:r>
          </a:p>
          <a:p>
            <a:pPr>
              <a:spcAft>
                <a:spcPts val="600"/>
              </a:spcAft>
            </a:pPr>
            <a:r>
              <a:rPr lang="pt-PT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Eles foram de férias para _______ Brasil.</a:t>
            </a:r>
          </a:p>
          <a:p>
            <a:pPr>
              <a:spcAft>
                <a:spcPts val="600"/>
              </a:spcAft>
            </a:pPr>
            <a:r>
              <a:rPr lang="pt-PT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_____ Luís e ______ Mara são amigos.</a:t>
            </a:r>
          </a:p>
          <a:p>
            <a:pPr>
              <a:spcAft>
                <a:spcPts val="600"/>
              </a:spcAft>
            </a:pPr>
            <a:r>
              <a:rPr lang="pt-PT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 Mandei ________ mensagem ao Pedro, mas ele ainda não me respondeu.</a:t>
            </a:r>
          </a:p>
          <a:p>
            <a:pPr>
              <a:spcAft>
                <a:spcPts val="600"/>
              </a:spcAft>
            </a:pPr>
            <a:r>
              <a:rPr lang="pt-PT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 Portugal é _______ país da União Europeia.</a:t>
            </a:r>
          </a:p>
          <a:p>
            <a:pPr>
              <a:spcAft>
                <a:spcPts val="600"/>
              </a:spcAft>
            </a:pPr>
            <a:r>
              <a:rPr lang="pt-PT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11. Comprei ________ calças e ________ sapatos nos saldos.</a:t>
            </a:r>
          </a:p>
          <a:p>
            <a:pPr>
              <a:spcAft>
                <a:spcPts val="600"/>
              </a:spcAft>
            </a:pPr>
            <a:r>
              <a:rPr lang="pt-PT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12. ________ férias grandes estão a chegar.</a:t>
            </a:r>
          </a:p>
          <a:p>
            <a:pPr>
              <a:spcAft>
                <a:spcPts val="600"/>
              </a:spcAft>
            </a:pPr>
            <a:r>
              <a:rPr lang="pt-PT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13. Hoje vamos a ________ restaurante indiano.</a:t>
            </a:r>
          </a:p>
          <a:p>
            <a:pPr>
              <a:spcAft>
                <a:spcPts val="600"/>
              </a:spcAft>
            </a:pPr>
            <a:r>
              <a:rPr lang="pt-PT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14. Eles têm dois filhos: ______ rapaz e _____ rapariga.</a:t>
            </a:r>
          </a:p>
          <a:p>
            <a:pPr>
              <a:spcAft>
                <a:spcPts val="600"/>
              </a:spcAft>
            </a:pPr>
            <a:r>
              <a:rPr lang="pt-PT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15. _____ rapaz chama-se Miguel e ______ rapariga chama-se Margarida.</a:t>
            </a:r>
          </a:p>
          <a:p>
            <a:pPr>
              <a:spcAft>
                <a:spcPts val="600"/>
              </a:spcAft>
            </a:pPr>
            <a:r>
              <a:rPr lang="pt-PT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16. Queria ________ café, por favor.</a:t>
            </a:r>
            <a:endParaRPr lang="pt-PT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73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19410"/>
            <a:ext cx="6359834" cy="643378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6359835" y="0"/>
            <a:ext cx="5624348" cy="662489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pt-PT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PT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Completa com as preposições e contrações necessárias:</a:t>
            </a:r>
          </a:p>
          <a:p>
            <a:pPr algn="just">
              <a:lnSpc>
                <a:spcPct val="150000"/>
              </a:lnSpc>
            </a:pPr>
            <a:r>
              <a:rPr lang="pt-PT" sz="1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O livro está ____mesa _____ João.</a:t>
            </a:r>
          </a:p>
          <a:p>
            <a:pPr algn="just">
              <a:lnSpc>
                <a:spcPct val="150000"/>
              </a:lnSpc>
            </a:pPr>
            <a:r>
              <a:rPr lang="pt-PT" sz="1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O diretor ______ escola está ______ casa.</a:t>
            </a:r>
          </a:p>
          <a:p>
            <a:pPr algn="just">
              <a:lnSpc>
                <a:spcPct val="150000"/>
              </a:lnSpc>
            </a:pPr>
            <a:r>
              <a:rPr lang="pt-PT" sz="1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3) Os alunos _____ segunda turma estão ______ Lisboa.</a:t>
            </a:r>
          </a:p>
          <a:p>
            <a:pPr algn="just">
              <a:lnSpc>
                <a:spcPct val="150000"/>
              </a:lnSpc>
            </a:pPr>
            <a:r>
              <a:rPr lang="pt-PT" sz="1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4) Estou _____ Porto, _____ casa ______ amigos.</a:t>
            </a:r>
          </a:p>
          <a:p>
            <a:pPr algn="just">
              <a:lnSpc>
                <a:spcPct val="150000"/>
              </a:lnSpc>
            </a:pPr>
            <a:r>
              <a:rPr lang="pt-PT" sz="1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5) Sou _____ Espanha, mas moro ____ França.</a:t>
            </a:r>
          </a:p>
          <a:p>
            <a:pPr algn="just">
              <a:lnSpc>
                <a:spcPct val="150000"/>
              </a:lnSpc>
            </a:pPr>
            <a:r>
              <a:rPr lang="pt-PT" sz="1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6) Eles moram ______ Portugal, _______ cidade muito bonita.</a:t>
            </a:r>
          </a:p>
          <a:p>
            <a:pPr algn="just">
              <a:lnSpc>
                <a:spcPct val="150000"/>
              </a:lnSpc>
            </a:pPr>
            <a:r>
              <a:rPr lang="pt-PT" sz="1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7) As canetas estão _______ quarto _______ Ana.</a:t>
            </a:r>
          </a:p>
          <a:p>
            <a:pPr algn="just">
              <a:lnSpc>
                <a:spcPct val="150000"/>
              </a:lnSpc>
            </a:pPr>
            <a:r>
              <a:rPr lang="pt-PT" sz="1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8) Sempre vou ______ faculdade ______ pé.</a:t>
            </a:r>
          </a:p>
          <a:p>
            <a:pPr algn="just">
              <a:lnSpc>
                <a:spcPct val="150000"/>
              </a:lnSpc>
            </a:pPr>
            <a:r>
              <a:rPr lang="pt-PT" sz="1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9) Estou ______ cinema com os meus amigos.</a:t>
            </a:r>
          </a:p>
          <a:p>
            <a:pPr algn="just">
              <a:lnSpc>
                <a:spcPct val="150000"/>
              </a:lnSpc>
            </a:pPr>
            <a:r>
              <a:rPr lang="pt-PT" sz="1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10) Gosto muito ______ passear ______ estrada _____tarde.</a:t>
            </a:r>
          </a:p>
          <a:p>
            <a:pPr algn="just">
              <a:lnSpc>
                <a:spcPct val="150000"/>
              </a:lnSpc>
            </a:pPr>
            <a:r>
              <a:rPr lang="pt-PT" sz="1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11) ________ manhã vou ______ parque.</a:t>
            </a:r>
          </a:p>
          <a:p>
            <a:pPr algn="just">
              <a:lnSpc>
                <a:spcPct val="150000"/>
              </a:lnSpc>
            </a:pPr>
            <a:r>
              <a:rPr lang="pt-PT" sz="1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12) ________ noite fico _______ casa.</a:t>
            </a:r>
          </a:p>
          <a:p>
            <a:pPr algn="just">
              <a:lnSpc>
                <a:spcPct val="150000"/>
              </a:lnSpc>
            </a:pPr>
            <a:r>
              <a:rPr lang="pt-PT" sz="1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13) Donde vens? Venho ______ loja ______ meus pais.</a:t>
            </a:r>
          </a:p>
          <a:p>
            <a:pPr algn="just">
              <a:lnSpc>
                <a:spcPct val="150000"/>
              </a:lnSpc>
            </a:pPr>
            <a:r>
              <a:rPr lang="pt-PT" sz="1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14) O filho ______ Carlos é amigo ______ minha filha.</a:t>
            </a:r>
          </a:p>
          <a:p>
            <a:pPr algn="just">
              <a:lnSpc>
                <a:spcPct val="150000"/>
              </a:lnSpc>
            </a:pPr>
            <a:r>
              <a:rPr lang="pt-PT" sz="1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15) Nós trabalhamos ______ restaurante _______ irmão _____ Ana. </a:t>
            </a:r>
            <a:endParaRPr lang="pt-PT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pt-PT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00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08550" y="2111022"/>
            <a:ext cx="5437756" cy="589203"/>
          </a:xfrm>
        </p:spPr>
        <p:txBody>
          <a:bodyPr/>
          <a:lstStyle/>
          <a:p>
            <a:r>
              <a:rPr lang="pt-PT" sz="2400" b="1" dirty="0" smtClean="0">
                <a:solidFill>
                  <a:srgbClr val="FFFF00"/>
                </a:solidFill>
              </a:rPr>
              <a:t>"A LENDA DO GALO DE BARCELOS"</a:t>
            </a:r>
            <a:endParaRPr lang="pt-PT" sz="2400" b="1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362858" y="4465177"/>
            <a:ext cx="4929139" cy="428978"/>
          </a:xfrm>
        </p:spPr>
        <p:txBody>
          <a:bodyPr>
            <a:normAutofit/>
          </a:bodyPr>
          <a:lstStyle/>
          <a:p>
            <a:pPr algn="ctr"/>
            <a:r>
              <a:rPr lang="pt-PT" sz="1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Enlace do youtube no documento word</a:t>
            </a:r>
            <a:endParaRPr lang="pt-PT" sz="1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0430933" y="0"/>
            <a:ext cx="711200" cy="115146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0592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  <a:alpha val="4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751" y="0"/>
            <a:ext cx="5657850" cy="671469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2594" y="1572618"/>
            <a:ext cx="727365" cy="83926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3424" y="1735611"/>
            <a:ext cx="942975" cy="67627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093" y="1594904"/>
            <a:ext cx="691112" cy="83926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6205" y="1605105"/>
            <a:ext cx="1241946" cy="818866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0372299" y="0"/>
            <a:ext cx="900752" cy="11873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23226" y="-1"/>
            <a:ext cx="3007540" cy="267649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452" y="3889302"/>
            <a:ext cx="2791696" cy="227266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5452" y="327546"/>
            <a:ext cx="2840189" cy="231041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01965" y="4009756"/>
            <a:ext cx="3128801" cy="215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85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6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872834" y="99231"/>
            <a:ext cx="268778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>
                <a:solidFill>
                  <a:schemeClr val="tx1">
                    <a:lumMod val="95000"/>
                  </a:schemeClr>
                </a:solidFill>
              </a:rPr>
              <a:t>PRESENTE DO INDICATIVO</a:t>
            </a:r>
          </a:p>
          <a:p>
            <a:pPr algn="ctr"/>
            <a:r>
              <a:rPr lang="pt-PT" sz="2000" b="1" dirty="0" smtClean="0">
                <a:solidFill>
                  <a:schemeClr val="tx1">
                    <a:lumMod val="95000"/>
                  </a:schemeClr>
                </a:solidFill>
              </a:rPr>
              <a:t>Verbo SER</a:t>
            </a:r>
          </a:p>
          <a:p>
            <a:pPr algn="ctr"/>
            <a:endParaRPr lang="pt-PT" sz="2000" b="1" dirty="0"/>
          </a:p>
          <a:p>
            <a:pPr algn="ctr"/>
            <a:endParaRPr lang="pt-PT" sz="2000" b="1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934020"/>
              </p:ext>
            </p:extLst>
          </p:nvPr>
        </p:nvGraphicFramePr>
        <p:xfrm>
          <a:off x="-4" y="730173"/>
          <a:ext cx="4433459" cy="45622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94169"/>
                <a:gridCol w="1070162"/>
                <a:gridCol w="918177"/>
                <a:gridCol w="1450951"/>
              </a:tblGrid>
              <a:tr h="860805">
                <a:tc>
                  <a:txBody>
                    <a:bodyPr/>
                    <a:lstStyle/>
                    <a:p>
                      <a:r>
                        <a:rPr lang="pt-PT" sz="1600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eu</a:t>
                      </a:r>
                      <a:endParaRPr lang="pt-PT" sz="16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600" b="1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sou</a:t>
                      </a:r>
                      <a:endParaRPr lang="pt-PT" sz="1600" b="1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600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eu</a:t>
                      </a:r>
                      <a:endParaRPr lang="pt-PT" sz="16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não </a:t>
                      </a:r>
                      <a:r>
                        <a:rPr lang="pt-PT" sz="1600" b="1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sou</a:t>
                      </a:r>
                    </a:p>
                    <a:p>
                      <a:endParaRPr lang="pt-PT" sz="16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860805">
                <a:tc>
                  <a:txBody>
                    <a:bodyPr/>
                    <a:lstStyle/>
                    <a:p>
                      <a:r>
                        <a:rPr lang="pt-PT" sz="1600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tu</a:t>
                      </a:r>
                      <a:endParaRPr lang="pt-PT" sz="16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600" b="1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és</a:t>
                      </a:r>
                      <a:endParaRPr lang="pt-PT" sz="1600" b="1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600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tu</a:t>
                      </a:r>
                      <a:endParaRPr lang="pt-PT" sz="16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não </a:t>
                      </a:r>
                      <a:r>
                        <a:rPr lang="pt-PT" sz="1600" b="1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és</a:t>
                      </a:r>
                    </a:p>
                    <a:p>
                      <a:endParaRPr lang="pt-PT" sz="16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860805">
                <a:tc>
                  <a:txBody>
                    <a:bodyPr/>
                    <a:lstStyle/>
                    <a:p>
                      <a:r>
                        <a:rPr lang="pt-PT" sz="1600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você</a:t>
                      </a:r>
                    </a:p>
                    <a:p>
                      <a:r>
                        <a:rPr lang="pt-PT" sz="1600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ele</a:t>
                      </a:r>
                    </a:p>
                    <a:p>
                      <a:r>
                        <a:rPr lang="pt-PT" sz="1600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ela</a:t>
                      </a:r>
                      <a:endParaRPr lang="pt-PT" sz="16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600" b="1" dirty="0" smtClean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  <a:p>
                      <a:r>
                        <a:rPr lang="pt-PT" sz="1600" b="1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é</a:t>
                      </a:r>
                      <a:endParaRPr lang="pt-PT" sz="1600" b="1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600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você</a:t>
                      </a:r>
                    </a:p>
                    <a:p>
                      <a:r>
                        <a:rPr lang="pt-PT" sz="1600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ele</a:t>
                      </a:r>
                    </a:p>
                    <a:p>
                      <a:r>
                        <a:rPr lang="pt-PT" sz="1600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ela</a:t>
                      </a:r>
                      <a:endParaRPr lang="pt-PT" sz="16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600" dirty="0" smtClean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  <a:p>
                      <a:r>
                        <a:rPr lang="pt-PT" sz="1600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não </a:t>
                      </a:r>
                      <a:r>
                        <a:rPr lang="pt-PT" sz="1600" b="1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é</a:t>
                      </a:r>
                      <a:endParaRPr lang="pt-PT" sz="1600" b="1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860805">
                <a:tc>
                  <a:txBody>
                    <a:bodyPr/>
                    <a:lstStyle/>
                    <a:p>
                      <a:r>
                        <a:rPr lang="pt-PT" sz="1600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nós</a:t>
                      </a:r>
                      <a:endParaRPr lang="pt-PT" sz="16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600" b="1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somos</a:t>
                      </a:r>
                      <a:endParaRPr lang="pt-PT" sz="1600" b="1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600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nós</a:t>
                      </a:r>
                      <a:endParaRPr lang="pt-PT" sz="16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600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não </a:t>
                      </a:r>
                      <a:r>
                        <a:rPr lang="pt-PT" sz="1600" b="1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somos</a:t>
                      </a:r>
                      <a:endParaRPr lang="pt-PT" sz="1600" b="1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1119046">
                <a:tc>
                  <a:txBody>
                    <a:bodyPr/>
                    <a:lstStyle/>
                    <a:p>
                      <a:r>
                        <a:rPr lang="pt-PT" sz="1600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vocês</a:t>
                      </a:r>
                    </a:p>
                    <a:p>
                      <a:r>
                        <a:rPr lang="pt-PT" sz="1600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eles</a:t>
                      </a:r>
                    </a:p>
                    <a:p>
                      <a:r>
                        <a:rPr lang="pt-PT" sz="1600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elas</a:t>
                      </a:r>
                      <a:endParaRPr lang="pt-PT" sz="16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600" b="1" dirty="0" smtClean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  <a:p>
                      <a:r>
                        <a:rPr lang="pt-PT" sz="1600" b="1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são</a:t>
                      </a:r>
                      <a:endParaRPr lang="pt-PT" sz="1600" b="1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600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vocês</a:t>
                      </a:r>
                    </a:p>
                    <a:p>
                      <a:r>
                        <a:rPr lang="pt-PT" sz="1600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eles </a:t>
                      </a:r>
                    </a:p>
                    <a:p>
                      <a:r>
                        <a:rPr lang="pt-PT" sz="1600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elas</a:t>
                      </a:r>
                      <a:endParaRPr lang="pt-PT" sz="16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600" dirty="0" smtClean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  <a:p>
                      <a:r>
                        <a:rPr lang="pt-PT" sz="1600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não </a:t>
                      </a:r>
                      <a:r>
                        <a:rPr lang="pt-PT" sz="1600" b="1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são</a:t>
                      </a:r>
                    </a:p>
                    <a:p>
                      <a:endParaRPr lang="pt-PT" sz="1600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4433454" y="0"/>
            <a:ext cx="7758547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440"/>
              </a:lnSpc>
              <a:buFont typeface="Arial" panose="020B0604020202020204" pitchFamily="34" charset="0"/>
              <a:buChar char="•"/>
            </a:pPr>
            <a:r>
              <a:rPr lang="pt-PT" sz="1200" b="1" dirty="0">
                <a:solidFill>
                  <a:schemeClr val="bg1"/>
                </a:solidFill>
              </a:rPr>
              <a:t>s</a:t>
            </a:r>
            <a:r>
              <a:rPr lang="pt-PT" sz="1200" b="1" dirty="0" smtClean="0">
                <a:solidFill>
                  <a:schemeClr val="bg1"/>
                </a:solidFill>
              </a:rPr>
              <a:t>ituação geográfica </a:t>
            </a:r>
            <a:r>
              <a:rPr lang="pt-PT" sz="1200" dirty="0" smtClean="0">
                <a:solidFill>
                  <a:schemeClr val="bg1"/>
                </a:solidFill>
              </a:rPr>
              <a:t>(sujeito fixo)   Maputo </a:t>
            </a:r>
            <a:r>
              <a:rPr lang="pt-PT" sz="1200" b="1" u="sng" dirty="0" smtClean="0">
                <a:solidFill>
                  <a:schemeClr val="bg1"/>
                </a:solidFill>
              </a:rPr>
              <a:t>é</a:t>
            </a:r>
            <a:r>
              <a:rPr lang="pt-PT" sz="1200" dirty="0" smtClean="0">
                <a:solidFill>
                  <a:schemeClr val="bg1"/>
                </a:solidFill>
              </a:rPr>
              <a:t> em Moçambique. </a:t>
            </a:r>
          </a:p>
          <a:p>
            <a:pPr>
              <a:lnSpc>
                <a:spcPts val="1440"/>
              </a:lnSpc>
            </a:pPr>
            <a:endParaRPr lang="pt-PT" sz="1200" dirty="0">
              <a:solidFill>
                <a:schemeClr val="bg1"/>
              </a:solidFill>
            </a:endParaRPr>
          </a:p>
          <a:p>
            <a:pPr marL="285750" indent="-285750">
              <a:lnSpc>
                <a:spcPts val="1440"/>
              </a:lnSpc>
              <a:buFont typeface="Arial" panose="020B0604020202020204" pitchFamily="34" charset="0"/>
              <a:buChar char="•"/>
            </a:pPr>
            <a:r>
              <a:rPr lang="pt-PT" sz="1200" b="1" dirty="0">
                <a:solidFill>
                  <a:schemeClr val="bg1"/>
                </a:solidFill>
              </a:rPr>
              <a:t>e</a:t>
            </a:r>
            <a:r>
              <a:rPr lang="pt-PT" sz="1200" b="1" dirty="0" smtClean="0">
                <a:solidFill>
                  <a:schemeClr val="bg1"/>
                </a:solidFill>
              </a:rPr>
              <a:t>stado civil     </a:t>
            </a:r>
            <a:r>
              <a:rPr lang="pt-PT" sz="1200" dirty="0" smtClean="0">
                <a:solidFill>
                  <a:schemeClr val="bg1"/>
                </a:solidFill>
              </a:rPr>
              <a:t>O Pedro </a:t>
            </a:r>
            <a:r>
              <a:rPr lang="pt-PT" sz="1200" b="1" u="sng" dirty="0" smtClean="0">
                <a:solidFill>
                  <a:schemeClr val="bg1"/>
                </a:solidFill>
              </a:rPr>
              <a:t>é</a:t>
            </a:r>
            <a:r>
              <a:rPr lang="pt-PT" sz="1200" dirty="0" smtClean="0">
                <a:solidFill>
                  <a:schemeClr val="bg1"/>
                </a:solidFill>
              </a:rPr>
              <a:t> casado.</a:t>
            </a:r>
          </a:p>
          <a:p>
            <a:pPr>
              <a:lnSpc>
                <a:spcPts val="1440"/>
              </a:lnSpc>
            </a:pPr>
            <a:endParaRPr lang="pt-PT" sz="1200" dirty="0">
              <a:solidFill>
                <a:schemeClr val="bg1"/>
              </a:solidFill>
            </a:endParaRPr>
          </a:p>
          <a:p>
            <a:pPr marL="285750" indent="-285750">
              <a:lnSpc>
                <a:spcPts val="1440"/>
              </a:lnSpc>
              <a:buFont typeface="Arial" panose="020B0604020202020204" pitchFamily="34" charset="0"/>
              <a:buChar char="•"/>
            </a:pPr>
            <a:r>
              <a:rPr lang="pt-PT" sz="1200" b="1" dirty="0" smtClean="0">
                <a:solidFill>
                  <a:schemeClr val="bg1"/>
                </a:solidFill>
              </a:rPr>
              <a:t>Tempo cronológico    </a:t>
            </a:r>
            <a:r>
              <a:rPr lang="pt-PT" sz="1200" dirty="0" smtClean="0">
                <a:solidFill>
                  <a:schemeClr val="bg1"/>
                </a:solidFill>
              </a:rPr>
              <a:t>- Que horas </a:t>
            </a:r>
            <a:r>
              <a:rPr lang="pt-PT" sz="1200" u="sng" dirty="0" smtClean="0">
                <a:solidFill>
                  <a:schemeClr val="bg1"/>
                </a:solidFill>
              </a:rPr>
              <a:t>são</a:t>
            </a:r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pt-PT" sz="1200" dirty="0" smtClean="0">
                <a:solidFill>
                  <a:schemeClr val="bg1"/>
                </a:solidFill>
              </a:rPr>
              <a:t>     - </a:t>
            </a:r>
            <a:r>
              <a:rPr lang="pt-PT" sz="1200" u="sng" dirty="0" smtClean="0">
                <a:solidFill>
                  <a:schemeClr val="bg1"/>
                </a:solidFill>
              </a:rPr>
              <a:t>É</a:t>
            </a:r>
            <a:r>
              <a:rPr lang="pt-PT" sz="1200" dirty="0" smtClean="0">
                <a:solidFill>
                  <a:schemeClr val="bg1"/>
                </a:solidFill>
              </a:rPr>
              <a:t> uma hora</a:t>
            </a:r>
          </a:p>
          <a:p>
            <a:endParaRPr lang="pt-PT" sz="1200" dirty="0">
              <a:solidFill>
                <a:srgbClr val="C00000"/>
              </a:solidFill>
            </a:endParaRPr>
          </a:p>
          <a:p>
            <a:r>
              <a:rPr lang="pt-PT" sz="1200" dirty="0" smtClean="0">
                <a:solidFill>
                  <a:srgbClr val="002060"/>
                </a:solidFill>
              </a:rPr>
              <a:t>Complete com sou/és/é/somos/são.</a:t>
            </a: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rgbClr val="002060"/>
                </a:solidFill>
              </a:rPr>
              <a:t>1. A rosa ___ uma flor.</a:t>
            </a: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rgbClr val="002060"/>
                </a:solidFill>
              </a:rPr>
              <a:t>2. O futebol ____ um desporto muito popular.</a:t>
            </a: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rgbClr val="002060"/>
                </a:solidFill>
              </a:rPr>
              <a:t>3. Tu e o Miguel ______ amigos.</a:t>
            </a: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rgbClr val="002060"/>
                </a:solidFill>
              </a:rPr>
              <a:t>4. Aquela camisola não _____ cara.</a:t>
            </a: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rgbClr val="002060"/>
                </a:solidFill>
              </a:rPr>
              <a:t>5. Tu não ____ italiano.</a:t>
            </a: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rgbClr val="002060"/>
                </a:solidFill>
              </a:rPr>
              <a:t>6. Eu e o João _____ estudantes.</a:t>
            </a: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rgbClr val="002060"/>
                </a:solidFill>
              </a:rPr>
              <a:t>7. A minha avó ____ viúva.</a:t>
            </a: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rgbClr val="002060"/>
                </a:solidFill>
              </a:rPr>
              <a:t>8. A senhora _____ do Porto?</a:t>
            </a: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rgbClr val="002060"/>
                </a:solidFill>
              </a:rPr>
              <a:t>9. Que dia _____ hoje?</a:t>
            </a: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rgbClr val="002060"/>
                </a:solidFill>
              </a:rPr>
              <a:t>10. Hoje _____ quarta-feira.</a:t>
            </a: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rgbClr val="002060"/>
                </a:solidFill>
              </a:rPr>
              <a:t>11. Lisboa _____ em Portugal.</a:t>
            </a: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rgbClr val="002060"/>
                </a:solidFill>
              </a:rPr>
              <a:t>12. Estas malas não ______ </a:t>
            </a:r>
            <a:r>
              <a:rPr lang="pt-PT" sz="1200" smtClean="0">
                <a:solidFill>
                  <a:srgbClr val="002060"/>
                </a:solidFill>
              </a:rPr>
              <a:t>muito pesadas.</a:t>
            </a:r>
            <a:endParaRPr lang="pt-PT" sz="1200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rgbClr val="002060"/>
                </a:solidFill>
              </a:rPr>
              <a:t>13. Eu ______ francês e o Tiago _____ brasileiro.</a:t>
            </a: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rgbClr val="002060"/>
                </a:solidFill>
              </a:rPr>
              <a:t>14. O copo _____ de vidro.</a:t>
            </a: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rgbClr val="002060"/>
                </a:solidFill>
              </a:rPr>
              <a:t>15. Eu ______ magro.</a:t>
            </a: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rgbClr val="002060"/>
                </a:solidFill>
              </a:rPr>
              <a:t>16. O rio Tejo _____ em Portugal.</a:t>
            </a: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rgbClr val="002060"/>
                </a:solidFill>
              </a:rPr>
              <a:t>17. O cão não ______ um animal selvagem.</a:t>
            </a: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rgbClr val="002060"/>
                </a:solidFill>
              </a:rPr>
              <a:t>18. O André e ele _______ amigos.</a:t>
            </a: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rgbClr val="002060"/>
                </a:solidFill>
              </a:rPr>
              <a:t>19. Tu ______ bom aluno.</a:t>
            </a: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rgbClr val="002060"/>
                </a:solidFill>
              </a:rPr>
              <a:t>20. A gasolina _____ muito cara.</a:t>
            </a:r>
            <a:endParaRPr lang="pt-PT" sz="1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30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>
            <a:alpha val="3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48" y="1487631"/>
            <a:ext cx="4362450" cy="42291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498" y="1484816"/>
            <a:ext cx="2876550" cy="150646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6498" y="2983056"/>
            <a:ext cx="4324350" cy="273367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5423" y="1487632"/>
            <a:ext cx="1495425" cy="150646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60848" y="1484816"/>
            <a:ext cx="2362200" cy="161860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0848" y="2999725"/>
            <a:ext cx="2362200" cy="151685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60848" y="4489306"/>
            <a:ext cx="2362200" cy="124647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88578" y="204354"/>
            <a:ext cx="2972390" cy="1080869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10363200" y="0"/>
            <a:ext cx="859848" cy="12852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33214" y="2812904"/>
            <a:ext cx="876300" cy="23812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84223" y="2679554"/>
            <a:ext cx="1066800" cy="371475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4325" y="4016953"/>
            <a:ext cx="590550" cy="20955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025" y="5516706"/>
            <a:ext cx="819150" cy="200025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79223" y="2789091"/>
            <a:ext cx="600075" cy="15240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48201" y="2679554"/>
            <a:ext cx="523875" cy="19050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83586" y="2808141"/>
            <a:ext cx="676275" cy="133350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264661" y="2760516"/>
            <a:ext cx="542925" cy="17145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174298" y="2789091"/>
            <a:ext cx="666750" cy="200025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390535" y="2743630"/>
            <a:ext cx="657225" cy="152400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697375" y="2683449"/>
            <a:ext cx="628650" cy="190500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265102" y="2734106"/>
            <a:ext cx="485775" cy="257175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849159" y="2822752"/>
            <a:ext cx="552450" cy="161925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556298" y="2781730"/>
            <a:ext cx="638175" cy="228600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74161" y="4067173"/>
            <a:ext cx="733425" cy="257175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257642" y="4045528"/>
            <a:ext cx="609600" cy="180975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659082" y="4045528"/>
            <a:ext cx="723900" cy="161925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723411" y="4292484"/>
            <a:ext cx="495300" cy="171450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450898" y="4257868"/>
            <a:ext cx="581025" cy="228600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398141" y="4257868"/>
            <a:ext cx="571500" cy="190500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7123157" y="4257868"/>
            <a:ext cx="704850" cy="171450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8097030" y="4226503"/>
            <a:ext cx="466725" cy="304800"/>
          </a:xfrm>
          <a:prstGeom prst="rect">
            <a:avLst/>
          </a:prstGeom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9643568" y="4089641"/>
            <a:ext cx="742950" cy="371475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0513669" y="4145021"/>
            <a:ext cx="657225" cy="152400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8994432" y="4184890"/>
            <a:ext cx="514350" cy="180975"/>
          </a:xfrm>
          <a:prstGeom prst="rect">
            <a:avLst/>
          </a:prstGeom>
        </p:spPr>
      </p:pic>
      <p:pic>
        <p:nvPicPr>
          <p:cNvPr id="38" name="Imagen 37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9987179" y="5467697"/>
            <a:ext cx="542925" cy="180975"/>
          </a:xfrm>
          <a:prstGeom prst="rect">
            <a:avLst/>
          </a:prstGeom>
        </p:spPr>
      </p:pic>
      <p:pic>
        <p:nvPicPr>
          <p:cNvPr id="39" name="Imagen 38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8860461" y="5506301"/>
            <a:ext cx="647700" cy="219075"/>
          </a:xfrm>
          <a:prstGeom prst="rect">
            <a:avLst/>
          </a:prstGeom>
        </p:spPr>
      </p:pic>
      <p:pic>
        <p:nvPicPr>
          <p:cNvPr id="40" name="Imagen 39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9479518" y="5569535"/>
            <a:ext cx="190500" cy="114300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861181" y="5530554"/>
            <a:ext cx="619125" cy="190500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7121590" y="5480767"/>
            <a:ext cx="409575" cy="238125"/>
          </a:xfrm>
          <a:prstGeom prst="rect">
            <a:avLst/>
          </a:prstGeom>
        </p:spPr>
      </p:pic>
      <p:pic>
        <p:nvPicPr>
          <p:cNvPr id="43" name="Imagen 42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6408590" y="5470330"/>
            <a:ext cx="419100" cy="228600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5335949" y="5508262"/>
            <a:ext cx="561975" cy="209550"/>
          </a:xfrm>
          <a:prstGeom prst="rect">
            <a:avLst/>
          </a:prstGeom>
        </p:spPr>
      </p:pic>
      <p:pic>
        <p:nvPicPr>
          <p:cNvPr id="45" name="Imagen 44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4709141" y="5479237"/>
            <a:ext cx="371475" cy="238125"/>
          </a:xfrm>
          <a:prstGeom prst="rect">
            <a:avLst/>
          </a:prstGeom>
        </p:spPr>
      </p:pic>
      <p:pic>
        <p:nvPicPr>
          <p:cNvPr id="46" name="Imagen 45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3744948" y="5530713"/>
            <a:ext cx="552450" cy="190500"/>
          </a:xfrm>
          <a:prstGeom prst="rect">
            <a:avLst/>
          </a:prstGeom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2775307" y="5475092"/>
            <a:ext cx="609600" cy="219075"/>
          </a:xfrm>
          <a:prstGeom prst="rect">
            <a:avLst/>
          </a:prstGeom>
        </p:spPr>
      </p:pic>
      <p:pic>
        <p:nvPicPr>
          <p:cNvPr id="48" name="Imagen 47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1364664" y="5494211"/>
            <a:ext cx="619125" cy="209550"/>
          </a:xfrm>
          <a:prstGeom prst="rect">
            <a:avLst/>
          </a:prstGeom>
        </p:spPr>
      </p:pic>
      <p:pic>
        <p:nvPicPr>
          <p:cNvPr id="49" name="Imagen 48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10513464" y="5489988"/>
            <a:ext cx="104775" cy="11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7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alpha val="4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576945" y="637309"/>
            <a:ext cx="658866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 é a profissão deles?</a:t>
            </a:r>
            <a:endParaRPr lang="pt-PT" sz="4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9469" y="-1"/>
            <a:ext cx="990031" cy="168965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9500" y="0"/>
            <a:ext cx="952500" cy="8763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5738" y="0"/>
            <a:ext cx="952498" cy="1086825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205345" y="1676400"/>
            <a:ext cx="10034155" cy="42473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dirty="0" smtClean="0"/>
              <a:t> </a:t>
            </a:r>
            <a:r>
              <a:rPr lang="pt-PT" dirty="0" smtClean="0">
                <a:solidFill>
                  <a:schemeClr val="bg1"/>
                </a:solidFill>
              </a:rPr>
              <a:t>A Ana Maria trabalha num escritório. Ela é __________________________________.</a:t>
            </a:r>
          </a:p>
          <a:p>
            <a:endParaRPr lang="pt-PT" dirty="0">
              <a:solidFill>
                <a:schemeClr val="bg1"/>
              </a:solidFill>
            </a:endParaRPr>
          </a:p>
          <a:p>
            <a:r>
              <a:rPr lang="pt-PT" dirty="0" smtClean="0">
                <a:solidFill>
                  <a:schemeClr val="bg1"/>
                </a:solidFill>
              </a:rPr>
              <a:t>O Nuno trabalha num jornal. Ele é ___________________________________________.</a:t>
            </a:r>
          </a:p>
          <a:p>
            <a:endParaRPr lang="pt-PT" dirty="0">
              <a:solidFill>
                <a:schemeClr val="bg1"/>
              </a:solidFill>
            </a:endParaRPr>
          </a:p>
          <a:p>
            <a:r>
              <a:rPr lang="pt-PT" dirty="0" smtClean="0">
                <a:solidFill>
                  <a:schemeClr val="bg1"/>
                </a:solidFill>
              </a:rPr>
              <a:t>A Dona Luísa trabalha num cabeleireiro. _____________________________________.</a:t>
            </a:r>
          </a:p>
          <a:p>
            <a:endParaRPr lang="pt-PT" dirty="0">
              <a:solidFill>
                <a:schemeClr val="bg1"/>
              </a:solidFill>
            </a:endParaRPr>
          </a:p>
          <a:p>
            <a:r>
              <a:rPr lang="pt-PT" dirty="0" smtClean="0">
                <a:solidFill>
                  <a:schemeClr val="bg1"/>
                </a:solidFill>
              </a:rPr>
              <a:t>O senhor Manuel trabalha numa oficina . ____________________________________.</a:t>
            </a:r>
          </a:p>
          <a:p>
            <a:endParaRPr lang="pt-PT" dirty="0">
              <a:solidFill>
                <a:schemeClr val="bg1"/>
              </a:solidFill>
            </a:endParaRPr>
          </a:p>
          <a:p>
            <a:r>
              <a:rPr lang="pt-PT" dirty="0" smtClean="0">
                <a:solidFill>
                  <a:schemeClr val="bg1"/>
                </a:solidFill>
              </a:rPr>
              <a:t>Eles trabalham num banco. _________________________________________________.</a:t>
            </a:r>
          </a:p>
          <a:p>
            <a:endParaRPr lang="pt-PT" dirty="0">
              <a:solidFill>
                <a:schemeClr val="bg1"/>
              </a:solidFill>
            </a:endParaRPr>
          </a:p>
          <a:p>
            <a:r>
              <a:rPr lang="pt-PT" dirty="0" smtClean="0">
                <a:solidFill>
                  <a:schemeClr val="bg1"/>
                </a:solidFill>
              </a:rPr>
              <a:t>A Cristina trabalha numa padaria. Ela é ______________________________________.</a:t>
            </a:r>
          </a:p>
          <a:p>
            <a:endParaRPr lang="pt-PT" dirty="0">
              <a:solidFill>
                <a:schemeClr val="bg1"/>
              </a:solidFill>
            </a:endParaRPr>
          </a:p>
          <a:p>
            <a:r>
              <a:rPr lang="pt-PT" dirty="0" smtClean="0">
                <a:solidFill>
                  <a:schemeClr val="bg1"/>
                </a:solidFill>
              </a:rPr>
              <a:t>O senhor Rui trabalha num talho. Ele é _______________________________________.</a:t>
            </a:r>
          </a:p>
          <a:p>
            <a:endParaRPr lang="pt-PT" dirty="0">
              <a:solidFill>
                <a:schemeClr val="bg1"/>
              </a:solidFill>
            </a:endParaRPr>
          </a:p>
          <a:p>
            <a:r>
              <a:rPr lang="pt-PT" dirty="0" smtClean="0">
                <a:solidFill>
                  <a:schemeClr val="bg1"/>
                </a:solidFill>
              </a:rPr>
              <a:t>O Tiago trabalha numa loja de canalizações. Ele é ___________________________.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6253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bg2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842742"/>
              </p:ext>
            </p:extLst>
          </p:nvPr>
        </p:nvGraphicFramePr>
        <p:xfrm>
          <a:off x="0" y="9"/>
          <a:ext cx="7553277" cy="685799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17759"/>
                <a:gridCol w="2517759"/>
                <a:gridCol w="2517759"/>
              </a:tblGrid>
              <a:tr h="373224">
                <a:tc gridSpan="3"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NÚMEROS</a:t>
                      </a:r>
                      <a:endParaRPr lang="pt-P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t-P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357673"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0   zero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15 quinze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30 trinta</a:t>
                      </a:r>
                      <a:endParaRPr lang="pt-PT" sz="1700" dirty="0"/>
                    </a:p>
                  </a:txBody>
                  <a:tcPr/>
                </a:tc>
              </a:tr>
              <a:tr h="357673"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1   um / uma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16 dezasseis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40 quarenta</a:t>
                      </a:r>
                      <a:endParaRPr lang="pt-PT" sz="1700" dirty="0"/>
                    </a:p>
                  </a:txBody>
                  <a:tcPr/>
                </a:tc>
              </a:tr>
              <a:tr h="357673"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2   dois / duas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17 dezassete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50 cinquenta</a:t>
                      </a:r>
                      <a:endParaRPr lang="pt-PT" sz="1700" dirty="0"/>
                    </a:p>
                  </a:txBody>
                  <a:tcPr/>
                </a:tc>
              </a:tr>
              <a:tr h="357673"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3   três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18 dezoito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60 sessenta</a:t>
                      </a:r>
                      <a:endParaRPr lang="pt-PT" sz="1700" dirty="0"/>
                    </a:p>
                  </a:txBody>
                  <a:tcPr/>
                </a:tc>
              </a:tr>
              <a:tr h="357673"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4   quatro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19</a:t>
                      </a:r>
                      <a:r>
                        <a:rPr lang="pt-PT" sz="1700" baseline="0" dirty="0" smtClean="0"/>
                        <a:t> dezanove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70 setenta</a:t>
                      </a:r>
                      <a:endParaRPr lang="pt-PT" sz="1700" dirty="0"/>
                    </a:p>
                  </a:txBody>
                  <a:tcPr/>
                </a:tc>
              </a:tr>
              <a:tr h="357673"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5   cinco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20 vinte 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80 oitenta</a:t>
                      </a:r>
                      <a:endParaRPr lang="pt-PT" sz="1700" dirty="0"/>
                    </a:p>
                  </a:txBody>
                  <a:tcPr/>
                </a:tc>
              </a:tr>
              <a:tr h="357673"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6   seis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21 vinte</a:t>
                      </a:r>
                      <a:r>
                        <a:rPr lang="pt-PT" sz="1700" baseline="0" dirty="0" smtClean="0"/>
                        <a:t> e um/a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90 noventa</a:t>
                      </a:r>
                      <a:endParaRPr lang="pt-PT" sz="1700" dirty="0"/>
                    </a:p>
                  </a:txBody>
                  <a:tcPr/>
                </a:tc>
              </a:tr>
              <a:tr h="357673"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7   sete 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22 vinte e dois/duas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100 cem</a:t>
                      </a:r>
                      <a:endParaRPr lang="pt-PT" sz="1700" dirty="0"/>
                    </a:p>
                  </a:txBody>
                  <a:tcPr/>
                </a:tc>
              </a:tr>
              <a:tr h="357673"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8   oito 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23 vinte e três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101 cento e um/uma</a:t>
                      </a:r>
                      <a:endParaRPr lang="pt-PT" sz="1700" dirty="0"/>
                    </a:p>
                  </a:txBody>
                  <a:tcPr/>
                </a:tc>
              </a:tr>
              <a:tr h="357673"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9   nove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24 vinte e quatro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200 duzentos/as</a:t>
                      </a:r>
                      <a:endParaRPr lang="pt-PT" sz="1700" dirty="0"/>
                    </a:p>
                  </a:txBody>
                  <a:tcPr/>
                </a:tc>
              </a:tr>
              <a:tr h="357673"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10 dez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25 vinte e cinco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300 trezentos/as</a:t>
                      </a:r>
                      <a:endParaRPr lang="pt-PT" sz="1700" dirty="0"/>
                    </a:p>
                  </a:txBody>
                  <a:tcPr/>
                </a:tc>
              </a:tr>
              <a:tr h="357673"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11 onze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26 vinte e seis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400 quatrocentos</a:t>
                      </a:r>
                      <a:endParaRPr lang="pt-PT" sz="1700" dirty="0"/>
                    </a:p>
                  </a:txBody>
                  <a:tcPr/>
                </a:tc>
              </a:tr>
              <a:tr h="357673"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12 doze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27 vinte e sete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500 quinhentos/as</a:t>
                      </a:r>
                      <a:endParaRPr lang="pt-PT" sz="1700" dirty="0"/>
                    </a:p>
                  </a:txBody>
                  <a:tcPr/>
                </a:tc>
              </a:tr>
              <a:tr h="357673"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13 treze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28 vinte e oito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600 seiscentos/as</a:t>
                      </a:r>
                      <a:endParaRPr lang="pt-PT" sz="1700" dirty="0"/>
                    </a:p>
                  </a:txBody>
                  <a:tcPr/>
                </a:tc>
              </a:tr>
              <a:tr h="357673"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14 catorze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29 vinte e nove</a:t>
                      </a:r>
                      <a:endParaRPr lang="pt-PT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700 setecentos/as</a:t>
                      </a:r>
                      <a:endParaRPr lang="pt-PT" sz="1700" dirty="0"/>
                    </a:p>
                  </a:txBody>
                  <a:tcPr/>
                </a:tc>
              </a:tr>
              <a:tr h="373224">
                <a:tc rowSpan="3">
                  <a:txBody>
                    <a:bodyPr/>
                    <a:lstStyle/>
                    <a:p>
                      <a:r>
                        <a:rPr lang="pt-PT" sz="13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1.001</a:t>
                      </a:r>
                      <a:r>
                        <a:rPr lang="pt-PT" sz="1300" b="1" dirty="0" smtClean="0"/>
                        <a:t> mil </a:t>
                      </a:r>
                      <a:r>
                        <a:rPr lang="pt-PT" sz="1300" b="1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pt-PT" sz="1300" b="1" dirty="0" smtClean="0"/>
                        <a:t> um/a</a:t>
                      </a:r>
                    </a:p>
                    <a:p>
                      <a:r>
                        <a:rPr lang="pt-PT" sz="13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1.100</a:t>
                      </a:r>
                      <a:r>
                        <a:rPr lang="pt-PT" sz="1300" b="1" baseline="0" dirty="0" smtClean="0"/>
                        <a:t> mil </a:t>
                      </a:r>
                      <a:r>
                        <a:rPr lang="pt-PT" sz="1300" b="1" baseline="0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pt-PT" sz="1300" b="1" baseline="0" dirty="0" smtClean="0"/>
                        <a:t> cem</a:t>
                      </a:r>
                    </a:p>
                    <a:p>
                      <a:r>
                        <a:rPr lang="pt-PT" sz="13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1.101</a:t>
                      </a:r>
                      <a:r>
                        <a:rPr lang="pt-PT" sz="1300" b="1" baseline="0" dirty="0" smtClean="0"/>
                        <a:t> mil cento e um/a</a:t>
                      </a:r>
                    </a:p>
                    <a:p>
                      <a:r>
                        <a:rPr lang="pt-PT" sz="13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1.200</a:t>
                      </a:r>
                      <a:r>
                        <a:rPr lang="pt-PT" sz="1300" b="1" baseline="0" dirty="0" smtClean="0"/>
                        <a:t> mil </a:t>
                      </a:r>
                      <a:r>
                        <a:rPr lang="pt-PT" sz="1300" b="1" baseline="0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pt-PT" sz="1300" b="1" baseline="0" dirty="0" smtClean="0"/>
                        <a:t> duzentos/as</a:t>
                      </a:r>
                      <a:endParaRPr lang="pt-PT" sz="1300" b="1" dirty="0" smtClean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pt-PT" sz="13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2.000</a:t>
                      </a:r>
                      <a:r>
                        <a:rPr lang="pt-PT" sz="1300" b="1" baseline="0" dirty="0" smtClean="0"/>
                        <a:t>         dois/duas mil</a:t>
                      </a:r>
                    </a:p>
                    <a:p>
                      <a:r>
                        <a:rPr lang="pt-PT" sz="13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100.000</a:t>
                      </a:r>
                      <a:r>
                        <a:rPr lang="pt-PT" sz="1300" b="1" baseline="0" dirty="0" smtClean="0"/>
                        <a:t>     cem mil</a:t>
                      </a:r>
                    </a:p>
                    <a:p>
                      <a:r>
                        <a:rPr lang="pt-PT" sz="13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200.000</a:t>
                      </a:r>
                      <a:r>
                        <a:rPr lang="pt-PT" sz="1300" b="1" baseline="0" dirty="0" smtClean="0"/>
                        <a:t>     duzentos/as mil</a:t>
                      </a:r>
                    </a:p>
                    <a:p>
                      <a:r>
                        <a:rPr lang="pt-PT" sz="13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1.000.000</a:t>
                      </a:r>
                      <a:r>
                        <a:rPr lang="pt-PT" sz="1300" b="1" baseline="0" dirty="0" smtClean="0"/>
                        <a:t>  um milhão/ milião</a:t>
                      </a:r>
                      <a:endParaRPr lang="pt-PT" sz="1300" b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800 oitocentos/as</a:t>
                      </a:r>
                      <a:endParaRPr lang="pt-PT" dirty="0"/>
                    </a:p>
                  </a:txBody>
                  <a:tcPr/>
                </a:tc>
              </a:tr>
              <a:tr h="373224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900 novecentos/as</a:t>
                      </a:r>
                      <a:endParaRPr lang="pt-PT" dirty="0"/>
                    </a:p>
                  </a:txBody>
                  <a:tcPr/>
                </a:tc>
              </a:tr>
              <a:tr h="373224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1000 mil</a:t>
                      </a:r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7553277" y="0"/>
            <a:ext cx="4638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236561"/>
              </p:ext>
            </p:extLst>
          </p:nvPr>
        </p:nvGraphicFramePr>
        <p:xfrm>
          <a:off x="7553277" y="3377826"/>
          <a:ext cx="4638724" cy="3480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9362"/>
                <a:gridCol w="2319362"/>
              </a:tblGrid>
              <a:tr h="386686">
                <a:tc>
                  <a:txBody>
                    <a:bodyPr/>
                    <a:lstStyle/>
                    <a:p>
                      <a:r>
                        <a:rPr lang="pt-PT" dirty="0" smtClean="0">
                          <a:solidFill>
                            <a:schemeClr val="bg1"/>
                          </a:solidFill>
                        </a:rPr>
                        <a:t>32</a:t>
                      </a:r>
                      <a:endParaRPr lang="pt-PT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dirty="0" smtClean="0">
                          <a:solidFill>
                            <a:schemeClr val="bg1"/>
                          </a:solidFill>
                        </a:rPr>
                        <a:t>1.300</a:t>
                      </a:r>
                      <a:endParaRPr lang="pt-PT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86686">
                <a:tc>
                  <a:txBody>
                    <a:bodyPr/>
                    <a:lstStyle/>
                    <a:p>
                      <a:r>
                        <a:rPr lang="pt-PT" b="1" dirty="0" smtClean="0"/>
                        <a:t>84</a:t>
                      </a:r>
                      <a:endParaRPr lang="pt-PT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b="1" dirty="0" smtClean="0">
                          <a:solidFill>
                            <a:schemeClr val="bg1"/>
                          </a:solidFill>
                        </a:rPr>
                        <a:t>1.630</a:t>
                      </a:r>
                      <a:endParaRPr lang="pt-PT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86686">
                <a:tc>
                  <a:txBody>
                    <a:bodyPr/>
                    <a:lstStyle/>
                    <a:p>
                      <a:r>
                        <a:rPr lang="pt-PT" b="1" dirty="0" smtClean="0"/>
                        <a:t>93</a:t>
                      </a:r>
                      <a:endParaRPr lang="pt-PT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b="1" dirty="0" smtClean="0">
                          <a:solidFill>
                            <a:schemeClr val="bg1"/>
                          </a:solidFill>
                        </a:rPr>
                        <a:t>1.635</a:t>
                      </a:r>
                      <a:endParaRPr lang="pt-PT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86686">
                <a:tc>
                  <a:txBody>
                    <a:bodyPr/>
                    <a:lstStyle/>
                    <a:p>
                      <a:r>
                        <a:rPr lang="pt-PT" b="1" dirty="0" smtClean="0"/>
                        <a:t>115</a:t>
                      </a:r>
                      <a:endParaRPr lang="pt-PT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b="1" dirty="0" smtClean="0">
                          <a:solidFill>
                            <a:schemeClr val="bg1"/>
                          </a:solidFill>
                        </a:rPr>
                        <a:t>1.720</a:t>
                      </a:r>
                      <a:endParaRPr lang="pt-PT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86686">
                <a:tc>
                  <a:txBody>
                    <a:bodyPr/>
                    <a:lstStyle/>
                    <a:p>
                      <a:r>
                        <a:rPr lang="pt-PT" b="1" dirty="0" smtClean="0"/>
                        <a:t>159</a:t>
                      </a:r>
                      <a:endParaRPr lang="pt-PT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b="1" dirty="0" smtClean="0">
                          <a:solidFill>
                            <a:schemeClr val="bg1"/>
                          </a:solidFill>
                        </a:rPr>
                        <a:t>1.800</a:t>
                      </a:r>
                      <a:endParaRPr lang="pt-PT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86686">
                <a:tc>
                  <a:txBody>
                    <a:bodyPr/>
                    <a:lstStyle/>
                    <a:p>
                      <a:r>
                        <a:rPr lang="pt-PT" b="1" dirty="0" smtClean="0"/>
                        <a:t>230</a:t>
                      </a:r>
                      <a:endParaRPr lang="pt-PT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b="1" dirty="0" smtClean="0">
                          <a:solidFill>
                            <a:schemeClr val="bg1"/>
                          </a:solidFill>
                        </a:rPr>
                        <a:t>2.100</a:t>
                      </a:r>
                      <a:endParaRPr lang="pt-PT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86686">
                <a:tc>
                  <a:txBody>
                    <a:bodyPr/>
                    <a:lstStyle/>
                    <a:p>
                      <a:r>
                        <a:rPr lang="pt-PT" b="1" dirty="0" smtClean="0"/>
                        <a:t>425</a:t>
                      </a:r>
                      <a:endParaRPr lang="pt-PT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b="1" dirty="0" smtClean="0">
                          <a:solidFill>
                            <a:schemeClr val="bg1"/>
                          </a:solidFill>
                        </a:rPr>
                        <a:t>2.150</a:t>
                      </a:r>
                      <a:endParaRPr lang="pt-PT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86686">
                <a:tc>
                  <a:txBody>
                    <a:bodyPr/>
                    <a:lstStyle/>
                    <a:p>
                      <a:r>
                        <a:rPr lang="pt-PT" b="1" dirty="0" smtClean="0"/>
                        <a:t>683</a:t>
                      </a:r>
                      <a:endParaRPr lang="pt-PT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b="1" dirty="0" smtClean="0">
                          <a:solidFill>
                            <a:schemeClr val="bg1"/>
                          </a:solidFill>
                        </a:rPr>
                        <a:t>2.155</a:t>
                      </a:r>
                      <a:endParaRPr lang="pt-PT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86686">
                <a:tc>
                  <a:txBody>
                    <a:bodyPr/>
                    <a:lstStyle/>
                    <a:p>
                      <a:r>
                        <a:rPr lang="pt-PT" b="1" dirty="0" smtClean="0"/>
                        <a:t>948</a:t>
                      </a:r>
                      <a:endParaRPr lang="pt-PT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b="1" dirty="0" smtClean="0">
                          <a:solidFill>
                            <a:schemeClr val="bg1"/>
                          </a:solidFill>
                        </a:rPr>
                        <a:t>300.000</a:t>
                      </a:r>
                      <a:endParaRPr lang="pt-PT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números até 5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67838" y="7469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18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361" y="470395"/>
            <a:ext cx="5968483" cy="568123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6845" y="0"/>
            <a:ext cx="5415156" cy="277982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6845" y="2779828"/>
            <a:ext cx="5432656" cy="407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11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ia e alonz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39514" y="2151646"/>
            <a:ext cx="609600" cy="609600"/>
          </a:xfrm>
          <a:prstGeom prst="rect">
            <a:avLst/>
          </a:prstGeom>
          <a:solidFill>
            <a:srgbClr val="C00000"/>
          </a:solidFill>
        </p:spPr>
      </p:pic>
      <p:sp>
        <p:nvSpPr>
          <p:cNvPr id="5" name="CuadroTexto 4"/>
          <p:cNvSpPr txBox="1"/>
          <p:nvPr/>
        </p:nvSpPr>
        <p:spPr>
          <a:xfrm>
            <a:off x="0" y="0"/>
            <a:ext cx="9343078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b="1" dirty="0" smtClean="0">
                <a:solidFill>
                  <a:srgbClr val="002060"/>
                </a:solidFill>
              </a:rPr>
              <a:t>O Alonzo e a María são alunos do curso de Língua e Cultura Portuguesa. Ouça o diálogo entre ele e escolha as opções adequadas.</a:t>
            </a:r>
            <a:endParaRPr lang="pt-PT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565876"/>
              </p:ext>
            </p:extLst>
          </p:nvPr>
        </p:nvGraphicFramePr>
        <p:xfrm>
          <a:off x="-1" y="655355"/>
          <a:ext cx="7384473" cy="62026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28325"/>
                <a:gridCol w="4456148"/>
              </a:tblGrid>
              <a:tr h="1033777">
                <a:tc>
                  <a:txBody>
                    <a:bodyPr/>
                    <a:lstStyle/>
                    <a:p>
                      <a:endParaRPr lang="pt-PT" sz="1200" b="1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pt-PT" sz="1200" b="1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pt-PT" sz="1200" b="1" dirty="0" smtClean="0">
                          <a:solidFill>
                            <a:schemeClr val="bg1"/>
                          </a:solidFill>
                        </a:rPr>
                        <a:t>1.</a:t>
                      </a:r>
                      <a:r>
                        <a:rPr lang="pt-PT" sz="1200" b="1" baseline="0" dirty="0" smtClean="0">
                          <a:solidFill>
                            <a:schemeClr val="bg1"/>
                          </a:solidFill>
                        </a:rPr>
                        <a:t> A María é espanhola, ela é</a:t>
                      </a:r>
                      <a:endParaRPr lang="pt-PT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3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A) de Sevilha.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B) de Barcelona.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C) de Madrid.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033774">
                <a:tc>
                  <a:txBody>
                    <a:bodyPr/>
                    <a:lstStyle/>
                    <a:p>
                      <a:endParaRPr lang="pt-PT" sz="1200" b="1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pt-PT" sz="1200" b="1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pt-PT" sz="1200" b="1" dirty="0" smtClean="0">
                          <a:solidFill>
                            <a:schemeClr val="bg1"/>
                          </a:solidFill>
                        </a:rPr>
                        <a:t>2. O Alonzo é</a:t>
                      </a:r>
                      <a:endParaRPr lang="pt-PT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A) argentino.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B) cubano.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C) venezuelano.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033774">
                <a:tc>
                  <a:txBody>
                    <a:bodyPr/>
                    <a:lstStyle/>
                    <a:p>
                      <a:endParaRPr lang="pt-PT" sz="1200" b="1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pt-PT" sz="1200" b="1" dirty="0" smtClean="0">
                          <a:solidFill>
                            <a:schemeClr val="bg1"/>
                          </a:solidFill>
                        </a:rPr>
                        <a:t>3. Eles têm aulas</a:t>
                      </a:r>
                      <a:endParaRPr lang="pt-PT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A) às 9h00.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B)</a:t>
                      </a:r>
                      <a:r>
                        <a:rPr lang="pt-PT" sz="13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às 9h15.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C) às 9h</a:t>
                      </a:r>
                      <a:r>
                        <a:rPr lang="pt-PT" sz="13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45.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033774">
                <a:tc>
                  <a:txBody>
                    <a:bodyPr/>
                    <a:lstStyle/>
                    <a:p>
                      <a:endParaRPr lang="pt-PT" sz="1200" b="1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pt-PT" sz="1200" b="1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pt-PT" sz="1200" b="1" dirty="0" smtClean="0">
                          <a:solidFill>
                            <a:schemeClr val="bg1"/>
                          </a:solidFill>
                        </a:rPr>
                        <a:t>4. Eles estudam português</a:t>
                      </a:r>
                      <a:endParaRPr lang="pt-PT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A) em Portugal.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B) no Brasil.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C) em Angola.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033774">
                <a:tc>
                  <a:txBody>
                    <a:bodyPr/>
                    <a:lstStyle/>
                    <a:p>
                      <a:endParaRPr lang="pt-PT" sz="1200" b="1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pt-PT" sz="1200" b="1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pt-PT" sz="1200" b="1" dirty="0" smtClean="0">
                          <a:solidFill>
                            <a:schemeClr val="bg1"/>
                          </a:solidFill>
                        </a:rPr>
                        <a:t>5. A María estuda e trabalha</a:t>
                      </a:r>
                      <a:endParaRPr lang="pt-PT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A) em Lisboa.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B) no Porto.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C) em Sintra.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033774">
                <a:tc>
                  <a:txBody>
                    <a:bodyPr/>
                    <a:lstStyle/>
                    <a:p>
                      <a:endParaRPr lang="pt-PT" sz="1200" b="1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pt-PT" sz="1200" b="1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pt-PT" sz="1200" b="1" dirty="0" smtClean="0">
                          <a:solidFill>
                            <a:schemeClr val="bg1"/>
                          </a:solidFill>
                        </a:rPr>
                        <a:t>6. O Alonzo é</a:t>
                      </a:r>
                      <a:endParaRPr lang="pt-PT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A) professor.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B) intérprete.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C)</a:t>
                      </a:r>
                      <a:r>
                        <a:rPr lang="pt-PT" sz="13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tradutor.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2672" y="0"/>
            <a:ext cx="1651379" cy="165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90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0246" y="0"/>
            <a:ext cx="5785465" cy="4126230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0246" y="4126230"/>
            <a:ext cx="5785465" cy="273177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55710" y="0"/>
            <a:ext cx="2832460" cy="184265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52882" y="4263463"/>
            <a:ext cx="2038115" cy="245730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3051" y="181841"/>
            <a:ext cx="2759287" cy="20487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398" y="2335111"/>
            <a:ext cx="2812611" cy="249858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1582" y="5020108"/>
            <a:ext cx="1905000" cy="149542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98142" y="2030525"/>
            <a:ext cx="2547596" cy="2045068"/>
          </a:xfrm>
          <a:prstGeom prst="rect">
            <a:avLst/>
          </a:prstGeom>
        </p:spPr>
      </p:pic>
      <p:pic>
        <p:nvPicPr>
          <p:cNvPr id="10" name="04 Unidade 2 - Alguns Símbolos Portugue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512527" y="3958663"/>
            <a:ext cx="609600" cy="609600"/>
          </a:xfrm>
          <a:prstGeom prst="rect">
            <a:avLst/>
          </a:prstGeom>
          <a:solidFill>
            <a:srgbClr val="C00000"/>
          </a:solidFill>
        </p:spPr>
      </p:pic>
    </p:spTree>
    <p:extLst>
      <p:ext uri="{BB962C8B-B14F-4D97-AF65-F5344CB8AC3E}">
        <p14:creationId xmlns:p14="http://schemas.microsoft.com/office/powerpoint/2010/main" val="394127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64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748145" y="-1"/>
            <a:ext cx="10861964" cy="6858001"/>
          </a:xfrm>
          <a:prstGeom prst="rect">
            <a:avLst/>
          </a:prstGeom>
          <a:solidFill>
            <a:srgbClr val="99FFCC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3" name="CuadroTexto 2"/>
          <p:cNvSpPr txBox="1"/>
          <p:nvPr/>
        </p:nvSpPr>
        <p:spPr>
          <a:xfrm>
            <a:off x="1351749" y="218364"/>
            <a:ext cx="89777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PT" b="1" dirty="0" smtClean="0">
              <a:solidFill>
                <a:schemeClr val="bg1"/>
              </a:solidFill>
            </a:endParaRPr>
          </a:p>
          <a:p>
            <a:pPr algn="ctr"/>
            <a:r>
              <a:rPr lang="pt-PT" b="1" dirty="0" smtClean="0">
                <a:solidFill>
                  <a:schemeClr val="bg1"/>
                </a:solidFill>
              </a:rPr>
              <a:t>Compreensão da Leitura</a:t>
            </a:r>
          </a:p>
          <a:p>
            <a:pPr algn="ctr"/>
            <a:endParaRPr lang="pt-PT" b="1" dirty="0">
              <a:solidFill>
                <a:schemeClr val="bg1"/>
              </a:solidFill>
            </a:endParaRPr>
          </a:p>
          <a:p>
            <a:pPr algn="just"/>
            <a:r>
              <a:rPr lang="pt-PT" b="1" dirty="0" smtClean="0">
                <a:solidFill>
                  <a:srgbClr val="FF0000"/>
                </a:solidFill>
              </a:rPr>
              <a:t>1. </a:t>
            </a:r>
            <a:r>
              <a:rPr lang="pt-PT" b="1" dirty="0" smtClean="0">
                <a:solidFill>
                  <a:schemeClr val="bg1"/>
                </a:solidFill>
              </a:rPr>
              <a:t>O que é que se pode ver no cimo dos candeeiros no centro da cidade?</a:t>
            </a:r>
          </a:p>
          <a:p>
            <a:pPr algn="just"/>
            <a:endParaRPr lang="pt-PT" b="1" dirty="0">
              <a:solidFill>
                <a:schemeClr val="bg1"/>
              </a:solidFill>
            </a:endParaRPr>
          </a:p>
          <a:p>
            <a:pPr algn="just"/>
            <a:r>
              <a:rPr lang="pt-PT" b="1" dirty="0" smtClean="0">
                <a:solidFill>
                  <a:schemeClr val="bg1"/>
                </a:solidFill>
              </a:rPr>
              <a:t>Pode-se ver ________________________________________________________________</a:t>
            </a:r>
          </a:p>
          <a:p>
            <a:pPr algn="just"/>
            <a:endParaRPr lang="pt-PT" b="1" dirty="0">
              <a:solidFill>
                <a:schemeClr val="bg1"/>
              </a:solidFill>
            </a:endParaRPr>
          </a:p>
          <a:p>
            <a:pPr algn="just"/>
            <a:r>
              <a:rPr lang="pt-PT" b="1" dirty="0" smtClean="0">
                <a:solidFill>
                  <a:srgbClr val="FF0000"/>
                </a:solidFill>
              </a:rPr>
              <a:t>2</a:t>
            </a:r>
            <a:r>
              <a:rPr lang="pt-PT" b="1" dirty="0" smtClean="0">
                <a:solidFill>
                  <a:schemeClr val="bg1"/>
                </a:solidFill>
              </a:rPr>
              <a:t>. Este símbolo só se vê no cimo  dos candeeiros?</a:t>
            </a:r>
          </a:p>
          <a:p>
            <a:pPr algn="just"/>
            <a:endParaRPr lang="pt-PT" b="1" dirty="0">
              <a:solidFill>
                <a:schemeClr val="bg1"/>
              </a:solidFill>
            </a:endParaRPr>
          </a:p>
          <a:p>
            <a:pPr algn="just"/>
            <a:r>
              <a:rPr lang="pt-PT" b="1" dirty="0" smtClean="0">
                <a:solidFill>
                  <a:schemeClr val="bg1"/>
                </a:solidFill>
              </a:rPr>
              <a:t>Não. Também se pode ver __________________________________________________</a:t>
            </a:r>
          </a:p>
          <a:p>
            <a:pPr algn="just"/>
            <a:endParaRPr lang="pt-PT" b="1" dirty="0">
              <a:solidFill>
                <a:schemeClr val="bg1"/>
              </a:solidFill>
            </a:endParaRPr>
          </a:p>
          <a:p>
            <a:pPr algn="just"/>
            <a:r>
              <a:rPr lang="pt-PT" b="1" dirty="0" smtClean="0">
                <a:solidFill>
                  <a:srgbClr val="FF0000"/>
                </a:solidFill>
              </a:rPr>
              <a:t>3. </a:t>
            </a:r>
            <a:r>
              <a:rPr lang="pt-PT" b="1" dirty="0" smtClean="0">
                <a:solidFill>
                  <a:schemeClr val="bg1"/>
                </a:solidFill>
              </a:rPr>
              <a:t>Como se chamam as aves que acompanharam a nau?</a:t>
            </a:r>
          </a:p>
          <a:p>
            <a:pPr algn="just"/>
            <a:endParaRPr lang="pt-PT" b="1" dirty="0">
              <a:solidFill>
                <a:schemeClr val="bg1"/>
              </a:solidFill>
            </a:endParaRPr>
          </a:p>
          <a:p>
            <a:pPr algn="just"/>
            <a:r>
              <a:rPr lang="pt-PT" b="1" dirty="0" smtClean="0">
                <a:solidFill>
                  <a:schemeClr val="bg1"/>
                </a:solidFill>
              </a:rPr>
              <a:t>Chamam-se ________________________________________________________________</a:t>
            </a:r>
          </a:p>
          <a:p>
            <a:pPr algn="just"/>
            <a:endParaRPr lang="pt-PT" b="1" dirty="0">
              <a:solidFill>
                <a:schemeClr val="bg1"/>
              </a:solidFill>
            </a:endParaRPr>
          </a:p>
          <a:p>
            <a:pPr algn="just"/>
            <a:r>
              <a:rPr lang="pt-PT" b="1" dirty="0" smtClean="0">
                <a:solidFill>
                  <a:srgbClr val="FF0000"/>
                </a:solidFill>
              </a:rPr>
              <a:t>4. </a:t>
            </a:r>
            <a:r>
              <a:rPr lang="pt-PT" b="1" dirty="0" smtClean="0">
                <a:solidFill>
                  <a:schemeClr val="bg1"/>
                </a:solidFill>
              </a:rPr>
              <a:t>Quem foi São Vicente?</a:t>
            </a:r>
          </a:p>
          <a:p>
            <a:pPr algn="just"/>
            <a:endParaRPr lang="pt-PT" b="1" dirty="0">
              <a:solidFill>
                <a:schemeClr val="bg1"/>
              </a:solidFill>
            </a:endParaRPr>
          </a:p>
          <a:p>
            <a:pPr algn="just"/>
            <a:r>
              <a:rPr lang="pt-PT" b="1" dirty="0" smtClean="0">
                <a:solidFill>
                  <a:schemeClr val="bg1"/>
                </a:solidFill>
              </a:rPr>
              <a:t>Foi _________________________________________________________________________</a:t>
            </a:r>
          </a:p>
          <a:p>
            <a:pPr algn="just"/>
            <a:endParaRPr lang="pt-PT" b="1" dirty="0">
              <a:solidFill>
                <a:schemeClr val="bg1"/>
              </a:solidFill>
            </a:endParaRPr>
          </a:p>
          <a:p>
            <a:pPr algn="just"/>
            <a:r>
              <a:rPr lang="pt-PT" b="1" dirty="0" smtClean="0">
                <a:solidFill>
                  <a:srgbClr val="FF0000"/>
                </a:solidFill>
              </a:rPr>
              <a:t>5. </a:t>
            </a:r>
            <a:r>
              <a:rPr lang="pt-PT" b="1" dirty="0" smtClean="0">
                <a:solidFill>
                  <a:schemeClr val="bg1"/>
                </a:solidFill>
              </a:rPr>
              <a:t>Quem foi D.Afonso Henriques?</a:t>
            </a:r>
          </a:p>
          <a:p>
            <a:pPr algn="just"/>
            <a:endParaRPr lang="pt-PT" b="1" dirty="0">
              <a:solidFill>
                <a:schemeClr val="bg1"/>
              </a:solidFill>
            </a:endParaRPr>
          </a:p>
          <a:p>
            <a:pPr algn="just"/>
            <a:r>
              <a:rPr lang="pt-PT" b="1" dirty="0" smtClean="0">
                <a:solidFill>
                  <a:schemeClr val="bg1"/>
                </a:solidFill>
              </a:rPr>
              <a:t>Foi _________________________________________________________________________</a:t>
            </a:r>
            <a:endParaRPr lang="pt-PT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102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660" y="0"/>
            <a:ext cx="11946340" cy="152270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4327" y="1522704"/>
            <a:ext cx="7369651" cy="5335296"/>
          </a:xfrm>
          <a:prstGeom prst="rect">
            <a:avLst/>
          </a:prstGeom>
        </p:spPr>
      </p:pic>
      <p:pic>
        <p:nvPicPr>
          <p:cNvPr id="5" name="contraçõ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49152" y="456552"/>
            <a:ext cx="609600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47789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955137" y="0"/>
            <a:ext cx="10222173" cy="67624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3419" y="27086"/>
            <a:ext cx="5627484" cy="339259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3419" y="3419677"/>
            <a:ext cx="5627484" cy="331570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5137" y="0"/>
            <a:ext cx="900234" cy="1318200"/>
          </a:xfrm>
          <a:prstGeom prst="rect">
            <a:avLst/>
          </a:prstGeom>
        </p:spPr>
      </p:pic>
      <p:pic>
        <p:nvPicPr>
          <p:cNvPr id="3" name="áudio texto2 d. pessoai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185179" y="4121157"/>
            <a:ext cx="609600" cy="6096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</p:pic>
      <p:pic>
        <p:nvPicPr>
          <p:cNvPr id="9" name="áudioTexto1d.pessoais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185179" y="1479848"/>
            <a:ext cx="609600" cy="6096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132892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8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687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81996" y="166542"/>
            <a:ext cx="4493211" cy="2790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7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Português é uma língua nascida no </a:t>
            </a:r>
            <a:r>
              <a:rPr lang="pt-BR" sz="17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Noroeste da Península Ibérica</a:t>
            </a:r>
            <a:r>
              <a:rPr lang="pt-BR" sz="17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que cresceu para sul. </a:t>
            </a:r>
            <a:r>
              <a:rPr lang="pt-BR" sz="17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Inicialmente era </a:t>
            </a:r>
            <a:r>
              <a:rPr lang="pt-BR" sz="17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 conjunto de dialetos provinciais </a:t>
            </a:r>
            <a:r>
              <a:rPr lang="pt-BR" sz="17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7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galego-portugueses</a:t>
            </a:r>
            <a:r>
              <a:rPr lang="pt-BR" sz="17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pt-BR" sz="17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passou a língua da nação e depois a veículo de um império; hoje, é uma língua transnacional e </a:t>
            </a:r>
            <a:r>
              <a:rPr lang="pt-BR" sz="17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transcontinental.</a:t>
            </a:r>
            <a:endParaRPr lang="pt-PT" sz="17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5218" y="166542"/>
            <a:ext cx="2986893" cy="6194147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7887116" y="117957"/>
            <a:ext cx="4005006" cy="294952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área do globo terrestre ocupada pelos nove Estados-membros da </a:t>
            </a:r>
            <a:r>
              <a:rPr lang="pt-BR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CPLP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(Comunidade dos Países de Língua Portuguesa)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é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muito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extensa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São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10 742 000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km2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terras, espalhadas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quatro continentes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– Europa, América, África, Ásia.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74" y="4538732"/>
            <a:ext cx="4156554" cy="1821957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7962122" y="3204951"/>
            <a:ext cx="40050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português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é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terceira </a:t>
            </a:r>
            <a:r>
              <a:rPr lang="pt-BR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língua </a:t>
            </a:r>
            <a:r>
              <a:rPr lang="pt-BR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europeia</a:t>
            </a:r>
            <a:r>
              <a:rPr lang="pt-BR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mais </a:t>
            </a:r>
            <a:r>
              <a:rPr lang="pt-BR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falada no mundo </a:t>
            </a:r>
            <a:r>
              <a:rPr lang="pt-BR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ocidental, depois do </a:t>
            </a:r>
            <a:r>
              <a:rPr lang="pt-BR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inglês e do </a:t>
            </a:r>
            <a:r>
              <a:rPr lang="pt-BR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espanhol.</a:t>
            </a:r>
            <a:endParaRPr lang="pt-PT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454" y="3322067"/>
            <a:ext cx="4593764" cy="3038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1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alpha val="8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8018121" y="3070072"/>
            <a:ext cx="4173879" cy="861774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endParaRPr lang="pt-PT" dirty="0" smtClean="0"/>
          </a:p>
          <a:p>
            <a:pPr algn="ctr"/>
            <a:r>
              <a:rPr lang="pt-PT" sz="1400" b="1" dirty="0" smtClean="0">
                <a:solidFill>
                  <a:schemeClr val="bg1"/>
                </a:solidFill>
              </a:rPr>
              <a:t>ONTEM        /        HOJE        /       AMANHÃ</a:t>
            </a:r>
            <a:endParaRPr lang="pt-PT" sz="1400" b="1" dirty="0"/>
          </a:p>
          <a:p>
            <a:pPr algn="ctr"/>
            <a:endParaRPr lang="pt-PT" dirty="0" smtClean="0"/>
          </a:p>
        </p:txBody>
      </p:sp>
      <p:sp>
        <p:nvSpPr>
          <p:cNvPr id="4" name="CuadroTexto 3"/>
          <p:cNvSpPr txBox="1"/>
          <p:nvPr/>
        </p:nvSpPr>
        <p:spPr>
          <a:xfrm>
            <a:off x="8315343" y="1"/>
            <a:ext cx="2111548" cy="307007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DIAS DA SEMANA</a:t>
            </a:r>
          </a:p>
          <a:p>
            <a:pPr>
              <a:lnSpc>
                <a:spcPct val="150000"/>
              </a:lnSpc>
            </a:pPr>
            <a:r>
              <a:rPr lang="pt-PT" sz="1500" dirty="0" smtClean="0">
                <a:latin typeface="Calibri" panose="020F0502020204030204" pitchFamily="34" charset="0"/>
                <a:cs typeface="Calibri" panose="020F0502020204030204" pitchFamily="34" charset="0"/>
              </a:rPr>
              <a:t>domingo</a:t>
            </a:r>
          </a:p>
          <a:p>
            <a:pPr>
              <a:lnSpc>
                <a:spcPct val="150000"/>
              </a:lnSpc>
            </a:pPr>
            <a:r>
              <a:rPr lang="pt-PT" sz="1500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pt-PT" sz="1500" dirty="0" smtClean="0">
                <a:latin typeface="Calibri" panose="020F0502020204030204" pitchFamily="34" charset="0"/>
                <a:cs typeface="Calibri" panose="020F0502020204030204" pitchFamily="34" charset="0"/>
              </a:rPr>
              <a:t>egunda-feira</a:t>
            </a:r>
          </a:p>
          <a:p>
            <a:pPr>
              <a:lnSpc>
                <a:spcPct val="150000"/>
              </a:lnSpc>
            </a:pPr>
            <a:r>
              <a:rPr lang="pt-PT" sz="1500" dirty="0" smtClean="0">
                <a:latin typeface="Calibri" panose="020F0502020204030204" pitchFamily="34" charset="0"/>
                <a:cs typeface="Calibri" panose="020F0502020204030204" pitchFamily="34" charset="0"/>
              </a:rPr>
              <a:t>terça-feira</a:t>
            </a:r>
          </a:p>
          <a:p>
            <a:pPr>
              <a:lnSpc>
                <a:spcPct val="150000"/>
              </a:lnSpc>
            </a:pPr>
            <a:r>
              <a:rPr lang="pt-PT" sz="1500" dirty="0">
                <a:latin typeface="Calibri" panose="020F0502020204030204" pitchFamily="34" charset="0"/>
                <a:cs typeface="Calibri" panose="020F0502020204030204" pitchFamily="34" charset="0"/>
              </a:rPr>
              <a:t>q</a:t>
            </a:r>
            <a:r>
              <a:rPr lang="pt-PT" sz="1500" dirty="0" smtClean="0">
                <a:latin typeface="Calibri" panose="020F0502020204030204" pitchFamily="34" charset="0"/>
                <a:cs typeface="Calibri" panose="020F0502020204030204" pitchFamily="34" charset="0"/>
              </a:rPr>
              <a:t>uarta-feira</a:t>
            </a:r>
          </a:p>
          <a:p>
            <a:pPr>
              <a:lnSpc>
                <a:spcPct val="150000"/>
              </a:lnSpc>
            </a:pPr>
            <a:r>
              <a:rPr lang="pt-PT" sz="1500" dirty="0">
                <a:latin typeface="Calibri" panose="020F0502020204030204" pitchFamily="34" charset="0"/>
                <a:cs typeface="Calibri" panose="020F0502020204030204" pitchFamily="34" charset="0"/>
              </a:rPr>
              <a:t>q</a:t>
            </a:r>
            <a:r>
              <a:rPr lang="pt-PT" sz="1500" dirty="0" smtClean="0">
                <a:latin typeface="Calibri" panose="020F0502020204030204" pitchFamily="34" charset="0"/>
                <a:cs typeface="Calibri" panose="020F0502020204030204" pitchFamily="34" charset="0"/>
              </a:rPr>
              <a:t>uinta-feira</a:t>
            </a:r>
          </a:p>
          <a:p>
            <a:pPr>
              <a:lnSpc>
                <a:spcPct val="150000"/>
              </a:lnSpc>
            </a:pPr>
            <a:r>
              <a:rPr lang="pt-PT" sz="1500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pt-PT" sz="1500" dirty="0" smtClean="0">
                <a:latin typeface="Calibri" panose="020F0502020204030204" pitchFamily="34" charset="0"/>
                <a:cs typeface="Calibri" panose="020F0502020204030204" pitchFamily="34" charset="0"/>
              </a:rPr>
              <a:t>exta-feira</a:t>
            </a:r>
          </a:p>
          <a:p>
            <a:pPr>
              <a:lnSpc>
                <a:spcPct val="150000"/>
              </a:lnSpc>
            </a:pPr>
            <a:r>
              <a:rPr lang="pt-PT" sz="1500" dirty="0" smtClean="0">
                <a:latin typeface="Calibri" panose="020F0502020204030204" pitchFamily="34" charset="0"/>
                <a:cs typeface="Calibri" panose="020F0502020204030204" pitchFamily="34" charset="0"/>
              </a:rPr>
              <a:t>sábado</a:t>
            </a:r>
          </a:p>
          <a:p>
            <a:endParaRPr lang="pt-PT" dirty="0"/>
          </a:p>
        </p:txBody>
      </p:sp>
      <p:cxnSp>
        <p:nvCxnSpPr>
          <p:cNvPr id="6" name="Conector recto 5"/>
          <p:cNvCxnSpPr/>
          <p:nvPr/>
        </p:nvCxnSpPr>
        <p:spPr>
          <a:xfrm>
            <a:off x="2115403" y="655093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350771" y="634790"/>
            <a:ext cx="2853415" cy="487056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solidFill>
                  <a:srgbClr val="FFFF00"/>
                </a:solidFill>
              </a:rPr>
              <a:t>MESES DO ANO</a:t>
            </a:r>
            <a:endParaRPr lang="pt-PT" sz="1500" dirty="0" smtClean="0"/>
          </a:p>
          <a:p>
            <a:pPr>
              <a:lnSpc>
                <a:spcPct val="150000"/>
              </a:lnSpc>
            </a:pPr>
            <a:r>
              <a:rPr lang="pt-PT" sz="1500" dirty="0" smtClean="0"/>
              <a:t>janeiro</a:t>
            </a:r>
          </a:p>
          <a:p>
            <a:pPr>
              <a:lnSpc>
                <a:spcPct val="150000"/>
              </a:lnSpc>
            </a:pPr>
            <a:r>
              <a:rPr lang="pt-PT" sz="1500" dirty="0" smtClean="0"/>
              <a:t>fevereiro</a:t>
            </a:r>
          </a:p>
          <a:p>
            <a:pPr>
              <a:lnSpc>
                <a:spcPct val="150000"/>
              </a:lnSpc>
            </a:pPr>
            <a:r>
              <a:rPr lang="pt-PT" sz="1500" dirty="0" smtClean="0"/>
              <a:t>março</a:t>
            </a:r>
          </a:p>
          <a:p>
            <a:pPr>
              <a:lnSpc>
                <a:spcPct val="150000"/>
              </a:lnSpc>
            </a:pPr>
            <a:r>
              <a:rPr lang="pt-PT" sz="1500" dirty="0" smtClean="0"/>
              <a:t>abril</a:t>
            </a:r>
          </a:p>
          <a:p>
            <a:pPr>
              <a:lnSpc>
                <a:spcPct val="150000"/>
              </a:lnSpc>
            </a:pPr>
            <a:r>
              <a:rPr lang="pt-PT" sz="1500" dirty="0" smtClean="0"/>
              <a:t>maio</a:t>
            </a:r>
          </a:p>
          <a:p>
            <a:pPr>
              <a:lnSpc>
                <a:spcPct val="150000"/>
              </a:lnSpc>
            </a:pPr>
            <a:r>
              <a:rPr lang="pt-PT" sz="1500" dirty="0" smtClean="0"/>
              <a:t>junho</a:t>
            </a:r>
          </a:p>
          <a:p>
            <a:pPr>
              <a:lnSpc>
                <a:spcPct val="150000"/>
              </a:lnSpc>
            </a:pPr>
            <a:r>
              <a:rPr lang="pt-PT" sz="1500" dirty="0" smtClean="0"/>
              <a:t>julho</a:t>
            </a:r>
          </a:p>
          <a:p>
            <a:pPr>
              <a:lnSpc>
                <a:spcPct val="150000"/>
              </a:lnSpc>
            </a:pPr>
            <a:r>
              <a:rPr lang="pt-PT" sz="1500" dirty="0" smtClean="0"/>
              <a:t>agosto</a:t>
            </a:r>
          </a:p>
          <a:p>
            <a:pPr>
              <a:lnSpc>
                <a:spcPct val="150000"/>
              </a:lnSpc>
            </a:pPr>
            <a:r>
              <a:rPr lang="pt-PT" sz="1500" dirty="0" smtClean="0"/>
              <a:t>setembro</a:t>
            </a:r>
          </a:p>
          <a:p>
            <a:pPr>
              <a:lnSpc>
                <a:spcPct val="150000"/>
              </a:lnSpc>
            </a:pPr>
            <a:r>
              <a:rPr lang="pt-PT" sz="1500" dirty="0" smtClean="0"/>
              <a:t>outubro</a:t>
            </a:r>
          </a:p>
          <a:p>
            <a:pPr>
              <a:lnSpc>
                <a:spcPct val="150000"/>
              </a:lnSpc>
            </a:pPr>
            <a:r>
              <a:rPr lang="pt-PT" sz="1500" dirty="0" smtClean="0"/>
              <a:t>novembro</a:t>
            </a:r>
          </a:p>
          <a:p>
            <a:pPr>
              <a:lnSpc>
                <a:spcPct val="150000"/>
              </a:lnSpc>
            </a:pPr>
            <a:r>
              <a:rPr lang="pt-PT" sz="1500" dirty="0" smtClean="0"/>
              <a:t>dezembro</a:t>
            </a:r>
          </a:p>
          <a:p>
            <a:pPr>
              <a:lnSpc>
                <a:spcPct val="150000"/>
              </a:lnSpc>
            </a:pPr>
            <a:endParaRPr lang="pt-PT" sz="1500" dirty="0" smtClean="0"/>
          </a:p>
        </p:txBody>
      </p:sp>
      <p:sp>
        <p:nvSpPr>
          <p:cNvPr id="8" name="CuadroTexto 7"/>
          <p:cNvSpPr txBox="1"/>
          <p:nvPr/>
        </p:nvSpPr>
        <p:spPr>
          <a:xfrm>
            <a:off x="6960358" y="3933627"/>
            <a:ext cx="4087567" cy="106562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1400" b="1" dirty="0" smtClean="0">
                <a:solidFill>
                  <a:srgbClr val="FF0000"/>
                </a:solidFill>
              </a:rPr>
              <a:t>Ontem</a:t>
            </a:r>
            <a:r>
              <a:rPr lang="pt-PT" sz="1400" b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vi o filme "Capitães de Abril".</a:t>
            </a:r>
          </a:p>
          <a:p>
            <a:pPr>
              <a:lnSpc>
                <a:spcPct val="150000"/>
              </a:lnSpc>
            </a:pPr>
            <a:r>
              <a:rPr lang="pt-PT" sz="1400" b="1" dirty="0" smtClean="0">
                <a:solidFill>
                  <a:srgbClr val="FF0000"/>
                </a:solidFill>
              </a:rPr>
              <a:t>Hoje</a:t>
            </a:r>
            <a:r>
              <a:rPr lang="pt-PT" sz="1400" b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é dia 4 de outubro.</a:t>
            </a:r>
          </a:p>
          <a:p>
            <a:pPr>
              <a:lnSpc>
                <a:spcPct val="150000"/>
              </a:lnSpc>
            </a:pPr>
            <a:r>
              <a:rPr lang="pt-PT" sz="1400" b="1" dirty="0" smtClean="0">
                <a:solidFill>
                  <a:srgbClr val="C00000"/>
                </a:solidFill>
              </a:rPr>
              <a:t>Amanhã</a:t>
            </a:r>
            <a:r>
              <a:rPr lang="pt-PT" sz="1400" b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é feriado em Portugal.</a:t>
            </a:r>
            <a:endParaRPr lang="pt-PT" sz="1400" b="1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1407" y="218929"/>
            <a:ext cx="4516714" cy="328681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325" y="3571703"/>
            <a:ext cx="5461034" cy="2064822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3767" y="1569493"/>
            <a:ext cx="2513341" cy="199378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3117" y="3931846"/>
            <a:ext cx="1928883" cy="2695787"/>
          </a:xfrm>
          <a:prstGeom prst="rect">
            <a:avLst/>
          </a:prstGeom>
        </p:spPr>
      </p:pic>
      <p:pic>
        <p:nvPicPr>
          <p:cNvPr id="1026" name="Picture 2" descr="Ver las imágenes de orige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185" y="5096941"/>
            <a:ext cx="2333105" cy="1312372"/>
          </a:xfrm>
          <a:prstGeom prst="rect">
            <a:avLst/>
          </a:prstGeom>
          <a:solidFill>
            <a:srgbClr val="FF0000"/>
          </a:solidFill>
        </p:spPr>
      </p:pic>
      <p:sp>
        <p:nvSpPr>
          <p:cNvPr id="3" name="CuadroTexto 2"/>
          <p:cNvSpPr txBox="1"/>
          <p:nvPr/>
        </p:nvSpPr>
        <p:spPr>
          <a:xfrm>
            <a:off x="10426891" y="0"/>
            <a:ext cx="1765109" cy="310854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pt-PT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Ação habitual :</a:t>
            </a:r>
          </a:p>
          <a:p>
            <a:endParaRPr lang="pt-PT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PT" sz="1400" b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pt-PT" sz="14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o(s)</a:t>
            </a:r>
            <a:r>
              <a:rPr lang="pt-PT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sábado(s) vou ao cinema.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PT" sz="14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À(s)</a:t>
            </a:r>
            <a:r>
              <a:rPr lang="pt-PT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quinta(s) jogo ténis.</a:t>
            </a:r>
          </a:p>
          <a:p>
            <a:endParaRPr lang="pt-PT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Ação pontual:</a:t>
            </a:r>
          </a:p>
          <a:p>
            <a:endParaRPr lang="pt-PT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PT" sz="1400" b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pt-PT" sz="14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pt-PT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domingo vou ao cinema.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PT" sz="1400" b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pt-PT" sz="14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pt-PT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sexta vamos a uma festa de anos.</a:t>
            </a:r>
          </a:p>
        </p:txBody>
      </p:sp>
    </p:spTree>
    <p:extLst>
      <p:ext uri="{BB962C8B-B14F-4D97-AF65-F5344CB8AC3E}">
        <p14:creationId xmlns:p14="http://schemas.microsoft.com/office/powerpoint/2010/main" val="140793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4259" y="0"/>
            <a:ext cx="9087741" cy="4572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6871" y="4572000"/>
            <a:ext cx="5602515" cy="2286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3147586" cy="479632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4341" y="4796321"/>
            <a:ext cx="3161927" cy="2061679"/>
          </a:xfrm>
          <a:prstGeom prst="rect">
            <a:avLst/>
          </a:prstGeom>
        </p:spPr>
      </p:pic>
      <p:pic>
        <p:nvPicPr>
          <p:cNvPr id="5" name="07 Unidade 3 - Um Pouce Sobre A Hist�ria De Portuga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53377" y="4074561"/>
            <a:ext cx="609600" cy="6096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67091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63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022" y="0"/>
            <a:ext cx="8559978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" y="0"/>
            <a:ext cx="3632025" cy="240246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7113" y="4388211"/>
            <a:ext cx="3649135" cy="246978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004" y="2402461"/>
            <a:ext cx="3148011" cy="198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26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914400" y="0"/>
            <a:ext cx="10276764" cy="14773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pt-PT" dirty="0" smtClean="0"/>
          </a:p>
          <a:p>
            <a:endParaRPr lang="pt-PT" dirty="0"/>
          </a:p>
          <a:p>
            <a:pPr algn="ctr"/>
            <a:r>
              <a:rPr lang="pt-PT" b="1" dirty="0" smtClean="0">
                <a:solidFill>
                  <a:schemeClr val="bg1"/>
                </a:solidFill>
              </a:rPr>
              <a:t>Ouça as frases sobre o diálogo e diga se são verdadeiras (V) ou falsas (F)</a:t>
            </a:r>
          </a:p>
          <a:p>
            <a:endParaRPr lang="pt-PT" dirty="0"/>
          </a:p>
          <a:p>
            <a:endParaRPr lang="pt-PT" dirty="0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472850"/>
              </p:ext>
            </p:extLst>
          </p:nvPr>
        </p:nvGraphicFramePr>
        <p:xfrm>
          <a:off x="3034145" y="1967343"/>
          <a:ext cx="5056910" cy="36714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4362"/>
                <a:gridCol w="1744598"/>
                <a:gridCol w="1657950"/>
              </a:tblGrid>
              <a:tr h="590739">
                <a:tc>
                  <a:txBody>
                    <a:bodyPr/>
                    <a:lstStyle/>
                    <a:p>
                      <a:endParaRPr lang="pt-P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 smtClean="0">
                          <a:solidFill>
                            <a:schemeClr val="bg1"/>
                          </a:solidFill>
                        </a:rPr>
                        <a:t>V</a:t>
                      </a:r>
                      <a:endParaRPr lang="pt-PT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 smtClean="0">
                          <a:solidFill>
                            <a:schemeClr val="bg1"/>
                          </a:solidFill>
                        </a:rPr>
                        <a:t>F</a:t>
                      </a:r>
                      <a:endParaRPr lang="pt-PT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590739">
                <a:tc>
                  <a:txBody>
                    <a:bodyPr/>
                    <a:lstStyle/>
                    <a:p>
                      <a:pPr algn="ctr"/>
                      <a:r>
                        <a:rPr lang="pt-PT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pt-P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717764">
                <a:tc>
                  <a:txBody>
                    <a:bodyPr/>
                    <a:lstStyle/>
                    <a:p>
                      <a:pPr algn="ctr"/>
                      <a:r>
                        <a:rPr lang="pt-PT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pt-P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590739">
                <a:tc>
                  <a:txBody>
                    <a:bodyPr/>
                    <a:lstStyle/>
                    <a:p>
                      <a:pPr algn="ctr"/>
                      <a:r>
                        <a:rPr lang="pt-PT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pt-P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590739">
                <a:tc>
                  <a:txBody>
                    <a:bodyPr/>
                    <a:lstStyle/>
                    <a:p>
                      <a:pPr algn="ctr"/>
                      <a:r>
                        <a:rPr lang="pt-PT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pt-P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590739">
                <a:tc>
                  <a:txBody>
                    <a:bodyPr/>
                    <a:lstStyle/>
                    <a:p>
                      <a:pPr algn="ctr"/>
                      <a:r>
                        <a:rPr lang="pt-PT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pt-P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8" name="formação de Portugal Compreensão Oral - 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5021" y="8633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005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00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09600" y="0"/>
            <a:ext cx="10986653" cy="655564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endParaRPr lang="pt-PT" dirty="0" smtClean="0"/>
          </a:p>
          <a:p>
            <a:endParaRPr lang="pt-PT" dirty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/>
          </a:p>
          <a:p>
            <a:r>
              <a:rPr lang="pt-PT" sz="2400" dirty="0" smtClean="0"/>
              <a:t>Solução:</a:t>
            </a:r>
          </a:p>
          <a:p>
            <a:endParaRPr lang="pt-PT" dirty="0"/>
          </a:p>
          <a:p>
            <a:pPr>
              <a:lnSpc>
                <a:spcPct val="200000"/>
              </a:lnSpc>
            </a:pPr>
            <a:r>
              <a:rPr lang="pt-PT" dirty="0" smtClean="0"/>
              <a:t>1. Em 710 a Península Ibérica foi invadida pelos romanos.                                                       (F)</a:t>
            </a:r>
          </a:p>
          <a:p>
            <a:pPr>
              <a:lnSpc>
                <a:spcPct val="200000"/>
              </a:lnSpc>
            </a:pPr>
            <a:r>
              <a:rPr lang="pt-PT" dirty="0" smtClean="0"/>
              <a:t>2. D. Henrique de Borgonha era o marido da filha de Afonso VI.                                            (V)</a:t>
            </a:r>
          </a:p>
          <a:p>
            <a:pPr>
              <a:lnSpc>
                <a:spcPct val="200000"/>
              </a:lnSpc>
            </a:pPr>
            <a:r>
              <a:rPr lang="pt-PT" dirty="0" smtClean="0"/>
              <a:t>3. D. Teresa sucedeu a Afonso VI.                                                                                                 (F)</a:t>
            </a:r>
          </a:p>
          <a:p>
            <a:pPr>
              <a:lnSpc>
                <a:spcPct val="200000"/>
              </a:lnSpc>
            </a:pPr>
            <a:r>
              <a:rPr lang="pt-PT" dirty="0" smtClean="0"/>
              <a:t>4. D. Afonso Henriques  tinha 14 anos quando se tornou cavaleiro.                                        (V)</a:t>
            </a:r>
          </a:p>
          <a:p>
            <a:pPr>
              <a:lnSpc>
                <a:spcPct val="200000"/>
              </a:lnSpc>
            </a:pPr>
            <a:r>
              <a:rPr lang="pt-PT" dirty="0" smtClean="0"/>
              <a:t>5. A independência de Portugal foi reconhecida pelo Rei de Castela em 1143.                  (V)</a:t>
            </a:r>
          </a:p>
          <a:p>
            <a:pPr>
              <a:lnSpc>
                <a:spcPct val="200000"/>
              </a:lnSpc>
            </a:pPr>
            <a:endParaRPr lang="pt-PT" dirty="0" smtClean="0"/>
          </a:p>
          <a:p>
            <a:pPr>
              <a:lnSpc>
                <a:spcPct val="200000"/>
              </a:lnSpc>
            </a:pPr>
            <a:endParaRPr lang="pt-PT" dirty="0"/>
          </a:p>
          <a:p>
            <a:pPr>
              <a:lnSpc>
                <a:spcPct val="200000"/>
              </a:lnSpc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4714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8812" y="0"/>
            <a:ext cx="11915335" cy="6858000"/>
          </a:xfrm>
          <a:solidFill>
            <a:schemeClr val="tx1"/>
          </a:solidFill>
        </p:spPr>
        <p:txBody>
          <a:bodyPr/>
          <a:lstStyle/>
          <a:p>
            <a:pPr>
              <a:lnSpc>
                <a:spcPct val="200000"/>
              </a:lnSpc>
              <a:spcBef>
                <a:spcPts val="1200"/>
              </a:spcBef>
            </a:pPr>
            <a:r>
              <a:rPr lang="pt-BR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Teste os seus conhecimentos sobre Portugal:</a:t>
            </a:r>
            <a:br>
              <a:rPr lang="pt-BR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800" b="1" i="1" dirty="0" smtClean="0">
                <a:solidFill>
                  <a:srgbClr val="1E5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pt-BR" sz="1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pt-BR" sz="1800" b="1" i="1" dirty="0">
                <a:solidFill>
                  <a:srgbClr val="1E5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lugar ocupa o português </a:t>
            </a:r>
            <a:r>
              <a:rPr lang="pt-BR" sz="1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pt-BR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mundo</a:t>
            </a:r>
            <a:r>
              <a:rPr lang="pt-BR" sz="1800" b="1" i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pt-BR" sz="1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língua materna</a:t>
            </a:r>
            <a:r>
              <a:rPr lang="pt-BR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                </a:t>
            </a:r>
            <a:r>
              <a:rPr lang="pt-BR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800" b="1" i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1800" b="1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que sabes sobre o fado? Qual é o </a:t>
            </a:r>
            <a:r>
              <a:rPr lang="pt-BR" sz="1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teu/tua fadista </a:t>
            </a:r>
            <a:r>
              <a:rPr lang="pt-BR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preferido/a?</a:t>
            </a:r>
            <a:r>
              <a:rPr lang="pt-BR" sz="1800" b="1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1800" b="1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800" b="1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pt-BR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 é </a:t>
            </a:r>
            <a:r>
              <a:rPr lang="pt-BR" sz="1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prato </a:t>
            </a:r>
            <a:r>
              <a:rPr lang="pt-BR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mais conhecido de Portugal? Quais outros pratos conheces?</a:t>
            </a:r>
            <a:br>
              <a:rPr lang="pt-BR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800" b="1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pt-BR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Conheces a</a:t>
            </a:r>
            <a:r>
              <a:rPr lang="pt-BR" sz="1800" b="1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Lenda do Galo de Barcelos</a:t>
            </a:r>
            <a:r>
              <a:rPr lang="pt-BR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pt-BR" sz="1800" b="1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1800" b="1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800" b="1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pt-BR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se chamam as </a:t>
            </a:r>
            <a:r>
              <a:rPr lang="pt-BR" sz="1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embarcações típicas </a:t>
            </a:r>
            <a:r>
              <a:rPr lang="pt-BR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Porto que fazem cruzeiros pelo Douro?</a:t>
            </a:r>
            <a:br>
              <a:rPr lang="pt-BR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800" b="1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pt-BR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que produto é Portugal o </a:t>
            </a:r>
            <a:r>
              <a:rPr lang="pt-BR" sz="1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maior exportador </a:t>
            </a:r>
            <a:r>
              <a:rPr lang="pt-BR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mundial?</a:t>
            </a:r>
            <a:r>
              <a:rPr lang="pt-BR" sz="1800" b="1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1800" b="1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800" b="1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pt-BR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Sabes qual é a </a:t>
            </a:r>
            <a:r>
              <a:rPr lang="pt-BR" sz="1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universidade mais antiga </a:t>
            </a:r>
            <a:r>
              <a:rPr lang="pt-BR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Portugal?</a:t>
            </a:r>
            <a:br>
              <a:rPr lang="pt-BR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800" b="1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</a:t>
            </a:r>
            <a:r>
              <a:rPr lang="pt-BR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Onde se encontram as </a:t>
            </a:r>
            <a:r>
              <a:rPr lang="pt-BR" sz="1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maiores altitudes </a:t>
            </a:r>
            <a:r>
              <a:rPr lang="pt-BR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Portugal Continental?</a:t>
            </a:r>
            <a:br>
              <a:rPr lang="pt-BR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800" b="1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 </a:t>
            </a:r>
            <a:r>
              <a:rPr lang="pt-BR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se denomina o </a:t>
            </a:r>
            <a:r>
              <a:rPr lang="pt-BR" sz="1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estádio de futebol do Porto</a:t>
            </a:r>
            <a:r>
              <a:rPr lang="pt-BR" sz="1800" b="1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br>
              <a:rPr lang="pt-BR" sz="1800" b="1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800" b="1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 </a:t>
            </a:r>
            <a:r>
              <a:rPr lang="pt-BR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 é</a:t>
            </a:r>
            <a:r>
              <a:rPr lang="pt-BR" sz="1800" b="1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rio </a:t>
            </a:r>
            <a:r>
              <a:rPr lang="pt-BR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passa por Lisboa?</a:t>
            </a:r>
            <a:br>
              <a:rPr lang="pt-BR" sz="1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800" b="1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1800" b="1" i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8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18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8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18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8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18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8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18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8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18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dirty="0" smtClean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t-BR" sz="3600" dirty="0" smtClean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t-BR" sz="36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t-PT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06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789" y="590214"/>
            <a:ext cx="3762375" cy="585787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999520" y="1371257"/>
            <a:ext cx="60119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u="sng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Papas de sarrabulho</a:t>
            </a:r>
            <a:r>
              <a:rPr lang="pt-PT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PT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Região do Minho, no norte de Portugal.</a:t>
            </a:r>
          </a:p>
          <a:p>
            <a:endParaRPr lang="pt-PT" u="sng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999519" y="461426"/>
            <a:ext cx="69288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u="sng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Feijoada à Transmontana</a:t>
            </a:r>
            <a:r>
              <a:rPr lang="pt-PT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PT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Região de Trás-os-Montes. </a:t>
            </a:r>
            <a:endParaRPr lang="pt-PT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pt-PT" sz="1200" u="sng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s-E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999519" y="922347"/>
            <a:ext cx="5074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pt-PT" u="sng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Francesinha</a:t>
            </a:r>
            <a:r>
              <a:rPr lang="pt-PT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pt-PT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Zona Norte, particularmente no Porto.</a:t>
            </a:r>
            <a:endParaRPr lang="es-E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999519" y="1832021"/>
            <a:ext cx="692883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PT" u="sng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Ovos moles</a:t>
            </a:r>
            <a:r>
              <a:rPr lang="pt-PT" dirty="0" smtClean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PT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Região Centro de Portugal. </a:t>
            </a:r>
            <a:r>
              <a:rPr lang="pt-PT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pt-PT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ípico da cidade de Aveiro, sub-região do Baixo Vouga. </a:t>
            </a:r>
          </a:p>
          <a:p>
            <a:pPr>
              <a:spcAft>
                <a:spcPts val="0"/>
              </a:spcAft>
            </a:pPr>
            <a:endParaRPr lang="pt-PT" sz="1200" u="sng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t-PT" u="sng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Queijo da Serra</a:t>
            </a:r>
            <a:r>
              <a:rPr lang="pt-PT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PT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Região da Serra da Estrela, Centro (Região das Beiras) e do Distrito da Guarda. </a:t>
            </a:r>
          </a:p>
          <a:p>
            <a:pPr>
              <a:spcAft>
                <a:spcPts val="0"/>
              </a:spcAft>
            </a:pPr>
            <a:endParaRPr lang="pt-PT" u="sng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t-PT" u="sng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Leitão da Bairrada</a:t>
            </a:r>
            <a:r>
              <a:rPr lang="pt-PT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PT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Região da Bairrada, Beira Litoral e Região do Centro.</a:t>
            </a:r>
          </a:p>
          <a:p>
            <a:pPr>
              <a:spcAft>
                <a:spcPts val="0"/>
              </a:spcAft>
            </a:pPr>
            <a:endParaRPr lang="pt-PT" u="sng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PT" u="sng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Caldeirada de peixe</a:t>
            </a:r>
            <a:r>
              <a:rPr lang="pt-PT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PT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t-PT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iferentes regiões do país</a:t>
            </a:r>
            <a:r>
              <a:rPr lang="pt-PT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Na Beira Baixa é de </a:t>
            </a:r>
            <a:r>
              <a:rPr lang="pt-PT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enguias. </a:t>
            </a:r>
            <a:r>
              <a:rPr lang="pt-PT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Ribatejo o peixe é amanhado com água do rio. </a:t>
            </a:r>
            <a:endParaRPr lang="pt-PT" u="sng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t-PT" u="sng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Pastel de Belém</a:t>
            </a:r>
            <a:r>
              <a:rPr lang="pt-PT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Especialidade típica portuguesa, receita secreta.</a:t>
            </a:r>
          </a:p>
          <a:p>
            <a:pPr>
              <a:spcAft>
                <a:spcPts val="0"/>
              </a:spcAft>
            </a:pPr>
            <a:r>
              <a:rPr lang="pt-PT" u="sng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PT" u="sng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t-PT" u="sng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Choco frito:</a:t>
            </a:r>
            <a:r>
              <a:rPr lang="pt-PT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prato típico de Setúbal, na região metropolitana de Lisboa.</a:t>
            </a:r>
          </a:p>
          <a:p>
            <a:pPr>
              <a:spcAft>
                <a:spcPts val="0"/>
              </a:spcAft>
            </a:pPr>
            <a:endParaRPr lang="pt-PT" u="sng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t-PT" u="sng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Migas</a:t>
            </a:r>
            <a:r>
              <a:rPr lang="pt-PT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PT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Prato típico do Alentejo.</a:t>
            </a:r>
          </a:p>
          <a:p>
            <a:pPr>
              <a:spcAft>
                <a:spcPts val="0"/>
              </a:spcAft>
            </a:pPr>
            <a:endParaRPr lang="pt-PT" u="sng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t-PT" u="sng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Dourada grelhada</a:t>
            </a:r>
            <a:r>
              <a:rPr lang="pt-PT" dirty="0" smtClean="0">
                <a:solidFill>
                  <a:srgbClr val="FFFF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PT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Cozinha tradicional do Algarve.</a:t>
            </a:r>
            <a:endParaRPr lang="es-E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0419008" y="0"/>
            <a:ext cx="721217" cy="120009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3449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3545058" cy="687640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8876" y="18407"/>
            <a:ext cx="4893139" cy="685800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3268420" y="125817"/>
            <a:ext cx="1533378" cy="37982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dirty="0" smtClean="0"/>
              <a:t>18 distritos</a:t>
            </a:r>
            <a:endParaRPr lang="pt-PT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5109" y="1932376"/>
            <a:ext cx="3373715" cy="4925624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8138345" y="1361651"/>
            <a:ext cx="184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NUTS III</a:t>
            </a:r>
            <a:endParaRPr lang="pt-PT" dirty="0"/>
          </a:p>
        </p:txBody>
      </p:sp>
      <p:sp>
        <p:nvSpPr>
          <p:cNvPr id="10" name="CuadroTexto 9"/>
          <p:cNvSpPr txBox="1"/>
          <p:nvPr/>
        </p:nvSpPr>
        <p:spPr>
          <a:xfrm>
            <a:off x="918263" y="1119499"/>
            <a:ext cx="184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NUTS II</a:t>
            </a:r>
            <a:endParaRPr lang="pt-PT" dirty="0"/>
          </a:p>
        </p:txBody>
      </p:sp>
      <p:sp>
        <p:nvSpPr>
          <p:cNvPr id="11" name="CuadroTexto 10"/>
          <p:cNvSpPr txBox="1"/>
          <p:nvPr/>
        </p:nvSpPr>
        <p:spPr>
          <a:xfrm>
            <a:off x="5087654" y="1444763"/>
            <a:ext cx="184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NUTS II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6826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7984" y="133019"/>
            <a:ext cx="3589361" cy="887104"/>
          </a:xfrm>
        </p:spPr>
        <p:txBody>
          <a:bodyPr/>
          <a:lstStyle/>
          <a:p>
            <a:pPr algn="ctr"/>
            <a:r>
              <a:rPr lang="pt-PT" sz="1600" b="1" dirty="0" smtClean="0"/>
              <a:t>Regiões geográficas de Portugal Continental</a:t>
            </a:r>
            <a:endParaRPr lang="pt-PT" sz="1600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5477" y="0"/>
            <a:ext cx="3943382" cy="284890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984" y="673107"/>
            <a:ext cx="3646156" cy="578193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242" y="673108"/>
            <a:ext cx="4165235" cy="5781930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4377606" y="152898"/>
            <a:ext cx="3595013" cy="8473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PT" sz="1600" b="1" dirty="0" smtClean="0"/>
              <a:t>Mapa político de Portugal </a:t>
            </a:r>
            <a:endParaRPr lang="pt-PT" sz="16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5475" y="2848904"/>
            <a:ext cx="3926523" cy="2239222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8282337" y="5088126"/>
            <a:ext cx="390966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LINHA TRÁS-OS-MONTES:</a:t>
            </a:r>
          </a:p>
          <a:p>
            <a:r>
              <a:rPr lang="pt-PT" sz="1600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Porto-Vila Real-Bragança-Zamora</a:t>
            </a:r>
          </a:p>
          <a:p>
            <a:endParaRPr lang="pt-PT" sz="1400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Seria vital para o desenvolvimento de todo o norte português.</a:t>
            </a:r>
            <a:endParaRPr lang="pt-P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21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50124" y="122830"/>
            <a:ext cx="11859905" cy="63709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Parque Nacional de Montesinho e  arredores</a:t>
            </a:r>
          </a:p>
          <a:p>
            <a:r>
              <a:rPr lang="pt-PT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A Serra de Montesinho abrange parte dos concelhos de Bragança e Vinhais e constitui um refúgio sagrado para importantes espécies de fauna e flora. No Parque de Montesinho, as aldeias típicas estão a ser alvo de recuperação. Visitar o Parque Natural de Montesinho não é apenas visitar o interior da área protegida, bem perto do Parque existem outros locais para visitar, seja em Portugal ou do outro lado da raia.</a:t>
            </a:r>
          </a:p>
          <a:p>
            <a:endParaRPr lang="pt-PT" sz="1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sz="14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Rio de Onor</a:t>
            </a:r>
            <a:endParaRPr lang="pt-PT" sz="1400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pt-PT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Pequena aldeia do concelho de Bragança, no extremo nordeste de Portugal. É atravessada pelo rio com o mesmo nome, que, servindo de linha de fronteira com Espanha, divide a povoação em duas partes: uma portuguesa e outra espanhola.</a:t>
            </a:r>
            <a:r>
              <a:rPr lang="pt-PT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fontAlgn="base"/>
            <a:r>
              <a:rPr lang="pt-PT" sz="14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Montesinho</a:t>
            </a:r>
            <a:endParaRPr lang="pt-PT" sz="1400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pt-PT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Montesinho é uma aldeia típica transmontana, situada nos contrafortes da Serra de Montesinho, a cerca de 1000 metros de altitude, em pleno Parque Natural de Montesinho.  Conta com casas em granito, com telhados em lousa e varandas em madeira, abertas para a serra. Caminhando pelas ruas da aldeia, calcetadas e bem cuidadas, descubrimos a Igreja de Montesinho, o Núcleo Interpretativo de Montesinho e o Museu instalado numa casa típica transmontana, onde podemos conhecer a caracterização geológica de Montesinho e os modos de vida tradicionais desta “aldeia preservada”.</a:t>
            </a:r>
          </a:p>
          <a:p>
            <a:pPr fontAlgn="base"/>
            <a:r>
              <a:rPr lang="pt-PT" sz="14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Gimonde</a:t>
            </a:r>
            <a:endParaRPr lang="pt-PT" sz="1400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pt-PT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Situada no concelho de Bragança, oferece o melhor e o mais genuíno da terra fria transmontana, sempre com o calor humano e a arte de bem receber dos seus habitantes.</a:t>
            </a:r>
          </a:p>
          <a:p>
            <a:pPr fontAlgn="base"/>
            <a:r>
              <a:rPr lang="pt-PT" sz="14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Parque Biológico de Vinhais</a:t>
            </a:r>
            <a:endParaRPr lang="pt-PT" sz="1400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pt-PT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O Parque Biológico de Vinhais (PBV) é um equipamento público, instalado pela Câmara Municipal de Vinhais no Viveiro Florestal de Prada, local incluído no Perímetro Florestal da Serra da Coroa, a escassos 3km do centro de Vinhais e em pleno Parque Natural de Montesinho. Tem como finalidade a interpretação da paisagem da região nas suas componentes naturais (fauna, flora e geologia), culturais e históricas; a conservação da natureza, a promoção da biodiversidade e o ecoturismo.</a:t>
            </a:r>
          </a:p>
          <a:p>
            <a:pPr fontAlgn="base"/>
            <a:r>
              <a:rPr lang="pt-PT" sz="14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Bragança</a:t>
            </a:r>
          </a:p>
          <a:p>
            <a:pPr algn="just" fontAlgn="base"/>
            <a:r>
              <a:rPr lang="pt-PT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O núcleo urbano medieval, murado e acastelado, no século XII, mantém-se na Cidadela, dignamente representada pela imponente Torre de Menagem do Castelo, pelo Pelourinho, pela Igreja de Santa Maria e pela Domus Municipalis, edifício único na Península Ibérica de arquitetura Românica, com forma de pentágono irregular, construído no século XII, e a Torre da Princesa, um magnífico miradouro com vista para a cidade.</a:t>
            </a:r>
          </a:p>
          <a:p>
            <a:pPr algn="just" fontAlgn="base"/>
            <a:r>
              <a:rPr lang="pt-PT" sz="1400" dirty="0">
                <a:latin typeface="Calibri" panose="020F0502020204030204" pitchFamily="34" charset="0"/>
                <a:cs typeface="Calibri" panose="020F0502020204030204" pitchFamily="34" charset="0"/>
              </a:rPr>
              <a:t>O centro da cidade, já fora da cidadela Bragantina, é constituído por excelentes monumentos dignos de registo como a bonita Praça da Sé, o Cruzeiro de 1689, a Sé Catedral do século XVI e o Palacete dos Calaínhos do século XVIII. O património religioso é igualmente rico, como se pode observar nas Igrejas da Misericórdia, de São Bento, de São Vicente, ou o Convento e igreja de São Francisco e, já fora do centro, a importante Igreja do Mosteiro de Castro de Avelãs do século XII.</a:t>
            </a:r>
          </a:p>
          <a:p>
            <a:pPr algn="just" fontAlgn="base"/>
            <a:endParaRPr lang="pt-PT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50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048000" y="199783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pt-BR" dirty="0" smtClean="0">
                <a:solidFill>
                  <a:srgbClr val="333333"/>
                </a:solidFill>
                <a:latin typeface="Roboto"/>
              </a:rPr>
              <a:t>a </a:t>
            </a:r>
            <a:r>
              <a:rPr lang="pt-BR" dirty="0">
                <a:solidFill>
                  <a:srgbClr val="333333"/>
                </a:solidFill>
                <a:latin typeface="Roboto"/>
              </a:rPr>
              <a:t>cidade.</a:t>
            </a:r>
            <a:endParaRPr lang="pt-BR" b="0" i="0" dirty="0">
              <a:solidFill>
                <a:srgbClr val="333333"/>
              </a:solidFill>
              <a:effectLst/>
              <a:latin typeface="Roboto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42455" y="0"/>
            <a:ext cx="11707090" cy="66941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base"/>
            <a:r>
              <a:rPr lang="pt-PT" sz="13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Guadramil</a:t>
            </a:r>
            <a:endParaRPr lang="pt-PT" sz="1300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fontAlgn="base"/>
            <a:r>
              <a:rPr lang="pt-PT" sz="1300" dirty="0" smtClean="0">
                <a:latin typeface="Calibri" panose="020F0502020204030204" pitchFamily="34" charset="0"/>
                <a:cs typeface="Calibri" panose="020F0502020204030204" pitchFamily="34" charset="0"/>
              </a:rPr>
              <a:t>Guadramil é uma aldeia típica transmontana do distrito de Bragança, na freguesia de Rio de Onor. Aldeia comunitária em pleno Parque Natural de Montesinho, mantém as casas de traça típica e um dialeto praticamente extinto chamado Guadramilês. É uma aldeia tipicamente portuguesa que se debate com a falta de população. Faz fronteira com duas aldeias espanholas, Riomanzanas e Santa Cruz de Los Cuérragos e com três aldeias portuguesas: Rio de Onor, Deilão e Petisqueira. Esta aldeia, foi durante muitos anos, uma aldeia comunitária, onde os seus habitantes repartiam o moinho, a forja, o rebanho e algumas tarefas agrícolas. Neste momento, é habitada por cerca de trinta pessoas todas elas bastante idosas. Já não existe rebanho, o moinho já não mói, na forja já não se molda o ferro, os campos estão ao abandono.</a:t>
            </a:r>
          </a:p>
          <a:p>
            <a:pPr fontAlgn="base"/>
            <a:endParaRPr lang="pt-PT" sz="13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pt-PT" sz="13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 Puebla de Sanabria</a:t>
            </a:r>
          </a:p>
          <a:p>
            <a:pPr fontAlgn="base"/>
            <a:r>
              <a:rPr lang="pt-PT" sz="1300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300" dirty="0" smtClean="0">
                <a:latin typeface="Calibri" panose="020F0502020204030204" pitchFamily="34" charset="0"/>
                <a:cs typeface="Calibri" panose="020F0502020204030204" pitchFamily="34" charset="0"/>
              </a:rPr>
              <a:t>Em português: Póvoa de Seabra, é um município raiano da Espanha na província de Zamora. Pertence à rede das Aldeias mais bonitas de Espanha. Faz fronteira com a Galiza no Padornelo, tendo como principal ligação a Autovia das Rias Baixas, que faz a transição entre as duas comunidades através de um túnel. A sua ligação mais direta a Portugal faz-se pela estrada que vai até à fronteira do Portelo, junto à serra de Montesinho, a norte de Bragança. As terras de Seabra, pela sua riqueza paisagística e a nível da flora e fauna, está classificada como Parque Natural. Uma das joias deste Parque é o lago de Sanabria, inserido no vale do rio Tera, que pelo seu percurso conhece várias barragens, desde a sua nascente na serra de Peña Trevinca próxima ao lago, elevação que atinge os 2.124 metros de altitude. Não muito distante, na também próxima Serra Segundera, nasce o rio Tuela, um dos afluentes do rio Tua.</a:t>
            </a:r>
          </a:p>
          <a:p>
            <a:pPr fontAlgn="base"/>
            <a:endParaRPr lang="pt-PT" sz="13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pt-PT" sz="13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8. Gondesende</a:t>
            </a:r>
            <a:endParaRPr lang="pt-PT" sz="1300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pt-PT" sz="1300" dirty="0" smtClean="0">
                <a:latin typeface="Calibri" panose="020F0502020204030204" pitchFamily="34" charset="0"/>
                <a:cs typeface="Calibri" panose="020F0502020204030204" pitchFamily="34" charset="0"/>
              </a:rPr>
              <a:t>No coração do Parque Natural de Montesinho, no concelho de Vinhas, situa-se Gondesende, uma das mais belas e típicas aldeias da região. As suas casas em pedra, outrora degradadas, têm sido alvo de intervenção e recuperação pelos seus donos, especialmente para turismo rural. Caminhar pelas ruas de Gondesende é um regresso ao passado. A partir desta bela aldeia pode partir em direção à descoberta do Parque Natural de Montesinho. Pode recorrer os diversos trilhos pedestres sinalizados que passam ou partem a partir de Gondesende ou pode simplesmente partir à aventura seguindo o seu próprio caminho. Não se esqueça ainda de visitar o famoso Carvalho centenário, um dos ex-libris de Gondesende.</a:t>
            </a:r>
          </a:p>
          <a:p>
            <a:pPr fontAlgn="base"/>
            <a:endParaRPr lang="pt-PT" sz="13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pt-PT" sz="13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9. Moimenta</a:t>
            </a:r>
            <a:endParaRPr lang="pt-PT" sz="1300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pt-PT" sz="1300" dirty="0" smtClean="0">
                <a:latin typeface="Calibri" panose="020F0502020204030204" pitchFamily="34" charset="0"/>
                <a:cs typeface="Calibri" panose="020F0502020204030204" pitchFamily="34" charset="0"/>
              </a:rPr>
              <a:t>Localizada no extremo sudeste de um planalto amplo, entre os sopés Norte da Serra da Coroa. Está situada na raia, junto à margem direita do rio Tuela. Nesta freguesia situa-se um dos contrafortes do Penedo dos Três Reinos, que outrora marcava a fronteira entre os Reinos medievais de Portugal, Leão e Galiza. Moimenta é sede de freguesia, e destaca-se pela dimensão e características das construções graníticas, encontra-se a cerca de 24 km de Vinhais. A igreja da Moimenta, vista exteriormente, impõe-se sobremaneira, em todo o conjunto arquitetónico.</a:t>
            </a:r>
          </a:p>
          <a:p>
            <a:pPr fontAlgn="base"/>
            <a:endParaRPr lang="pt-PT" sz="13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pt-PT" sz="13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 Lago de Sanabria </a:t>
            </a:r>
            <a:endParaRPr lang="pt-PT" sz="1300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pt-PT" sz="1300" dirty="0" smtClean="0">
                <a:latin typeface="Calibri" panose="020F0502020204030204" pitchFamily="34" charset="0"/>
                <a:cs typeface="Calibri" panose="020F0502020204030204" pitchFamily="34" charset="0"/>
              </a:rPr>
              <a:t>O Parque Natural do Lago de Sanabria situa-se no extremo noroeste da província de Zamora, no limite com a Galiza e Portugal, bem perto do Parque Natural de Montesinho. Abrange uma paisagem que foi modelada pela ação dos glaciares da Era Quaternária. </a:t>
            </a:r>
            <a:r>
              <a:rPr lang="pt-BR" sz="1300" dirty="0">
                <a:latin typeface="Calibri" panose="020F0502020204030204" pitchFamily="34" charset="0"/>
                <a:cs typeface="Calibri" panose="020F0502020204030204" pitchFamily="34" charset="0"/>
              </a:rPr>
              <a:t>Com uma área de superfície de 368 ha, é o maior lago glaciar da Península </a:t>
            </a:r>
            <a:r>
              <a:rPr lang="pt-BR" sz="1300" dirty="0" smtClean="0">
                <a:latin typeface="Calibri" panose="020F0502020204030204" pitchFamily="34" charset="0"/>
                <a:cs typeface="Calibri" panose="020F0502020204030204" pitchFamily="34" charset="0"/>
              </a:rPr>
              <a:t>Ibérica.</a:t>
            </a:r>
          </a:p>
          <a:p>
            <a:pPr fontAlgn="base"/>
            <a:endParaRPr lang="pt-BR" sz="13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98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alpha val="8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124206" y="244395"/>
            <a:ext cx="2615206" cy="43088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AS CORES</a:t>
            </a:r>
            <a:endParaRPr lang="pt-PT" sz="2200" b="1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134828" y="1292146"/>
            <a:ext cx="1528549" cy="69603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ángulo 3"/>
          <p:cNvSpPr/>
          <p:nvPr/>
        </p:nvSpPr>
        <p:spPr>
          <a:xfrm>
            <a:off x="1134828" y="2347606"/>
            <a:ext cx="1528551" cy="69603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ángulo 4"/>
          <p:cNvSpPr/>
          <p:nvPr/>
        </p:nvSpPr>
        <p:spPr>
          <a:xfrm>
            <a:off x="9228087" y="4167699"/>
            <a:ext cx="1528549" cy="641445"/>
          </a:xfrm>
          <a:prstGeom prst="rect">
            <a:avLst/>
          </a:prstGeom>
          <a:solidFill>
            <a:srgbClr val="DE67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Rectángulo 6"/>
          <p:cNvSpPr/>
          <p:nvPr/>
        </p:nvSpPr>
        <p:spPr>
          <a:xfrm>
            <a:off x="1146928" y="5489345"/>
            <a:ext cx="1528549" cy="69603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Rectángulo 7"/>
          <p:cNvSpPr/>
          <p:nvPr/>
        </p:nvSpPr>
        <p:spPr>
          <a:xfrm>
            <a:off x="1146928" y="4433886"/>
            <a:ext cx="1528549" cy="69603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ángulo 8"/>
          <p:cNvSpPr/>
          <p:nvPr/>
        </p:nvSpPr>
        <p:spPr>
          <a:xfrm>
            <a:off x="4891363" y="2347605"/>
            <a:ext cx="1528549" cy="69603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ctángulo 9"/>
          <p:cNvSpPr/>
          <p:nvPr/>
        </p:nvSpPr>
        <p:spPr>
          <a:xfrm>
            <a:off x="1134827" y="3378427"/>
            <a:ext cx="1528549" cy="69603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Rectángulo 10"/>
          <p:cNvSpPr/>
          <p:nvPr/>
        </p:nvSpPr>
        <p:spPr>
          <a:xfrm>
            <a:off x="4891363" y="3401139"/>
            <a:ext cx="1528549" cy="69603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Rectángulo 11"/>
          <p:cNvSpPr/>
          <p:nvPr/>
        </p:nvSpPr>
        <p:spPr>
          <a:xfrm>
            <a:off x="4891363" y="4415851"/>
            <a:ext cx="1528549" cy="696035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Rectángulo 12"/>
          <p:cNvSpPr/>
          <p:nvPr/>
        </p:nvSpPr>
        <p:spPr>
          <a:xfrm>
            <a:off x="4867161" y="5480960"/>
            <a:ext cx="1528549" cy="6960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7898" y="1"/>
            <a:ext cx="3544101" cy="1899260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9228088" y="2642444"/>
            <a:ext cx="1528549" cy="69603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ángulo 16"/>
          <p:cNvSpPr/>
          <p:nvPr/>
        </p:nvSpPr>
        <p:spPr>
          <a:xfrm>
            <a:off x="4891363" y="1252633"/>
            <a:ext cx="1528549" cy="69603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CuadroTexto 17"/>
          <p:cNvSpPr txBox="1"/>
          <p:nvPr/>
        </p:nvSpPr>
        <p:spPr>
          <a:xfrm>
            <a:off x="2924893" y="1408006"/>
            <a:ext cx="1537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</a:rPr>
              <a:t>branco/a(s)</a:t>
            </a:r>
            <a:endParaRPr lang="pt-PT" b="1" dirty="0">
              <a:solidFill>
                <a:schemeClr val="bg1"/>
              </a:solidFill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2924893" y="2463337"/>
            <a:ext cx="1659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</a:rPr>
              <a:t>amarelo/a(s)</a:t>
            </a:r>
            <a:endParaRPr lang="pt-PT" b="1" dirty="0">
              <a:solidFill>
                <a:schemeClr val="bg1"/>
              </a:solidFill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9098742" y="4980735"/>
            <a:ext cx="1787237" cy="368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chemeClr val="bg1"/>
                </a:solidFill>
              </a:rPr>
              <a:t>c</a:t>
            </a:r>
            <a:r>
              <a:rPr lang="pt-PT" b="1" dirty="0" smtClean="0">
                <a:solidFill>
                  <a:schemeClr val="bg1"/>
                </a:solidFill>
              </a:rPr>
              <a:t>or de laranja</a:t>
            </a:r>
            <a:endParaRPr lang="pt-PT" b="1" dirty="0">
              <a:solidFill>
                <a:schemeClr val="bg1"/>
              </a:solidFill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2865581" y="3564490"/>
            <a:ext cx="1385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chemeClr val="bg1"/>
                </a:solidFill>
              </a:rPr>
              <a:t> </a:t>
            </a:r>
            <a:r>
              <a:rPr lang="pt-PT" b="1" dirty="0" smtClean="0">
                <a:solidFill>
                  <a:schemeClr val="bg1"/>
                </a:solidFill>
              </a:rPr>
              <a:t>verde(s)</a:t>
            </a:r>
            <a:endParaRPr lang="pt-PT" b="1" dirty="0">
              <a:solidFill>
                <a:schemeClr val="bg1"/>
              </a:solidFill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2882754" y="4573290"/>
            <a:ext cx="1580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chemeClr val="bg1"/>
                </a:solidFill>
              </a:rPr>
              <a:t>a</a:t>
            </a:r>
            <a:r>
              <a:rPr lang="pt-PT" b="1" dirty="0" smtClean="0">
                <a:solidFill>
                  <a:schemeClr val="bg1"/>
                </a:solidFill>
              </a:rPr>
              <a:t>zul (azuis)</a:t>
            </a:r>
            <a:endParaRPr lang="pt-PT" b="1" dirty="0">
              <a:solidFill>
                <a:schemeClr val="bg1"/>
              </a:solidFill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2882754" y="5687242"/>
            <a:ext cx="18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</a:rPr>
              <a:t>vermelho/a(s)</a:t>
            </a:r>
            <a:endParaRPr lang="pt-PT" b="1" dirty="0">
              <a:solidFill>
                <a:schemeClr val="bg1"/>
              </a:solidFill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6690945" y="1406113"/>
            <a:ext cx="1606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</a:rPr>
              <a:t>lilás (lilases)</a:t>
            </a:r>
            <a:endParaRPr lang="pt-PT" b="1" dirty="0">
              <a:solidFill>
                <a:schemeClr val="bg1"/>
              </a:solidFill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6727142" y="2493345"/>
            <a:ext cx="1385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</a:rPr>
              <a:t>roxo/a(s)</a:t>
            </a:r>
            <a:endParaRPr lang="pt-PT" b="1" dirty="0">
              <a:solidFill>
                <a:schemeClr val="bg1"/>
              </a:solidFill>
            </a:endParaRPr>
          </a:p>
        </p:txBody>
      </p:sp>
      <p:sp>
        <p:nvSpPr>
          <p:cNvPr id="27" name="CuadroTexto 26"/>
          <p:cNvSpPr txBox="1"/>
          <p:nvPr/>
        </p:nvSpPr>
        <p:spPr>
          <a:xfrm>
            <a:off x="6739412" y="3611049"/>
            <a:ext cx="1908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</a:rPr>
              <a:t>castanho/a(s)</a:t>
            </a:r>
            <a:endParaRPr lang="pt-PT" b="1" dirty="0">
              <a:solidFill>
                <a:schemeClr val="bg1"/>
              </a:solidFill>
            </a:endParaRPr>
          </a:p>
        </p:txBody>
      </p:sp>
      <p:sp>
        <p:nvSpPr>
          <p:cNvPr id="28" name="CuadroTexto 27"/>
          <p:cNvSpPr txBox="1"/>
          <p:nvPr/>
        </p:nvSpPr>
        <p:spPr>
          <a:xfrm>
            <a:off x="6727141" y="4573290"/>
            <a:ext cx="1802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</a:rPr>
              <a:t>cinzento/a(s)</a:t>
            </a:r>
            <a:endParaRPr lang="pt-PT" b="1" dirty="0">
              <a:solidFill>
                <a:schemeClr val="bg1"/>
              </a:solidFill>
            </a:endParaRPr>
          </a:p>
        </p:txBody>
      </p:sp>
      <p:sp>
        <p:nvSpPr>
          <p:cNvPr id="29" name="CuadroTexto 28"/>
          <p:cNvSpPr txBox="1"/>
          <p:nvPr/>
        </p:nvSpPr>
        <p:spPr>
          <a:xfrm>
            <a:off x="6690945" y="5634834"/>
            <a:ext cx="1385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</a:rPr>
              <a:t>preto/a(s)</a:t>
            </a:r>
            <a:endParaRPr lang="pt-PT" b="1" dirty="0">
              <a:solidFill>
                <a:schemeClr val="bg1"/>
              </a:solidFill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9228088" y="3426577"/>
            <a:ext cx="1787237" cy="368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chemeClr val="bg1"/>
                </a:solidFill>
              </a:rPr>
              <a:t>c</a:t>
            </a:r>
            <a:r>
              <a:rPr lang="pt-PT" b="1" dirty="0" smtClean="0">
                <a:solidFill>
                  <a:schemeClr val="bg1"/>
                </a:solidFill>
              </a:rPr>
              <a:t>or-de-rosa</a:t>
            </a:r>
            <a:endParaRPr lang="pt-PT" b="1" dirty="0">
              <a:solidFill>
                <a:schemeClr val="bg1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692727" y="110836"/>
            <a:ext cx="2232166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chemeClr val="accent1">
                    <a:lumMod val="75000"/>
                  </a:schemeClr>
                </a:solidFill>
              </a:rPr>
              <a:t>claro/a(s)</a:t>
            </a:r>
          </a:p>
          <a:p>
            <a:r>
              <a:rPr lang="pt-PT" b="1" dirty="0"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pt-PT" b="1" dirty="0" smtClean="0">
                <a:solidFill>
                  <a:schemeClr val="accent1">
                    <a:lumMod val="75000"/>
                  </a:schemeClr>
                </a:solidFill>
              </a:rPr>
              <a:t>scuro/a(s)</a:t>
            </a:r>
            <a:endParaRPr lang="pt-PT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77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467772" y="-1"/>
            <a:ext cx="8059210" cy="632480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2000" b="1" dirty="0">
                <a:solidFill>
                  <a:srgbClr val="FFFF00"/>
                </a:solidFill>
              </a:rPr>
              <a:t>Ouvir e preencher os textos</a:t>
            </a:r>
            <a:endParaRPr lang="es-ES" sz="2000" b="1" dirty="0">
              <a:solidFill>
                <a:srgbClr val="FFFF00"/>
              </a:solidFill>
            </a:endParaRPr>
          </a:p>
          <a:p>
            <a:r>
              <a:rPr lang="pt-PT" dirty="0"/>
              <a:t> </a:t>
            </a:r>
            <a:endParaRPr lang="es-ES" dirty="0"/>
          </a:p>
          <a:p>
            <a:r>
              <a:rPr lang="pt-PT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TEXTO B</a:t>
            </a:r>
            <a:endParaRPr lang="pt-PT" b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PT" dirty="0" smtClean="0"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céu é   ___________ , mas as nuvens são ____________. Quando chove, o céu é </a:t>
            </a:r>
            <a:r>
              <a:rPr lang="pt-PT" dirty="0" smtClean="0">
                <a:latin typeface="Calibri" panose="020F0502020204030204" pitchFamily="34" charset="0"/>
                <a:cs typeface="Calibri" panose="020F0502020204030204" pitchFamily="34" charset="0"/>
              </a:rPr>
              <a:t>______________ </a:t>
            </a: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. No Inverno não temos muitas flores, mas na primavera temos flores ________________, _____________ e ______________. </a:t>
            </a:r>
            <a:endParaRPr lang="pt-PT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PT" dirty="0" smtClean="0">
                <a:latin typeface="Calibri" panose="020F0502020204030204" pitchFamily="34" charset="0"/>
                <a:cs typeface="Calibri" panose="020F0502020204030204" pitchFamily="34" charset="0"/>
              </a:rPr>
              <a:t>Em Portugal</a:t>
            </a: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, muitas árvores têm as folhas sempre ______________ , mas também temos árvores com folhas _______________ e _________________ no outono.</a:t>
            </a:r>
            <a:endParaRPr 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dirty="0"/>
          </a:p>
          <a:p>
            <a:r>
              <a:rPr lang="pt-PT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TEXTO </a:t>
            </a:r>
            <a:r>
              <a:rPr lang="pt-PT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endParaRPr lang="es-ES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A Teresa tem uma festa de aniversário e fala com a mãe.	</a:t>
            </a:r>
            <a:endParaRPr 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Teresa: Mãe, levo os sapatos _________________ ?</a:t>
            </a:r>
            <a:endParaRPr 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Mãe: Não, eu penso que os sapatos _____________ são mais bonitos.</a:t>
            </a:r>
            <a:endParaRPr 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Teresa: Mas eu tenho a saia ______________ !</a:t>
            </a:r>
            <a:endParaRPr 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Mãe: E os sapatos ___________________ ? Também são bonitos!</a:t>
            </a:r>
            <a:endParaRPr 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Teresa: Oh mãe, sou como um arco- íris ... !</a:t>
            </a:r>
            <a:endParaRPr 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dirty="0"/>
          </a:p>
        </p:txBody>
      </p:sp>
      <p:sp>
        <p:nvSpPr>
          <p:cNvPr id="3" name="CuadroTexto 2"/>
          <p:cNvSpPr txBox="1"/>
          <p:nvPr/>
        </p:nvSpPr>
        <p:spPr>
          <a:xfrm>
            <a:off x="518615" y="755591"/>
            <a:ext cx="2538484" cy="28623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PT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 ESTAÇÕES DO ANO:</a:t>
            </a:r>
          </a:p>
          <a:p>
            <a:pPr algn="just"/>
            <a:endParaRPr lang="pt-PT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PT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primavera</a:t>
            </a:r>
            <a:endParaRPr lang="pt-PT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pt-PT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PT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verão</a:t>
            </a:r>
          </a:p>
          <a:p>
            <a:pPr algn="just"/>
            <a:endParaRPr lang="pt-PT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PT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pt-PT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utono</a:t>
            </a:r>
          </a:p>
          <a:p>
            <a:pPr algn="just"/>
            <a:endParaRPr lang="pt-PT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PT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pt-PT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nverno</a:t>
            </a:r>
            <a:endParaRPr lang="pt-PT" dirty="0" smtClean="0">
              <a:solidFill>
                <a:srgbClr val="002060"/>
              </a:solidFill>
            </a:endParaRPr>
          </a:p>
          <a:p>
            <a:pPr algn="just"/>
            <a:endParaRPr lang="pt-P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Estações do ano: primavera, verão, outono e inverno - Mundo Educaçã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43" y="4181322"/>
            <a:ext cx="3219828" cy="214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12 Pista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997215" y="450791"/>
            <a:ext cx="609600" cy="609600"/>
          </a:xfrm>
          <a:prstGeom prst="rect">
            <a:avLst/>
          </a:prstGeom>
        </p:spPr>
      </p:pic>
      <p:pic>
        <p:nvPicPr>
          <p:cNvPr id="11" name="14 Pista 1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997215" y="30829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75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2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42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032756" y="245573"/>
            <a:ext cx="4772818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VESTUÁRIO e ACESSÓRIOS</a:t>
            </a:r>
            <a:endParaRPr lang="pt-PT" sz="2800" b="1" dirty="0">
              <a:solidFill>
                <a:srgbClr val="FF000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6262" y="2284176"/>
            <a:ext cx="1371837" cy="99582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393" y="1059867"/>
            <a:ext cx="1095505" cy="104717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1430" y="4889534"/>
            <a:ext cx="988703" cy="58360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2231" y="5562222"/>
            <a:ext cx="883853" cy="70368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94" y="2938452"/>
            <a:ext cx="750377" cy="69637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9464" y="106695"/>
            <a:ext cx="1081587" cy="114167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94649" y="1621784"/>
            <a:ext cx="1349991" cy="161831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14108" y="2325179"/>
            <a:ext cx="798449" cy="4677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67065" y="5406051"/>
            <a:ext cx="677018" cy="83023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81579" y="2398116"/>
            <a:ext cx="1054060" cy="92187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99662" y="5672937"/>
            <a:ext cx="950898" cy="61550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99637" y="1337863"/>
            <a:ext cx="1110068" cy="1672602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7543" y="3592274"/>
            <a:ext cx="1401123" cy="161668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919717" y="1330407"/>
            <a:ext cx="715329" cy="779116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867151" y="4965463"/>
            <a:ext cx="1151492" cy="1315991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792654" y="4673380"/>
            <a:ext cx="1186603" cy="165001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35633" y="4412552"/>
            <a:ext cx="727583" cy="731717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259003" y="3580215"/>
            <a:ext cx="1425200" cy="1589922"/>
          </a:xfrm>
          <a:prstGeom prst="rect">
            <a:avLst/>
          </a:prstGeom>
        </p:spPr>
      </p:pic>
      <p:pic>
        <p:nvPicPr>
          <p:cNvPr id="2058" name="Picture 10" descr="Ver las imágenes de origen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422" y="3282224"/>
            <a:ext cx="1345137" cy="124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37527" y="4686637"/>
            <a:ext cx="1308008" cy="1650010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670987" y="3799542"/>
            <a:ext cx="1066936" cy="1122417"/>
          </a:xfrm>
          <a:prstGeom prst="rect">
            <a:avLst/>
          </a:prstGeom>
        </p:spPr>
      </p:pic>
      <p:pic>
        <p:nvPicPr>
          <p:cNvPr id="2060" name="Picture 12" descr="Ver las imágenes de origen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633" y="1068942"/>
            <a:ext cx="1145991" cy="91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956019" y="1045471"/>
            <a:ext cx="891770" cy="965318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658522" y="2239085"/>
            <a:ext cx="1125381" cy="1116855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504333" y="2246579"/>
            <a:ext cx="427957" cy="995822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712761" y="2996977"/>
            <a:ext cx="820778" cy="630092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701929" y="1424935"/>
            <a:ext cx="942975" cy="619125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55578" y="91194"/>
            <a:ext cx="855590" cy="1078043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8113717" y="188124"/>
            <a:ext cx="806520" cy="778845"/>
          </a:xfrm>
          <a:prstGeom prst="rect">
            <a:avLst/>
          </a:prstGeom>
        </p:spPr>
      </p:pic>
      <p:pic>
        <p:nvPicPr>
          <p:cNvPr id="2048" name="Imagen 2047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8105212" y="1034555"/>
            <a:ext cx="1006910" cy="479481"/>
          </a:xfrm>
          <a:prstGeom prst="rect">
            <a:avLst/>
          </a:prstGeom>
        </p:spPr>
      </p:pic>
      <p:pic>
        <p:nvPicPr>
          <p:cNvPr id="2049" name="Imagen 2048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244207" y="1248370"/>
            <a:ext cx="687120" cy="1549143"/>
          </a:xfrm>
          <a:prstGeom prst="rect">
            <a:avLst/>
          </a:prstGeom>
        </p:spPr>
      </p:pic>
      <p:pic>
        <p:nvPicPr>
          <p:cNvPr id="2051" name="Imagen 2050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273990" y="5441676"/>
            <a:ext cx="786733" cy="846765"/>
          </a:xfrm>
          <a:prstGeom prst="rect">
            <a:avLst/>
          </a:prstGeom>
        </p:spPr>
      </p:pic>
      <p:pic>
        <p:nvPicPr>
          <p:cNvPr id="2053" name="Imagen 2052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8384565" y="5672937"/>
            <a:ext cx="1007236" cy="585730"/>
          </a:xfrm>
          <a:prstGeom prst="rect">
            <a:avLst/>
          </a:prstGeom>
        </p:spPr>
      </p:pic>
      <p:pic>
        <p:nvPicPr>
          <p:cNvPr id="2055" name="Imagen 2054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0275333" y="48948"/>
            <a:ext cx="1002048" cy="1162533"/>
          </a:xfrm>
          <a:prstGeom prst="rect">
            <a:avLst/>
          </a:prstGeom>
        </p:spPr>
      </p:pic>
      <p:pic>
        <p:nvPicPr>
          <p:cNvPr id="2057" name="Imagen 2056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7105481" y="1049379"/>
            <a:ext cx="623297" cy="831062"/>
          </a:xfrm>
          <a:prstGeom prst="rect">
            <a:avLst/>
          </a:prstGeom>
        </p:spPr>
      </p:pic>
      <p:pic>
        <p:nvPicPr>
          <p:cNvPr id="2059" name="Imagen 2058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6430801" y="3580215"/>
            <a:ext cx="715888" cy="646995"/>
          </a:xfrm>
          <a:prstGeom prst="rect">
            <a:avLst/>
          </a:prstGeom>
        </p:spPr>
      </p:pic>
      <p:pic>
        <p:nvPicPr>
          <p:cNvPr id="2061" name="Imagen 2060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364627" y="3608540"/>
            <a:ext cx="707371" cy="643065"/>
          </a:xfrm>
          <a:prstGeom prst="rect">
            <a:avLst/>
          </a:prstGeom>
        </p:spPr>
      </p:pic>
      <p:pic>
        <p:nvPicPr>
          <p:cNvPr id="2062" name="Imagen 2061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7363859" y="4516999"/>
            <a:ext cx="722531" cy="623658"/>
          </a:xfrm>
          <a:prstGeom prst="rect">
            <a:avLst/>
          </a:prstGeom>
        </p:spPr>
      </p:pic>
      <p:pic>
        <p:nvPicPr>
          <p:cNvPr id="2063" name="Imagen 2062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6477976" y="5553157"/>
            <a:ext cx="760254" cy="700626"/>
          </a:xfrm>
          <a:prstGeom prst="rect">
            <a:avLst/>
          </a:prstGeom>
        </p:spPr>
      </p:pic>
      <p:pic>
        <p:nvPicPr>
          <p:cNvPr id="2064" name="Imagen 2063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9704224" y="5114363"/>
            <a:ext cx="1000462" cy="1171459"/>
          </a:xfrm>
          <a:prstGeom prst="rect">
            <a:avLst/>
          </a:prstGeom>
        </p:spPr>
      </p:pic>
      <p:pic>
        <p:nvPicPr>
          <p:cNvPr id="2065" name="Imagen 2064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8198218" y="3324572"/>
            <a:ext cx="1270595" cy="650945"/>
          </a:xfrm>
          <a:prstGeom prst="rect">
            <a:avLst/>
          </a:prstGeom>
        </p:spPr>
      </p:pic>
      <p:pic>
        <p:nvPicPr>
          <p:cNvPr id="2066" name="Picture 14" descr="Resultado de imagen de Roupa De Vestir sandálias desenhos para colorircrianças"/>
          <p:cNvPicPr>
            <a:picLocks noChangeAspect="1"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5760" y="133446"/>
            <a:ext cx="693594" cy="85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16" descr="Ver las imágenes de origen"/>
          <p:cNvPicPr>
            <a:picLocks noChangeAspect="1"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2307" y="133446"/>
            <a:ext cx="1051109" cy="823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Picture 20" descr="Ver las imágenes de origen"/>
          <p:cNvPicPr>
            <a:picLocks noChangeAspect="1"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8716" y="2174164"/>
            <a:ext cx="944206" cy="706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Imagen 2069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8381123" y="4143274"/>
            <a:ext cx="859944" cy="546467"/>
          </a:xfrm>
          <a:prstGeom prst="rect">
            <a:avLst/>
          </a:prstGeom>
        </p:spPr>
      </p:pic>
      <p:pic>
        <p:nvPicPr>
          <p:cNvPr id="2071" name="Picture 22" descr="Ver las imágenes de origen"/>
          <p:cNvPicPr>
            <a:picLocks noChangeAspect="1" noChangeArrowheads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9499" y="3903712"/>
            <a:ext cx="852523" cy="89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2468448" y="1033483"/>
            <a:ext cx="707199" cy="1962385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244575" y="2879450"/>
            <a:ext cx="1212771" cy="17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83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Ver las imágenes de orig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6282" y="0"/>
            <a:ext cx="3455718" cy="345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27051"/>
            <a:ext cx="4096987" cy="3830949"/>
          </a:xfrm>
          <a:prstGeom prst="rect">
            <a:avLst/>
          </a:prstGeom>
        </p:spPr>
      </p:pic>
      <p:pic>
        <p:nvPicPr>
          <p:cNvPr id="3078" name="Picture 6" descr="Ver las imágenes de orig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24" y="518330"/>
            <a:ext cx="2354613" cy="2561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Ver las imágenes de orige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4111" y="548747"/>
            <a:ext cx="2109098" cy="2491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Ver las imágenes de orige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850" y="500670"/>
            <a:ext cx="1920327" cy="25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Ver las imágenes de orige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224" y="3009390"/>
            <a:ext cx="3754784" cy="3848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Ver las imágenes de orige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6451" y="3415466"/>
            <a:ext cx="3200029" cy="3442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7637" y="1935903"/>
            <a:ext cx="1199309" cy="202117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0615" y="3000097"/>
            <a:ext cx="2595379" cy="3884855"/>
          </a:xfrm>
          <a:prstGeom prst="rect">
            <a:avLst/>
          </a:prstGeom>
        </p:spPr>
      </p:pic>
      <p:pic>
        <p:nvPicPr>
          <p:cNvPr id="3090" name="Picture 18" descr="Ver las imágenes de origen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338" y="3079516"/>
            <a:ext cx="1480372" cy="205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0" y="-17662"/>
            <a:ext cx="476525" cy="304471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ángulo 8"/>
          <p:cNvSpPr/>
          <p:nvPr/>
        </p:nvSpPr>
        <p:spPr>
          <a:xfrm>
            <a:off x="4027572" y="0"/>
            <a:ext cx="964027" cy="307951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26468" y="-18487"/>
            <a:ext cx="1691821" cy="1958411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370723" y="-44498"/>
            <a:ext cx="2950767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/>
              <a:t>Descreva o que levam estes viajantes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954137" y="-4890"/>
            <a:ext cx="3782145" cy="523220"/>
          </a:xfrm>
          <a:prstGeom prst="rect">
            <a:avLst/>
          </a:prstGeom>
          <a:solidFill>
            <a:schemeClr val="tx2">
              <a:lumMod val="25000"/>
            </a:schemeClr>
          </a:solidFill>
        </p:spPr>
        <p:txBody>
          <a:bodyPr wrap="square">
            <a:spAutoFit/>
          </a:bodyPr>
          <a:lstStyle/>
          <a:p>
            <a:r>
              <a:rPr lang="pt-PT" sz="1400" dirty="0">
                <a:latin typeface="Calibri" panose="020F0502020204030204" pitchFamily="34" charset="0"/>
                <a:cs typeface="Calibri" panose="020F0502020204030204" pitchFamily="34" charset="0"/>
              </a:rPr>
              <a:t>ELE/ ELA </a:t>
            </a:r>
            <a:r>
              <a:rPr lang="pt-PT" sz="1400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USA, VESTE, LEVA....</a:t>
            </a:r>
          </a:p>
          <a:p>
            <a:r>
              <a:rPr lang="pt-PT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ELE /</a:t>
            </a:r>
            <a:r>
              <a:rPr lang="pt-PT" sz="1400" smtClean="0">
                <a:latin typeface="Calibri" panose="020F0502020204030204" pitchFamily="34" charset="0"/>
                <a:cs typeface="Calibri" panose="020F0502020204030204" pitchFamily="34" charset="0"/>
              </a:rPr>
              <a:t>ELA </a:t>
            </a:r>
            <a:r>
              <a:rPr lang="pt-PT" sz="140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CALÇA...</a:t>
            </a:r>
            <a:endParaRPr lang="pt-PT" sz="14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41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lha do Sal - O Destino ideal para relaxar ao S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5668" y="0"/>
            <a:ext cx="2906332" cy="1972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2653048" y="103031"/>
            <a:ext cx="5602309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CONHECER PORTUGAL E AS FÉRIAS DOS PORTUGUESES</a:t>
            </a:r>
            <a:endParaRPr lang="pt-PT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44700" y="532164"/>
            <a:ext cx="6130343" cy="570156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PT" sz="1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João fala das férias. Leia a entrevista.</a:t>
            </a:r>
          </a:p>
          <a:p>
            <a:pPr algn="just"/>
            <a:endParaRPr lang="pt-PT" sz="13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PT" sz="13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Quando é que costuma ter férias?</a:t>
            </a:r>
            <a:endParaRPr lang="pt-PT" sz="135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Normalmente, faço férias no verão, mas no ano passado tirei dez dias no inverno, em dezembro. Fui esquiar na Serra da Estrela e passei lá o fim do ano.</a:t>
            </a:r>
          </a:p>
          <a:p>
            <a:pPr algn="just"/>
            <a:endParaRPr lang="pt-PT" sz="13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PT" sz="13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Já teve férias este ano?</a:t>
            </a:r>
          </a:p>
          <a:p>
            <a:pPr algn="just"/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Já, tirei duas semanas em maio e fui conhecer melhor o norte de Portugal. Fui até ao Gerês.</a:t>
            </a:r>
          </a:p>
          <a:p>
            <a:pPr algn="just"/>
            <a:endParaRPr lang="pt-PT" sz="135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PT" sz="13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ainda tem férias para gozar?</a:t>
            </a:r>
          </a:p>
          <a:p>
            <a:pPr algn="just"/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Ainda tenho duas semanas em agosto. Vou passar uma semana na costa alentejana e depois vou até ao Algarve.</a:t>
            </a:r>
          </a:p>
          <a:p>
            <a:pPr algn="just"/>
            <a:endParaRPr lang="pt-PT" sz="13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PT" sz="13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Também costuma ir ao estrangeiro?</a:t>
            </a:r>
          </a:p>
          <a:p>
            <a:pPr algn="just"/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 acaso, vou. Conheço bem Espanha e já fui a Londres, Paris e Amesterdão. Também já estive no Brasil e em Cabo Verde.</a:t>
            </a:r>
          </a:p>
          <a:p>
            <a:pPr algn="just"/>
            <a:endParaRPr lang="pt-PT" sz="13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PT" sz="13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Qual foi o destino de que mais gostou fora da Europa?</a:t>
            </a:r>
          </a:p>
          <a:p>
            <a:pPr algn="just"/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 difícil dizer. Adorei o nordeste brasileiro, mas também quero voltar a Cabo Verde.</a:t>
            </a:r>
          </a:p>
          <a:p>
            <a:pPr algn="just"/>
            <a:endParaRPr lang="pt-PT" sz="135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PT" sz="13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Acha que os portugueses viajam mais do que antes?</a:t>
            </a:r>
          </a:p>
          <a:p>
            <a:pPr algn="just"/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 geral, penso que sim. Por exemplo, tenho amigos que aproveitam os fins de semana prolongados e visitam cidades europeias. Outros escolhem destinos noutros continentes. Acho que também depende muito da vida familiar e das possibilidades económicas de cada um. Quem tem filhos pensa sempre nas férias escolares e tira férias em julho ou agosto. Alguns ficam cá, outros vão ao estrangeiro.</a:t>
            </a: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9818990"/>
              </p:ext>
            </p:extLst>
          </p:nvPr>
        </p:nvGraphicFramePr>
        <p:xfrm>
          <a:off x="6375043" y="1972324"/>
          <a:ext cx="5816956" cy="2767099"/>
        </p:xfrm>
        <a:graphic>
          <a:graphicData uri="http://schemas.openxmlformats.org/drawingml/2006/table">
            <a:tbl>
              <a:tblPr firstRow="1" bandRow="1">
                <a:tableStyleId>{18603FDC-E32A-4AB5-989C-0864C3EAD2B8}</a:tableStyleId>
              </a:tblPr>
              <a:tblGrid>
                <a:gridCol w="4835315"/>
                <a:gridCol w="490821"/>
                <a:gridCol w="490820"/>
              </a:tblGrid>
              <a:tr h="370710">
                <a:tc>
                  <a:txBody>
                    <a:bodyPr/>
                    <a:lstStyle/>
                    <a:p>
                      <a:pPr algn="ctr"/>
                      <a:endParaRPr lang="pt-PT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5">
                            <a:lumMod val="0"/>
                            <a:lumOff val="100000"/>
                          </a:schemeClr>
                        </a:gs>
                        <a:gs pos="872">
                          <a:srgbClr val="FFFFFF"/>
                        </a:gs>
                        <a:gs pos="5000">
                          <a:srgbClr val="FFFFFF"/>
                        </a:gs>
                        <a:gs pos="22000">
                          <a:schemeClr val="accent5">
                            <a:lumMod val="0"/>
                            <a:lumOff val="100000"/>
                          </a:schemeClr>
                        </a:gs>
                        <a:gs pos="100000">
                          <a:schemeClr val="accent5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</a:t>
                      </a:r>
                      <a:endParaRPr lang="pt-PT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5">
                            <a:lumMod val="0"/>
                            <a:lumOff val="100000"/>
                          </a:schemeClr>
                        </a:gs>
                        <a:gs pos="872">
                          <a:srgbClr val="FFFFFF"/>
                        </a:gs>
                        <a:gs pos="5000">
                          <a:srgbClr val="FFFFFF"/>
                        </a:gs>
                        <a:gs pos="22000">
                          <a:schemeClr val="accent5">
                            <a:lumMod val="0"/>
                            <a:lumOff val="100000"/>
                          </a:schemeClr>
                        </a:gs>
                        <a:gs pos="100000">
                          <a:schemeClr val="accent5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endParaRPr lang="pt-PT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5">
                            <a:lumMod val="0"/>
                            <a:lumOff val="100000"/>
                          </a:schemeClr>
                        </a:gs>
                        <a:gs pos="872">
                          <a:srgbClr val="FFFFFF"/>
                        </a:gs>
                        <a:gs pos="5000">
                          <a:srgbClr val="FFFFFF"/>
                        </a:gs>
                        <a:gs pos="22000">
                          <a:schemeClr val="accent5">
                            <a:lumMod val="0"/>
                            <a:lumOff val="100000"/>
                          </a:schemeClr>
                        </a:gs>
                        <a:gs pos="100000">
                          <a:schemeClr val="accent5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</a:tcPr>
                </a:tc>
              </a:tr>
              <a:tr h="370710">
                <a:tc>
                  <a:txBody>
                    <a:bodyPr/>
                    <a:lstStyle/>
                    <a:p>
                      <a:pPr algn="l"/>
                      <a:r>
                        <a:rPr lang="pt-PT" sz="14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 O João costuma  tirar férias no outono ou no inverno.</a:t>
                      </a:r>
                      <a:endParaRPr lang="pt-PT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370710">
                <a:tc>
                  <a:txBody>
                    <a:bodyPr/>
                    <a:lstStyle/>
                    <a:p>
                      <a:pPr algn="l"/>
                      <a:r>
                        <a:rPr lang="pt-PT" sz="14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 O João faz sempre esqui no estrangeiro.</a:t>
                      </a:r>
                      <a:endParaRPr lang="pt-PT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370710">
                <a:tc>
                  <a:txBody>
                    <a:bodyPr/>
                    <a:lstStyle/>
                    <a:p>
                      <a:pPr algn="l"/>
                      <a:r>
                        <a:rPr lang="pt-PT" sz="14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 Este ano, o João tirou alguns dias na primavera.</a:t>
                      </a:r>
                      <a:endParaRPr lang="pt-PT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370710">
                <a:tc>
                  <a:txBody>
                    <a:bodyPr/>
                    <a:lstStyle/>
                    <a:p>
                      <a:pPr algn="l"/>
                      <a:r>
                        <a:rPr lang="pt-PT" sz="14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 O João gosta de conhecer outras culturas.</a:t>
                      </a:r>
                      <a:endParaRPr lang="pt-PT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370710">
                <a:tc>
                  <a:txBody>
                    <a:bodyPr/>
                    <a:lstStyle/>
                    <a:p>
                      <a:pPr algn="l"/>
                      <a:r>
                        <a:rPr lang="pt-PT" sz="14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 Os portugueses viajam menos do que antes.</a:t>
                      </a:r>
                      <a:endParaRPr lang="pt-PT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40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542839">
                <a:tc>
                  <a:txBody>
                    <a:bodyPr/>
                    <a:lstStyle/>
                    <a:p>
                      <a:pPr algn="l"/>
                      <a:r>
                        <a:rPr lang="pt-PT" sz="14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 Os portugueses que têm filhos só fazem férias em Portugal.</a:t>
                      </a:r>
                      <a:endParaRPr lang="pt-PT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6566079" y="4802564"/>
            <a:ext cx="5434884" cy="1431161"/>
          </a:xfrm>
          <a:prstGeom prst="rect">
            <a:avLst/>
          </a:prstGeom>
          <a:solidFill>
            <a:srgbClr val="92D050"/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pt-PT" sz="14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Responda às perguntas:</a:t>
            </a:r>
          </a:p>
          <a:p>
            <a:pPr algn="just"/>
            <a:r>
              <a:rPr lang="pt-PT" sz="14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No seu país há um mês ou meses específicos para tirar férias? Porquê?</a:t>
            </a:r>
          </a:p>
          <a:p>
            <a:pPr algn="just"/>
            <a:r>
              <a:rPr lang="pt-PT" sz="14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pt-PT" sz="14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E você? Quando é que costuma tirar férias? No verão ou no inverno?</a:t>
            </a:r>
          </a:p>
          <a:p>
            <a:pPr algn="just"/>
            <a:r>
              <a:rPr lang="pt-PT" sz="14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pt-PT" sz="14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Prefere ficar no seu país ou gosta de conhecer outras culturas?</a:t>
            </a:r>
            <a:endParaRPr lang="pt-PT" sz="14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471048" y="1706774"/>
            <a:ext cx="2812473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Verdadeiro ou falso?</a:t>
            </a:r>
            <a:endParaRPr lang="pt-PT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10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188292"/>
              </p:ext>
            </p:extLst>
          </p:nvPr>
        </p:nvGraphicFramePr>
        <p:xfrm>
          <a:off x="0" y="-9321"/>
          <a:ext cx="7417385" cy="68291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49219"/>
                <a:gridCol w="1601886"/>
                <a:gridCol w="3166280"/>
              </a:tblGrid>
              <a:tr h="207332">
                <a:tc gridSpan="3">
                  <a:txBody>
                    <a:bodyPr/>
                    <a:lstStyle/>
                    <a:p>
                      <a:pPr algn="ctr"/>
                      <a:r>
                        <a:rPr lang="pt-PT" sz="1100" b="1" dirty="0" smtClean="0">
                          <a:solidFill>
                            <a:srgbClr val="00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PREPOSIÇÕES DE MOVIMENTO</a:t>
                      </a:r>
                      <a:endParaRPr lang="pt-PT" sz="1100" b="1" dirty="0">
                        <a:solidFill>
                          <a:srgbClr val="00FFFF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 sz="10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</a:tr>
              <a:tr h="414664">
                <a:tc gridSpan="3">
                  <a:txBody>
                    <a:bodyPr/>
                    <a:lstStyle/>
                    <a:p>
                      <a:endParaRPr lang="pt-PT" sz="105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pt-PT" sz="105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pt-PT" sz="105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pt-PT" sz="10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 sz="10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</a:tr>
              <a:tr h="992869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Ir / vir /voltar</a:t>
                      </a:r>
                      <a:r>
                        <a:rPr lang="pt-PT" sz="1050" dirty="0" smtClean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... (curta permanência) </a:t>
                      </a:r>
                      <a:endParaRPr lang="pt-PT" sz="1050" dirty="0">
                        <a:solidFill>
                          <a:srgbClr val="FFFF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1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Ontem fui </a:t>
                      </a:r>
                      <a:r>
                        <a:rPr lang="pt-PT" sz="1100" dirty="0" smtClean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ao</a:t>
                      </a:r>
                      <a:r>
                        <a:rPr lang="pt-PT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cinema.</a:t>
                      </a:r>
                      <a:endParaRPr lang="pt-PT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 meio-dia. Eles vão </a:t>
                      </a:r>
                      <a:r>
                        <a:rPr lang="pt-PT" sz="1100" dirty="0" smtClean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pt-PT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casa almoçar.</a:t>
                      </a:r>
                      <a:endParaRPr lang="pt-PT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Ela vai </a:t>
                      </a:r>
                      <a:r>
                        <a:rPr lang="pt-PT" sz="1100" dirty="0" smtClean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à</a:t>
                      </a:r>
                      <a:r>
                        <a:rPr lang="pt-PT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escola a pé todos os dias.</a:t>
                      </a:r>
                      <a:endParaRPr lang="pt-PT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Vou </a:t>
                      </a:r>
                      <a:r>
                        <a:rPr lang="pt-PT" sz="1100" dirty="0" smtClean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aos</a:t>
                      </a:r>
                      <a:r>
                        <a:rPr lang="pt-PT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Correios comprar selos.</a:t>
                      </a:r>
                      <a:endParaRPr lang="pt-PT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1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</a:tr>
              <a:tr h="414664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pé / à boleia</a:t>
                      </a:r>
                      <a:endParaRPr lang="pt-PT" sz="10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1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pt-PT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Eu</a:t>
                      </a:r>
                      <a:r>
                        <a:rPr lang="pt-PT" sz="11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</a:t>
                      </a:r>
                      <a:r>
                        <a:rPr lang="pt-PT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osto</a:t>
                      </a:r>
                      <a:r>
                        <a:rPr lang="pt-PT" sz="11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muito de andar </a:t>
                      </a:r>
                      <a:r>
                        <a:rPr lang="pt-PT" sz="1100" baseline="0" dirty="0" smtClean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pé</a:t>
                      </a:r>
                      <a:r>
                        <a:rPr lang="pt-PT" sz="11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pt-PT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pt-PT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Foram </a:t>
                      </a:r>
                      <a:r>
                        <a:rPr lang="pt-PT" sz="1100" dirty="0" smtClean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à boleia </a:t>
                      </a:r>
                      <a:r>
                        <a:rPr lang="pt-PT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para a praia.</a:t>
                      </a:r>
                      <a:endParaRPr lang="pt-PT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1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</a:tr>
              <a:tr h="356691">
                <a:tc gridSpan="3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pt-PT" sz="900" dirty="0" smtClean="0">
                        <a:solidFill>
                          <a:srgbClr val="FFFF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 sz="10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</a:tr>
              <a:tr h="621996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Ir / vir /voltar</a:t>
                      </a:r>
                      <a:r>
                        <a:rPr lang="pt-PT" sz="1050" dirty="0" smtClean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... (longa permanência)</a:t>
                      </a:r>
                      <a:endParaRPr lang="pt-PT" sz="10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1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Eles vão viver </a:t>
                      </a:r>
                      <a:r>
                        <a:rPr lang="pt-PT" sz="1050" dirty="0" smtClean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para</a:t>
                      </a:r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 Canadá.</a:t>
                      </a:r>
                      <a:endParaRPr lang="pt-PT" sz="10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Ela vai estudar </a:t>
                      </a:r>
                      <a:r>
                        <a:rPr lang="pt-PT" sz="1050" dirty="0" smtClean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para</a:t>
                      </a:r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Inglaterra,</a:t>
                      </a:r>
                      <a:r>
                        <a:rPr lang="pt-PT" sz="105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mas volta </a:t>
                      </a:r>
                      <a:r>
                        <a:rPr lang="pt-PT" sz="1050" baseline="0" dirty="0" smtClean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para</a:t>
                      </a:r>
                      <a:r>
                        <a:rPr lang="pt-PT" sz="105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Portugal dois anos depois.</a:t>
                      </a:r>
                      <a:endParaRPr lang="pt-PT" sz="10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São seis da tarde. Vou </a:t>
                      </a:r>
                      <a:r>
                        <a:rPr lang="pt-PT" sz="1050" dirty="0" smtClean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para</a:t>
                      </a:r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casa.</a:t>
                      </a:r>
                      <a:endParaRPr lang="pt-PT" sz="10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1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</a:tr>
              <a:tr h="621996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Direção / destino </a:t>
                      </a:r>
                      <a:endParaRPr lang="pt-PT" sz="10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1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Esta camioneta vai </a:t>
                      </a:r>
                      <a:r>
                        <a:rPr lang="pt-PT" sz="1050" dirty="0" smtClean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para</a:t>
                      </a:r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Lisboa.</a:t>
                      </a:r>
                      <a:endParaRPr lang="pt-PT" sz="10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 comboio </a:t>
                      </a:r>
                      <a:r>
                        <a:rPr lang="pt-PT" sz="1050" dirty="0" smtClean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para</a:t>
                      </a:r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Braga parte às 20h00.</a:t>
                      </a:r>
                      <a:endParaRPr lang="pt-PT" sz="10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Vou </a:t>
                      </a:r>
                      <a:r>
                        <a:rPr lang="pt-PT" sz="1050" dirty="0" smtClean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para</a:t>
                      </a:r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 escola.</a:t>
                      </a:r>
                      <a:endParaRPr lang="pt-PT" sz="10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1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</a:tr>
              <a:tr h="778345">
                <a:tc gridSpan="3">
                  <a:txBody>
                    <a:bodyPr/>
                    <a:lstStyle/>
                    <a:p>
                      <a:endParaRPr lang="pt-PT" sz="10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pt-PT" sz="10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pt-PT" sz="10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pt-PT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</a:tr>
              <a:tr h="301574">
                <a:tc gridSpan="2"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Meios</a:t>
                      </a:r>
                      <a:r>
                        <a:rPr lang="pt-PT" sz="105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transporte </a:t>
                      </a:r>
                      <a:r>
                        <a:rPr lang="pt-PT" sz="1050" baseline="0" dirty="0" smtClean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(em geral)</a:t>
                      </a:r>
                      <a:endParaRPr lang="pt-PT" sz="1050" dirty="0">
                        <a:solidFill>
                          <a:srgbClr val="FFFF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1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Para a Baixa vou </a:t>
                      </a:r>
                      <a:r>
                        <a:rPr lang="pt-PT" sz="1050" dirty="0" smtClean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</a:t>
                      </a:r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metro.</a:t>
                      </a:r>
                    </a:p>
                    <a:p>
                      <a:r>
                        <a:rPr lang="pt-PT" sz="1050" dirty="0" smtClean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</a:t>
                      </a:r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táxi é mais rápido.</a:t>
                      </a:r>
                    </a:p>
                    <a:p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Eles vão </a:t>
                      </a:r>
                      <a:r>
                        <a:rPr lang="pt-PT" sz="1050" dirty="0" smtClean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 </a:t>
                      </a:r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autocarro para o trabalho.</a:t>
                      </a:r>
                    </a:p>
                    <a:p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Gosto muito </a:t>
                      </a:r>
                      <a:r>
                        <a:rPr lang="pt-PT" sz="105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</a:t>
                      </a:r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viajar </a:t>
                      </a:r>
                      <a:r>
                        <a:rPr lang="pt-PT" sz="1050" b="1" dirty="0" smtClean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</a:t>
                      </a:r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avião.</a:t>
                      </a:r>
                      <a:endParaRPr lang="pt-PT" sz="10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tx2">
                        <a:lumMod val="10000"/>
                      </a:schemeClr>
                    </a:solidFill>
                  </a:tcPr>
                </a:tc>
              </a:tr>
              <a:tr h="301574">
                <a:tc gridSpan="2">
                  <a:txBody>
                    <a:bodyPr/>
                    <a:lstStyle/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pt-PT" sz="10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pt-PT" sz="10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pt-PT" sz="10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pt-PT" sz="10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pt-PT" sz="10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pt-PT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Meios</a:t>
                      </a:r>
                      <a:r>
                        <a:rPr lang="pt-PT" sz="105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transporte </a:t>
                      </a:r>
                      <a:r>
                        <a:rPr lang="pt-PT" sz="1050" baseline="0" dirty="0" smtClean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(determinado)</a:t>
                      </a:r>
                      <a:endParaRPr lang="pt-PT" sz="105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pt-PT" sz="105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 Sr. Pereira vai </a:t>
                      </a:r>
                      <a:r>
                        <a:rPr lang="pt-PT" sz="1050" dirty="0" smtClean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comboio das</a:t>
                      </a:r>
                      <a:r>
                        <a:rPr lang="pt-PT" sz="105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7h30.</a:t>
                      </a:r>
                    </a:p>
                    <a:p>
                      <a:r>
                        <a:rPr lang="pt-PT" sz="105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Prefiro voltar </a:t>
                      </a:r>
                      <a:r>
                        <a:rPr lang="pt-PT" sz="1050" baseline="0" dirty="0" smtClean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  <a:r>
                        <a:rPr lang="pt-PT" sz="105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avião da TAP.</a:t>
                      </a:r>
                    </a:p>
                    <a:p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Querem ir </a:t>
                      </a:r>
                      <a:r>
                        <a:rPr lang="pt-PT" sz="1050" dirty="0" smtClean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meu carro?</a:t>
                      </a:r>
                    </a:p>
                    <a:p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Posso andar </a:t>
                      </a:r>
                      <a:r>
                        <a:rPr lang="pt-PT" sz="1050" dirty="0" smtClean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</a:t>
                      </a:r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tua bicicleta?</a:t>
                      </a:r>
                    </a:p>
                    <a:p>
                      <a:endParaRPr lang="pt-PT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1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273162" y="468526"/>
            <a:ext cx="360218" cy="27699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PT" sz="1200" dirty="0"/>
              <a:t>a</a:t>
            </a: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460849"/>
              </p:ext>
            </p:extLst>
          </p:nvPr>
        </p:nvGraphicFramePr>
        <p:xfrm>
          <a:off x="978294" y="275555"/>
          <a:ext cx="1842656" cy="6629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42656"/>
              </a:tblGrid>
              <a:tr h="188398">
                <a:tc>
                  <a:txBody>
                    <a:bodyPr/>
                    <a:lstStyle/>
                    <a:p>
                      <a:pPr algn="ctr"/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CONTRAÇÕES</a:t>
                      </a:r>
                      <a:endParaRPr lang="pt-PT" sz="10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  <a:tr h="308288">
                <a:tc>
                  <a:txBody>
                    <a:bodyPr/>
                    <a:lstStyle/>
                    <a:p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pt-PT" sz="105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+a = à                   a + as = às</a:t>
                      </a:r>
                    </a:p>
                    <a:p>
                      <a:r>
                        <a:rPr lang="pt-PT" sz="105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+ o = ao               a + os = aos</a:t>
                      </a:r>
                      <a:endParaRPr lang="pt-PT" sz="10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227461" y="2494606"/>
            <a:ext cx="720437" cy="27699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200" dirty="0" smtClean="0"/>
              <a:t>para</a:t>
            </a:r>
            <a:endParaRPr lang="pt-PT" sz="1200" dirty="0"/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161082"/>
              </p:ext>
            </p:extLst>
          </p:nvPr>
        </p:nvGraphicFramePr>
        <p:xfrm>
          <a:off x="856730" y="4133708"/>
          <a:ext cx="2028538" cy="6629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8538"/>
              </a:tblGrid>
              <a:tr h="245366">
                <a:tc>
                  <a:txBody>
                    <a:bodyPr/>
                    <a:lstStyle/>
                    <a:p>
                      <a:pPr algn="ctr"/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CONTRAÇÕES</a:t>
                      </a:r>
                      <a:endParaRPr lang="pt-PT" sz="10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  <a:tr h="308288">
                <a:tc>
                  <a:txBody>
                    <a:bodyPr/>
                    <a:lstStyle/>
                    <a:p>
                      <a:r>
                        <a:rPr lang="pt-PT" sz="105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 +a = da                  de + as = das</a:t>
                      </a:r>
                    </a:p>
                    <a:p>
                      <a:r>
                        <a:rPr lang="pt-PT" sz="105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 + o = do                de + os = dos</a:t>
                      </a:r>
                      <a:endParaRPr lang="pt-PT" sz="10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199959" y="4311290"/>
            <a:ext cx="471054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de</a:t>
            </a:r>
            <a:endParaRPr lang="pt-PT" sz="14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39475" y="5829529"/>
            <a:ext cx="1209482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em + artigo</a:t>
            </a:r>
            <a:endParaRPr lang="pt-PT" sz="1400" dirty="0"/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390628"/>
              </p:ext>
            </p:extLst>
          </p:nvPr>
        </p:nvGraphicFramePr>
        <p:xfrm>
          <a:off x="1540757" y="5805836"/>
          <a:ext cx="2028538" cy="6629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8538"/>
              </a:tblGrid>
              <a:tr h="245366">
                <a:tc>
                  <a:txBody>
                    <a:bodyPr/>
                    <a:lstStyle/>
                    <a:p>
                      <a:pPr algn="ctr"/>
                      <a:r>
                        <a:rPr lang="pt-PT" sz="105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CONTRAÇÕES</a:t>
                      </a:r>
                      <a:endParaRPr lang="pt-PT" sz="10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  <a:tr h="308288">
                <a:tc>
                  <a:txBody>
                    <a:bodyPr/>
                    <a:lstStyle/>
                    <a:p>
                      <a:r>
                        <a:rPr lang="pt-PT" sz="105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 +a = na                 em + as = nas</a:t>
                      </a:r>
                    </a:p>
                    <a:p>
                      <a:r>
                        <a:rPr lang="pt-PT" sz="105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 + o = no               em + os = nos</a:t>
                      </a:r>
                      <a:endParaRPr lang="pt-PT" sz="10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>
            <a:off x="6851176" y="0"/>
            <a:ext cx="5340824" cy="68315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pt-PT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pt-PT" sz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pt-PT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pt-PT" sz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pt-PT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pt-PT" sz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pt-PT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sz="1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sz="1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sz="1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sz="1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sz="1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sz="1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sz="1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sz="1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sz="1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sz="1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sz="1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sz="1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sz="1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sz="1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sz="1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sz="1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Complete com </a:t>
            </a:r>
            <a:r>
              <a:rPr lang="pt-PT" sz="1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(contraído ou não com o artigo) ou </a:t>
            </a:r>
            <a:r>
              <a:rPr lang="pt-PT" sz="1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</a:t>
            </a:r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pt-PT" dirty="0">
              <a:solidFill>
                <a:schemeClr val="bg1"/>
              </a:solidFill>
            </a:endParaRPr>
          </a:p>
          <a:p>
            <a:pPr algn="just"/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Vou ____ casa buscar o casaco e volto já.</a:t>
            </a:r>
          </a:p>
          <a:p>
            <a:pPr algn="just"/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Quem é que vai _____ supermercado?</a:t>
            </a:r>
          </a:p>
          <a:p>
            <a:pPr algn="just"/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Eles vão viver _______ o Algarve.</a:t>
            </a:r>
          </a:p>
          <a:p>
            <a:pPr algn="just"/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Já não há pão. É preciso ir ____ padaria.</a:t>
            </a:r>
          </a:p>
          <a:p>
            <a:pPr algn="just"/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Depois das aulas vou ______ casa.</a:t>
            </a:r>
          </a:p>
          <a:p>
            <a:pPr algn="just"/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Vamos ______ cinema?</a:t>
            </a:r>
          </a:p>
          <a:p>
            <a:pPr algn="just"/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 O John volta ________ Inglaterra no próximo mês.</a:t>
            </a:r>
          </a:p>
          <a:p>
            <a:pPr algn="just"/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8. Prefiro ir ____ pé ______ a praia.</a:t>
            </a:r>
          </a:p>
          <a:p>
            <a:pPr algn="just"/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9. A minha mãe foi _______ Porto visitar uns amigos.</a:t>
            </a:r>
          </a:p>
          <a:p>
            <a:pPr algn="just"/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 O Afonso vai trabalhar ________ os Estados Unidos.</a:t>
            </a:r>
          </a:p>
          <a:p>
            <a:pPr algn="just"/>
            <a:endParaRPr lang="pt-PT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sz="1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Complete com </a:t>
            </a:r>
            <a:r>
              <a:rPr lang="pt-PT" sz="1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(contraído ou não com o artigo) ou </a:t>
            </a:r>
            <a:r>
              <a:rPr lang="pt-PT" sz="1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</a:t>
            </a:r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(contraído ou não com o artigo).</a:t>
            </a:r>
          </a:p>
          <a:p>
            <a:pPr algn="just"/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Fomos _____ avião e voltámos ____ comboio.</a:t>
            </a:r>
          </a:p>
          <a:p>
            <a:pPr algn="just"/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Queres andar _____ minha mota nova?</a:t>
            </a:r>
          </a:p>
          <a:p>
            <a:pPr algn="just"/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Os turistas gostam de passear ____ elétrico.</a:t>
            </a:r>
          </a:p>
          <a:p>
            <a:pPr algn="just"/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Nós vamos _____ carro do Tiago e vocês vão ____ táxi.</a:t>
            </a:r>
          </a:p>
          <a:p>
            <a:pPr algn="just"/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Eles chegam hoje _____ avião das 7h00.</a:t>
            </a:r>
          </a:p>
          <a:p>
            <a:pPr algn="just"/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Daqui para a Estrela tem de ir ______ autocarro nº 727.</a:t>
            </a:r>
          </a:p>
          <a:p>
            <a:pPr algn="just"/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 Voltamos ____ Porto _____ comboio das 10h00.</a:t>
            </a:r>
          </a:p>
          <a:p>
            <a:pPr algn="just"/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8. Estás muito bronzeada. Vens ____ praia?</a:t>
            </a:r>
          </a:p>
          <a:p>
            <a:pPr algn="just"/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9. Saiu _____ autocarro e apanhou um táxi.</a:t>
            </a:r>
          </a:p>
          <a:p>
            <a:pPr algn="just"/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 Eles chegam hoje ____ Brasil.</a:t>
            </a:r>
          </a:p>
          <a:p>
            <a:pPr algn="just"/>
            <a:endParaRPr lang="pt-PT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PT" sz="1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Faça frases, conjugando os verbos e usando as preposições contraídas ou não com o artigo.                            </a:t>
            </a:r>
            <a:r>
              <a:rPr lang="pt-PT" sz="1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Eu vou / tu vais / ele vai  / nós vamos / eles vão</a:t>
            </a:r>
          </a:p>
          <a:p>
            <a:pPr algn="just"/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(eu / ir / carrro / emprego)</a:t>
            </a:r>
          </a:p>
          <a:p>
            <a:pPr algn="just"/>
            <a:r>
              <a:rPr lang="pt-PT" sz="1200" b="1" i="1" u="sng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Eu vou de carro para o emprego.</a:t>
            </a:r>
          </a:p>
          <a:p>
            <a:pPr algn="just"/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(o Diogo / ir / escola / pé)</a:t>
            </a:r>
          </a:p>
          <a:p>
            <a:pPr algn="just"/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__________________________________________________________________</a:t>
            </a:r>
          </a:p>
          <a:p>
            <a:pPr algn="just"/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(nós / ir / carro dele).</a:t>
            </a:r>
          </a:p>
          <a:p>
            <a:pPr algn="just"/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__________________________________________________________________</a:t>
            </a:r>
          </a:p>
          <a:p>
            <a:pPr algn="just"/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(eles / ir / Madrid / comboio das 20h30.</a:t>
            </a:r>
          </a:p>
          <a:p>
            <a:pPr algn="just"/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__________________________________________________________________</a:t>
            </a:r>
          </a:p>
          <a:p>
            <a:pPr algn="just"/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(os rapazes / ir / praia / camioneta)</a:t>
            </a:r>
          </a:p>
          <a:p>
            <a:pPr algn="just"/>
            <a:r>
              <a:rPr lang="pt-PT" sz="1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__________________________________________________________________</a:t>
            </a:r>
            <a:endParaRPr lang="pt-PT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pt-PT" sz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pt-PT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pt-PT" sz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pt-PT" sz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pt-PT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pt-PT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pt-PT" sz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pt-PT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pt-PT" sz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pt-PT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pt-PT" sz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pt-PT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pt-PT" dirty="0" smtClean="0">
              <a:solidFill>
                <a:schemeClr val="bg1"/>
              </a:solidFill>
            </a:endParaRPr>
          </a:p>
          <a:p>
            <a:pPr algn="ctr"/>
            <a:endParaRPr lang="pt-PT" dirty="0">
              <a:solidFill>
                <a:schemeClr val="bg1"/>
              </a:solidFill>
            </a:endParaRPr>
          </a:p>
          <a:p>
            <a:pPr algn="ctr"/>
            <a:endParaRPr lang="pt-PT" dirty="0" smtClean="0">
              <a:solidFill>
                <a:schemeClr val="bg1"/>
              </a:solidFill>
            </a:endParaRPr>
          </a:p>
          <a:p>
            <a:pPr algn="ctr"/>
            <a:endParaRPr lang="pt-PT" dirty="0">
              <a:solidFill>
                <a:schemeClr val="bg1"/>
              </a:solidFill>
            </a:endParaRPr>
          </a:p>
          <a:p>
            <a:pPr algn="ctr"/>
            <a:endParaRPr lang="pt-PT" dirty="0" smtClean="0"/>
          </a:p>
          <a:p>
            <a:pPr algn="ctr"/>
            <a:endParaRPr lang="pt-PT" dirty="0"/>
          </a:p>
          <a:p>
            <a:pPr algn="ctr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74816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914400" y="87911"/>
            <a:ext cx="68102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Ouça o diálogo na bilheteira duma estação de comboios. Complete-o.</a:t>
            </a:r>
            <a:endParaRPr lang="pt-PT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982639" y="426465"/>
            <a:ext cx="10153934" cy="30469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pt-PT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Boa tarde. Sabe dizer-me a que horas parte o próximo comboio _________ o Porto?</a:t>
            </a:r>
          </a:p>
          <a:p>
            <a:pPr>
              <a:lnSpc>
                <a:spcPct val="150000"/>
              </a:lnSpc>
            </a:pPr>
            <a:r>
              <a:rPr lang="pt-PT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Quer ir _________ Intercidades ou ________ Alfa Pendular?</a:t>
            </a:r>
          </a:p>
          <a:p>
            <a:pPr>
              <a:lnSpc>
                <a:spcPct val="150000"/>
              </a:lnSpc>
            </a:pPr>
            <a:r>
              <a:rPr lang="pt-PT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Não sei. Qual é o mais rápido?</a:t>
            </a:r>
          </a:p>
          <a:p>
            <a:pPr>
              <a:lnSpc>
                <a:spcPct val="150000"/>
              </a:lnSpc>
            </a:pPr>
            <a:r>
              <a:rPr lang="pt-PT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É o Alfa. Leva menos de três horas.</a:t>
            </a:r>
          </a:p>
          <a:p>
            <a:pPr>
              <a:lnSpc>
                <a:spcPct val="150000"/>
              </a:lnSpc>
            </a:pPr>
            <a:r>
              <a:rPr lang="pt-PT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Devo chegar ______ Porto antes das 22h00.</a:t>
            </a:r>
          </a:p>
          <a:p>
            <a:pPr>
              <a:lnSpc>
                <a:spcPct val="150000"/>
              </a:lnSpc>
            </a:pPr>
            <a:r>
              <a:rPr lang="pt-PT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Sim, sim, vai chegar por volta das 21h45.</a:t>
            </a:r>
          </a:p>
          <a:p>
            <a:pPr>
              <a:lnSpc>
                <a:spcPct val="150000"/>
              </a:lnSpc>
            </a:pPr>
            <a:r>
              <a:rPr lang="pt-PT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Então, queria um bilhete de ida e volta, se faz favor.</a:t>
            </a:r>
          </a:p>
          <a:p>
            <a:pPr>
              <a:lnSpc>
                <a:spcPct val="150000"/>
              </a:lnSpc>
            </a:pPr>
            <a:r>
              <a:rPr lang="pt-PT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Com certeza. São 45€. </a:t>
            </a:r>
            <a:endParaRPr lang="pt-PT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914400" y="3411698"/>
            <a:ext cx="91849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Complete o diálogo com as preposições: </a:t>
            </a:r>
            <a:r>
              <a:rPr lang="pt-PT" sz="1600" b="1" i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de, a, para, por </a:t>
            </a:r>
            <a:r>
              <a:rPr lang="pt-PT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PT" sz="1600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600" b="1" i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</a:t>
            </a:r>
            <a:r>
              <a:rPr lang="pt-PT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. Contrai-as com os artigos quando necessário.</a:t>
            </a:r>
            <a:endParaRPr lang="pt-P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982639" y="3750251"/>
            <a:ext cx="10153934" cy="30469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Luís:      Estou?</a:t>
            </a:r>
          </a:p>
          <a:p>
            <a:pPr>
              <a:lnSpc>
                <a:spcPct val="150000"/>
              </a:lnSpc>
            </a:pPr>
            <a:r>
              <a:rPr lang="pt-PT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Marta: Olá. Sou eu! Olha, vou hoje _________ o Porto. Vou _____ Alfa Pendular das 18h00.</a:t>
            </a:r>
          </a:p>
          <a:p>
            <a:pPr>
              <a:lnSpc>
                <a:spcPct val="150000"/>
              </a:lnSpc>
            </a:pPr>
            <a:r>
              <a:rPr lang="pt-PT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Luís:     Ótimo! A que horas chegas _______ estação?</a:t>
            </a:r>
          </a:p>
          <a:p>
            <a:pPr>
              <a:lnSpc>
                <a:spcPct val="150000"/>
              </a:lnSpc>
            </a:pPr>
            <a:r>
              <a:rPr lang="pt-PT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Marta: Vou chegar antes das 22h00.</a:t>
            </a:r>
          </a:p>
          <a:p>
            <a:pPr>
              <a:lnSpc>
                <a:spcPct val="150000"/>
              </a:lnSpc>
            </a:pPr>
            <a:r>
              <a:rPr lang="pt-PT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Luís:     Então, logo à noite passo ________ supermercado e faço umas compras.</a:t>
            </a:r>
          </a:p>
          <a:p>
            <a:pPr>
              <a:lnSpc>
                <a:spcPct val="150000"/>
              </a:lnSpc>
            </a:pPr>
            <a:r>
              <a:rPr lang="pt-PT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Marta: Ainda bem que vou ______ comboio. Posso dormir um bocado.</a:t>
            </a:r>
          </a:p>
          <a:p>
            <a:pPr>
              <a:lnSpc>
                <a:spcPct val="150000"/>
              </a:lnSpc>
            </a:pPr>
            <a:r>
              <a:rPr lang="pt-PT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Luís:     E poupas tempo e dinheiro! No domingo, a que horas é que voltas _______ Lisboa?</a:t>
            </a:r>
          </a:p>
          <a:p>
            <a:pPr>
              <a:lnSpc>
                <a:spcPct val="150000"/>
              </a:lnSpc>
            </a:pPr>
            <a:r>
              <a:rPr lang="pt-PT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Marta: Volto à noite. Bem, tenho de desligar. Preciso de ir _________ multibanco. Beijo.</a:t>
            </a:r>
          </a:p>
        </p:txBody>
      </p:sp>
      <p:pic>
        <p:nvPicPr>
          <p:cNvPr id="7" name="diálogo viagem de combo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24633" y="1309481"/>
            <a:ext cx="609600" cy="6096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422295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8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2286000" y="0"/>
            <a:ext cx="8853055" cy="120032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endParaRPr lang="pt-BR" sz="2400" b="1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t-BR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Quais </a:t>
            </a:r>
            <a:r>
              <a:rPr lang="pt-BR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 principais hábitos de férias dos portugueses</a:t>
            </a:r>
            <a:r>
              <a:rPr lang="pt-BR" sz="24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algn="ctr"/>
            <a:endParaRPr lang="pt-PT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048000" y="282883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Helvetica Neue Light"/>
              </a:rPr>
              <a:t/>
            </a:r>
            <a:br>
              <a:rPr lang="es-ES" dirty="0">
                <a:solidFill>
                  <a:srgbClr val="000000"/>
                </a:solidFill>
                <a:latin typeface="Helvetica Neue Light"/>
              </a:rPr>
            </a:br>
            <a:endParaRPr lang="es-ES" dirty="0">
              <a:solidFill>
                <a:srgbClr val="000000"/>
              </a:solidFill>
              <a:latin typeface="Helvetica Neue Light"/>
            </a:endParaRPr>
          </a:p>
          <a:p>
            <a:r>
              <a:rPr lang="es-ES" dirty="0">
                <a:solidFill>
                  <a:srgbClr val="000000"/>
                </a:solidFill>
                <a:latin typeface="Helvetica Neue Light"/>
              </a:rPr>
              <a:t/>
            </a:r>
            <a:br>
              <a:rPr lang="es-ES" dirty="0">
                <a:solidFill>
                  <a:srgbClr val="000000"/>
                </a:solidFill>
                <a:latin typeface="Helvetica Neue Light"/>
              </a:rPr>
            </a:br>
            <a:endParaRPr lang="pt-PT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27097" cy="1870364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3269673" y="1200329"/>
            <a:ext cx="7869382" cy="53553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000000"/>
                </a:solidFill>
                <a:latin typeface="Helvetica Neue Light"/>
              </a:rPr>
              <a:t>A enorme maioria dos portugueses prefere organizar as suas férias sem ajuda – 87% organizam tudo sozinhos. Somente 13% deixam os assuntos de organização às agências de viagens. Por outro lado, 86% dos inquiridos gostam de explorar lugares novos durante as suas viagens e somente 13% preferem voltar aos lugares que já conhecem.</a:t>
            </a:r>
            <a:br>
              <a:rPr lang="pt-BR" dirty="0">
                <a:solidFill>
                  <a:srgbClr val="000000"/>
                </a:solidFill>
                <a:latin typeface="Helvetica Neue Light"/>
              </a:rPr>
            </a:br>
            <a:r>
              <a:rPr lang="pt-BR" dirty="0">
                <a:solidFill>
                  <a:srgbClr val="000000"/>
                </a:solidFill>
                <a:latin typeface="Helvetica Neue Light"/>
              </a:rPr>
              <a:t/>
            </a:r>
            <a:br>
              <a:rPr lang="pt-BR" dirty="0">
                <a:solidFill>
                  <a:srgbClr val="000000"/>
                </a:solidFill>
                <a:latin typeface="Helvetica Neue Light"/>
              </a:rPr>
            </a:br>
            <a:r>
              <a:rPr lang="pt-BR" dirty="0">
                <a:solidFill>
                  <a:srgbClr val="000000"/>
                </a:solidFill>
                <a:latin typeface="Helvetica Neue Light"/>
              </a:rPr>
              <a:t>A</a:t>
            </a:r>
            <a:r>
              <a:rPr lang="pt-BR" dirty="0" smtClean="0">
                <a:solidFill>
                  <a:srgbClr val="000000"/>
                </a:solidFill>
                <a:latin typeface="Helvetica Neue Light"/>
              </a:rPr>
              <a:t> </a:t>
            </a:r>
            <a:r>
              <a:rPr lang="pt-BR" dirty="0">
                <a:solidFill>
                  <a:srgbClr val="000000"/>
                </a:solidFill>
                <a:latin typeface="Helvetica Neue Light"/>
              </a:rPr>
              <a:t>forma mais popular de passar o tempo em viagens passa por visitar monumentos, museus e outras atrações (47%), bem como passar tempo na praia (31%). Somente 22% declaram que passam este tempo de maneira ativa – praticando desporto, fazendo escalada e montanhismo, entre outros.</a:t>
            </a:r>
            <a:br>
              <a:rPr lang="pt-BR" dirty="0">
                <a:solidFill>
                  <a:srgbClr val="000000"/>
                </a:solidFill>
                <a:latin typeface="Helvetica Neue Light"/>
              </a:rPr>
            </a:br>
            <a:r>
              <a:rPr lang="pt-BR" dirty="0">
                <a:solidFill>
                  <a:srgbClr val="000000"/>
                </a:solidFill>
                <a:latin typeface="Helvetica Neue Light"/>
              </a:rPr>
              <a:t/>
            </a:r>
            <a:br>
              <a:rPr lang="pt-BR" dirty="0">
                <a:solidFill>
                  <a:srgbClr val="000000"/>
                </a:solidFill>
                <a:latin typeface="Helvetica Neue Light"/>
              </a:rPr>
            </a:br>
            <a:r>
              <a:rPr lang="pt-BR" dirty="0">
                <a:solidFill>
                  <a:srgbClr val="000000"/>
                </a:solidFill>
                <a:latin typeface="Helvetica Neue Light"/>
              </a:rPr>
              <a:t>Por outro lado, o estudo mostrou que a forma mais popular de viajar durante as férias é de transportes públicos (59%), ao passo que um em cada quatro portugueses prefere alugar um carro. E, apesar de este ser um período de relaxamento, quase metade dos inquiridos (46%) revelou estar disponível para responder a e-mails ou a telefonemas relacionados com o seu trabalho durante o período de férias.</a:t>
            </a:r>
            <a:br>
              <a:rPr lang="pt-BR" dirty="0">
                <a:solidFill>
                  <a:srgbClr val="000000"/>
                </a:solidFill>
                <a:latin typeface="Helvetica Neue Light"/>
              </a:rPr>
            </a:br>
            <a:endParaRPr lang="pt-BR" dirty="0">
              <a:solidFill>
                <a:srgbClr val="000000"/>
              </a:solidFill>
              <a:latin typeface="Helvetica Neue Light"/>
            </a:endParaRPr>
          </a:p>
        </p:txBody>
      </p:sp>
      <p:pic>
        <p:nvPicPr>
          <p:cNvPr id="1026" name="Picture 2" descr="Ver las imágenes de orig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56" y="2176339"/>
            <a:ext cx="2501507" cy="215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de marrocos monumento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62" y="4641116"/>
            <a:ext cx="2867025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589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763070" y="259307"/>
            <a:ext cx="3521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agência de viagens</a:t>
            </a:r>
            <a:endParaRPr lang="pt-PT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306472" y="693862"/>
            <a:ext cx="7170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Leia o diálogo na agência de viagens e complete-o com as palavras dadas.</a:t>
            </a:r>
            <a:endParaRPr lang="pt-PT" b="1" dirty="0">
              <a:solidFill>
                <a:schemeClr val="accent3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623034"/>
              </p:ext>
            </p:extLst>
          </p:nvPr>
        </p:nvGraphicFramePr>
        <p:xfrm>
          <a:off x="1909032" y="1151107"/>
          <a:ext cx="8420670" cy="1149337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935630"/>
                <a:gridCol w="935630"/>
                <a:gridCol w="1032928"/>
                <a:gridCol w="838332"/>
                <a:gridCol w="935630"/>
                <a:gridCol w="935630"/>
                <a:gridCol w="935630"/>
                <a:gridCol w="1175225"/>
                <a:gridCol w="696035"/>
              </a:tblGrid>
              <a:tr h="535366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5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estrelas</a:t>
                      </a:r>
                    </a:p>
                    <a:p>
                      <a:pPr algn="ctr"/>
                      <a:endParaRPr lang="pt-PT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5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excursões</a:t>
                      </a:r>
                    </a:p>
                    <a:p>
                      <a:pPr algn="ctr"/>
                      <a:endParaRPr lang="pt-PT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5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entradas</a:t>
                      </a:r>
                    </a:p>
                    <a:p>
                      <a:pPr algn="ctr"/>
                      <a:endParaRPr lang="pt-PT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5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estadia</a:t>
                      </a:r>
                    </a:p>
                    <a:p>
                      <a:pPr algn="ctr"/>
                      <a:endParaRPr lang="pt-PT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hotel</a:t>
                      </a:r>
                    </a:p>
                    <a:p>
                      <a:pPr algn="ctr"/>
                      <a:endParaRPr lang="pt-PT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</a:tr>
              <a:tr h="570217">
                <a:tc>
                  <a:txBody>
                    <a:bodyPr/>
                    <a:lstStyle/>
                    <a:p>
                      <a:pPr algn="ctr"/>
                      <a:endParaRPr lang="pt-PT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5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taxas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5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cartão</a:t>
                      </a:r>
                    </a:p>
                    <a:p>
                      <a:pPr algn="ctr"/>
                      <a:endParaRPr lang="pt-PT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5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voos</a:t>
                      </a:r>
                    </a:p>
                    <a:p>
                      <a:pPr algn="ctr"/>
                      <a:endParaRPr lang="pt-PT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5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transporte</a:t>
                      </a:r>
                    </a:p>
                    <a:p>
                      <a:pPr algn="ctr"/>
                      <a:endParaRPr lang="pt-PT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1214651" y="2388358"/>
            <a:ext cx="10031104" cy="424731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Bom dia. Faça o favor de dizer.</a:t>
            </a:r>
          </a:p>
          <a:p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Bom dia, quero passar duas semanas nos Açores, em agosto, e preciso de algumas informações.</a:t>
            </a:r>
          </a:p>
          <a:p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Com certeza. Para quantas pessoas?</a:t>
            </a:r>
          </a:p>
          <a:p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Para duas.</a:t>
            </a:r>
          </a:p>
          <a:p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Está interessada num circuito ou pretende reservar só o voo e o _________________ ?</a:t>
            </a:r>
          </a:p>
          <a:p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O que é que os vossos circuitos incluem?</a:t>
            </a:r>
          </a:p>
          <a:p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Os circuitos incluem _____________ de sete noites, ______________ do aeroporto para o hotel com o nosso guia, todas as ____________, passeios e _______________ em alguns monumentos.</a:t>
            </a:r>
          </a:p>
          <a:p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Em quanto fica?</a:t>
            </a:r>
          </a:p>
          <a:p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Fica em 1 070 euros mais ______________ de aeroporto.</a:t>
            </a:r>
          </a:p>
          <a:p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Os ___________ são diretos?</a:t>
            </a:r>
          </a:p>
          <a:p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São.</a:t>
            </a:r>
          </a:p>
          <a:p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Como são os hotéis?</a:t>
            </a:r>
          </a:p>
          <a:p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São hotéis de 4 e 5 ________________. </a:t>
            </a:r>
          </a:p>
          <a:p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Reservo já. Quando é que posso levantar o bilhete?</a:t>
            </a:r>
          </a:p>
          <a:p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Amanhã. Como é que vai pagar?</a:t>
            </a:r>
          </a:p>
          <a:p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Com ________________.</a:t>
            </a:r>
          </a:p>
          <a:p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Muito bem. Tratamos já de tudo.</a:t>
            </a:r>
            <a:endParaRPr lang="pt-PT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9702" y="-1"/>
            <a:ext cx="1862298" cy="2008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98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116172" y="174893"/>
            <a:ext cx="3507475" cy="292388"/>
          </a:xfrm>
          <a:prstGeom prst="rect">
            <a:avLst/>
          </a:prstGeom>
          <a:solidFill>
            <a:srgbClr val="1EAA4D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OS PRONOMES POSSESSIVOS</a:t>
            </a:r>
            <a:endParaRPr lang="pt-PT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3909" y="0"/>
            <a:ext cx="4528091" cy="24765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943487"/>
              </p:ext>
            </p:extLst>
          </p:nvPr>
        </p:nvGraphicFramePr>
        <p:xfrm>
          <a:off x="396910" y="467281"/>
          <a:ext cx="6945998" cy="323088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537874"/>
                <a:gridCol w="440812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sz="13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possuidor</a:t>
                      </a:r>
                      <a:endParaRPr lang="pt-PT" sz="13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possessivos</a:t>
                      </a:r>
                      <a:endParaRPr lang="pt-PT" sz="13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13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</a:t>
                      </a:r>
                      <a:endParaRPr lang="pt-PT" sz="13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3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(o) </a:t>
                      </a:r>
                      <a:r>
                        <a:rPr lang="pt-PT" sz="135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meu</a:t>
                      </a:r>
                      <a:r>
                        <a:rPr lang="pt-PT" sz="13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(a) </a:t>
                      </a:r>
                      <a:r>
                        <a:rPr lang="pt-PT" sz="135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minha</a:t>
                      </a:r>
                      <a:r>
                        <a:rPr lang="pt-PT" sz="13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(os)</a:t>
                      </a:r>
                      <a:r>
                        <a:rPr lang="pt-PT" sz="13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135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meus</a:t>
                      </a:r>
                      <a:r>
                        <a:rPr lang="pt-PT" sz="13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(as) </a:t>
                      </a:r>
                      <a:r>
                        <a:rPr lang="pt-PT" sz="135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minhas</a:t>
                      </a:r>
                      <a:endParaRPr lang="pt-PT" sz="135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13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</a:t>
                      </a:r>
                      <a:endParaRPr lang="pt-PT" sz="13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3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(o) </a:t>
                      </a:r>
                      <a:r>
                        <a:rPr lang="pt-PT" sz="135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teu</a:t>
                      </a:r>
                      <a:r>
                        <a:rPr lang="pt-PT" sz="13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(a) </a:t>
                      </a:r>
                      <a:r>
                        <a:rPr lang="pt-PT" sz="135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tua</a:t>
                      </a:r>
                      <a:r>
                        <a:rPr lang="pt-PT" sz="13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(os)</a:t>
                      </a:r>
                      <a:r>
                        <a:rPr lang="pt-PT" sz="135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teus </a:t>
                      </a:r>
                      <a:r>
                        <a:rPr lang="pt-PT" sz="13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 (as) </a:t>
                      </a:r>
                      <a:r>
                        <a:rPr lang="pt-PT" sz="135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tuas</a:t>
                      </a:r>
                      <a:endParaRPr lang="pt-PT" sz="135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pt-PT" sz="13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13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você</a:t>
                      </a:r>
                      <a:r>
                        <a:rPr lang="pt-PT" sz="13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o senhor / a senhora</a:t>
                      </a:r>
                      <a:endParaRPr lang="pt-PT" sz="13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3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(o) </a:t>
                      </a:r>
                      <a:r>
                        <a:rPr lang="pt-PT" sz="135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seu</a:t>
                      </a:r>
                      <a:r>
                        <a:rPr lang="pt-PT" sz="13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(a) </a:t>
                      </a:r>
                      <a:r>
                        <a:rPr lang="pt-PT" sz="135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sua</a:t>
                      </a:r>
                      <a:r>
                        <a:rPr lang="pt-PT" sz="13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(os) </a:t>
                      </a:r>
                      <a:r>
                        <a:rPr lang="pt-PT" sz="135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seus</a:t>
                      </a:r>
                      <a:r>
                        <a:rPr lang="pt-PT" sz="13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(as) </a:t>
                      </a:r>
                      <a:r>
                        <a:rPr lang="pt-PT" sz="135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suas</a:t>
                      </a:r>
                      <a:endParaRPr lang="pt-PT" sz="135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13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</a:t>
                      </a:r>
                      <a:r>
                        <a:rPr lang="pt-PT" sz="13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ela</a:t>
                      </a:r>
                      <a:endParaRPr lang="pt-PT" sz="13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35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dele</a:t>
                      </a:r>
                      <a:r>
                        <a:rPr lang="pt-PT" sz="13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</a:t>
                      </a:r>
                      <a:r>
                        <a:rPr lang="pt-PT" sz="135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dela </a:t>
                      </a:r>
                      <a:r>
                        <a:rPr lang="pt-PT" sz="1350" b="0" i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(depois do nome, quando expresso)</a:t>
                      </a:r>
                      <a:endParaRPr lang="pt-PT" sz="1350" b="0" i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13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nós</a:t>
                      </a:r>
                      <a:endParaRPr lang="pt-PT" sz="13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3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(o) </a:t>
                      </a:r>
                      <a:r>
                        <a:rPr lang="pt-PT" sz="135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nosso</a:t>
                      </a:r>
                      <a:r>
                        <a:rPr lang="pt-PT" sz="13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</a:t>
                      </a:r>
                      <a:r>
                        <a:rPr lang="pt-PT" sz="13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(a) </a:t>
                      </a:r>
                      <a:r>
                        <a:rPr lang="pt-PT" sz="135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nossa</a:t>
                      </a:r>
                      <a:r>
                        <a:rPr lang="pt-PT" sz="13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(os) </a:t>
                      </a:r>
                      <a:r>
                        <a:rPr lang="pt-PT" sz="135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nossos</a:t>
                      </a:r>
                      <a:r>
                        <a:rPr lang="pt-PT" sz="13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(as) </a:t>
                      </a:r>
                      <a:r>
                        <a:rPr lang="pt-PT" sz="135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nossas</a:t>
                      </a:r>
                      <a:endParaRPr lang="pt-PT" sz="135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13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vocês / os senhores / as senhoras</a:t>
                      </a:r>
                      <a:endParaRPr lang="pt-PT" sz="13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3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(o) </a:t>
                      </a:r>
                      <a:r>
                        <a:rPr lang="pt-PT" sz="135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vosso</a:t>
                      </a:r>
                      <a:r>
                        <a:rPr lang="pt-PT" sz="13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</a:t>
                      </a:r>
                      <a:r>
                        <a:rPr lang="pt-PT" sz="13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(a) </a:t>
                      </a:r>
                      <a:r>
                        <a:rPr lang="pt-PT" sz="135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vossa</a:t>
                      </a:r>
                      <a:r>
                        <a:rPr lang="pt-PT" sz="13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(os) </a:t>
                      </a:r>
                      <a:r>
                        <a:rPr lang="pt-PT" sz="135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vossos</a:t>
                      </a:r>
                      <a:r>
                        <a:rPr lang="pt-PT" sz="13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(as) </a:t>
                      </a:r>
                      <a:r>
                        <a:rPr lang="pt-PT" sz="135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vossas</a:t>
                      </a:r>
                      <a:endParaRPr lang="pt-PT" sz="135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pt-PT" sz="13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13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eles</a:t>
                      </a:r>
                      <a:r>
                        <a:rPr lang="pt-PT" sz="13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elas </a:t>
                      </a:r>
                      <a:endParaRPr lang="pt-PT" sz="13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35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deles</a:t>
                      </a:r>
                      <a:r>
                        <a:rPr lang="pt-PT" sz="13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</a:t>
                      </a:r>
                      <a:r>
                        <a:rPr lang="pt-PT" sz="135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delas</a:t>
                      </a:r>
                      <a:r>
                        <a:rPr lang="pt-PT" sz="13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1350" i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(depois do nome, quando expresso)</a:t>
                      </a:r>
                      <a:endParaRPr lang="pt-PT" sz="1350" i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396910" y="3698601"/>
            <a:ext cx="3620145" cy="2977738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125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Responda às seguintes perguntas:</a:t>
            </a:r>
          </a:p>
          <a:p>
            <a:r>
              <a:rPr lang="pt-PT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Ex.: - De quem </a:t>
            </a:r>
            <a:r>
              <a:rPr lang="pt-PT" sz="125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pt-PT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 esta bola? </a:t>
            </a:r>
          </a:p>
          <a:p>
            <a:r>
              <a:rPr lang="pt-PT" sz="12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</a:t>
            </a:r>
            <a:r>
              <a:rPr lang="pt-PT" sz="1250" i="1" u="sng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pt-PT" sz="1250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250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minha</a:t>
            </a:r>
            <a:r>
              <a:rPr lang="pt-PT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. (eu)</a:t>
            </a:r>
          </a:p>
          <a:p>
            <a:r>
              <a:rPr lang="pt-PT" sz="12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De quem </a:t>
            </a:r>
            <a:r>
              <a:rPr lang="pt-PT" sz="125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pt-PT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 estas flores?</a:t>
            </a:r>
          </a:p>
          <a:p>
            <a:r>
              <a:rPr lang="pt-PT" sz="12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_____________. (eu)</a:t>
            </a:r>
          </a:p>
          <a:p>
            <a:r>
              <a:rPr lang="pt-PT" sz="12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De quem </a:t>
            </a:r>
            <a:r>
              <a:rPr lang="pt-PT" sz="125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pt-PT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 esta chave?</a:t>
            </a:r>
          </a:p>
          <a:p>
            <a:r>
              <a:rPr lang="pt-PT" sz="12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_____________. (ele)</a:t>
            </a:r>
          </a:p>
          <a:p>
            <a:r>
              <a:rPr lang="pt-PT" sz="12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De quem </a:t>
            </a:r>
            <a:r>
              <a:rPr lang="pt-PT" sz="125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pt-PT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 estes rebuçados?</a:t>
            </a:r>
          </a:p>
          <a:p>
            <a:r>
              <a:rPr lang="pt-PT" sz="12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_____________. (eu e tu)</a:t>
            </a:r>
          </a:p>
          <a:p>
            <a:r>
              <a:rPr lang="pt-PT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       - De quem </a:t>
            </a:r>
            <a:r>
              <a:rPr lang="pt-PT" sz="125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pt-PT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 aquele dicionário?</a:t>
            </a:r>
          </a:p>
          <a:p>
            <a:r>
              <a:rPr lang="pt-PT" sz="12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_____________. (tu e você).</a:t>
            </a:r>
          </a:p>
          <a:p>
            <a:r>
              <a:rPr lang="pt-PT" sz="12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De quem </a:t>
            </a:r>
            <a:r>
              <a:rPr lang="pt-PT" sz="125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pt-PT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 essa borracha?</a:t>
            </a:r>
          </a:p>
          <a:p>
            <a:r>
              <a:rPr lang="pt-PT" sz="12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_____________. (tu)</a:t>
            </a:r>
          </a:p>
          <a:p>
            <a:r>
              <a:rPr lang="pt-PT" sz="12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De quem </a:t>
            </a:r>
            <a:r>
              <a:rPr lang="pt-PT" sz="125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pt-PT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 estas luvas?</a:t>
            </a:r>
          </a:p>
          <a:p>
            <a:r>
              <a:rPr lang="pt-PT" sz="12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_____________. (ela)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7910946" y="2894327"/>
            <a:ext cx="4281054" cy="3554819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125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os possessivos</a:t>
            </a:r>
            <a:r>
              <a:rPr lang="pt-PT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pt-PT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1.Nós </a:t>
            </a:r>
            <a:r>
              <a:rPr lang="pt-PT" sz="125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temos</a:t>
            </a:r>
            <a:r>
              <a:rPr lang="pt-PT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 um cão.</a:t>
            </a:r>
          </a:p>
          <a:p>
            <a:r>
              <a:rPr lang="pt-PT" sz="1250" b="1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</a:t>
            </a:r>
            <a:r>
              <a:rPr lang="pt-PT" sz="125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 nosso cão.</a:t>
            </a:r>
            <a:endParaRPr lang="pt-PT" sz="125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125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Ele </a:t>
            </a:r>
            <a:r>
              <a:rPr lang="pt-PT" sz="125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tem</a:t>
            </a:r>
            <a:r>
              <a:rPr lang="pt-PT" sz="12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dois filhos.</a:t>
            </a:r>
          </a:p>
          <a:p>
            <a:r>
              <a:rPr lang="pt-PT" sz="1250" b="1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 </a:t>
            </a:r>
            <a:r>
              <a:rPr lang="pt-PT" sz="125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os filhos dele.</a:t>
            </a:r>
          </a:p>
          <a:p>
            <a:r>
              <a:rPr lang="pt-PT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PT" sz="125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Ofereceram-me um portátil.</a:t>
            </a:r>
          </a:p>
          <a:p>
            <a:r>
              <a:rPr lang="pt-PT" sz="1250" b="1" dirty="0" smtClean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________________________________________.</a:t>
            </a:r>
          </a:p>
          <a:p>
            <a:r>
              <a:rPr lang="pt-PT" sz="1250" b="1" dirty="0" smtClean="0">
                <a:latin typeface="Arial" panose="020B0604020202020204" pitchFamily="34" charset="0"/>
                <a:cs typeface="Arial" panose="020B0604020202020204" pitchFamily="34" charset="0"/>
              </a:rPr>
              <a:t>4. A Mônica e a Cristina já têm namorados.</a:t>
            </a:r>
          </a:p>
          <a:p>
            <a:r>
              <a:rPr lang="pt-PT" sz="1250" b="1" dirty="0" smtClean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________________________________________.</a:t>
            </a:r>
          </a:p>
          <a:p>
            <a:r>
              <a:rPr lang="pt-PT" sz="1250" b="1" dirty="0" smtClean="0">
                <a:latin typeface="Arial" panose="020B0604020202020204" pitchFamily="34" charset="0"/>
                <a:cs typeface="Arial" panose="020B0604020202020204" pitchFamily="34" charset="0"/>
              </a:rPr>
              <a:t>5. Eu e o meu irmão temos uma casa na árvore.</a:t>
            </a:r>
          </a:p>
          <a:p>
            <a:r>
              <a:rPr lang="pt-PT" sz="1250" b="1" dirty="0" smtClean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________________________________________.</a:t>
            </a:r>
          </a:p>
          <a:p>
            <a:r>
              <a:rPr lang="pt-PT" sz="1250" b="1" dirty="0" smtClean="0">
                <a:latin typeface="Arial" panose="020B0604020202020204" pitchFamily="34" charset="0"/>
                <a:cs typeface="Arial" panose="020B0604020202020204" pitchFamily="34" charset="0"/>
              </a:rPr>
              <a:t>6. Tu e a tua irmã têm muitos brinquedos.</a:t>
            </a:r>
          </a:p>
          <a:p>
            <a:r>
              <a:rPr lang="pt-PT" sz="1250" b="1" dirty="0" smtClean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________________________________________.</a:t>
            </a:r>
          </a:p>
          <a:p>
            <a:r>
              <a:rPr lang="pt-PT" sz="1250" b="1" dirty="0" smtClean="0">
                <a:latin typeface="Arial" panose="020B0604020202020204" pitchFamily="34" charset="0"/>
                <a:cs typeface="Arial" panose="020B0604020202020204" pitchFamily="34" charset="0"/>
              </a:rPr>
              <a:t>7. Tu tens uma bicicleta nova.</a:t>
            </a:r>
          </a:p>
          <a:p>
            <a:r>
              <a:rPr lang="pt-PT" sz="1250" b="1" dirty="0" smtClean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________________________________________.</a:t>
            </a:r>
          </a:p>
          <a:p>
            <a:r>
              <a:rPr lang="pt-PT" sz="1250" b="1" dirty="0" smtClean="0">
                <a:latin typeface="Arial" panose="020B0604020202020204" pitchFamily="34" charset="0"/>
                <a:cs typeface="Arial" panose="020B0604020202020204" pitchFamily="34" charset="0"/>
              </a:rPr>
              <a:t>8. Ela comprou um vestido.</a:t>
            </a:r>
          </a:p>
          <a:p>
            <a:r>
              <a:rPr lang="pt-PT" sz="1250" b="1" dirty="0" smtClean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________________________________________.</a:t>
            </a:r>
          </a:p>
          <a:p>
            <a:endParaRPr lang="pt-PT" sz="125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7672" y="3933947"/>
            <a:ext cx="3632657" cy="2507045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68384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áficos de recepcionista para baixa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945" y="0"/>
            <a:ext cx="4722055" cy="2771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5132145"/>
              </p:ext>
            </p:extLst>
          </p:nvPr>
        </p:nvGraphicFramePr>
        <p:xfrm>
          <a:off x="281223" y="2620325"/>
          <a:ext cx="10344038" cy="3977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55167"/>
                <a:gridCol w="4488871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pt-PT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Relacione as</a:t>
                      </a:r>
                      <a:r>
                        <a:rPr lang="pt-PT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duas colunas e reconstitua o diálogo na receção do hotel.</a:t>
                      </a:r>
                      <a:endParaRPr lang="pt-PT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 - Boa tarde.</a:t>
                      </a:r>
                      <a:r>
                        <a:rPr lang="pt-PT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                                                          </a:t>
                      </a:r>
                      <a:r>
                        <a:rPr lang="pt-PT" u="sng" baseline="0" dirty="0" smtClean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t-PT" u="sng" dirty="0" smtClean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(a)</a:t>
                      </a:r>
                      <a:endParaRPr lang="pt-PT" u="sng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b="0" dirty="0" smtClean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a)</a:t>
                      </a:r>
                      <a:r>
                        <a:rPr lang="pt-PT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Boa tarde. Faça favor.</a:t>
                      </a:r>
                      <a:endParaRPr lang="pt-PT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 - Tem algum quarto duplo livre?        </a:t>
                      </a:r>
                      <a:r>
                        <a:rPr lang="pt-PT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              </a:t>
                      </a:r>
                      <a:r>
                        <a:rPr lang="pt-PT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___</a:t>
                      </a:r>
                      <a:endParaRPr lang="pt-PT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b)</a:t>
                      </a:r>
                      <a:r>
                        <a:rPr lang="pt-PT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Esta é a sua chave. Vai ficar no quarto 406.</a:t>
                      </a:r>
                      <a:endParaRPr lang="pt-PT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 - Quanto é por noite?</a:t>
                      </a:r>
                      <a:r>
                        <a:rPr lang="pt-PT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                                        ___</a:t>
                      </a:r>
                      <a:endParaRPr lang="pt-PT" dirty="0" smtClean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b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c) De nada.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 - O pequeno- almoço está incluído?                           ___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d) É no último piso.</a:t>
                      </a:r>
                      <a:endParaRPr lang="pt-PT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 - Então, fico quatro noites.                                         </a:t>
                      </a:r>
                      <a:r>
                        <a:rPr lang="pt-PT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t-PT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___</a:t>
                      </a:r>
                      <a:endParaRPr lang="pt-PT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e)</a:t>
                      </a:r>
                      <a:r>
                        <a:rPr lang="pt-PT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Temos, sim.</a:t>
                      </a:r>
                      <a:endParaRPr lang="pt-PT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 - Com certeza! A que horas é o pequeno-almoço?  ___                                                              </a:t>
                      </a:r>
                      <a:endParaRPr lang="pt-PT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f) É servido entre as 7h00 e as 10h00.</a:t>
                      </a:r>
                      <a:endParaRPr lang="pt-PT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7. -</a:t>
                      </a:r>
                      <a:r>
                        <a:rPr lang="pt-PT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Onde é que é a sala de jantar?                                 ___</a:t>
                      </a:r>
                      <a:endParaRPr lang="pt-PT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g)</a:t>
                      </a:r>
                      <a:r>
                        <a:rPr lang="pt-PT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Está, sim.</a:t>
                      </a:r>
                      <a:endParaRPr lang="pt-PT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8. -</a:t>
                      </a:r>
                      <a:r>
                        <a:rPr lang="pt-PT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Aqui tem o formulário.                                               ___</a:t>
                      </a:r>
                      <a:endParaRPr lang="pt-PT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h) São 40 </a:t>
                      </a:r>
                      <a:r>
                        <a:rPr lang="pt-PT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euros.</a:t>
                      </a:r>
                      <a:endParaRPr lang="pt-PT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9. - Muito obrigado.                                                          ___</a:t>
                      </a:r>
                      <a:endParaRPr lang="pt-PT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i) Muito bem, importa-se de preencher este formulário, por favor?</a:t>
                      </a:r>
                      <a:endParaRPr lang="pt-PT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2862814" y="1153551"/>
            <a:ext cx="2089013" cy="46166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C00000"/>
                </a:solidFill>
              </a:rPr>
              <a:t>NO HOTEL</a:t>
            </a:r>
            <a:endParaRPr lang="pt-PT" sz="2400" b="1" dirty="0">
              <a:solidFill>
                <a:srgbClr val="C00000"/>
              </a:solidFill>
            </a:endParaRPr>
          </a:p>
        </p:txBody>
      </p:sp>
      <p:pic>
        <p:nvPicPr>
          <p:cNvPr id="8" name="no hote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53214" y="107958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7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31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-1" y="0"/>
            <a:ext cx="4156571" cy="38933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t-BR" sz="13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Ascensores de Lisboa</a:t>
            </a:r>
          </a:p>
          <a:p>
            <a:endParaRPr lang="pt-BR" sz="13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13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Lisboa é conhecida como a cidade das sete colinas - à semelhança de Roma - e foi frei Nicolau de Oliveira, no século XVII, quem se referiu a elas pela primeira vez no </a:t>
            </a:r>
            <a:r>
              <a:rPr lang="pt-BR" sz="1300" i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Livro das Grandezas de Lisboa</a:t>
            </a:r>
            <a:r>
              <a:rPr lang="pt-BR" sz="13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Porém, com o crescimento urbano da cidade ao longo dos anos, o número de colinas aumentou.</a:t>
            </a:r>
          </a:p>
          <a:p>
            <a:r>
              <a:rPr lang="pt-BR" sz="13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ajudar a população local a vencer os declives naturais da cidade, foi criado, nos finais do século XIX, um programa de obras públicas que trouxe à cidade os emblemáticos </a:t>
            </a:r>
            <a:r>
              <a:rPr lang="pt-BR" sz="13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ascensores: do Lavra, </a:t>
            </a:r>
            <a:r>
              <a:rPr lang="pt-BR" sz="13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3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 Glória e da Bica</a:t>
            </a:r>
            <a:r>
              <a:rPr lang="pt-BR" sz="13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Foram projetados </a:t>
            </a:r>
            <a:r>
              <a:rPr lang="pt-BR" sz="1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 Raoul </a:t>
            </a:r>
            <a:r>
              <a:rPr lang="pt-BR" sz="13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Mesnier</a:t>
            </a:r>
            <a:r>
              <a:rPr lang="pt-BR" sz="1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pt-BR" sz="13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Ponsar</a:t>
            </a:r>
            <a:r>
              <a:rPr lang="pt-BR" sz="1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 mesmo engenheiro que mais tarde </a:t>
            </a:r>
            <a:r>
              <a:rPr lang="pt-BR" sz="13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projeta </a:t>
            </a:r>
            <a:r>
              <a:rPr lang="pt-BR" sz="1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pt-BR" sz="13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Elevador de Santa </a:t>
            </a:r>
            <a:r>
              <a:rPr lang="pt-BR" sz="13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Justa</a:t>
            </a:r>
            <a:r>
              <a:rPr lang="pt-BR" sz="13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em conjunto com o arquiteto francês Louis Reynaud. Este elevador sobe até uma altura de 45m, e faz a ligação desde a baixa da cidade até ao Largo do Carmo.</a:t>
            </a:r>
          </a:p>
          <a:p>
            <a:endParaRPr lang="pt-PT" sz="13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sz="13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156571" y="0"/>
            <a:ext cx="5652447" cy="5078313"/>
          </a:xfrm>
          <a:prstGeom prst="rect">
            <a:avLst/>
          </a:prstGeom>
          <a:solidFill>
            <a:srgbClr val="DBF38D"/>
          </a:solidFill>
        </p:spPr>
        <p:txBody>
          <a:bodyPr wrap="square">
            <a:spAutoFit/>
          </a:bodyPr>
          <a:lstStyle/>
          <a:p>
            <a:pPr algn="ctr"/>
            <a:r>
              <a:rPr lang="pt-BR" sz="13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Elétrico 28, linha inaugurada </a:t>
            </a:r>
            <a:r>
              <a:rPr lang="pt-BR" sz="13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início do século XX</a:t>
            </a:r>
          </a:p>
          <a:p>
            <a:r>
              <a:rPr lang="pt-BR" sz="13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algn="just"/>
            <a:r>
              <a:rPr lang="pt-BR" sz="13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pt-BR" sz="1300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Elétrico 28 </a:t>
            </a:r>
            <a:r>
              <a:rPr lang="pt-BR" sz="13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 </a:t>
            </a:r>
            <a:r>
              <a:rPr lang="pt-BR" sz="1300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uma das atrações turísticas mais procuradas de Lisboa</a:t>
            </a:r>
            <a:r>
              <a:rPr lang="pt-BR" sz="13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A bordo deste típico meio de transporte </a:t>
            </a:r>
            <a:r>
              <a:rPr lang="pt-BR" sz="1300" dirty="0" smtClean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pode-se </a:t>
            </a:r>
            <a:r>
              <a:rPr lang="pt-BR" sz="13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descobrir as colinas e as ruas medievais da capital portuguesa. A linha do famoso Elétrico 28 foi inaugurada no ano de 1914, com uma extensão total de 7km, cujo percurso tem início na Praça Martim Moniz e termina nos Prazeres.</a:t>
            </a:r>
          </a:p>
          <a:p>
            <a:pPr algn="just"/>
            <a:r>
              <a:rPr lang="pt-BR" sz="13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algn="just"/>
            <a:r>
              <a:rPr lang="pt-BR" sz="13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bordo </a:t>
            </a:r>
            <a:r>
              <a:rPr lang="pt-BR" sz="1300" dirty="0" smtClean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28</a:t>
            </a:r>
            <a:r>
              <a:rPr lang="pt-BR" sz="1300" b="1" dirty="0" smtClean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300" dirty="0" smtClean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pode-se</a:t>
            </a:r>
            <a:r>
              <a:rPr lang="pt-BR" sz="1300" b="1" dirty="0" smtClean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apreciar </a:t>
            </a:r>
            <a:r>
              <a:rPr lang="pt-BR" sz="1300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Lisboa antiga</a:t>
            </a:r>
            <a:r>
              <a:rPr lang="pt-BR" sz="13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dos monumentos e jardins. </a:t>
            </a:r>
            <a:r>
              <a:rPr lang="pt-BR" sz="1300" dirty="0" smtClean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Passaremos </a:t>
            </a:r>
            <a:r>
              <a:rPr lang="pt-BR" sz="13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pela Basílica da Estrela e pelo Jardim da Estrela, </a:t>
            </a:r>
            <a:r>
              <a:rPr lang="pt-BR" sz="1300" dirty="0" smtClean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também pelo </a:t>
            </a:r>
            <a:r>
              <a:rPr lang="pt-BR" sz="13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Castelo de São Jorge, Sé de Lisboa e </a:t>
            </a:r>
            <a:r>
              <a:rPr lang="pt-BR" sz="1300" dirty="0" err="1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Alfama</a:t>
            </a:r>
            <a:r>
              <a:rPr lang="pt-BR" sz="13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alguns dos </a:t>
            </a:r>
            <a:r>
              <a:rPr lang="pt-BR" sz="1300" dirty="0" smtClean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mais importantes pontos </a:t>
            </a:r>
            <a:r>
              <a:rPr lang="pt-BR" sz="13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interesse da cidade. O Elétrico 28 é apelidado de “amarelo” pelos lisboetas, tendo chegado dos Estados Unidos da América em 1901.</a:t>
            </a:r>
          </a:p>
          <a:p>
            <a:pPr algn="just"/>
            <a:r>
              <a:rPr lang="pt-BR" sz="13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algn="just"/>
            <a:r>
              <a:rPr lang="pt-BR" sz="13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Este famoso elétrico sobreviveu ao teste do tempo, depois do surgimento do automóvel e dos autocarros, pois continua a ser a </a:t>
            </a:r>
            <a:r>
              <a:rPr lang="pt-BR" sz="1300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melhor forma de percorrer as sinuosas ruas dos bairros históricos de Lisboa</a:t>
            </a:r>
            <a:r>
              <a:rPr lang="pt-BR" sz="13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Ao todo são 50 os elétricos que percorrem </a:t>
            </a:r>
            <a:r>
              <a:rPr lang="pt-BR" sz="1300" dirty="0" smtClean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carreira </a:t>
            </a:r>
            <a:r>
              <a:rPr lang="pt-BR" sz="13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28, todos do início do século XX e construídos em madeira</a:t>
            </a:r>
            <a:r>
              <a:rPr lang="pt-BR" sz="1300" dirty="0" smtClean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pt-BR" sz="1300" dirty="0" smtClean="0">
              <a:solidFill>
                <a:srgbClr val="22222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1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Vá de manhã e</a:t>
            </a:r>
            <a:r>
              <a:rPr lang="pt-BR" sz="13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desfrute da incrível luz da cidade</a:t>
            </a:r>
            <a:r>
              <a:rPr lang="pt-BR" sz="1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Repare nos vários monumentos por onde vai passar, aprecie a Baixa de Lisboa, o elevador da Bica e o Miradouro de Santa Catarina. Siga pela Calçada do Combro, não deixe de olhar para a imponente Assembleia da República e, finalmente, saia na Estrela, onde é imperdível apreciar a Basílica da Estrela.</a:t>
            </a:r>
            <a:endParaRPr lang="pt-BR" sz="1300" b="0" i="0" dirty="0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pt-BR" sz="1200" dirty="0" smtClean="0">
              <a:solidFill>
                <a:schemeClr val="bg1"/>
              </a:solidFill>
              <a:latin typeface="Raleway"/>
            </a:endParaRPr>
          </a:p>
        </p:txBody>
      </p:sp>
      <p:pic>
        <p:nvPicPr>
          <p:cNvPr id="1026" name="Picture 2" descr="Elétrico 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9018" y="0"/>
            <a:ext cx="2023591" cy="3037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Elevador de Santa Justa en Lisboa: cómo llegar, horario y preci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770140"/>
            <a:ext cx="4156570" cy="2766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levador de Santa Justa - De la Baixa al Barrio Alto de Lisbo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702" y="4925912"/>
            <a:ext cx="4806183" cy="159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levadores e ascensores de Lisboa: do mais antigo ao mais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9016" y="3708052"/>
            <a:ext cx="1914525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10086522" y="3411358"/>
            <a:ext cx="1468582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t-PT" sz="11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Ascensor do Lavra</a:t>
            </a:r>
            <a:endParaRPr lang="pt-PT" sz="115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0086522" y="374073"/>
            <a:ext cx="1343478" cy="26930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1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Elétrico 28</a:t>
            </a:r>
            <a:endParaRPr lang="pt-PT" sz="115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72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AA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5851" y="175084"/>
            <a:ext cx="2672587" cy="545351"/>
          </a:xfrm>
          <a:solidFill>
            <a:schemeClr val="tx1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pt-PT" sz="20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Passeio no elétrico 28</a:t>
            </a:r>
            <a:endParaRPr lang="pt-PT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UrBT4JN0O5M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6145" y="720436"/>
            <a:ext cx="4572000" cy="257175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240327" y="637309"/>
            <a:ext cx="6483928" cy="166199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pt-PT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Alfama</a:t>
            </a:r>
          </a:p>
          <a:p>
            <a:pPr algn="just"/>
            <a:endParaRPr lang="pt-PT" sz="14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PT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 um bairro pitoresco com ruas estreitas, largos, becos e escadarias, onde há mercearias, cafés de bairro, restaurantes e algumas casas de fado.</a:t>
            </a:r>
          </a:p>
          <a:p>
            <a:pPr algn="just"/>
            <a:r>
              <a:rPr lang="pt-PT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Muito perto de Alfama fica a colina do Castelo de São Jorge, uma referência na História de Lisboa e de Portugal.</a:t>
            </a:r>
          </a:p>
          <a:p>
            <a:pPr algn="ctr"/>
            <a:endParaRPr lang="pt-PT" dirty="0"/>
          </a:p>
        </p:txBody>
      </p:sp>
      <p:sp>
        <p:nvSpPr>
          <p:cNvPr id="7" name="CuadroTexto 6"/>
          <p:cNvSpPr txBox="1"/>
          <p:nvPr/>
        </p:nvSpPr>
        <p:spPr>
          <a:xfrm>
            <a:off x="5458692" y="0"/>
            <a:ext cx="6483927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Conheça agora algumas zonas da capital de Portugal</a:t>
            </a:r>
            <a:r>
              <a:rPr lang="pt-PT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endParaRPr lang="pt-P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36144" y="3099521"/>
            <a:ext cx="4572000" cy="2462213"/>
          </a:xfrm>
          <a:prstGeom prst="rect">
            <a:avLst/>
          </a:prstGeom>
          <a:solidFill>
            <a:srgbClr val="47EFC7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PT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Chiado</a:t>
            </a:r>
          </a:p>
          <a:p>
            <a:endParaRPr lang="pt-PT" sz="14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Entre o Bairro Alto e a Baixa de Lisboa, o Chiado é uma referência para os lisboetas, e não só.</a:t>
            </a:r>
          </a:p>
          <a:p>
            <a:r>
              <a:rPr lang="pt-PT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Lá encontramos, por exemplo, estabelecimentos comerciais com uma longa tradição. No Chiado podemos almoçar, ou lanchar em restaurantes e pastelarias famosos pela frequência de grandes figuras da literatura portuguesa do século XX, como o poeta Fernando Pessoa. É uma zona da cidade que também interessa aos amantes do Teatro, da Música e da Pintura.</a:t>
            </a:r>
            <a:endParaRPr lang="pt-PT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5458691" y="2299302"/>
            <a:ext cx="6483928" cy="16004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PT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Bairro Alto</a:t>
            </a:r>
          </a:p>
          <a:p>
            <a:endParaRPr lang="pt-PT" sz="14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 um bairro típico com ruas estreitas e prédios antigos que fica muito perto do centro. Atualmente, é um dos centros da vida noturna de Lisboa com bares, restaurantes e casas de fado. Lá, também encontramos um tipo de comércio alternativo, com lojas, galerias e cabeleireiros vanguardistas.</a:t>
            </a:r>
          </a:p>
          <a:p>
            <a:endParaRPr lang="pt-PT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5240327" y="3899740"/>
            <a:ext cx="6483928" cy="181588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PT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Parque das Nações</a:t>
            </a:r>
          </a:p>
          <a:p>
            <a:endParaRPr lang="pt-PT" sz="14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 a zona mais moderna da capital. Situa-se à beira-rio, na zona oriental da cidade, a cerca de 20 minutos do centro. Atrai moradores e visitantes, porque tem muito para oferecer: uma visita ao Oceanário de Lisboa, exposições e espetáculos, espaços verdes, restaurantes, cafés e bares. Também há um grande centro comercial com hipermercado, lojas e salas de cinema.</a:t>
            </a:r>
          </a:p>
          <a:p>
            <a:endParaRPr lang="pt-PT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Ilustración de Ver Video En El Diagrama De Diseño De Dibujos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38" y="175085"/>
            <a:ext cx="681012" cy="54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5458691" y="5715622"/>
            <a:ext cx="5786651" cy="101566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t-PT" sz="15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Responda às perguntas:</a:t>
            </a:r>
          </a:p>
          <a:p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a) Como são os bairros de Alfama e do Bairro Alto?</a:t>
            </a:r>
          </a:p>
          <a:p>
            <a:r>
              <a:rPr lang="pt-PT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Por que  motivo  é que o Parque das Nações atrai tantos visitantes?</a:t>
            </a:r>
          </a:p>
          <a:p>
            <a:r>
              <a:rPr lang="pt-PT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O que é que pode fazer no Chiado?</a:t>
            </a:r>
            <a:endParaRPr lang="pt-PT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8" name="Picture 4" descr="cursos: De olho aqui!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45" y="5863935"/>
            <a:ext cx="884707" cy="795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erê Bus(Desenhos de ônibus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852" y="6156351"/>
            <a:ext cx="349263" cy="210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/>
          <p:cNvSpPr txBox="1"/>
          <p:nvPr/>
        </p:nvSpPr>
        <p:spPr>
          <a:xfrm>
            <a:off x="1553035" y="5715622"/>
            <a:ext cx="3426743" cy="101566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pt-PT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REFEIÇÕES DO DIA</a:t>
            </a:r>
          </a:p>
          <a:p>
            <a:r>
              <a:rPr lang="pt-PT" sz="1500" dirty="0" smtClean="0">
                <a:latin typeface="Calibri" panose="020F0502020204030204" pitchFamily="34" charset="0"/>
                <a:cs typeface="Calibri" panose="020F0502020204030204" pitchFamily="34" charset="0"/>
              </a:rPr>
              <a:t>- pequeno-almoço        - lanche da manhã  - almoço                          -  lanche da tarde</a:t>
            </a:r>
          </a:p>
          <a:p>
            <a:r>
              <a:rPr lang="pt-PT" sz="1500" dirty="0" smtClean="0">
                <a:latin typeface="Calibri" panose="020F0502020204030204" pitchFamily="34" charset="0"/>
                <a:cs typeface="Calibri" panose="020F0502020204030204" pitchFamily="34" charset="0"/>
              </a:rPr>
              <a:t>- jantar</a:t>
            </a:r>
          </a:p>
        </p:txBody>
      </p:sp>
    </p:spTree>
    <p:extLst>
      <p:ext uri="{BB962C8B-B14F-4D97-AF65-F5344CB8AC3E}">
        <p14:creationId xmlns:p14="http://schemas.microsoft.com/office/powerpoint/2010/main" val="329309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31442" y="480882"/>
            <a:ext cx="7096260" cy="59785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1500" b="1" dirty="0" smtClean="0">
                <a:solidFill>
                  <a:srgbClr val="1EAA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Empregado: </a:t>
            </a:r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Boa noite. Quantas pessoas são?</a:t>
            </a:r>
          </a:p>
          <a:p>
            <a:pPr>
              <a:lnSpc>
                <a:spcPct val="150000"/>
              </a:lnSpc>
            </a:pPr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Raquel: Duas. Temos reserva em nome de Raquel Vaz.</a:t>
            </a:r>
          </a:p>
          <a:p>
            <a:pPr>
              <a:lnSpc>
                <a:spcPct val="150000"/>
              </a:lnSpc>
            </a:pPr>
            <a:r>
              <a:rPr lang="pt-PT" sz="1500" b="1" dirty="0" smtClean="0">
                <a:solidFill>
                  <a:srgbClr val="1EAA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Empregado: </a:t>
            </a:r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Faz favor. Aqui está a _________________.</a:t>
            </a:r>
          </a:p>
          <a:p>
            <a:pPr>
              <a:lnSpc>
                <a:spcPct val="150000"/>
              </a:lnSpc>
            </a:pPr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Raquel: Obrigada. O que é que recomenda?</a:t>
            </a:r>
          </a:p>
          <a:p>
            <a:pPr>
              <a:lnSpc>
                <a:spcPct val="150000"/>
              </a:lnSpc>
            </a:pPr>
            <a:r>
              <a:rPr lang="pt-PT" sz="1500" b="1" dirty="0" smtClean="0">
                <a:solidFill>
                  <a:srgbClr val="1EAA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Empregado: </a:t>
            </a:r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bacalhau está muito bom hoje.</a:t>
            </a:r>
          </a:p>
          <a:p>
            <a:pPr>
              <a:lnSpc>
                <a:spcPct val="150000"/>
              </a:lnSpc>
            </a:pPr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Raquel: Está? Não está ________________ ?</a:t>
            </a:r>
          </a:p>
          <a:p>
            <a:pPr>
              <a:lnSpc>
                <a:spcPct val="150000"/>
              </a:lnSpc>
            </a:pPr>
            <a:r>
              <a:rPr lang="pt-PT" sz="1500" b="1" dirty="0" smtClean="0">
                <a:solidFill>
                  <a:srgbClr val="1EAA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Empregado: </a:t>
            </a:r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Não. Está muito saboroso.</a:t>
            </a:r>
          </a:p>
          <a:p>
            <a:pPr>
              <a:lnSpc>
                <a:spcPct val="150000"/>
              </a:lnSpc>
            </a:pPr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Raquel: Então, quero </a:t>
            </a:r>
            <a:r>
              <a:rPr lang="pt-PT" sz="15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bacalhau</a:t>
            </a:r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E uma _______________.</a:t>
            </a:r>
          </a:p>
          <a:p>
            <a:pPr>
              <a:lnSpc>
                <a:spcPct val="150000"/>
              </a:lnSpc>
            </a:pPr>
            <a:r>
              <a:rPr lang="pt-PT" sz="1500" b="1" dirty="0" smtClean="0">
                <a:solidFill>
                  <a:srgbClr val="1EAA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Empregado: </a:t>
            </a:r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para a senhora?</a:t>
            </a:r>
          </a:p>
          <a:p>
            <a:pPr>
              <a:lnSpc>
                <a:spcPct val="150000"/>
              </a:lnSpc>
            </a:pPr>
            <a:r>
              <a:rPr lang="pt-PT" sz="15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Silvia: </a:t>
            </a:r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Pode ser o mesmo.</a:t>
            </a:r>
          </a:p>
          <a:p>
            <a:pPr>
              <a:lnSpc>
                <a:spcPct val="150000"/>
              </a:lnSpc>
            </a:pPr>
            <a:r>
              <a:rPr lang="pt-PT" sz="1500" b="1" dirty="0" smtClean="0">
                <a:solidFill>
                  <a:srgbClr val="1EAA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Empregado: </a:t>
            </a:r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Muito bem. E para ______________ ?</a:t>
            </a:r>
          </a:p>
          <a:p>
            <a:pPr>
              <a:lnSpc>
                <a:spcPct val="150000"/>
              </a:lnSpc>
            </a:pPr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Raquel: Vinho tinto.</a:t>
            </a:r>
          </a:p>
          <a:p>
            <a:pPr>
              <a:lnSpc>
                <a:spcPct val="150000"/>
              </a:lnSpc>
            </a:pPr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---------------------------------------------------------------------------------------------------------------------</a:t>
            </a:r>
          </a:p>
          <a:p>
            <a:pPr>
              <a:lnSpc>
                <a:spcPct val="150000"/>
              </a:lnSpc>
            </a:pPr>
            <a:r>
              <a:rPr lang="pt-PT" sz="1500" b="1" dirty="0" smtClean="0">
                <a:solidFill>
                  <a:srgbClr val="1EAA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Empregado: </a:t>
            </a:r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Querem _________________ ? Temos um gelado de limão muito bom.</a:t>
            </a:r>
          </a:p>
          <a:p>
            <a:pPr>
              <a:lnSpc>
                <a:spcPct val="150000"/>
              </a:lnSpc>
            </a:pPr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Raquel: Não, obrigada. Pode trazer já a conta, faz favor. Podemos _____________ com cartão?</a:t>
            </a:r>
          </a:p>
          <a:p>
            <a:pPr>
              <a:lnSpc>
                <a:spcPct val="150000"/>
              </a:lnSpc>
            </a:pPr>
            <a:r>
              <a:rPr lang="pt-PT" sz="1500" b="1" dirty="0" smtClean="0">
                <a:solidFill>
                  <a:srgbClr val="1EAA4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Empregado: </a:t>
            </a:r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 certeza. 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3007217" y="111550"/>
            <a:ext cx="1944710" cy="36933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bg1"/>
                </a:solidFill>
              </a:rPr>
              <a:t>No restaurante</a:t>
            </a:r>
            <a:endParaRPr lang="pt-PT" b="1" dirty="0">
              <a:solidFill>
                <a:schemeClr val="bg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8481" y="3343475"/>
            <a:ext cx="1798066" cy="3115967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5" name="CuadroTexto 4"/>
          <p:cNvSpPr txBox="1"/>
          <p:nvPr/>
        </p:nvSpPr>
        <p:spPr>
          <a:xfrm>
            <a:off x="6459976" y="1171092"/>
            <a:ext cx="2866232" cy="64633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chemeClr val="accent2">
                    <a:lumMod val="50000"/>
                  </a:schemeClr>
                </a:solidFill>
              </a:rPr>
              <a:t>Ouça e </a:t>
            </a:r>
          </a:p>
          <a:p>
            <a:r>
              <a:rPr lang="pt-PT" b="1" dirty="0">
                <a:solidFill>
                  <a:schemeClr val="accent2">
                    <a:lumMod val="50000"/>
                  </a:schemeClr>
                </a:solidFill>
              </a:rPr>
              <a:t>c</a:t>
            </a:r>
            <a:r>
              <a:rPr lang="pt-PT" b="1" dirty="0" smtClean="0">
                <a:solidFill>
                  <a:schemeClr val="accent2">
                    <a:lumMod val="50000"/>
                  </a:schemeClr>
                </a:solidFill>
              </a:rPr>
              <a:t>omplete o diálogo</a:t>
            </a:r>
            <a:endParaRPr lang="pt-PT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75 Faixa 7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59976" y="1817423"/>
            <a:ext cx="609600" cy="6096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39883" y="0"/>
            <a:ext cx="1676400" cy="33434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823246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2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  <a:alpha val="4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99388" y="622341"/>
            <a:ext cx="3606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rgbClr val="98131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que é  que devo vestir?</a:t>
            </a:r>
            <a:endParaRPr lang="pt-PT" b="1" dirty="0">
              <a:solidFill>
                <a:srgbClr val="98131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811369" y="991673"/>
            <a:ext cx="4765183" cy="95410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Vanda vai a um jantar romântico, mas não sabe o que vestir.</a:t>
            </a:r>
          </a:p>
          <a:p>
            <a:r>
              <a:rPr lang="pt-PT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Olhe para os três conjuntos de roupa que a Vanda escolheu.</a:t>
            </a:r>
          </a:p>
          <a:p>
            <a:r>
              <a:rPr lang="pt-PT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Ouça a conversa da Vanda com a amiga.</a:t>
            </a:r>
          </a:p>
          <a:p>
            <a:r>
              <a:rPr lang="pt-PT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Complete as frases abaixo com o número do conjunto.</a:t>
            </a:r>
            <a:endParaRPr lang="pt-PT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811368" y="2461752"/>
            <a:ext cx="476518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pt-PT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Primeiro</a:t>
            </a:r>
            <a:r>
              <a:rPr lang="pt-PT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as amigas falam sobre o conjunto _____.</a:t>
            </a:r>
          </a:p>
          <a:p>
            <a:pPr algn="just">
              <a:lnSpc>
                <a:spcPct val="150000"/>
              </a:lnSpc>
            </a:pPr>
            <a:r>
              <a:rPr lang="pt-PT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pt-PT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Depois</a:t>
            </a:r>
            <a:r>
              <a:rPr lang="pt-PT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falam sobre o conjunto _____.</a:t>
            </a:r>
          </a:p>
          <a:p>
            <a:pPr algn="just">
              <a:lnSpc>
                <a:spcPct val="150000"/>
              </a:lnSpc>
            </a:pPr>
            <a:r>
              <a:rPr lang="pt-PT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pt-PT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fim</a:t>
            </a:r>
            <a:r>
              <a:rPr lang="pt-PT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falam sobre o conjunto _____.</a:t>
            </a:r>
            <a:endParaRPr lang="pt-PT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6624" y="-2887"/>
            <a:ext cx="1066800" cy="294322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5227" y="0"/>
            <a:ext cx="839659" cy="294322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66689" y="-2874"/>
            <a:ext cx="770518" cy="2946100"/>
          </a:xfrm>
          <a:prstGeom prst="rect">
            <a:avLst/>
          </a:prstGeom>
        </p:spPr>
      </p:pic>
      <p:pic>
        <p:nvPicPr>
          <p:cNvPr id="8" name="o que devo vesti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66248" y="2330738"/>
            <a:ext cx="609600" cy="6096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</p:pic>
      <p:sp>
        <p:nvSpPr>
          <p:cNvPr id="9" name="CuadroTexto 8"/>
          <p:cNvSpPr txBox="1"/>
          <p:nvPr/>
        </p:nvSpPr>
        <p:spPr>
          <a:xfrm>
            <a:off x="811369" y="3797952"/>
            <a:ext cx="546447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Leia as frases e complete com o número.</a:t>
            </a:r>
          </a:p>
          <a:p>
            <a:pPr>
              <a:lnSpc>
                <a:spcPct val="150000"/>
              </a:lnSpc>
            </a:pPr>
            <a:r>
              <a:rPr lang="pt-PT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A Milena diz que o conjunto ______ é bom para ir trabalhar.</a:t>
            </a:r>
          </a:p>
          <a:p>
            <a:pPr>
              <a:lnSpc>
                <a:spcPct val="150000"/>
              </a:lnSpc>
            </a:pPr>
            <a:r>
              <a:rPr lang="pt-PT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A Milena acha que a Vanda vai ter calor com o conjunto ________.</a:t>
            </a:r>
          </a:p>
          <a:p>
            <a:pPr>
              <a:lnSpc>
                <a:spcPct val="150000"/>
              </a:lnSpc>
            </a:pPr>
            <a:r>
              <a:rPr lang="pt-PT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As amigas não falam da cor do conjunto ________.</a:t>
            </a:r>
          </a:p>
          <a:p>
            <a:pPr>
              <a:lnSpc>
                <a:spcPct val="150000"/>
              </a:lnSpc>
            </a:pPr>
            <a:r>
              <a:rPr lang="pt-PT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A Vanda diz que o conjunto ______ é romântico.</a:t>
            </a:r>
            <a:endParaRPr lang="pt-PT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6927154" y="3500037"/>
            <a:ext cx="4134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 os verbos para completar os pares de opostos.</a:t>
            </a:r>
            <a:endParaRPr lang="pt-PT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8216994"/>
              </p:ext>
            </p:extLst>
          </p:nvPr>
        </p:nvGraphicFramePr>
        <p:xfrm>
          <a:off x="6823949" y="3809258"/>
          <a:ext cx="4209939" cy="356646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677831"/>
                <a:gridCol w="311383"/>
                <a:gridCol w="660751"/>
                <a:gridCol w="309727"/>
                <a:gridCol w="805290"/>
                <a:gridCol w="320051"/>
                <a:gridCol w="1124906"/>
              </a:tblGrid>
              <a:tr h="356646">
                <a:tc>
                  <a:txBody>
                    <a:bodyPr/>
                    <a:lstStyle/>
                    <a:p>
                      <a:pPr algn="ctr"/>
                      <a:r>
                        <a:rPr lang="pt-PT" sz="14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pôr</a:t>
                      </a:r>
                      <a:endParaRPr lang="pt-PT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calçar</a:t>
                      </a:r>
                      <a:endParaRPr lang="pt-PT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vestir</a:t>
                      </a:r>
                      <a:endParaRPr lang="pt-PT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vestir-se</a:t>
                      </a:r>
                      <a:endParaRPr lang="pt-PT" sz="1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  <a:alpha val="88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CuadroTexto 13"/>
          <p:cNvSpPr txBox="1"/>
          <p:nvPr/>
        </p:nvSpPr>
        <p:spPr>
          <a:xfrm>
            <a:off x="6796565" y="4168792"/>
            <a:ext cx="423732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tirar os óculos ≠ ________ óculos.</a:t>
            </a:r>
          </a:p>
          <a:p>
            <a:pPr>
              <a:lnSpc>
                <a:spcPct val="150000"/>
              </a:lnSpc>
            </a:pPr>
            <a:r>
              <a:rPr lang="pt-PT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descalçar / tirar as botas ≠ _________ as botas.</a:t>
            </a:r>
          </a:p>
          <a:p>
            <a:pPr>
              <a:lnSpc>
                <a:spcPct val="150000"/>
              </a:lnSpc>
            </a:pPr>
            <a:r>
              <a:rPr lang="pt-PT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despir / tirar a camisa ≠ _________ a camisa.</a:t>
            </a:r>
          </a:p>
          <a:p>
            <a:pPr>
              <a:lnSpc>
                <a:spcPct val="150000"/>
              </a:lnSpc>
            </a:pPr>
            <a:r>
              <a:rPr lang="pt-PT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despir-se ≠ _____________.</a:t>
            </a:r>
          </a:p>
          <a:p>
            <a:r>
              <a:rPr lang="pt-PT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pt-PT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58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3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92913" y="343435"/>
            <a:ext cx="1758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rgbClr val="FFC000"/>
                </a:solidFill>
              </a:rPr>
              <a:t>VERBO ESTAR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2873139"/>
              </p:ext>
            </p:extLst>
          </p:nvPr>
        </p:nvGraphicFramePr>
        <p:xfrm>
          <a:off x="254628" y="712767"/>
          <a:ext cx="2035033" cy="25755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711200"/>
                <a:gridCol w="1323833"/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1400" b="0" dirty="0" smtClean="0">
                          <a:solidFill>
                            <a:schemeClr val="bg1"/>
                          </a:solidFill>
                        </a:rPr>
                        <a:t>eu</a:t>
                      </a:r>
                      <a:endParaRPr lang="pt-PT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400" dirty="0" smtClean="0">
                          <a:solidFill>
                            <a:schemeClr val="bg1"/>
                          </a:solidFill>
                        </a:rPr>
                        <a:t>estou</a:t>
                      </a:r>
                      <a:endParaRPr lang="pt-PT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1400" dirty="0" smtClean="0">
                          <a:solidFill>
                            <a:schemeClr val="bg1"/>
                          </a:solidFill>
                        </a:rPr>
                        <a:t>tu</a:t>
                      </a:r>
                      <a:endParaRPr lang="pt-PT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estás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1400" dirty="0" smtClean="0">
                          <a:solidFill>
                            <a:schemeClr val="bg1"/>
                          </a:solidFill>
                        </a:rPr>
                        <a:t>você</a:t>
                      </a:r>
                    </a:p>
                    <a:p>
                      <a:r>
                        <a:rPr lang="pt-PT" sz="1400" dirty="0" smtClean="0">
                          <a:solidFill>
                            <a:schemeClr val="bg1"/>
                          </a:solidFill>
                        </a:rPr>
                        <a:t>ele </a:t>
                      </a:r>
                    </a:p>
                    <a:p>
                      <a:r>
                        <a:rPr lang="pt-PT" sz="1400" dirty="0" smtClean="0">
                          <a:solidFill>
                            <a:schemeClr val="bg1"/>
                          </a:solidFill>
                        </a:rPr>
                        <a:t>ela</a:t>
                      </a:r>
                      <a:endParaRPr lang="pt-PT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400" b="1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está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1400" dirty="0" smtClean="0">
                          <a:solidFill>
                            <a:schemeClr val="bg1"/>
                          </a:solidFill>
                        </a:rPr>
                        <a:t>nós</a:t>
                      </a:r>
                      <a:endParaRPr lang="pt-PT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estamos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1400" dirty="0" smtClean="0">
                          <a:solidFill>
                            <a:schemeClr val="bg1"/>
                          </a:solidFill>
                        </a:rPr>
                        <a:t>vocês</a:t>
                      </a:r>
                    </a:p>
                    <a:p>
                      <a:r>
                        <a:rPr lang="pt-PT" sz="1400" dirty="0" smtClean="0">
                          <a:solidFill>
                            <a:schemeClr val="bg1"/>
                          </a:solidFill>
                        </a:rPr>
                        <a:t>eles</a:t>
                      </a:r>
                    </a:p>
                    <a:p>
                      <a:r>
                        <a:rPr lang="pt-PT" sz="1400" dirty="0" smtClean="0">
                          <a:solidFill>
                            <a:schemeClr val="bg1"/>
                          </a:solidFill>
                        </a:rPr>
                        <a:t>elas</a:t>
                      </a:r>
                      <a:endParaRPr lang="pt-PT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400" b="1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pt-PT" sz="1400" b="1" dirty="0" smtClean="0">
                          <a:solidFill>
                            <a:schemeClr val="bg1"/>
                          </a:solidFill>
                        </a:rPr>
                        <a:t>estão</a:t>
                      </a:r>
                      <a:endParaRPr lang="pt-PT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2289659" y="0"/>
            <a:ext cx="6488367" cy="4035720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2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advérbio de lugar                      </a:t>
            </a:r>
            <a:r>
              <a:rPr lang="pt-PT" sz="12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dicionário </a:t>
            </a:r>
            <a:r>
              <a:rPr lang="pt-PT" sz="12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está</a:t>
            </a:r>
            <a:r>
              <a:rPr lang="pt-PT" sz="12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ali.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2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 + local </a:t>
            </a:r>
            <a:r>
              <a:rPr lang="pt-PT" sz="12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pt-PT" sz="125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sujeito móvel</a:t>
            </a:r>
            <a:r>
              <a:rPr lang="pt-PT" sz="12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              Os meus amigos </a:t>
            </a:r>
            <a:r>
              <a:rPr lang="pt-PT" sz="12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estão</a:t>
            </a:r>
            <a:r>
              <a:rPr lang="pt-PT" sz="12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 estrangeiro.</a:t>
            </a:r>
          </a:p>
          <a:p>
            <a:pPr>
              <a:lnSpc>
                <a:spcPct val="150000"/>
              </a:lnSpc>
            </a:pPr>
            <a:r>
              <a:rPr lang="pt-PT" sz="12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O Ricardo não </a:t>
            </a:r>
            <a:r>
              <a:rPr lang="pt-PT" sz="12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está </a:t>
            </a:r>
            <a:r>
              <a:rPr lang="pt-PT" sz="12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 Lisboa. </a:t>
            </a:r>
            <a:r>
              <a:rPr lang="pt-PT" sz="12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Está</a:t>
            </a:r>
            <a:r>
              <a:rPr lang="pt-PT" sz="12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férias no Algarve.  </a:t>
            </a:r>
          </a:p>
          <a:p>
            <a:pPr>
              <a:lnSpc>
                <a:spcPct val="150000"/>
              </a:lnSpc>
            </a:pPr>
            <a:r>
              <a:rPr lang="pt-PT" sz="12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2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O livro </a:t>
            </a:r>
            <a:r>
              <a:rPr lang="pt-PT" sz="12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está</a:t>
            </a:r>
            <a:r>
              <a:rPr lang="pt-PT" sz="12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em cima da mesa.</a:t>
            </a:r>
          </a:p>
          <a:p>
            <a:pPr>
              <a:lnSpc>
                <a:spcPct val="150000"/>
              </a:lnSpc>
            </a:pPr>
            <a:endParaRPr lang="pt-PT" sz="125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2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tempo meteorológico               Está </a:t>
            </a:r>
            <a:r>
              <a:rPr lang="pt-PT" sz="12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muito calor lá fora.</a:t>
            </a:r>
            <a:endParaRPr lang="pt-PT" sz="12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2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adjetivo</a:t>
            </a:r>
            <a:r>
              <a:rPr lang="pt-PT" sz="12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(característica temporária)       A sopa </a:t>
            </a:r>
            <a:r>
              <a:rPr lang="pt-PT" sz="12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está </a:t>
            </a:r>
            <a:r>
              <a:rPr lang="pt-PT" sz="12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quente.</a:t>
            </a:r>
          </a:p>
          <a:p>
            <a:pPr>
              <a:lnSpc>
                <a:spcPct val="150000"/>
              </a:lnSpc>
            </a:pPr>
            <a:r>
              <a:rPr lang="pt-PT" sz="125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2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        Este </a:t>
            </a:r>
            <a:r>
              <a:rPr lang="pt-PT" sz="12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bolo não </a:t>
            </a:r>
            <a:r>
              <a:rPr lang="pt-PT" sz="12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está</a:t>
            </a:r>
            <a:r>
              <a:rPr lang="pt-PT" sz="12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muito bom.</a:t>
            </a:r>
          </a:p>
          <a:p>
            <a:pPr>
              <a:lnSpc>
                <a:spcPct val="150000"/>
              </a:lnSpc>
            </a:pPr>
            <a:r>
              <a:rPr lang="pt-PT" sz="12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2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        Hoje </a:t>
            </a:r>
            <a:r>
              <a:rPr lang="pt-PT" sz="12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estou</a:t>
            </a:r>
            <a:r>
              <a:rPr lang="pt-PT" sz="12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cansado.</a:t>
            </a:r>
          </a:p>
          <a:p>
            <a:pPr>
              <a:lnSpc>
                <a:spcPct val="150000"/>
              </a:lnSpc>
            </a:pPr>
            <a:r>
              <a:rPr lang="pt-PT" sz="12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2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        Eles </a:t>
            </a:r>
            <a:r>
              <a:rPr lang="pt-PT" sz="12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estão</a:t>
            </a:r>
            <a:r>
              <a:rPr lang="pt-PT" sz="12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sentados à mesa.</a:t>
            </a:r>
          </a:p>
          <a:p>
            <a:pPr>
              <a:lnSpc>
                <a:spcPct val="150000"/>
              </a:lnSpc>
            </a:pPr>
            <a:r>
              <a:rPr lang="pt-PT" sz="12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         A janela </a:t>
            </a:r>
            <a:r>
              <a:rPr lang="pt-PT" sz="12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está</a:t>
            </a:r>
            <a:r>
              <a:rPr lang="pt-PT" sz="12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aberta.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2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 + nome </a:t>
            </a:r>
            <a:r>
              <a:rPr lang="pt-PT" sz="12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(= ter + nome)       </a:t>
            </a:r>
            <a:r>
              <a:rPr lang="pt-PT" sz="12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Estou</a:t>
            </a:r>
            <a:r>
              <a:rPr lang="pt-PT" sz="12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com sede, mas não </a:t>
            </a:r>
            <a:r>
              <a:rPr lang="pt-PT" sz="12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estou</a:t>
            </a:r>
            <a:r>
              <a:rPr lang="pt-PT" sz="12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com fome.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2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Cumprimentar                   - Como está?</a:t>
            </a:r>
          </a:p>
          <a:p>
            <a:r>
              <a:rPr lang="pt-PT" sz="12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2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- </a:t>
            </a:r>
            <a:r>
              <a:rPr lang="pt-PT" sz="12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Estou</a:t>
            </a:r>
            <a:r>
              <a:rPr lang="pt-PT" sz="12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bem, obrigado.</a:t>
            </a:r>
            <a:endParaRPr lang="pt-PT" sz="12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82199" y="4020922"/>
            <a:ext cx="3942359" cy="28430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PT" sz="12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Complete com estou /estás / está / estamos /estão.  </a:t>
            </a:r>
          </a:p>
          <a:p>
            <a:endParaRPr lang="pt-PT" sz="115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pt-PT" sz="115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1. O tempo ___________ muito bom.</a:t>
            </a:r>
          </a:p>
          <a:p>
            <a:pPr>
              <a:lnSpc>
                <a:spcPct val="150000"/>
              </a:lnSpc>
            </a:pPr>
            <a:r>
              <a:rPr lang="pt-PT" sz="115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2. Ela ________ em casa, mas os filhos __________ na escola.</a:t>
            </a:r>
          </a:p>
          <a:p>
            <a:pPr>
              <a:lnSpc>
                <a:spcPct val="150000"/>
              </a:lnSpc>
            </a:pPr>
            <a:r>
              <a:rPr lang="pt-PT" sz="115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3. - Como ________ a senhora?</a:t>
            </a:r>
          </a:p>
          <a:p>
            <a:pPr>
              <a:lnSpc>
                <a:spcPct val="150000"/>
              </a:lnSpc>
            </a:pPr>
            <a:r>
              <a:rPr lang="pt-PT" sz="115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15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  - __________ bem, obrigada.</a:t>
            </a:r>
          </a:p>
          <a:p>
            <a:pPr>
              <a:lnSpc>
                <a:spcPct val="150000"/>
              </a:lnSpc>
            </a:pPr>
            <a:r>
              <a:rPr lang="pt-PT" sz="115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4. Eu __________ com frio. Pode fechar a janela, por favor?</a:t>
            </a:r>
          </a:p>
          <a:p>
            <a:pPr>
              <a:lnSpc>
                <a:spcPct val="150000"/>
              </a:lnSpc>
            </a:pPr>
            <a:r>
              <a:rPr lang="pt-PT" sz="115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5. O dinheiro ________ dentro da carteira.</a:t>
            </a:r>
          </a:p>
          <a:p>
            <a:pPr>
              <a:lnSpc>
                <a:spcPct val="150000"/>
              </a:lnSpc>
            </a:pPr>
            <a:r>
              <a:rPr lang="pt-PT" sz="115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6. Os livros __________ na pasta.</a:t>
            </a:r>
          </a:p>
          <a:p>
            <a:pPr>
              <a:lnSpc>
                <a:spcPct val="150000"/>
              </a:lnSpc>
            </a:pPr>
            <a:r>
              <a:rPr lang="pt-PT" sz="115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7. Este bolo _________ ótimo.</a:t>
            </a:r>
          </a:p>
          <a:p>
            <a:pPr>
              <a:lnSpc>
                <a:spcPct val="150000"/>
              </a:lnSpc>
            </a:pPr>
            <a:r>
              <a:rPr lang="pt-PT" sz="115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8. Eles ________ sentados à mesa.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224559" y="4020923"/>
            <a:ext cx="3895860" cy="28392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pt-PT" sz="11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pt-PT" sz="115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9. </a:t>
            </a:r>
            <a:r>
              <a:rPr lang="pt-PT" sz="1150" b="1" dirty="0">
                <a:latin typeface="Calibri" panose="020F0502020204030204" pitchFamily="34" charset="0"/>
                <a:cs typeface="Calibri" panose="020F0502020204030204" pitchFamily="34" charset="0"/>
              </a:rPr>
              <a:t>Os meus sapatos _________ </a:t>
            </a:r>
            <a:r>
              <a:rPr lang="pt-PT" sz="115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sujos.</a:t>
            </a:r>
            <a:endParaRPr lang="pt-PT" sz="115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pt-PT" sz="1150" b="1" dirty="0">
                <a:latin typeface="Calibri" panose="020F0502020204030204" pitchFamily="34" charset="0"/>
                <a:cs typeface="Calibri" panose="020F0502020204030204" pitchFamily="34" charset="0"/>
              </a:rPr>
              <a:t>10. O Sr. Matos __________ no Porto.</a:t>
            </a:r>
          </a:p>
          <a:p>
            <a:pPr>
              <a:lnSpc>
                <a:spcPct val="150000"/>
              </a:lnSpc>
            </a:pPr>
            <a:r>
              <a:rPr lang="pt-PT" sz="1150" b="1" dirty="0">
                <a:latin typeface="Calibri" panose="020F0502020204030204" pitchFamily="34" charset="0"/>
                <a:cs typeface="Calibri" panose="020F0502020204030204" pitchFamily="34" charset="0"/>
              </a:rPr>
              <a:t>11 As lojas __________ abertas ao sábado.</a:t>
            </a:r>
          </a:p>
          <a:p>
            <a:pPr>
              <a:lnSpc>
                <a:spcPct val="150000"/>
              </a:lnSpc>
            </a:pPr>
            <a:r>
              <a:rPr lang="pt-PT" sz="1150" b="1" dirty="0">
                <a:latin typeface="Calibri" panose="020F0502020204030204" pitchFamily="34" charset="0"/>
                <a:cs typeface="Calibri" panose="020F0502020204030204" pitchFamily="34" charset="0"/>
              </a:rPr>
              <a:t>12. Ela _________ muito cansada e _________ com sono.</a:t>
            </a:r>
          </a:p>
          <a:p>
            <a:pPr>
              <a:lnSpc>
                <a:spcPct val="150000"/>
              </a:lnSpc>
            </a:pPr>
            <a:r>
              <a:rPr lang="pt-PT" sz="1150" b="1" dirty="0">
                <a:latin typeface="Calibri" panose="020F0502020204030204" pitchFamily="34" charset="0"/>
                <a:cs typeface="Calibri" panose="020F0502020204030204" pitchFamily="34" charset="0"/>
              </a:rPr>
              <a:t>13. Eu e a Ana _____________ de férias.</a:t>
            </a:r>
          </a:p>
          <a:p>
            <a:pPr>
              <a:lnSpc>
                <a:spcPct val="150000"/>
              </a:lnSpc>
            </a:pPr>
            <a:r>
              <a:rPr lang="pt-PT" sz="1150" b="1" dirty="0">
                <a:latin typeface="Calibri" panose="020F0502020204030204" pitchFamily="34" charset="0"/>
                <a:cs typeface="Calibri" panose="020F0502020204030204" pitchFamily="34" charset="0"/>
              </a:rPr>
              <a:t>14. O trabalho já ____________ </a:t>
            </a:r>
            <a:r>
              <a:rPr lang="pt-PT" sz="115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pronto.</a:t>
            </a:r>
          </a:p>
          <a:p>
            <a:pPr>
              <a:lnSpc>
                <a:spcPct val="150000"/>
              </a:lnSpc>
            </a:pPr>
            <a:endParaRPr lang="pt-PT" sz="11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endParaRPr lang="pt-PT" sz="10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endParaRPr lang="pt-PT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endParaRPr lang="pt-PT" sz="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8548255" y="0"/>
            <a:ext cx="3643746" cy="5159105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Faça frases completas com estou /estás / está /estamos /estão.</a:t>
            </a:r>
          </a:p>
          <a:p>
            <a:pPr>
              <a:lnSpc>
                <a:spcPct val="150000"/>
              </a:lnSpc>
            </a:pPr>
            <a:endParaRPr lang="pt-PT" sz="11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pt-PT" sz="1150" dirty="0" smtClean="0">
                <a:latin typeface="Calibri" panose="020F0502020204030204" pitchFamily="34" charset="0"/>
                <a:cs typeface="Calibri" panose="020F0502020204030204" pitchFamily="34" charset="0"/>
              </a:rPr>
              <a:t>1. (o médico / no hospital) </a:t>
            </a:r>
            <a:r>
              <a:rPr lang="pt-PT" sz="1150" i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O médico está no hospital.</a:t>
            </a:r>
          </a:p>
          <a:p>
            <a:pPr>
              <a:lnSpc>
                <a:spcPct val="150000"/>
              </a:lnSpc>
            </a:pPr>
            <a:r>
              <a:rPr lang="pt-PT" sz="1150" dirty="0" smtClean="0">
                <a:latin typeface="Calibri" panose="020F0502020204030204" pitchFamily="34" charset="0"/>
                <a:cs typeface="Calibri" panose="020F0502020204030204" pitchFamily="34" charset="0"/>
              </a:rPr>
              <a:t>2. (hoje / muito calor) _________________________</a:t>
            </a:r>
          </a:p>
          <a:p>
            <a:pPr>
              <a:lnSpc>
                <a:spcPct val="150000"/>
              </a:lnSpc>
            </a:pPr>
            <a:r>
              <a:rPr lang="pt-PT" sz="1150" dirty="0" smtClean="0">
                <a:latin typeface="Calibri" panose="020F0502020204030204" pitchFamily="34" charset="0"/>
                <a:cs typeface="Calibri" panose="020F0502020204030204" pitchFamily="34" charset="0"/>
              </a:rPr>
              <a:t>3. (os meus amigos / na escola) _________________</a:t>
            </a:r>
          </a:p>
          <a:p>
            <a:pPr>
              <a:lnSpc>
                <a:spcPct val="150000"/>
              </a:lnSpc>
            </a:pPr>
            <a:r>
              <a:rPr lang="pt-PT" sz="1150" dirty="0" smtClean="0">
                <a:latin typeface="Calibri" panose="020F0502020204030204" pitchFamily="34" charset="0"/>
                <a:cs typeface="Calibri" panose="020F0502020204030204" pitchFamily="34" charset="0"/>
              </a:rPr>
              <a:t>4. (eu / na sala de aula) ________________________</a:t>
            </a:r>
          </a:p>
          <a:p>
            <a:pPr>
              <a:lnSpc>
                <a:spcPct val="150000"/>
              </a:lnSpc>
            </a:pPr>
            <a:r>
              <a:rPr lang="pt-PT" sz="1150" dirty="0" smtClean="0">
                <a:latin typeface="Calibri" panose="020F0502020204030204" pitchFamily="34" charset="0"/>
                <a:cs typeface="Calibri" panose="020F0502020204030204" pitchFamily="34" charset="0"/>
              </a:rPr>
              <a:t>5. (a sopa / não / muito quente) _________________</a:t>
            </a:r>
          </a:p>
          <a:p>
            <a:pPr>
              <a:lnSpc>
                <a:spcPct val="150000"/>
              </a:lnSpc>
            </a:pPr>
            <a:r>
              <a:rPr lang="pt-PT" sz="1150" dirty="0" smtClean="0">
                <a:latin typeface="Calibri" panose="020F0502020204030204" pitchFamily="34" charset="0"/>
                <a:cs typeface="Calibri" panose="020F0502020204030204" pitchFamily="34" charset="0"/>
              </a:rPr>
              <a:t>6. (tu / cansado) ______________________________</a:t>
            </a:r>
          </a:p>
          <a:p>
            <a:pPr>
              <a:lnSpc>
                <a:spcPct val="150000"/>
              </a:lnSpc>
            </a:pPr>
            <a:r>
              <a:rPr lang="pt-PT" sz="1150" dirty="0" smtClean="0">
                <a:latin typeface="Calibri" panose="020F0502020204030204" pitchFamily="34" charset="0"/>
                <a:cs typeface="Calibri" panose="020F0502020204030204" pitchFamily="34" charset="0"/>
              </a:rPr>
              <a:t>7. (lá fora / muito frio) _________________________</a:t>
            </a:r>
          </a:p>
          <a:p>
            <a:pPr>
              <a:lnSpc>
                <a:spcPct val="150000"/>
              </a:lnSpc>
            </a:pPr>
            <a:r>
              <a:rPr lang="pt-PT" sz="1150" dirty="0" smtClean="0">
                <a:latin typeface="Calibri" panose="020F0502020204030204" pitchFamily="34" charset="0"/>
                <a:cs typeface="Calibri" panose="020F0502020204030204" pitchFamily="34" charset="0"/>
              </a:rPr>
              <a:t>8. (o José /deitado / porque /doente) _____________</a:t>
            </a:r>
          </a:p>
          <a:p>
            <a:pPr>
              <a:lnSpc>
                <a:spcPct val="150000"/>
              </a:lnSpc>
            </a:pPr>
            <a:r>
              <a:rPr lang="pt-PT" sz="1150" dirty="0" smtClean="0">
                <a:latin typeface="Calibri" panose="020F0502020204030204" pitchFamily="34" charset="0"/>
                <a:cs typeface="Calibri" panose="020F0502020204030204" pitchFamily="34" charset="0"/>
              </a:rPr>
              <a:t>9. (o almoço / pronto) _________________________</a:t>
            </a:r>
          </a:p>
          <a:p>
            <a:pPr>
              <a:lnSpc>
                <a:spcPct val="150000"/>
              </a:lnSpc>
            </a:pPr>
            <a:r>
              <a:rPr lang="pt-PT" sz="1150" dirty="0" smtClean="0">
                <a:latin typeface="Calibri" panose="020F0502020204030204" pitchFamily="34" charset="0"/>
                <a:cs typeface="Calibri" panose="020F0502020204030204" pitchFamily="34" charset="0"/>
              </a:rPr>
              <a:t>10. (o cão / não / com fome) ____________________</a:t>
            </a:r>
          </a:p>
          <a:p>
            <a:pPr>
              <a:lnSpc>
                <a:spcPct val="150000"/>
              </a:lnSpc>
            </a:pPr>
            <a:r>
              <a:rPr lang="pt-PT" sz="1150" dirty="0" smtClean="0">
                <a:latin typeface="Calibri" panose="020F0502020204030204" pitchFamily="34" charset="0"/>
                <a:cs typeface="Calibri" panose="020F0502020204030204" pitchFamily="34" charset="0"/>
              </a:rPr>
              <a:t>11. (eu e a Rita / com sono) _____________________</a:t>
            </a:r>
          </a:p>
          <a:p>
            <a:pPr>
              <a:lnSpc>
                <a:spcPct val="150000"/>
              </a:lnSpc>
            </a:pPr>
            <a:r>
              <a:rPr lang="pt-PT" sz="1150" dirty="0" smtClean="0">
                <a:latin typeface="Calibri" panose="020F0502020204030204" pitchFamily="34" charset="0"/>
                <a:cs typeface="Calibri" panose="020F0502020204030204" pitchFamily="34" charset="0"/>
              </a:rPr>
              <a:t>12. (a D. Graça / não / no escritório) ______________</a:t>
            </a:r>
          </a:p>
          <a:p>
            <a:pPr>
              <a:lnSpc>
                <a:spcPct val="150000"/>
              </a:lnSpc>
            </a:pPr>
            <a:r>
              <a:rPr lang="pt-PT" sz="1150" dirty="0" smtClean="0">
                <a:latin typeface="Calibri" panose="020F0502020204030204" pitchFamily="34" charset="0"/>
                <a:cs typeface="Calibri" panose="020F0502020204030204" pitchFamily="34" charset="0"/>
              </a:rPr>
              <a:t>13. (ela / de férias) ____________________________</a:t>
            </a:r>
          </a:p>
          <a:p>
            <a:pPr>
              <a:lnSpc>
                <a:spcPct val="150000"/>
              </a:lnSpc>
            </a:pPr>
            <a:r>
              <a:rPr lang="pt-PT" sz="1150" dirty="0" smtClean="0">
                <a:latin typeface="Calibri" panose="020F0502020204030204" pitchFamily="34" charset="0"/>
                <a:cs typeface="Calibri" panose="020F0502020204030204" pitchFamily="34" charset="0"/>
              </a:rPr>
              <a:t>14. (eles / à espera do autocarro) ________________</a:t>
            </a:r>
          </a:p>
          <a:p>
            <a:pPr>
              <a:lnSpc>
                <a:spcPct val="150000"/>
              </a:lnSpc>
            </a:pPr>
            <a:r>
              <a:rPr lang="pt-PT" sz="1150" dirty="0" smtClean="0">
                <a:latin typeface="Calibri" panose="020F0502020204030204" pitchFamily="34" charset="0"/>
                <a:cs typeface="Calibri" panose="020F0502020204030204" pitchFamily="34" charset="0"/>
              </a:rPr>
              <a:t>15. (vocês / não / em casa) _____________________</a:t>
            </a:r>
          </a:p>
          <a:p>
            <a:pPr>
              <a:lnSpc>
                <a:spcPct val="150000"/>
              </a:lnSpc>
            </a:pPr>
            <a:endParaRPr lang="pt-PT" sz="115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70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872">
              <a:srgbClr val="FFFFFF"/>
            </a:gs>
            <a:gs pos="5000">
              <a:srgbClr val="FFFFFF"/>
            </a:gs>
            <a:gs pos="22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175" y="195351"/>
            <a:ext cx="10384553" cy="982187"/>
          </a:xfrm>
        </p:spPr>
        <p:txBody>
          <a:bodyPr/>
          <a:lstStyle/>
          <a:p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pt-PT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Fado de Lisboa e Fado de Coimbra</a:t>
            </a:r>
            <a:endParaRPr lang="pt-PT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2992" y="3550314"/>
            <a:ext cx="4009954" cy="2245575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412147" y="1740474"/>
            <a:ext cx="1177985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BR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primeiro surge em </a:t>
            </a:r>
            <a:r>
              <a:rPr lang="pt-BR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Lisboa</a:t>
            </a:r>
            <a:r>
              <a:rPr lang="pt-BR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é o mais popular, e tem como base os sentimentos de saudade e amor, contando histórias de </a:t>
            </a:r>
            <a:r>
              <a:rPr lang="pt-BR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angústias </a:t>
            </a:r>
            <a:r>
              <a:rPr lang="pt-BR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mágoas, mas pode também contar histórias divertidas com toque de ironia. É cantado e interpretado por </a:t>
            </a:r>
            <a:r>
              <a:rPr lang="pt-BR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 fadista </a:t>
            </a:r>
            <a:r>
              <a:rPr lang="pt-BR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acompanhado de guitarra portuguesa e viola. </a:t>
            </a:r>
            <a:r>
              <a:rPr lang="pt-BR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Tanto </a:t>
            </a:r>
            <a:r>
              <a:rPr lang="pt-BR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 ser </a:t>
            </a:r>
            <a:r>
              <a:rPr lang="pt-BR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cantado por </a:t>
            </a:r>
            <a:r>
              <a:rPr lang="pt-BR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homens e mulheres</a:t>
            </a:r>
            <a:r>
              <a:rPr lang="pt-BR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tipicamente </a:t>
            </a:r>
            <a:r>
              <a:rPr lang="pt-BR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BR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homem </a:t>
            </a:r>
            <a:r>
              <a:rPr lang="pt-BR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canta </a:t>
            </a:r>
            <a:r>
              <a:rPr lang="pt-BR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BR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fato escuro, enquanto a fadista canta vestida de negro, com um </a:t>
            </a:r>
            <a:r>
              <a:rPr lang="pt-BR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xaile</a:t>
            </a:r>
            <a:r>
              <a:rPr lang="pt-BR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nos seus ombros.</a:t>
            </a:r>
            <a:endParaRPr lang="pt-PT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646111" y="1077133"/>
            <a:ext cx="11242683" cy="646331"/>
          </a:xfrm>
          <a:prstGeom prst="rect">
            <a:avLst/>
          </a:prstGeom>
          <a:solidFill>
            <a:schemeClr val="tx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Fado </a:t>
            </a:r>
            <a:r>
              <a:rPr lang="pt-BR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Lisboa é cantado especialmente nos bairros de Lisboa da </a:t>
            </a:r>
            <a:r>
              <a:rPr lang="pt-B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Mouraria e </a:t>
            </a:r>
            <a:r>
              <a:rPr lang="pt-BR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Alfama</a:t>
            </a:r>
            <a:r>
              <a:rPr lang="pt-BR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enquanto que o Fado de Coimbra descende de </a:t>
            </a:r>
            <a:r>
              <a:rPr lang="pt-B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raízes académicas </a:t>
            </a:r>
            <a:r>
              <a:rPr lang="pt-BR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cidade de </a:t>
            </a:r>
            <a:r>
              <a:rPr lang="pt-BR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Coimbra.</a:t>
            </a:r>
            <a:endParaRPr lang="pt-BR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296025" y="2775141"/>
            <a:ext cx="480696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Fado de </a:t>
            </a:r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Coimbra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tem fortes raízes ligadas às tradições académicas da </a:t>
            </a:r>
            <a:r>
              <a:rPr lang="pt-BR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Universidade de Coimbra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onde espelha sentimentos de romantismo e que retratam a vida dos estudantes da cidade de Coimbra. Como está muito ligado às tradições académicas, este tipo de fado é tradicionalmente </a:t>
            </a:r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cantado por homens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usam </a:t>
            </a:r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fatos e capas </a:t>
            </a:r>
            <a:r>
              <a:rPr lang="pt-B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negras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acompanhados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 </a:t>
            </a:r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guitarra portuguesa e guitarra clássica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com poemas que retratam sentimentos como amor e saudade quer pela cidade, pela Universidade ou por uma mulher.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n 11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147" y="3327182"/>
            <a:ext cx="2883878" cy="339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92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447800" y="207806"/>
            <a:ext cx="17427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O ALFABETO</a:t>
            </a:r>
            <a:endParaRPr lang="pt-PT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alfabe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" y="800100"/>
            <a:ext cx="609600" cy="609600"/>
          </a:xfrm>
          <a:prstGeom prst="rect">
            <a:avLst/>
          </a:prstGeom>
          <a:effectLst>
            <a:outerShdw blurRad="50800" dist="50800" dir="5400000" algn="ctr" rotWithShape="0">
              <a:schemeClr val="bg2">
                <a:lumMod val="60000"/>
                <a:lumOff val="40000"/>
              </a:schemeClr>
            </a:outerShdw>
          </a:effectLst>
        </p:spPr>
      </p:pic>
      <p:sp>
        <p:nvSpPr>
          <p:cNvPr id="4" name="Rectángulo 3"/>
          <p:cNvSpPr/>
          <p:nvPr/>
        </p:nvSpPr>
        <p:spPr>
          <a:xfrm>
            <a:off x="4463554" y="0"/>
            <a:ext cx="7118846" cy="655564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fontAlgn="b"/>
            <a:r>
              <a:rPr lang="pt-BR" sz="15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 diversas letras do alfabeto da língua portuguesa são lidas da seguinte </a:t>
            </a:r>
            <a:r>
              <a:rPr lang="pt-BR" sz="15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forma</a:t>
            </a:r>
            <a:endParaRPr lang="pt-BR" sz="15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(á)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 (</a:t>
            </a:r>
            <a:r>
              <a:rPr lang="pt-BR" sz="15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bê</a:t>
            </a: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 (</a:t>
            </a:r>
            <a:r>
              <a:rPr lang="pt-BR" sz="15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cê</a:t>
            </a: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 (dê)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(é)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 (</a:t>
            </a:r>
            <a:r>
              <a:rPr lang="pt-BR" sz="15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éfe</a:t>
            </a: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 (gê)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 (agá)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(i)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 (</a:t>
            </a:r>
            <a:r>
              <a:rPr lang="pt-BR" sz="15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jóta</a:t>
            </a: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 (cá)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 (</a:t>
            </a:r>
            <a:r>
              <a:rPr lang="pt-BR" sz="15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éle</a:t>
            </a: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 (</a:t>
            </a:r>
            <a:r>
              <a:rPr lang="pt-BR" sz="15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ême</a:t>
            </a: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 (</a:t>
            </a:r>
            <a:r>
              <a:rPr lang="pt-BR" sz="15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êne</a:t>
            </a: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(ó)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 (pê)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 (quê)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 (</a:t>
            </a:r>
            <a:r>
              <a:rPr lang="pt-BR" sz="15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érre</a:t>
            </a: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 (</a:t>
            </a:r>
            <a:r>
              <a:rPr lang="pt-BR" sz="15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ésse</a:t>
            </a: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 (</a:t>
            </a:r>
            <a:r>
              <a:rPr lang="pt-BR" sz="15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tê</a:t>
            </a: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 (u)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(vê)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(</a:t>
            </a:r>
            <a:r>
              <a:rPr lang="pt-BR" sz="15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dáblio</a:t>
            </a: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 (xis)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 (ípsilon</a:t>
            </a:r>
            <a:r>
              <a:rPr lang="pt-BR" sz="1500" b="1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                                      </a:t>
            </a:r>
            <a:endParaRPr lang="pt-BR" sz="1500" b="1" dirty="0">
              <a:solidFill>
                <a:srgbClr val="4040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1500" b="1" dirty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 (</a:t>
            </a:r>
            <a:r>
              <a:rPr lang="pt-BR" sz="1500" b="1" dirty="0" err="1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zê</a:t>
            </a:r>
            <a:r>
              <a:rPr lang="pt-BR" sz="1500" b="1" dirty="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endParaRPr lang="pt-BR" sz="1500" b="1" i="0" dirty="0">
              <a:solidFill>
                <a:srgbClr val="40404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01869" y="1540329"/>
            <a:ext cx="4151478" cy="522957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400" b="1" dirty="0">
                <a:latin typeface="Calibri" panose="020F0502020204030204" pitchFamily="34" charset="0"/>
                <a:cs typeface="Calibri" panose="020F0502020204030204" pitchFamily="34" charset="0"/>
              </a:rPr>
              <a:t>Acentos gráficos e sinais </a:t>
            </a:r>
            <a:r>
              <a:rPr lang="pt-B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diacríticos:</a:t>
            </a:r>
            <a:endParaRPr lang="pt-BR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b="1" dirty="0">
                <a:latin typeface="Calibri" panose="020F0502020204030204" pitchFamily="34" charset="0"/>
                <a:cs typeface="Calibri" panose="020F0502020204030204" pitchFamily="34" charset="0"/>
              </a:rPr>
              <a:t>~ (</a:t>
            </a:r>
            <a:r>
              <a:rPr lang="pt-BR" sz="1400" b="1" dirty="0">
                <a:latin typeface="Calibri" panose="020F0502020204030204" pitchFamily="34" charset="0"/>
                <a:cs typeface="Calibri" panose="020F0502020204030204" pitchFamily="34" charset="0"/>
                <a:hlinkClick r:id="rId5" tooltip="Til"/>
              </a:rPr>
              <a:t>Til</a:t>
            </a:r>
            <a:r>
              <a:rPr lang="pt-BR" sz="1400" b="1" dirty="0">
                <a:latin typeface="Calibri" panose="020F0502020204030204" pitchFamily="34" charset="0"/>
                <a:cs typeface="Calibri" panose="020F0502020204030204" pitchFamily="34" charset="0"/>
              </a:rPr>
              <a:t>) — Nasaliza a vogal "a" e os ditongos "</a:t>
            </a:r>
            <a:r>
              <a:rPr lang="pt-BR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ae</a:t>
            </a:r>
            <a:r>
              <a:rPr lang="pt-BR" sz="1400" b="1" dirty="0">
                <a:latin typeface="Calibri" panose="020F0502020204030204" pitchFamily="34" charset="0"/>
                <a:cs typeface="Calibri" panose="020F0502020204030204" pitchFamily="34" charset="0"/>
              </a:rPr>
              <a:t>", "</a:t>
            </a:r>
            <a:r>
              <a:rPr lang="pt-BR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oe</a:t>
            </a:r>
            <a:r>
              <a:rPr lang="pt-BR" sz="1400" b="1" dirty="0">
                <a:latin typeface="Calibri" panose="020F0502020204030204" pitchFamily="34" charset="0"/>
                <a:cs typeface="Calibri" panose="020F0502020204030204" pitchFamily="34" charset="0"/>
              </a:rPr>
              <a:t>" e "ao" — ã / </a:t>
            </a:r>
            <a:r>
              <a:rPr lang="pt-BR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ãe</a:t>
            </a:r>
            <a:r>
              <a:rPr lang="pt-BR" sz="1400" b="1" dirty="0">
                <a:latin typeface="Calibri" panose="020F0502020204030204" pitchFamily="34" charset="0"/>
                <a:cs typeface="Calibri" panose="020F0502020204030204" pitchFamily="34" charset="0"/>
              </a:rPr>
              <a:t> / </a:t>
            </a:r>
            <a:r>
              <a:rPr lang="pt-BR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õe</a:t>
            </a:r>
            <a:r>
              <a:rPr lang="pt-BR" sz="1400" b="1" dirty="0">
                <a:latin typeface="Calibri" panose="020F0502020204030204" pitchFamily="34" charset="0"/>
                <a:cs typeface="Calibri" panose="020F0502020204030204" pitchFamily="34" charset="0"/>
              </a:rPr>
              <a:t> / </a:t>
            </a:r>
            <a:r>
              <a:rPr lang="pt-BR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ão</a:t>
            </a:r>
            <a:r>
              <a:rPr lang="pt-BR" sz="14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b="1" dirty="0">
                <a:latin typeface="Calibri" panose="020F0502020204030204" pitchFamily="34" charset="0"/>
                <a:cs typeface="Calibri" panose="020F0502020204030204" pitchFamily="34" charset="0"/>
              </a:rPr>
              <a:t>¸ (</a:t>
            </a:r>
            <a:r>
              <a:rPr lang="pt-BR" sz="1400" b="1" dirty="0">
                <a:latin typeface="Calibri" panose="020F0502020204030204" pitchFamily="34" charset="0"/>
                <a:cs typeface="Calibri" panose="020F0502020204030204" pitchFamily="34" charset="0"/>
                <a:hlinkClick r:id="rId6" tooltip="Cedilha"/>
              </a:rPr>
              <a:t>Cedilha</a:t>
            </a:r>
            <a:r>
              <a:rPr lang="pt-BR" sz="1400" b="1" dirty="0">
                <a:latin typeface="Calibri" panose="020F0502020204030204" pitchFamily="34" charset="0"/>
                <a:cs typeface="Calibri" panose="020F0502020204030204" pitchFamily="34" charset="0"/>
              </a:rPr>
              <a:t>) — Confere à letra "c" o som da letra "s" diante de "a", "o" e "u" — </a:t>
            </a:r>
            <a:r>
              <a:rPr lang="pt-B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ç.</a:t>
            </a:r>
            <a:endParaRPr lang="pt-BR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b="1" dirty="0">
                <a:latin typeface="Calibri" panose="020F0502020204030204" pitchFamily="34" charset="0"/>
                <a:cs typeface="Calibri" panose="020F0502020204030204" pitchFamily="34" charset="0"/>
              </a:rPr>
              <a:t>^ (</a:t>
            </a:r>
            <a:r>
              <a:rPr lang="pt-BR" sz="14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Acento Circunflexo</a:t>
            </a:r>
            <a:r>
              <a:rPr lang="pt-BR" sz="1400" b="1" dirty="0">
                <a:latin typeface="Calibri" panose="020F0502020204030204" pitchFamily="34" charset="0"/>
                <a:cs typeface="Calibri" panose="020F0502020204030204" pitchFamily="34" charset="0"/>
              </a:rPr>
              <a:t>) — Indica a sílaba tónica e fecha o timbre das vogais "a", "e" e "o", nos casos em que se requer acentuação gráfica — â / ê / ô.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b="1" dirty="0">
                <a:latin typeface="Calibri" panose="020F0502020204030204" pitchFamily="34" charset="0"/>
                <a:cs typeface="Calibri" panose="020F0502020204030204" pitchFamily="34" charset="0"/>
              </a:rPr>
              <a:t>´ (</a:t>
            </a:r>
            <a:r>
              <a:rPr lang="pt-BR" sz="14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Acento Agudo</a:t>
            </a:r>
            <a:r>
              <a:rPr lang="pt-BR" sz="1400" b="1" dirty="0">
                <a:latin typeface="Calibri" panose="020F0502020204030204" pitchFamily="34" charset="0"/>
                <a:cs typeface="Calibri" panose="020F0502020204030204" pitchFamily="34" charset="0"/>
              </a:rPr>
              <a:t>) — Indica a sílaba tónica e abre o timbre das vogais nos casos em que se requer acentuação gráfica — á / é / í / ó / ú.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b="1" dirty="0">
                <a:latin typeface="Calibri" panose="020F0502020204030204" pitchFamily="34" charset="0"/>
                <a:cs typeface="Calibri" panose="020F0502020204030204" pitchFamily="34" charset="0"/>
              </a:rPr>
              <a:t>` (</a:t>
            </a:r>
            <a:r>
              <a:rPr lang="pt-BR" sz="14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Acento Grave</a:t>
            </a:r>
            <a:r>
              <a:rPr lang="pt-BR" sz="1400" b="1" dirty="0">
                <a:latin typeface="Calibri" panose="020F0502020204030204" pitchFamily="34" charset="0"/>
                <a:cs typeface="Calibri" panose="020F0502020204030204" pitchFamily="34" charset="0"/>
              </a:rPr>
              <a:t>) — Utilizado para marcar o caso dativo feminino (à), por oposição a "ao" (masculino), e dos pronomes "aquele", "aquela" e "aquilo" — à. </a:t>
            </a:r>
            <a:endParaRPr lang="pt-BR" sz="1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O acento </a:t>
            </a:r>
            <a:r>
              <a:rPr lang="pt-BR" sz="1400" b="1" dirty="0">
                <a:latin typeface="Calibri" panose="020F0502020204030204" pitchFamily="34" charset="0"/>
                <a:cs typeface="Calibri" panose="020F0502020204030204" pitchFamily="34" charset="0"/>
              </a:rPr>
              <a:t>grave indica a ocorrência do fenômeno linguístico denominado </a:t>
            </a:r>
            <a:r>
              <a:rPr lang="pt-BR" sz="1400" b="1" dirty="0">
                <a:latin typeface="Calibri" panose="020F0502020204030204" pitchFamily="34" charset="0"/>
                <a:cs typeface="Calibri" panose="020F0502020204030204" pitchFamily="34" charset="0"/>
                <a:hlinkClick r:id="rId7" tooltip="Crase"/>
              </a:rPr>
              <a:t>crase</a:t>
            </a:r>
            <a:r>
              <a:rPr lang="pt-BR" sz="14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pt-BR" sz="1400" b="1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7603" y="963873"/>
            <a:ext cx="2799199" cy="195044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08235" y="3057098"/>
            <a:ext cx="2728968" cy="193598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37203" y="3057098"/>
            <a:ext cx="2631305" cy="247043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82144" y="5690248"/>
            <a:ext cx="1581150" cy="371475"/>
          </a:xfrm>
          <a:prstGeom prst="rect">
            <a:avLst/>
          </a:prstGeom>
          <a:solidFill>
            <a:srgbClr val="FFFF00">
              <a:alpha val="30000"/>
            </a:srgbClr>
          </a:solidFill>
        </p:spPr>
      </p:pic>
      <p:cxnSp>
        <p:nvCxnSpPr>
          <p:cNvPr id="11" name="Conector recto 10"/>
          <p:cNvCxnSpPr/>
          <p:nvPr/>
        </p:nvCxnSpPr>
        <p:spPr>
          <a:xfrm>
            <a:off x="6482144" y="5690248"/>
            <a:ext cx="0" cy="3714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>
            <a:off x="6482144" y="5690248"/>
            <a:ext cx="1581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>
            <a:off x="8063294" y="5690248"/>
            <a:ext cx="0" cy="3714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 flipH="1">
            <a:off x="6482144" y="6061723"/>
            <a:ext cx="1581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942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8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729" y="122831"/>
            <a:ext cx="4973895" cy="512804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73206" y="136478"/>
            <a:ext cx="518615" cy="55955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pt-PT"/>
          </a:p>
        </p:txBody>
      </p:sp>
      <p:sp>
        <p:nvSpPr>
          <p:cNvPr id="4" name="CuadroTexto 3"/>
          <p:cNvSpPr txBox="1"/>
          <p:nvPr/>
        </p:nvSpPr>
        <p:spPr>
          <a:xfrm>
            <a:off x="5043054" y="122830"/>
            <a:ext cx="367570" cy="57320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pt-PT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147" y="5250873"/>
            <a:ext cx="4964477" cy="131491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6701" y="0"/>
            <a:ext cx="52225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78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344717" y="1538883"/>
            <a:ext cx="1481609" cy="369332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Verbo ter</a:t>
            </a:r>
            <a:endParaRPr lang="pt-PT" dirty="0"/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02462"/>
              </p:ext>
            </p:extLst>
          </p:nvPr>
        </p:nvGraphicFramePr>
        <p:xfrm>
          <a:off x="583972" y="1910898"/>
          <a:ext cx="3003101" cy="2999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368"/>
                <a:gridCol w="2094733"/>
              </a:tblGrid>
              <a:tr h="378156">
                <a:tc>
                  <a:txBody>
                    <a:bodyPr/>
                    <a:lstStyle/>
                    <a:p>
                      <a:r>
                        <a:rPr lang="pt-PT" b="0" dirty="0" smtClean="0">
                          <a:solidFill>
                            <a:schemeClr val="bg1"/>
                          </a:solidFill>
                        </a:rPr>
                        <a:t>eu</a:t>
                      </a:r>
                      <a:endParaRPr lang="pt-PT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0" dirty="0" smtClean="0">
                          <a:solidFill>
                            <a:schemeClr val="bg1"/>
                          </a:solidFill>
                        </a:rPr>
                        <a:t>tenho</a:t>
                      </a:r>
                      <a:endParaRPr lang="pt-PT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  <a:tr h="378156">
                <a:tc>
                  <a:txBody>
                    <a:bodyPr/>
                    <a:lstStyle/>
                    <a:p>
                      <a:r>
                        <a:rPr lang="pt-PT" dirty="0" smtClean="0"/>
                        <a:t>tu</a:t>
                      </a:r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>
                          <a:solidFill>
                            <a:schemeClr val="bg1"/>
                          </a:solidFill>
                        </a:rPr>
                        <a:t>tens</a:t>
                      </a:r>
                      <a:endParaRPr lang="pt-PT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  <a:tr h="932440">
                <a:tc>
                  <a:txBody>
                    <a:bodyPr/>
                    <a:lstStyle/>
                    <a:p>
                      <a:r>
                        <a:rPr lang="pt-PT" dirty="0" smtClean="0"/>
                        <a:t>você</a:t>
                      </a:r>
                    </a:p>
                    <a:p>
                      <a:r>
                        <a:rPr lang="pt-PT" dirty="0" smtClean="0"/>
                        <a:t>ele</a:t>
                      </a:r>
                    </a:p>
                    <a:p>
                      <a:r>
                        <a:rPr lang="pt-PT" dirty="0" smtClean="0"/>
                        <a:t>ela</a:t>
                      </a:r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pt-PT" dirty="0" smtClean="0">
                          <a:solidFill>
                            <a:schemeClr val="bg1"/>
                          </a:solidFill>
                        </a:rPr>
                        <a:t>tem</a:t>
                      </a:r>
                      <a:endParaRPr lang="pt-PT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  <a:tr h="378156">
                <a:tc>
                  <a:txBody>
                    <a:bodyPr/>
                    <a:lstStyle/>
                    <a:p>
                      <a:r>
                        <a:rPr lang="pt-PT" dirty="0" smtClean="0"/>
                        <a:t>nós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>
                          <a:solidFill>
                            <a:schemeClr val="bg1"/>
                          </a:solidFill>
                        </a:rPr>
                        <a:t>temos</a:t>
                      </a:r>
                      <a:endParaRPr lang="pt-PT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  <a:tr h="932440">
                <a:tc>
                  <a:txBody>
                    <a:bodyPr/>
                    <a:lstStyle/>
                    <a:p>
                      <a:r>
                        <a:rPr lang="pt-PT" dirty="0" smtClean="0"/>
                        <a:t>vocês</a:t>
                      </a:r>
                    </a:p>
                    <a:p>
                      <a:r>
                        <a:rPr lang="pt-PT" dirty="0" smtClean="0"/>
                        <a:t>eles </a:t>
                      </a:r>
                    </a:p>
                    <a:p>
                      <a:r>
                        <a:rPr lang="pt-PT" dirty="0" smtClean="0"/>
                        <a:t>elas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pt-PT" dirty="0" smtClean="0">
                          <a:solidFill>
                            <a:schemeClr val="bg1"/>
                          </a:solidFill>
                        </a:rPr>
                        <a:t>têm</a:t>
                      </a:r>
                      <a:endParaRPr lang="pt-PT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CuadroTexto 12"/>
          <p:cNvSpPr txBox="1"/>
          <p:nvPr/>
        </p:nvSpPr>
        <p:spPr>
          <a:xfrm>
            <a:off x="3794892" y="783181"/>
            <a:ext cx="6914672" cy="5863144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com o verbo ter na forma correta:</a:t>
            </a:r>
          </a:p>
          <a:p>
            <a:pPr algn="just">
              <a:lnSpc>
                <a:spcPct val="150000"/>
              </a:lnSpc>
            </a:pPr>
            <a:r>
              <a:rPr lang="pt-PT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Eles ________  3 filhos.</a:t>
            </a:r>
          </a:p>
          <a:p>
            <a:pPr algn="just">
              <a:lnSpc>
                <a:spcPct val="150000"/>
              </a:lnSpc>
            </a:pPr>
            <a:r>
              <a:rPr lang="pt-PT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Nós ___________ um apartamento em Lisboa.</a:t>
            </a:r>
          </a:p>
          <a:p>
            <a:pPr algn="just">
              <a:lnSpc>
                <a:spcPct val="150000"/>
              </a:lnSpc>
            </a:pPr>
            <a:r>
              <a:rPr lang="pt-PT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 Ela _________ medo de ratos.</a:t>
            </a:r>
          </a:p>
          <a:p>
            <a:pPr algn="just">
              <a:lnSpc>
                <a:spcPct val="150000"/>
              </a:lnSpc>
            </a:pPr>
            <a:r>
              <a:rPr lang="pt-PT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Quem é que ________ uma caneta vermelha?</a:t>
            </a:r>
          </a:p>
          <a:p>
            <a:pPr algn="just">
              <a:lnSpc>
                <a:spcPct val="150000"/>
              </a:lnSpc>
            </a:pPr>
            <a:r>
              <a:rPr lang="pt-PT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Eu ____________ uma festa no sábado.</a:t>
            </a:r>
          </a:p>
          <a:p>
            <a:pPr algn="just">
              <a:lnSpc>
                <a:spcPct val="150000"/>
              </a:lnSpc>
            </a:pPr>
            <a:r>
              <a:rPr lang="pt-PT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Hoje não ___________ tempo, mas amanhã falo com vocês.</a:t>
            </a:r>
          </a:p>
          <a:p>
            <a:pPr algn="just">
              <a:lnSpc>
                <a:spcPct val="150000"/>
              </a:lnSpc>
            </a:pPr>
            <a:r>
              <a:rPr lang="pt-PT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Eles ________ sempre muitos trabalhos para casa e, às vezes, __________ dificuldade nos exercícios.</a:t>
            </a:r>
          </a:p>
          <a:p>
            <a:pPr algn="just">
              <a:lnSpc>
                <a:spcPct val="150000"/>
              </a:lnSpc>
            </a:pPr>
            <a:r>
              <a:rPr lang="pt-PT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- Quantos anos tens?</a:t>
            </a:r>
          </a:p>
          <a:p>
            <a:pPr algn="just">
              <a:lnSpc>
                <a:spcPct val="150000"/>
              </a:lnSpc>
            </a:pPr>
            <a:r>
              <a:rPr lang="pt-P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 _____________ 15 anos.</a:t>
            </a:r>
          </a:p>
          <a:p>
            <a:pPr algn="just">
              <a:lnSpc>
                <a:spcPct val="150000"/>
              </a:lnSpc>
            </a:pPr>
            <a:r>
              <a:rPr lang="pt-PT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 As crianças deles são muito travessas, às vezes eles já não ________ paciência.</a:t>
            </a:r>
          </a:p>
          <a:p>
            <a:pPr algn="just">
              <a:lnSpc>
                <a:spcPct val="150000"/>
              </a:lnSpc>
            </a:pPr>
            <a:r>
              <a:rPr lang="pt-PT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 Vou beber água, __________ muita sede.</a:t>
            </a:r>
          </a:p>
          <a:p>
            <a:pPr algn="just">
              <a:lnSpc>
                <a:spcPct val="150000"/>
              </a:lnSpc>
            </a:pPr>
            <a:r>
              <a:rPr lang="pt-PT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11. A Sónia _______ olhos azuis.</a:t>
            </a:r>
          </a:p>
          <a:p>
            <a:pPr algn="just">
              <a:lnSpc>
                <a:spcPct val="150000"/>
              </a:lnSpc>
            </a:pPr>
            <a:r>
              <a:rPr lang="pt-PT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12. Eu nunca ________ fome de manhã.</a:t>
            </a:r>
          </a:p>
          <a:p>
            <a:pPr algn="just">
              <a:lnSpc>
                <a:spcPct val="150000"/>
              </a:lnSpc>
            </a:pPr>
            <a:r>
              <a:rPr lang="pt-PT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13. - O que é que tu ________ ?</a:t>
            </a:r>
          </a:p>
          <a:p>
            <a:pPr algn="just">
              <a:lnSpc>
                <a:spcPct val="150000"/>
              </a:lnSpc>
            </a:pPr>
            <a:r>
              <a:rPr lang="pt-P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__________ calor, Abre a janela, por favor.</a:t>
            </a:r>
          </a:p>
          <a:p>
            <a:pPr algn="just"/>
            <a:endParaRPr lang="pt-PT" dirty="0">
              <a:solidFill>
                <a:schemeClr val="bg1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8686799" y="0"/>
            <a:ext cx="3505201" cy="190821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endParaRPr lang="pt-PT" dirty="0" smtClean="0"/>
          </a:p>
          <a:p>
            <a:r>
              <a:rPr lang="pt-PT" sz="1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falar de sensações:</a:t>
            </a:r>
            <a:endParaRPr lang="pt-P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 </a:t>
            </a:r>
            <a:r>
              <a:rPr lang="pt-PT" sz="1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 + nome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pt-PT" sz="1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estar com + nome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Ex.: - </a:t>
            </a:r>
            <a:r>
              <a:rPr lang="pt-PT" sz="160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Tenho frio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</a:p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</a:t>
            </a:r>
            <a:r>
              <a:rPr lang="pt-PT" sz="160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Estou com frio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7910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008811" y="304731"/>
            <a:ext cx="3940935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b="1" dirty="0">
                <a:solidFill>
                  <a:schemeClr val="tx2">
                    <a:lumMod val="25000"/>
                  </a:schemeClr>
                </a:solidFill>
              </a:rPr>
              <a:t>d</a:t>
            </a:r>
            <a:r>
              <a:rPr lang="pt-PT" b="1" dirty="0" smtClean="0">
                <a:solidFill>
                  <a:schemeClr val="tx2">
                    <a:lumMod val="25000"/>
                  </a:schemeClr>
                </a:solidFill>
              </a:rPr>
              <a:t>emonstrativos variáveis</a:t>
            </a:r>
            <a:endParaRPr lang="pt-PT" b="1" dirty="0">
              <a:solidFill>
                <a:schemeClr val="tx2">
                  <a:lumMod val="25000"/>
                </a:schemeClr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4417" y="0"/>
            <a:ext cx="4637583" cy="1815921"/>
          </a:xfrm>
          <a:prstGeom prst="rect">
            <a:avLst/>
          </a:prstGeom>
        </p:spPr>
      </p:pic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136916"/>
              </p:ext>
            </p:extLst>
          </p:nvPr>
        </p:nvGraphicFramePr>
        <p:xfrm>
          <a:off x="383504" y="796940"/>
          <a:ext cx="6944576" cy="1753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6144"/>
                <a:gridCol w="1736144"/>
                <a:gridCol w="1736144"/>
                <a:gridCol w="1736144"/>
              </a:tblGrid>
              <a:tr h="350616">
                <a:tc gridSpan="2">
                  <a:txBody>
                    <a:bodyPr/>
                    <a:lstStyle/>
                    <a:p>
                      <a:pPr algn="ctr"/>
                      <a:r>
                        <a:rPr lang="pt-PT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SINGULAR</a:t>
                      </a:r>
                      <a:endParaRPr lang="pt-PT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PLURAL</a:t>
                      </a:r>
                      <a:endParaRPr lang="pt-PT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350616"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masculino</a:t>
                      </a:r>
                      <a:endParaRPr lang="pt-PT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feminino</a:t>
                      </a:r>
                      <a:endParaRPr lang="pt-PT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masculino</a:t>
                      </a:r>
                      <a:endParaRPr lang="pt-PT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feminino</a:t>
                      </a:r>
                      <a:endParaRPr lang="pt-PT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350616">
                <a:tc>
                  <a:txBody>
                    <a:bodyPr/>
                    <a:lstStyle/>
                    <a:p>
                      <a:pPr algn="ctr"/>
                      <a:r>
                        <a:rPr lang="pt-PT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este livro</a:t>
                      </a:r>
                      <a:endParaRPr lang="pt-PT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esta caneta</a:t>
                      </a:r>
                      <a:endParaRPr lang="pt-PT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estes livros</a:t>
                      </a:r>
                      <a:endParaRPr lang="pt-PT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estas canetas</a:t>
                      </a:r>
                      <a:endParaRPr lang="pt-PT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350616">
                <a:tc>
                  <a:txBody>
                    <a:bodyPr/>
                    <a:lstStyle/>
                    <a:p>
                      <a:pPr algn="ctr"/>
                      <a:r>
                        <a:rPr lang="pt-PT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esse livro</a:t>
                      </a:r>
                      <a:endParaRPr lang="pt-PT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essa caneta</a:t>
                      </a:r>
                      <a:endParaRPr lang="pt-PT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esses livros</a:t>
                      </a:r>
                      <a:endParaRPr lang="pt-PT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essas canetas</a:t>
                      </a:r>
                      <a:endParaRPr lang="pt-PT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350616">
                <a:tc>
                  <a:txBody>
                    <a:bodyPr/>
                    <a:lstStyle/>
                    <a:p>
                      <a:pPr algn="ctr"/>
                      <a:r>
                        <a:rPr lang="pt-PT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aquele livro</a:t>
                      </a:r>
                      <a:endParaRPr lang="pt-PT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aquela caneta</a:t>
                      </a:r>
                      <a:endParaRPr lang="pt-PT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aqueles livros</a:t>
                      </a:r>
                      <a:endParaRPr lang="pt-PT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aquelas canetas</a:t>
                      </a:r>
                      <a:endParaRPr lang="pt-PT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396384" y="2789576"/>
            <a:ext cx="6944576" cy="3077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Este(s), esta(s) </a:t>
            </a:r>
            <a:r>
              <a:rPr lang="pt-PT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indicam que o nome a que se referem está perto da pessoa que fala (eu).</a:t>
            </a:r>
            <a:endParaRPr lang="pt-PT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79332" y="3323018"/>
            <a:ext cx="6944576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Esse(s), essa(s) </a:t>
            </a:r>
            <a:r>
              <a:rPr lang="pt-PT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indicam que o nome a que se referem está perto da pessoa com quem se fala (tu).</a:t>
            </a:r>
            <a:endParaRPr lang="pt-PT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79332" y="4088739"/>
            <a:ext cx="6944576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Aquele(s), aquela(s) </a:t>
            </a:r>
            <a:r>
              <a:rPr lang="pt-PT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indicam que o nome a que se referem está afastado dos dois interlocutores (o eu e o tu).</a:t>
            </a:r>
            <a:endParaRPr lang="pt-PT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7554416" y="1815921"/>
            <a:ext cx="4637583" cy="3046988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Complete com os demonstrativos variáveis.</a:t>
            </a:r>
          </a:p>
          <a:p>
            <a:r>
              <a:rPr lang="pt-PT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1. - O que é isto? (bolo / de chocolate)</a:t>
            </a:r>
          </a:p>
          <a:p>
            <a:r>
              <a:rPr lang="pt-P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- Isso é um bolo. </a:t>
            </a:r>
            <a:r>
              <a:rPr lang="pt-PT" sz="1600" b="1" i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Esse bolo é de chocolate.</a:t>
            </a:r>
          </a:p>
          <a:p>
            <a:r>
              <a:rPr lang="pt-PT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2. - O que é aquilo? (flores /artificiais)</a:t>
            </a:r>
          </a:p>
          <a:p>
            <a:r>
              <a:rPr lang="pt-P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- Aquilo são flores. _______________________.</a:t>
            </a:r>
          </a:p>
          <a:p>
            <a:r>
              <a:rPr lang="pt-PT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3. O que é isso? (presente / para o Pedro)</a:t>
            </a:r>
          </a:p>
          <a:p>
            <a:r>
              <a:rPr lang="pt-P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- Isto é um presente. ______________________.</a:t>
            </a:r>
          </a:p>
          <a:p>
            <a:r>
              <a:rPr lang="pt-PT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4. O que é isto? (óculos / Vanessa)</a:t>
            </a:r>
          </a:p>
          <a:p>
            <a:r>
              <a:rPr lang="pt-P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- Isso são óculos. _________________________.</a:t>
            </a:r>
          </a:p>
          <a:p>
            <a:r>
              <a:rPr lang="pt-PT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5. O que é aquilo? (supermercado / novo)</a:t>
            </a:r>
          </a:p>
          <a:p>
            <a:r>
              <a:rPr lang="pt-P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- Aquilo é um supermercado. ________________.</a:t>
            </a:r>
          </a:p>
          <a:p>
            <a:endParaRPr lang="pt-P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1195681" y="4784761"/>
            <a:ext cx="4189471" cy="187743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t-PT" sz="1450" b="1" dirty="0" smtClean="0">
                <a:solidFill>
                  <a:srgbClr val="98131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Complete com este(s) / esta(s) / esse(s) / essa(s).</a:t>
            </a:r>
          </a:p>
          <a:p>
            <a:endParaRPr lang="pt-PT" sz="1450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sz="14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Essa caneta </a:t>
            </a:r>
            <a:r>
              <a:rPr lang="pt-PT" sz="145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não escreve.</a:t>
            </a:r>
            <a:endParaRPr lang="pt-PT" sz="145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sz="14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4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Use </a:t>
            </a:r>
            <a:r>
              <a:rPr lang="pt-PT" sz="1450" i="1" u="sng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esta.</a:t>
            </a:r>
          </a:p>
          <a:p>
            <a:r>
              <a:rPr lang="pt-PT" sz="14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Este dicionário não é bom.</a:t>
            </a:r>
          </a:p>
          <a:p>
            <a:r>
              <a:rPr lang="pt-PT" sz="14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4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Toma </a:t>
            </a:r>
            <a:r>
              <a:rPr lang="pt-PT" sz="1450" i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______.</a:t>
            </a:r>
          </a:p>
          <a:p>
            <a:r>
              <a:rPr lang="pt-PT" sz="14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Esses óculos são muito escuros.</a:t>
            </a:r>
          </a:p>
          <a:p>
            <a:r>
              <a:rPr lang="pt-PT" sz="14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4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Põe _______.</a:t>
            </a:r>
            <a:endParaRPr lang="pt-PT" sz="14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4635921" y="5231037"/>
            <a:ext cx="2918495" cy="143116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t-PT" sz="14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Esta camisola é pouco quente.</a:t>
            </a:r>
          </a:p>
          <a:p>
            <a:r>
              <a:rPr lang="pt-PT" sz="14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4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Veste _________.</a:t>
            </a:r>
          </a:p>
          <a:p>
            <a:r>
              <a:rPr lang="pt-PT" sz="14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Esse telemóvel não funciona.</a:t>
            </a:r>
          </a:p>
          <a:p>
            <a:r>
              <a:rPr lang="pt-PT" sz="14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4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Usa __________.</a:t>
            </a:r>
          </a:p>
          <a:p>
            <a:r>
              <a:rPr lang="pt-PT" sz="14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Essa cerveja não está fresca.</a:t>
            </a:r>
          </a:p>
          <a:p>
            <a:r>
              <a:rPr lang="pt-PT" sz="14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4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Bebe _________. </a:t>
            </a:r>
            <a:endParaRPr lang="pt-PT" sz="14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7554416" y="5231037"/>
            <a:ext cx="2697167" cy="143116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t-PT" sz="14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 Esse bolo não está bom.</a:t>
            </a:r>
          </a:p>
          <a:p>
            <a:r>
              <a:rPr lang="pt-PT" sz="14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4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Prova _________.</a:t>
            </a:r>
          </a:p>
          <a:p>
            <a:r>
              <a:rPr lang="pt-PT" sz="14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8. Estas batatas estão frias.</a:t>
            </a:r>
          </a:p>
          <a:p>
            <a:r>
              <a:rPr lang="pt-PT" sz="14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4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Come ________.</a:t>
            </a:r>
          </a:p>
          <a:p>
            <a:r>
              <a:rPr lang="pt-PT" sz="14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9. Esse jornal é de ontem.</a:t>
            </a:r>
          </a:p>
          <a:p>
            <a:r>
              <a:rPr lang="pt-PT" sz="14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4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Lê ___________.</a:t>
            </a:r>
            <a:endParaRPr lang="pt-PT" sz="14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3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7613991" cy="335735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9413" y="0"/>
            <a:ext cx="4592587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4868" y="3357349"/>
            <a:ext cx="3564361" cy="351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57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6727" y="0"/>
            <a:ext cx="2122598" cy="134286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6905" y="496882"/>
            <a:ext cx="1759461" cy="119963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71" y="0"/>
            <a:ext cx="2080907" cy="142931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6780122" y="779444"/>
            <a:ext cx="2253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3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Eles estão a brincar.</a:t>
            </a:r>
          </a:p>
          <a:p>
            <a:r>
              <a:rPr lang="pt-PT" sz="13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Eles não estão a estudar.</a:t>
            </a:r>
            <a:endParaRPr lang="pt-PT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382051" y="573478"/>
            <a:ext cx="2253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3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 a chover.</a:t>
            </a:r>
          </a:p>
          <a:p>
            <a:r>
              <a:rPr lang="pt-PT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pt-PT" sz="13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ão está a nevar.</a:t>
            </a:r>
            <a:endParaRPr lang="pt-PT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9739400" y="1301407"/>
            <a:ext cx="2253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3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 está a ver televisão.</a:t>
            </a:r>
          </a:p>
          <a:p>
            <a:r>
              <a:rPr lang="pt-PT" sz="13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 não está a jantar.</a:t>
            </a:r>
            <a:endParaRPr lang="pt-PT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145166"/>
              </p:ext>
            </p:extLst>
          </p:nvPr>
        </p:nvGraphicFramePr>
        <p:xfrm>
          <a:off x="345471" y="1526292"/>
          <a:ext cx="3199749" cy="34995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6658"/>
                <a:gridCol w="858982"/>
                <a:gridCol w="1704109"/>
              </a:tblGrid>
              <a:tr h="349951">
                <a:tc gridSpan="3">
                  <a:txBody>
                    <a:bodyPr/>
                    <a:lstStyle/>
                    <a:p>
                      <a:pPr algn="ctr"/>
                      <a:r>
                        <a:rPr lang="pt-PT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realização prolongada no presente</a:t>
                      </a:r>
                      <a:endParaRPr lang="pt-PT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49951">
                <a:tc>
                  <a:txBody>
                    <a:bodyPr/>
                    <a:lstStyle/>
                    <a:p>
                      <a:r>
                        <a:rPr lang="pt-PT" sz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</a:t>
                      </a:r>
                      <a:endParaRPr lang="pt-PT" sz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estou</a:t>
                      </a:r>
                      <a:endParaRPr lang="pt-PT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200" b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trabalhar</a:t>
                      </a:r>
                      <a:endParaRPr lang="pt-PT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49951">
                <a:tc>
                  <a:txBody>
                    <a:bodyPr/>
                    <a:lstStyle/>
                    <a:p>
                      <a:r>
                        <a:rPr lang="pt-PT" sz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</a:t>
                      </a:r>
                      <a:endParaRPr lang="pt-PT" sz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estás</a:t>
                      </a:r>
                      <a:endParaRPr lang="pt-PT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estudar </a:t>
                      </a:r>
                      <a:r>
                        <a:rPr lang="pt-PT" sz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português</a:t>
                      </a:r>
                      <a:endParaRPr lang="pt-PT" sz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49853">
                <a:tc>
                  <a:txBody>
                    <a:bodyPr/>
                    <a:lstStyle/>
                    <a:p>
                      <a:endParaRPr lang="pt-PT" sz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t-PT" sz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você</a:t>
                      </a:r>
                    </a:p>
                    <a:p>
                      <a:r>
                        <a:rPr lang="pt-PT" sz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</a:t>
                      </a:r>
                    </a:p>
                    <a:p>
                      <a:r>
                        <a:rPr lang="pt-PT" sz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ela </a:t>
                      </a:r>
                      <a:endParaRPr lang="pt-PT" sz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1200" b="1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1200" b="1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está</a:t>
                      </a:r>
                    </a:p>
                    <a:p>
                      <a:endParaRPr lang="pt-PT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pt-PT" sz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t-PT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tomar </a:t>
                      </a:r>
                      <a:r>
                        <a:rPr lang="pt-PT" sz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um café</a:t>
                      </a:r>
                      <a:endParaRPr lang="pt-PT" sz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49951">
                <a:tc>
                  <a:txBody>
                    <a:bodyPr/>
                    <a:lstStyle/>
                    <a:p>
                      <a:r>
                        <a:rPr lang="pt-PT" sz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nós</a:t>
                      </a:r>
                      <a:endParaRPr lang="pt-PT" sz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estamos</a:t>
                      </a:r>
                      <a:endParaRPr lang="pt-PT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conversar</a:t>
                      </a:r>
                      <a:endParaRPr lang="pt-PT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49853">
                <a:tc>
                  <a:txBody>
                    <a:bodyPr/>
                    <a:lstStyle/>
                    <a:p>
                      <a:endParaRPr lang="pt-PT" sz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t-PT" sz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vocês </a:t>
                      </a:r>
                      <a:endParaRPr lang="pt-PT" sz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t-PT" sz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eles</a:t>
                      </a:r>
                      <a:endParaRPr lang="pt-PT" sz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t-PT" sz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elas </a:t>
                      </a:r>
                      <a:endParaRPr lang="pt-PT" sz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200" b="1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pt-PT" sz="1200" b="1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t-PT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estão</a:t>
                      </a:r>
                      <a:endParaRPr lang="pt-PT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pt-PT" sz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t-PT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ler </a:t>
                      </a:r>
                      <a:r>
                        <a:rPr lang="pt-PT" sz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 jornal</a:t>
                      </a:r>
                      <a:endParaRPr lang="pt-PT" sz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CuadroTexto 9"/>
          <p:cNvSpPr txBox="1"/>
          <p:nvPr/>
        </p:nvSpPr>
        <p:spPr>
          <a:xfrm>
            <a:off x="0" y="5025802"/>
            <a:ext cx="4003964" cy="830997"/>
          </a:xfrm>
          <a:prstGeom prst="rect">
            <a:avLst/>
          </a:prstGeom>
          <a:solidFill>
            <a:schemeClr val="tx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PT" dirty="0" smtClean="0">
              <a:solidFill>
                <a:schemeClr val="bg1"/>
              </a:solidFill>
            </a:endParaRPr>
          </a:p>
          <a:p>
            <a:pPr algn="ctr"/>
            <a:r>
              <a:rPr lang="pt-PT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passado </a:t>
            </a:r>
            <a:r>
              <a:rPr lang="pt-PT" sz="1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-----------------agora-------------------</a:t>
            </a:r>
            <a:r>
              <a:rPr lang="pt-PT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futuro</a:t>
            </a:r>
          </a:p>
          <a:p>
            <a:pPr algn="ctr"/>
            <a:endParaRPr lang="pt-PT" dirty="0">
              <a:solidFill>
                <a:schemeClr val="bg1"/>
              </a:solidFill>
            </a:endParaRPr>
          </a:p>
        </p:txBody>
      </p:sp>
      <p:sp>
        <p:nvSpPr>
          <p:cNvPr id="11" name="Triángulo isósceles 10"/>
          <p:cNvSpPr/>
          <p:nvPr/>
        </p:nvSpPr>
        <p:spPr>
          <a:xfrm flipV="1">
            <a:off x="1945345" y="5216086"/>
            <a:ext cx="183643" cy="1142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CuadroTexto 12"/>
          <p:cNvSpPr txBox="1"/>
          <p:nvPr/>
        </p:nvSpPr>
        <p:spPr>
          <a:xfrm>
            <a:off x="0" y="5889223"/>
            <a:ext cx="415917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Usamos  </a:t>
            </a:r>
            <a:r>
              <a:rPr lang="pt-PT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estar a + infinitivo </a:t>
            </a:r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descrever uma ação que está a acontecer agora, neste momento.</a:t>
            </a:r>
            <a:endParaRPr lang="pt-PT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4155849" y="1569889"/>
            <a:ext cx="4327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Complete as seguintes frases com os verbos listados: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4035773" y="2530377"/>
            <a:ext cx="4319356" cy="424731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Falem mais baixo! Eles </a:t>
            </a:r>
            <a:r>
              <a:rPr lang="pt-PT" sz="1200" b="1" i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estão a estudar</a:t>
            </a:r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A Ana faz anos hoje. A mãe dela _____________ um bolo.</a:t>
            </a: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(ao telefone) - Posso falar com o João, por favor?</a:t>
            </a: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Ele _______________ um duche. Não pode atender.</a:t>
            </a: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Podes desligar a televisão. Eu não ________________.</a:t>
            </a: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Pode explicar outra vez? Nós não _________________ o exercício.</a:t>
            </a: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Despachem-se! O comboio ______________________.</a:t>
            </a: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- Onde está o Nuno?</a:t>
            </a:r>
          </a:p>
          <a:p>
            <a:pPr>
              <a:lnSpc>
                <a:spcPct val="150000"/>
              </a:lnSpc>
            </a:pPr>
            <a:r>
              <a:rPr lang="pt-PT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 Na cozinha. ______________________________agua.</a:t>
            </a: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- Posso levar o jornal?</a:t>
            </a:r>
          </a:p>
          <a:p>
            <a:pPr>
              <a:lnSpc>
                <a:spcPct val="150000"/>
              </a:lnSpc>
            </a:pPr>
            <a:r>
              <a:rPr lang="pt-PT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 Agora não. Eu  ______________________ as notícias.</a:t>
            </a: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 - Onde estão as crianças?</a:t>
            </a:r>
          </a:p>
          <a:p>
            <a:pPr>
              <a:lnSpc>
                <a:spcPct val="150000"/>
              </a:lnSpc>
            </a:pPr>
            <a:r>
              <a:rPr lang="pt-PT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 ____________________________________ no jardim.</a:t>
            </a:r>
          </a:p>
          <a:p>
            <a:pPr>
              <a:lnSpc>
                <a:spcPct val="150000"/>
              </a:lnSpc>
            </a:pPr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 É melhor levar o guarda-chuva. __________________.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8358452" y="1869420"/>
            <a:ext cx="33004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O que é que eles estão a fazer?</a:t>
            </a: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0142" y="5173625"/>
            <a:ext cx="755359" cy="757281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4090" y="2172931"/>
            <a:ext cx="693158" cy="606287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34090" y="2855898"/>
            <a:ext cx="430469" cy="650487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34090" y="4194642"/>
            <a:ext cx="787464" cy="909142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34090" y="5980442"/>
            <a:ext cx="917728" cy="631449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50142" y="3549743"/>
            <a:ext cx="701865" cy="621150"/>
          </a:xfrm>
          <a:prstGeom prst="rect">
            <a:avLst/>
          </a:prstGeom>
        </p:spPr>
      </p:pic>
      <p:sp>
        <p:nvSpPr>
          <p:cNvPr id="27" name="CuadroTexto 26"/>
          <p:cNvSpPr txBox="1"/>
          <p:nvPr/>
        </p:nvSpPr>
        <p:spPr>
          <a:xfrm>
            <a:off x="9221553" y="2295456"/>
            <a:ext cx="2790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tomar o pequeno-almoço</a:t>
            </a:r>
          </a:p>
          <a:p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______________________________</a:t>
            </a:r>
            <a:endParaRPr lang="pt-PT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uadroTexto 28"/>
          <p:cNvSpPr txBox="1"/>
          <p:nvPr/>
        </p:nvSpPr>
        <p:spPr>
          <a:xfrm>
            <a:off x="9221554" y="3019467"/>
            <a:ext cx="2790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ler um livro</a:t>
            </a:r>
            <a:endParaRPr lang="pt-PT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______________________________</a:t>
            </a:r>
            <a:endParaRPr lang="pt-PT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9202886" y="3684100"/>
            <a:ext cx="2790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escrever</a:t>
            </a:r>
            <a:endParaRPr lang="pt-PT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______________________________</a:t>
            </a:r>
            <a:endParaRPr lang="pt-PT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uadroTexto 30"/>
          <p:cNvSpPr txBox="1"/>
          <p:nvPr/>
        </p:nvSpPr>
        <p:spPr>
          <a:xfrm>
            <a:off x="9221554" y="4406116"/>
            <a:ext cx="2790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andar de bicicleta</a:t>
            </a:r>
            <a:endParaRPr lang="pt-PT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______________________________</a:t>
            </a:r>
            <a:endParaRPr lang="pt-PT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uadroTexto 31"/>
          <p:cNvSpPr txBox="1"/>
          <p:nvPr/>
        </p:nvSpPr>
        <p:spPr>
          <a:xfrm>
            <a:off x="9221554" y="5293075"/>
            <a:ext cx="2790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apanhar sol</a:t>
            </a:r>
            <a:endParaRPr lang="pt-PT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______________________________</a:t>
            </a:r>
            <a:endParaRPr lang="pt-PT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CuadroTexto 32"/>
          <p:cNvSpPr txBox="1"/>
          <p:nvPr/>
        </p:nvSpPr>
        <p:spPr>
          <a:xfrm>
            <a:off x="9351818" y="5938046"/>
            <a:ext cx="2790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atravessar a rua</a:t>
            </a:r>
            <a:endParaRPr lang="pt-PT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______________________________</a:t>
            </a:r>
            <a:endParaRPr lang="pt-PT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4649168" y="162375"/>
            <a:ext cx="2923504" cy="38221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b="1" dirty="0">
                <a:solidFill>
                  <a:schemeClr val="bg1"/>
                </a:solidFill>
              </a:rPr>
              <a:t>e</a:t>
            </a:r>
            <a:r>
              <a:rPr lang="pt-PT" b="1" dirty="0" smtClean="0">
                <a:solidFill>
                  <a:schemeClr val="bg1"/>
                </a:solidFill>
              </a:rPr>
              <a:t>star a + infinitivo </a:t>
            </a:r>
            <a:endParaRPr lang="pt-PT" b="1" dirty="0">
              <a:solidFill>
                <a:schemeClr val="bg1"/>
              </a:solidFill>
            </a:endParaRPr>
          </a:p>
        </p:txBody>
      </p:sp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044933"/>
              </p:ext>
            </p:extLst>
          </p:nvPr>
        </p:nvGraphicFramePr>
        <p:xfrm>
          <a:off x="4003963" y="1833457"/>
          <a:ext cx="4382975" cy="7416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053493"/>
                <a:gridCol w="632982"/>
                <a:gridCol w="759577"/>
                <a:gridCol w="1227984"/>
                <a:gridCol w="70893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brincar</a:t>
                      </a:r>
                      <a:endParaRPr lang="pt-PT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tomar</a:t>
                      </a:r>
                      <a:endParaRPr lang="pt-PT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chover</a:t>
                      </a:r>
                      <a:endParaRPr lang="pt-PT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compreender</a:t>
                      </a:r>
                      <a:endParaRPr lang="pt-PT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</a:t>
                      </a:r>
                      <a:endParaRPr lang="pt-PT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estudar</a:t>
                      </a:r>
                      <a:endParaRPr lang="pt-PT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beber</a:t>
                      </a:r>
                      <a:endParaRPr lang="pt-PT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fazer</a:t>
                      </a:r>
                      <a:endParaRPr lang="pt-PT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ler</a:t>
                      </a:r>
                      <a:endParaRPr lang="pt-PT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chegar</a:t>
                      </a:r>
                      <a:endParaRPr lang="pt-PT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139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40599"/>
              </p:ext>
            </p:extLst>
          </p:nvPr>
        </p:nvGraphicFramePr>
        <p:xfrm>
          <a:off x="272956" y="742385"/>
          <a:ext cx="11679465" cy="386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1128"/>
                <a:gridCol w="846162"/>
                <a:gridCol w="1282889"/>
                <a:gridCol w="2429302"/>
                <a:gridCol w="1269241"/>
                <a:gridCol w="1514902"/>
                <a:gridCol w="1473958"/>
                <a:gridCol w="1511883"/>
              </a:tblGrid>
              <a:tr h="386970"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mercearia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talho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retrosaria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padaria/pastelaria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peixaria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papelaria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ourivesaria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farmácia</a:t>
                      </a:r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4239491" y="189916"/>
            <a:ext cx="3990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/>
              <a:t>COMPRAS NAS LOJAS</a:t>
            </a:r>
            <a:endParaRPr lang="pt-PT" b="1" dirty="0"/>
          </a:p>
        </p:txBody>
      </p:sp>
      <p:sp>
        <p:nvSpPr>
          <p:cNvPr id="4" name="Rectángulo 3"/>
          <p:cNvSpPr/>
          <p:nvPr/>
        </p:nvSpPr>
        <p:spPr>
          <a:xfrm>
            <a:off x="10372299" y="-1"/>
            <a:ext cx="887104" cy="742386"/>
          </a:xfrm>
          <a:prstGeom prst="rect">
            <a:avLst/>
          </a:prstGeom>
          <a:solidFill>
            <a:schemeClr val="tx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CuadroTexto 5"/>
          <p:cNvSpPr txBox="1"/>
          <p:nvPr/>
        </p:nvSpPr>
        <p:spPr>
          <a:xfrm>
            <a:off x="831273" y="1274618"/>
            <a:ext cx="8517443" cy="1373453"/>
          </a:xfrm>
          <a:prstGeom prst="rect">
            <a:avLst/>
          </a:prstGeom>
          <a:solidFill>
            <a:srgbClr val="981310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145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Onde é que </a:t>
            </a:r>
            <a:r>
              <a:rPr lang="pt-PT" sz="1450" b="1" u="sng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 de</a:t>
            </a:r>
            <a:r>
              <a:rPr lang="pt-PT" sz="145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45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 para comprar...?</a:t>
            </a:r>
          </a:p>
          <a:p>
            <a:pPr>
              <a:lnSpc>
                <a:spcPct val="150000"/>
              </a:lnSpc>
            </a:pPr>
            <a:r>
              <a:rPr lang="pt-PT" sz="1450" dirty="0" smtClean="0">
                <a:latin typeface="Arial" panose="020B0604020202020204" pitchFamily="34" charset="0"/>
                <a:cs typeface="Arial" panose="020B0604020202020204" pitchFamily="34" charset="0"/>
              </a:rPr>
              <a:t>Ex.: Umas ameixas </a:t>
            </a:r>
            <a:r>
              <a:rPr lang="pt-PT" sz="145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---&gt;</a:t>
            </a:r>
            <a:r>
              <a:rPr lang="pt-PT" sz="1450" dirty="0" smtClean="0">
                <a:latin typeface="Arial" panose="020B0604020202020204" pitchFamily="34" charset="0"/>
                <a:cs typeface="Arial" panose="020B0604020202020204" pitchFamily="34" charset="0"/>
              </a:rPr>
              <a:t> Para comprar (umas) ameixas </a:t>
            </a:r>
            <a:r>
              <a:rPr lang="pt-PT" sz="1450" b="1" u="sng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tenho</a:t>
            </a:r>
            <a:r>
              <a:rPr lang="pt-PT" sz="1450" u="sng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  <a:r>
              <a:rPr lang="pt-PT" sz="145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450" dirty="0" smtClean="0">
                <a:latin typeface="Arial" panose="020B0604020202020204" pitchFamily="34" charset="0"/>
                <a:cs typeface="Arial" panose="020B0604020202020204" pitchFamily="34" charset="0"/>
              </a:rPr>
              <a:t>ir </a:t>
            </a:r>
            <a:r>
              <a:rPr lang="pt-PT" sz="1450" b="1" u="sng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uma </a:t>
            </a:r>
            <a:r>
              <a:rPr lang="pt-PT" sz="1450" b="1" u="sng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frutaria</a:t>
            </a:r>
            <a:r>
              <a:rPr lang="pt-PT" sz="14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45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pt-PT" sz="14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450" b="1" u="sng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</a:t>
            </a:r>
            <a:r>
              <a:rPr lang="pt-PT" sz="145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450" b="1" u="sng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frutaria</a:t>
            </a:r>
          </a:p>
          <a:p>
            <a:pPr>
              <a:lnSpc>
                <a:spcPct val="150000"/>
              </a:lnSpc>
            </a:pPr>
            <a:r>
              <a:rPr lang="pt-PT" sz="1450" dirty="0" smtClean="0">
                <a:latin typeface="Arial" panose="020B0604020202020204" pitchFamily="34" charset="0"/>
                <a:cs typeface="Arial" panose="020B0604020202020204" pitchFamily="34" charset="0"/>
              </a:rPr>
              <a:t>Ex.: Uns bifes de vitela </a:t>
            </a:r>
            <a:r>
              <a:rPr lang="pt-PT" sz="145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---&gt;</a:t>
            </a:r>
            <a:r>
              <a:rPr lang="pt-PT" sz="1450" dirty="0" smtClean="0">
                <a:latin typeface="Arial" panose="020B0604020202020204" pitchFamily="34" charset="0"/>
                <a:cs typeface="Arial" panose="020B0604020202020204" pitchFamily="34" charset="0"/>
              </a:rPr>
              <a:t> Para comprar (uns) bifes de vitela </a:t>
            </a:r>
            <a:r>
              <a:rPr lang="pt-PT" sz="1450" b="1" u="sng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tenho</a:t>
            </a:r>
            <a:r>
              <a:rPr lang="pt-PT" sz="1450" u="sng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  <a:r>
              <a:rPr lang="pt-PT" sz="145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450" dirty="0" smtClean="0">
                <a:latin typeface="Arial" panose="020B0604020202020204" pitchFamily="34" charset="0"/>
                <a:cs typeface="Arial" panose="020B0604020202020204" pitchFamily="34" charset="0"/>
              </a:rPr>
              <a:t>ir </a:t>
            </a:r>
            <a:r>
              <a:rPr lang="pt-PT" sz="1450" b="1" u="sng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um </a:t>
            </a:r>
            <a:r>
              <a:rPr lang="pt-PT" sz="1450" b="1" u="sng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talho</a:t>
            </a:r>
            <a:r>
              <a:rPr lang="pt-PT" sz="14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45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pt-PT" sz="14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450" b="1" u="sng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</a:t>
            </a:r>
            <a:r>
              <a:rPr lang="pt-PT" sz="145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450" b="1" u="sng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talho</a:t>
            </a:r>
            <a:endParaRPr lang="pt-PT" sz="1450" b="1" dirty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PT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974383"/>
              </p:ext>
            </p:extLst>
          </p:nvPr>
        </p:nvGraphicFramePr>
        <p:xfrm>
          <a:off x="2006221" y="2433001"/>
          <a:ext cx="7874757" cy="433578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{616DA210-FB5B-4158-B5E0-FEB733F419BA}</a:tableStyleId>
              </a:tblPr>
              <a:tblGrid>
                <a:gridCol w="3898967"/>
                <a:gridCol w="3975790"/>
              </a:tblGrid>
              <a:tr h="4102618">
                <a:tc>
                  <a:txBody>
                    <a:bodyPr/>
                    <a:lstStyle/>
                    <a:p>
                      <a:endParaRPr lang="pt-PT" sz="14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t-PT" sz="14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um frango</a:t>
                      </a:r>
                    </a:p>
                    <a:p>
                      <a:r>
                        <a:rPr lang="pt-PT" sz="14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uma pulseira</a:t>
                      </a:r>
                    </a:p>
                    <a:p>
                      <a:r>
                        <a:rPr lang="pt-PT" sz="14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amêijoas</a:t>
                      </a:r>
                    </a:p>
                    <a:p>
                      <a:r>
                        <a:rPr lang="pt-PT" sz="14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uns remédios</a:t>
                      </a:r>
                    </a:p>
                    <a:p>
                      <a:r>
                        <a:rPr lang="pt-PT" sz="14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uma pescada</a:t>
                      </a:r>
                    </a:p>
                    <a:p>
                      <a:r>
                        <a:rPr lang="pt-PT" sz="14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 pão</a:t>
                      </a:r>
                    </a:p>
                    <a:p>
                      <a:r>
                        <a:rPr lang="pt-PT" sz="14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 linha e agulha</a:t>
                      </a:r>
                    </a:p>
                    <a:p>
                      <a:r>
                        <a:rPr lang="pt-PT" sz="14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 grão-de-bico</a:t>
                      </a:r>
                    </a:p>
                    <a:p>
                      <a:r>
                        <a:rPr lang="pt-PT" sz="14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 um espadarte</a:t>
                      </a:r>
                    </a:p>
                    <a:p>
                      <a:r>
                        <a:rPr lang="pt-PT" sz="14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 uma caneta</a:t>
                      </a:r>
                    </a:p>
                    <a:p>
                      <a:r>
                        <a:rPr lang="pt-PT" sz="14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 um anel</a:t>
                      </a:r>
                    </a:p>
                    <a:p>
                      <a:r>
                        <a:rPr lang="pt-PT" sz="14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 um bolo de chocolate</a:t>
                      </a:r>
                    </a:p>
                    <a:p>
                      <a:r>
                        <a:rPr lang="pt-PT" sz="14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 botões</a:t>
                      </a:r>
                    </a:p>
                    <a:p>
                      <a:r>
                        <a:rPr lang="pt-PT" sz="14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 uma régua</a:t>
                      </a:r>
                    </a:p>
                    <a:p>
                      <a:r>
                        <a:rPr lang="pt-PT" sz="14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 creme para as mãos</a:t>
                      </a:r>
                    </a:p>
                    <a:p>
                      <a:r>
                        <a:rPr lang="pt-PT" sz="14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 camarão</a:t>
                      </a:r>
                    </a:p>
                    <a:p>
                      <a:r>
                        <a:rPr lang="pt-PT" sz="14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 pensos higiénicos</a:t>
                      </a:r>
                    </a:p>
                    <a:p>
                      <a:endParaRPr lang="pt-PT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4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pt-PT" sz="14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 uma cremalheira</a:t>
                      </a:r>
                    </a:p>
                    <a:p>
                      <a:r>
                        <a:rPr lang="pt-PT" sz="14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 cenouras</a:t>
                      </a:r>
                    </a:p>
                    <a:p>
                      <a:r>
                        <a:rPr lang="pt-PT" sz="145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</a:t>
                      </a:r>
                      <a:r>
                        <a:rPr lang="pt-PT" sz="145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uma borracha</a:t>
                      </a:r>
                    </a:p>
                    <a:p>
                      <a:r>
                        <a:rPr lang="pt-PT" sz="145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 uma lagosta</a:t>
                      </a:r>
                    </a:p>
                    <a:p>
                      <a:r>
                        <a:rPr lang="pt-PT" sz="145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 costeletas de porco</a:t>
                      </a:r>
                    </a:p>
                    <a:p>
                      <a:r>
                        <a:rPr lang="pt-PT" sz="145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 pastéis de nata</a:t>
                      </a:r>
                    </a:p>
                    <a:p>
                      <a:r>
                        <a:rPr lang="pt-PT" sz="145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 azeite</a:t>
                      </a:r>
                    </a:p>
                    <a:p>
                      <a:r>
                        <a:rPr lang="pt-PT" sz="145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 ovos</a:t>
                      </a:r>
                    </a:p>
                    <a:p>
                      <a:r>
                        <a:rPr lang="pt-PT" sz="145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 queques</a:t>
                      </a:r>
                    </a:p>
                    <a:p>
                      <a:r>
                        <a:rPr lang="pt-PT" sz="145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 uns brincos de prata</a:t>
                      </a:r>
                    </a:p>
                    <a:p>
                      <a:r>
                        <a:rPr lang="pt-PT" sz="145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 beterraba</a:t>
                      </a:r>
                    </a:p>
                    <a:p>
                      <a:r>
                        <a:rPr lang="pt-PT" sz="145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 bolachas</a:t>
                      </a:r>
                    </a:p>
                    <a:p>
                      <a:r>
                        <a:rPr lang="pt-PT" sz="145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 um pacote de massa</a:t>
                      </a:r>
                    </a:p>
                    <a:p>
                      <a:r>
                        <a:rPr lang="pt-PT" sz="145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 carne picada</a:t>
                      </a:r>
                    </a:p>
                    <a:p>
                      <a:r>
                        <a:rPr lang="pt-PT" sz="145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 bacalhau</a:t>
                      </a:r>
                    </a:p>
                    <a:p>
                      <a:r>
                        <a:rPr lang="pt-PT" sz="145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 um colar</a:t>
                      </a:r>
                    </a:p>
                    <a:p>
                      <a:r>
                        <a:rPr lang="pt-PT" sz="145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34. pensos rápidos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6" name="Conector recto 15"/>
          <p:cNvCxnSpPr/>
          <p:nvPr/>
        </p:nvCxnSpPr>
        <p:spPr>
          <a:xfrm>
            <a:off x="10372299" y="742385"/>
            <a:ext cx="8871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798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Ver las imágenes de orig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143" y="1488449"/>
            <a:ext cx="7612857" cy="536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Ver las imágenes de orig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91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Ver las imágenes de orig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9346" y="0"/>
            <a:ext cx="2279561" cy="1492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Ver las imágenes de orige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009" y="77268"/>
            <a:ext cx="1338375" cy="1333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06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499" y="1949904"/>
            <a:ext cx="1278053" cy="131928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621" y="5460561"/>
            <a:ext cx="1271407" cy="111337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697" y="4447640"/>
            <a:ext cx="1095246" cy="132098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3681" y="964823"/>
            <a:ext cx="1260225" cy="106124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3028" y="2948878"/>
            <a:ext cx="1470236" cy="103174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1161" y="4977863"/>
            <a:ext cx="1192498" cy="99895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6514" y="75760"/>
            <a:ext cx="1484307" cy="1092989"/>
          </a:xfrm>
          <a:prstGeom prst="rect">
            <a:avLst/>
          </a:prstGeom>
        </p:spPr>
      </p:pic>
      <p:pic>
        <p:nvPicPr>
          <p:cNvPr id="14" name="Marcador de contenido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04777" y="-17366"/>
            <a:ext cx="3536012" cy="6858861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8248124" y="-17366"/>
            <a:ext cx="3928721" cy="283923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700" b="1" dirty="0" smtClean="0">
                <a:solidFill>
                  <a:schemeClr val="tx2">
                    <a:lumMod val="25000"/>
                  </a:schemeClr>
                </a:solidFill>
                <a:latin typeface="Roboto"/>
              </a:rPr>
              <a:t>A </a:t>
            </a:r>
            <a:r>
              <a:rPr lang="pt-BR" sz="1700" b="1" dirty="0">
                <a:solidFill>
                  <a:schemeClr val="tx2">
                    <a:lumMod val="25000"/>
                  </a:schemeClr>
                </a:solidFill>
                <a:latin typeface="Roboto"/>
              </a:rPr>
              <a:t>realização da Declaração Oficial das “Novas 7 Maravilhas do Mundo” em Portugal, </a:t>
            </a:r>
            <a:r>
              <a:rPr lang="pt-BR" sz="1700" b="1" dirty="0" smtClean="0">
                <a:solidFill>
                  <a:schemeClr val="tx2">
                    <a:lumMod val="25000"/>
                  </a:schemeClr>
                </a:solidFill>
                <a:latin typeface="Roboto"/>
              </a:rPr>
              <a:t>em 2007, </a:t>
            </a:r>
            <a:r>
              <a:rPr lang="pt-BR" sz="1700" b="1" dirty="0">
                <a:solidFill>
                  <a:schemeClr val="tx2">
                    <a:lumMod val="25000"/>
                  </a:schemeClr>
                </a:solidFill>
                <a:latin typeface="Roboto"/>
              </a:rPr>
              <a:t>levou à eleição paralela das</a:t>
            </a:r>
            <a:r>
              <a:rPr lang="pt-BR" sz="1700" b="1" dirty="0">
                <a:solidFill>
                  <a:schemeClr val="bg1"/>
                </a:solidFill>
                <a:latin typeface="Roboto"/>
              </a:rPr>
              <a:t> </a:t>
            </a:r>
            <a:endParaRPr lang="pt-BR" sz="1700" b="1" dirty="0" smtClean="0">
              <a:solidFill>
                <a:schemeClr val="bg1"/>
              </a:solidFill>
              <a:latin typeface="Roboto"/>
            </a:endParaRPr>
          </a:p>
          <a:p>
            <a:pPr algn="just">
              <a:lnSpc>
                <a:spcPct val="150000"/>
              </a:lnSpc>
            </a:pPr>
            <a:r>
              <a:rPr lang="pt-BR" sz="1700" b="1" dirty="0" smtClean="0">
                <a:solidFill>
                  <a:schemeClr val="bg1"/>
                </a:solidFill>
                <a:latin typeface="Roboto"/>
              </a:rPr>
              <a:t>“</a:t>
            </a:r>
            <a:r>
              <a:rPr lang="pt-BR" sz="1700" b="1" dirty="0">
                <a:solidFill>
                  <a:schemeClr val="bg1"/>
                </a:solidFill>
                <a:latin typeface="Roboto"/>
              </a:rPr>
              <a:t>7 Maravilhas de Portugal</a:t>
            </a:r>
            <a:r>
              <a:rPr lang="pt-BR" sz="1700" b="1" dirty="0" smtClean="0">
                <a:solidFill>
                  <a:schemeClr val="bg1"/>
                </a:solidFill>
                <a:latin typeface="Roboto"/>
              </a:rPr>
              <a:t>”.</a:t>
            </a:r>
          </a:p>
          <a:p>
            <a:pPr algn="just">
              <a:lnSpc>
                <a:spcPct val="150000"/>
              </a:lnSpc>
            </a:pPr>
            <a:r>
              <a:rPr lang="pt-BR" sz="1700" b="1" dirty="0">
                <a:solidFill>
                  <a:schemeClr val="tx2">
                    <a:lumMod val="25000"/>
                  </a:schemeClr>
                </a:solidFill>
              </a:rPr>
              <a:t>A votação envolveu mais de 350 mil portugueses. 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57225" y="3054323"/>
            <a:ext cx="2624543" cy="3446138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2128156" y="75761"/>
            <a:ext cx="2289298" cy="30777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dirty="0" smtClean="0">
                <a:solidFill>
                  <a:schemeClr val="bg1"/>
                </a:solidFill>
              </a:rPr>
              <a:t>Castelo de Guimarães</a:t>
            </a:r>
            <a:endParaRPr lang="pt-PT" sz="1400" dirty="0">
              <a:solidFill>
                <a:schemeClr val="bg1"/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1899668" y="2646087"/>
            <a:ext cx="1976336" cy="30777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dirty="0" smtClean="0">
                <a:solidFill>
                  <a:schemeClr val="bg1"/>
                </a:solidFill>
              </a:rPr>
              <a:t>Castelo de Óbidos</a:t>
            </a:r>
            <a:endParaRPr lang="pt-PT" sz="1400" dirty="0">
              <a:solidFill>
                <a:schemeClr val="bg1"/>
              </a:solidFill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167260" y="1642127"/>
            <a:ext cx="2229306" cy="30777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pt-PT" sz="1400" dirty="0" smtClean="0">
                <a:solidFill>
                  <a:schemeClr val="bg1"/>
                </a:solidFill>
              </a:rPr>
              <a:t>Mosteiro de Alcobaça </a:t>
            </a:r>
            <a:endParaRPr lang="pt-PT" sz="1400" dirty="0">
              <a:solidFill>
                <a:schemeClr val="bg1"/>
              </a:solidFill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2983748" y="5148014"/>
            <a:ext cx="2202847" cy="307777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r>
              <a:rPr lang="pt-PT" sz="1400" dirty="0" smtClean="0">
                <a:solidFill>
                  <a:schemeClr val="bg1"/>
                </a:solidFill>
              </a:rPr>
              <a:t>Mosteiro dos Jerónimos</a:t>
            </a:r>
            <a:endParaRPr lang="pt-PT" sz="1400" dirty="0"/>
          </a:p>
        </p:txBody>
      </p:sp>
      <p:sp>
        <p:nvSpPr>
          <p:cNvPr id="20" name="Rectángulo 19"/>
          <p:cNvSpPr/>
          <p:nvPr/>
        </p:nvSpPr>
        <p:spPr>
          <a:xfrm>
            <a:off x="192697" y="4139863"/>
            <a:ext cx="2483372" cy="307777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r>
              <a:rPr lang="pt-PT" sz="1400" dirty="0" smtClean="0">
                <a:solidFill>
                  <a:schemeClr val="bg1"/>
                </a:solidFill>
              </a:rPr>
              <a:t>Palácio Nacional da Pena</a:t>
            </a:r>
            <a:endParaRPr lang="pt-PT" sz="1400" dirty="0"/>
          </a:p>
        </p:txBody>
      </p:sp>
      <p:sp>
        <p:nvSpPr>
          <p:cNvPr id="21" name="Rectángulo 20"/>
          <p:cNvSpPr/>
          <p:nvPr/>
        </p:nvSpPr>
        <p:spPr>
          <a:xfrm>
            <a:off x="1569236" y="4679407"/>
            <a:ext cx="1591743" cy="307777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pt-PT" sz="1400" dirty="0" smtClean="0">
                <a:solidFill>
                  <a:schemeClr val="bg1"/>
                </a:solidFill>
              </a:rPr>
              <a:t> Torre de Belém        </a:t>
            </a:r>
            <a:endParaRPr lang="pt-PT" sz="1400" dirty="0"/>
          </a:p>
        </p:txBody>
      </p:sp>
      <p:cxnSp>
        <p:nvCxnSpPr>
          <p:cNvPr id="23" name="Conector recto 22"/>
          <p:cNvCxnSpPr/>
          <p:nvPr/>
        </p:nvCxnSpPr>
        <p:spPr>
          <a:xfrm flipH="1" flipV="1">
            <a:off x="4417454" y="211762"/>
            <a:ext cx="1687132" cy="5510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/>
          <p:cNvCxnSpPr/>
          <p:nvPr/>
        </p:nvCxnSpPr>
        <p:spPr>
          <a:xfrm flipH="1" flipV="1">
            <a:off x="4680958" y="762777"/>
            <a:ext cx="775833" cy="23962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/>
          <p:cNvCxnSpPr>
            <a:endCxn id="18" idx="3"/>
          </p:cNvCxnSpPr>
          <p:nvPr/>
        </p:nvCxnSpPr>
        <p:spPr>
          <a:xfrm flipH="1" flipV="1">
            <a:off x="2396566" y="1796016"/>
            <a:ext cx="2927816" cy="15533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/>
          <p:cNvCxnSpPr>
            <a:endCxn id="17" idx="3"/>
          </p:cNvCxnSpPr>
          <p:nvPr/>
        </p:nvCxnSpPr>
        <p:spPr>
          <a:xfrm flipH="1" flipV="1">
            <a:off x="3876004" y="2799976"/>
            <a:ext cx="1192575" cy="8719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uadroTexto 34"/>
          <p:cNvSpPr txBox="1"/>
          <p:nvPr/>
        </p:nvSpPr>
        <p:spPr>
          <a:xfrm>
            <a:off x="2610355" y="657046"/>
            <a:ext cx="2070603" cy="30777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dirty="0" smtClean="0">
                <a:solidFill>
                  <a:schemeClr val="bg1"/>
                </a:solidFill>
              </a:rPr>
              <a:t>Mosteiro da Batalha</a:t>
            </a:r>
            <a:endParaRPr lang="pt-PT" sz="1400" dirty="0">
              <a:solidFill>
                <a:schemeClr val="bg1"/>
              </a:solidFill>
            </a:endParaRPr>
          </a:p>
        </p:txBody>
      </p:sp>
      <p:cxnSp>
        <p:nvCxnSpPr>
          <p:cNvPr id="63" name="Conector recto 62"/>
          <p:cNvCxnSpPr>
            <a:endCxn id="20" idx="3"/>
          </p:cNvCxnSpPr>
          <p:nvPr/>
        </p:nvCxnSpPr>
        <p:spPr>
          <a:xfrm flipH="1">
            <a:off x="2676069" y="4212390"/>
            <a:ext cx="2203998" cy="813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ctor recto 65"/>
          <p:cNvCxnSpPr/>
          <p:nvPr/>
        </p:nvCxnSpPr>
        <p:spPr>
          <a:xfrm flipH="1">
            <a:off x="3150833" y="4484136"/>
            <a:ext cx="1868922" cy="322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ector recto 68"/>
          <p:cNvCxnSpPr/>
          <p:nvPr/>
        </p:nvCxnSpPr>
        <p:spPr>
          <a:xfrm flipH="1">
            <a:off x="4574315" y="4427849"/>
            <a:ext cx="494264" cy="6990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ángulo 83"/>
          <p:cNvSpPr/>
          <p:nvPr/>
        </p:nvSpPr>
        <p:spPr>
          <a:xfrm>
            <a:off x="8087932" y="2821872"/>
            <a:ext cx="476519" cy="401962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7514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575776" y="321972"/>
            <a:ext cx="6220496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8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Sónia vai fazer perguntas ao João, ao Miguel e ao Tiago.</a:t>
            </a:r>
          </a:p>
          <a:p>
            <a:pPr algn="ctr"/>
            <a:r>
              <a:rPr lang="pt-PT" sz="18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Ouça o texto e assinale a pessoa certa na tabela abaixo.</a:t>
            </a:r>
            <a:endParaRPr lang="pt-PT" sz="185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8778299"/>
              </p:ext>
            </p:extLst>
          </p:nvPr>
        </p:nvGraphicFramePr>
        <p:xfrm>
          <a:off x="1094705" y="1195989"/>
          <a:ext cx="5428642" cy="26468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0351"/>
                <a:gridCol w="772302"/>
                <a:gridCol w="792527"/>
                <a:gridCol w="693462"/>
              </a:tblGrid>
              <a:tr h="421779">
                <a:tc>
                  <a:txBody>
                    <a:bodyPr/>
                    <a:lstStyle/>
                    <a:p>
                      <a:endParaRPr lang="pt-PT" sz="14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5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João</a:t>
                      </a:r>
                      <a:endParaRPr lang="pt-PT" sz="145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5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Miguel</a:t>
                      </a:r>
                      <a:endParaRPr lang="pt-PT" sz="145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5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Tiago</a:t>
                      </a:r>
                      <a:endParaRPr lang="pt-PT" sz="145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145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Quem gosta de </a:t>
                      </a:r>
                      <a:r>
                        <a:rPr lang="pt-PT" sz="1450" b="1" i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sushi</a:t>
                      </a:r>
                      <a:r>
                        <a:rPr lang="pt-PT" sz="145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  <a:endParaRPr lang="pt-PT" sz="145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4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4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4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145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Quem cozinha bem?</a:t>
                      </a:r>
                      <a:endParaRPr lang="pt-PT" sz="145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4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4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4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145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Quem gosta de </a:t>
                      </a:r>
                      <a:r>
                        <a:rPr lang="pt-PT" sz="1450" b="1" i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fast food</a:t>
                      </a:r>
                      <a:r>
                        <a:rPr lang="pt-PT" sz="145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  <a:endParaRPr lang="pt-PT" sz="145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4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4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45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145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Quem é sportinguista?</a:t>
                      </a:r>
                      <a:endParaRPr lang="pt-PT" sz="145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4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4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4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145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Quem gosta de dançar?</a:t>
                      </a:r>
                      <a:endParaRPr lang="pt-PT" sz="145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4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4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4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145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Quem tem família no estrangeiro?</a:t>
                      </a:r>
                      <a:endParaRPr lang="pt-PT" sz="145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4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4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45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pic>
        <p:nvPicPr>
          <p:cNvPr id="6" name="joao, miguel, Tiag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04965" y="340337"/>
            <a:ext cx="609600" cy="609600"/>
          </a:xfrm>
          <a:prstGeom prst="rect">
            <a:avLst/>
          </a:prstGeom>
          <a:solidFill>
            <a:srgbClr val="C00000"/>
          </a:solidFill>
        </p:spPr>
      </p:pic>
      <p:sp>
        <p:nvSpPr>
          <p:cNvPr id="7" name="CuadroTexto 6"/>
          <p:cNvSpPr txBox="1"/>
          <p:nvPr/>
        </p:nvSpPr>
        <p:spPr>
          <a:xfrm>
            <a:off x="1799921" y="4090606"/>
            <a:ext cx="5769736" cy="37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Faça a correspondência entre </a:t>
            </a:r>
            <a:r>
              <a:rPr lang="pt-PT" sz="18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</a:t>
            </a:r>
            <a:r>
              <a:rPr lang="pt-PT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perguntas e as respostas</a:t>
            </a:r>
            <a:r>
              <a:rPr lang="pt-PT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365020"/>
              </p:ext>
            </p:extLst>
          </p:nvPr>
        </p:nvGraphicFramePr>
        <p:xfrm>
          <a:off x="1094705" y="4459938"/>
          <a:ext cx="8128000" cy="1774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145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 Porque é que o</a:t>
                      </a:r>
                      <a:r>
                        <a:rPr lang="pt-PT" sz="145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João</a:t>
                      </a:r>
                      <a:r>
                        <a:rPr lang="pt-PT" sz="145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gosta do vermelho?</a:t>
                      </a:r>
                      <a:endParaRPr lang="pt-PT" sz="145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45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a. Porque tem discotecas muito boas.</a:t>
                      </a:r>
                      <a:endParaRPr lang="pt-PT" sz="145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145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 Porque é que o João passa férias no Canadá?</a:t>
                      </a:r>
                      <a:endParaRPr lang="pt-PT" sz="145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45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b. Porque detesta futebol.</a:t>
                      </a:r>
                      <a:endParaRPr lang="pt-PT" sz="145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4917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5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 Porque é que o Tiago</a:t>
                      </a:r>
                      <a:r>
                        <a:rPr lang="pt-PT" sz="1450" b="1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gosta de Barcelona?</a:t>
                      </a:r>
                      <a:endParaRPr lang="pt-PT" sz="1450" b="1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45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c. Porque a irmã dele mora em Toronto.</a:t>
                      </a:r>
                      <a:endParaRPr lang="pt-PT" sz="145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279630">
                <a:tc>
                  <a:txBody>
                    <a:bodyPr/>
                    <a:lstStyle/>
                    <a:p>
                      <a:r>
                        <a:rPr lang="pt-PT" sz="145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 Porque é que o Miguel gosta dos Açores?</a:t>
                      </a:r>
                      <a:endParaRPr lang="pt-PT" sz="145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45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d.</a:t>
                      </a:r>
                      <a:r>
                        <a:rPr lang="pt-PT" sz="1450" b="1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t-PT" sz="145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Porque é do Benfica.</a:t>
                      </a:r>
                      <a:endParaRPr lang="pt-PT" sz="145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145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 Porque é que o Tiago não tem clube preferido?</a:t>
                      </a:r>
                      <a:endParaRPr lang="pt-PT" sz="145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45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e. Porque gosta da natureza.</a:t>
                      </a:r>
                      <a:endParaRPr lang="pt-PT" sz="145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Ver las imágenes de orige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86" y="0"/>
            <a:ext cx="1717060" cy="1717060"/>
          </a:xfrm>
          <a:prstGeom prst="rect">
            <a:avLst/>
          </a:prstGeom>
          <a:solidFill>
            <a:schemeClr val="tx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28" name="Picture 4" descr="Ver las imágenes de orige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325" y="1808844"/>
            <a:ext cx="1810552" cy="181055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79400" y="3842808"/>
            <a:ext cx="1717060" cy="171286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343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7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4F3E">
            <a:alpha val="6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osto Típico Português | Cultura Mi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31" y="235136"/>
            <a:ext cx="3078358" cy="2048507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4269150" y="629292"/>
            <a:ext cx="3687846" cy="430887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pt-PT" sz="22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Como são os portugueses?</a:t>
            </a:r>
            <a:endParaRPr lang="pt-PT" sz="22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409989" y="1182249"/>
            <a:ext cx="5683095" cy="749051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15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Ouça três portugueses a falar sobre o que é ser um português típico.</a:t>
            </a:r>
          </a:p>
          <a:p>
            <a:pPr>
              <a:lnSpc>
                <a:spcPct val="150000"/>
              </a:lnSpc>
            </a:pPr>
            <a:r>
              <a:rPr lang="pt-PT" sz="15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Quem é que acha que é um português típico?</a:t>
            </a:r>
            <a:endParaRPr lang="pt-PT" sz="15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743800" y="2044829"/>
            <a:ext cx="6349284" cy="338554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pt-PT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Leia os textos e complete com os verbos que faltam na forma correta.</a:t>
            </a: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5583296"/>
              </p:ext>
            </p:extLst>
          </p:nvPr>
        </p:nvGraphicFramePr>
        <p:xfrm>
          <a:off x="1723883" y="2397172"/>
          <a:ext cx="8127999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/>
                <a:gridCol w="2709333"/>
                <a:gridCol w="27093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Pedro</a:t>
                      </a:r>
                      <a:endParaRPr lang="pt-PT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Ana</a:t>
                      </a:r>
                      <a:endParaRPr lang="pt-PT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Vítor</a:t>
                      </a:r>
                      <a:endParaRPr lang="pt-PT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  <a:tr h="37084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Entrevistador</a:t>
                      </a:r>
                      <a:r>
                        <a:rPr lang="pt-PT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Acha que é  um português típico?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Pedro</a:t>
                      </a:r>
                      <a:r>
                        <a:rPr lang="pt-PT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Hmm...não muito.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Entrevistador</a:t>
                      </a:r>
                      <a:r>
                        <a:rPr lang="pt-PT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Porquê?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Pedro</a:t>
                      </a:r>
                      <a:r>
                        <a:rPr lang="pt-PT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Porque não gosto de café</a:t>
                      </a:r>
                      <a:r>
                        <a:rPr lang="pt-PT" sz="14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 um português típico _______ café três, quatro ou até cinco vezes por dia. Os portugueses adoram café, não adoram? Mas eu gosto de chá.</a:t>
                      </a:r>
                      <a:endParaRPr lang="pt-PT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pt-PT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Entrevistador</a:t>
                      </a:r>
                      <a:r>
                        <a:rPr lang="pt-PT" sz="1400" b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  <a:r>
                        <a:rPr lang="pt-PT" sz="1400" b="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</a:t>
                      </a:r>
                      <a:r>
                        <a:rPr lang="pt-PT" sz="1400" b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cha que é uma portuguesa típica?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pt-PT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Ana</a:t>
                      </a:r>
                      <a:r>
                        <a:rPr lang="pt-PT" sz="1400" b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Sim, acho que</a:t>
                      </a:r>
                      <a:r>
                        <a:rPr lang="pt-PT" sz="1400" b="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sim.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pt-PT" sz="1400" b="1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Entrevistador</a:t>
                      </a:r>
                      <a:r>
                        <a:rPr lang="pt-PT" sz="1400" b="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Porquê?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pt-PT" sz="1400" b="1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Ana</a:t>
                      </a:r>
                      <a:r>
                        <a:rPr lang="pt-PT" sz="1400" b="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Adoro praia. Passo as minhas férias na praia. Adoro _________ sol e ________ banho no mar. E para nós, portugueses, férias sem praia não são férias, </a:t>
                      </a:r>
                      <a:r>
                        <a:rPr lang="pt-PT" sz="1400" b="0" baseline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pois não?</a:t>
                      </a:r>
                      <a:endParaRPr lang="pt-PT" sz="14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Entrevistador</a:t>
                      </a:r>
                      <a:r>
                        <a:rPr lang="pt-PT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Acha que é  um português típico?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Vítor:</a:t>
                      </a:r>
                      <a:r>
                        <a:rPr lang="pt-PT" sz="1400" b="1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t-PT" sz="1400" b="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Eu? N</a:t>
                      </a:r>
                      <a:r>
                        <a:rPr lang="pt-PT" sz="1400" b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ão.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Entrevistador</a:t>
                      </a:r>
                      <a:r>
                        <a:rPr lang="pt-PT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Porquê?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pt-PT" sz="14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Vítor</a:t>
                      </a:r>
                      <a:r>
                        <a:rPr lang="pt-PT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Porque não ____________</a:t>
                      </a:r>
                      <a:r>
                        <a:rPr lang="pt-PT" sz="14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 meu carro no passeio. Cá, em Portugal, as pessoas não gostam de __________ o estacionamento. Estacionam os carros nos passeios e não nos parques porque os parques são caros.</a:t>
                      </a:r>
                      <a:endParaRPr lang="pt-PT" sz="14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português típic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67596" y="235136"/>
            <a:ext cx="609600" cy="609600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1026" name="Picture 2" descr="Imagen de consulta de la búsqueda visua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2997" y="3090447"/>
            <a:ext cx="1168397" cy="231868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392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1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accent4">
                <a:lumMod val="75000"/>
              </a:schemeClr>
            </a:gs>
            <a:gs pos="96000">
              <a:srgbClr val="6A8D78"/>
            </a:gs>
            <a:gs pos="85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900545" y="1"/>
            <a:ext cx="10598728" cy="646331"/>
          </a:xfrm>
          <a:prstGeom prst="rect">
            <a:avLst/>
          </a:prstGeom>
          <a:solidFill>
            <a:srgbClr val="074F3E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smtClean="0">
                <a:latin typeface="Calibri" panose="020F0502020204030204" pitchFamily="34" charset="0"/>
                <a:cs typeface="Calibri" panose="020F0502020204030204" pitchFamily="34" charset="0"/>
              </a:rPr>
              <a:t>Leia os textos sobre </a:t>
            </a:r>
            <a:r>
              <a:rPr lang="pt-PT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 diferenças </a:t>
            </a:r>
            <a:r>
              <a:rPr lang="pt-PT" dirty="0" smtClean="0">
                <a:latin typeface="Calibri" panose="020F0502020204030204" pitchFamily="34" charset="0"/>
                <a:cs typeface="Calibri" panose="020F0502020204030204" pitchFamily="34" charset="0"/>
              </a:rPr>
              <a:t>que os estrangeiros que moram em Portugal veem entre o país deles e Portugal. Preencha os textos com as frases das caixas abaixo.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22" y="1128992"/>
            <a:ext cx="1287555" cy="122736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053" y="1098225"/>
            <a:ext cx="1274121" cy="1274121"/>
          </a:xfrm>
          <a:prstGeom prst="rect">
            <a:avLst/>
          </a:prstGeom>
        </p:spPr>
      </p:pic>
      <p:pic>
        <p:nvPicPr>
          <p:cNvPr id="1026" name="Picture 2" descr="Ver las imágenes de orig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7438" y="1141939"/>
            <a:ext cx="1236037" cy="1278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1616226" y="638593"/>
            <a:ext cx="2689326" cy="338554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PT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 pessoas falam só espanhol.</a:t>
            </a:r>
            <a:endParaRPr lang="pt-PT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703778" y="587193"/>
            <a:ext cx="2175339" cy="3231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Almoçam e jantam fora.</a:t>
            </a:r>
            <a:endParaRPr lang="pt-PT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9081580" y="652276"/>
            <a:ext cx="2078582" cy="338554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PT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Todos andam de carro.</a:t>
            </a:r>
            <a:endParaRPr lang="pt-PT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500554" y="978623"/>
            <a:ext cx="2632364" cy="1600438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pt-PT" sz="13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Samuel, de Bruxelas, é professor de francês em Lisboa:</a:t>
            </a:r>
          </a:p>
          <a:p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Cá, em Portugal, não vejo muitas bicicletas nas cidades.</a:t>
            </a:r>
          </a:p>
          <a:p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__________________________ ⁱ. </a:t>
            </a:r>
          </a:p>
          <a:p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Lá, na Bélgica, as bicicletas são muito populares.</a:t>
            </a:r>
            <a:endParaRPr lang="pt-PT" sz="13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5549082" y="887228"/>
            <a:ext cx="2632364" cy="181588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pt-PT" sz="13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Clara, de Monterrey, é empresária no Porto:</a:t>
            </a:r>
          </a:p>
          <a:p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Cá, em Portugal, muitas pessoas falam inglês e francês, ou até alemão.</a:t>
            </a:r>
          </a:p>
          <a:p>
            <a:r>
              <a:rPr lang="pt-PT" sz="13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Lá, </a:t>
            </a:r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México, não é assim.</a:t>
            </a:r>
          </a:p>
          <a:p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_________________________ ². </a:t>
            </a:r>
          </a:p>
          <a:p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Não somos bons em línguas.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9381772" y="978273"/>
            <a:ext cx="2632364" cy="1815882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pt-PT" sz="13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Halyna, de Lviv, </a:t>
            </a:r>
          </a:p>
          <a:p>
            <a:r>
              <a:rPr lang="pt-PT" sz="13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 dona de casa em Lisboa:</a:t>
            </a:r>
          </a:p>
          <a:p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Cá, em Portugal, as pessoas vão muito aos restaurantes.</a:t>
            </a:r>
          </a:p>
          <a:p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_________________________³ . </a:t>
            </a:r>
          </a:p>
          <a:p>
            <a:r>
              <a:rPr lang="pt-PT" sz="13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Lá, </a:t>
            </a:r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Ucrânia, </a:t>
            </a:r>
            <a:r>
              <a:rPr lang="pt-PT" sz="13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não é assim.</a:t>
            </a:r>
          </a:p>
          <a:p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Normalmente, almoçamos e jantamos em casa. 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1263703" y="2756186"/>
            <a:ext cx="5126428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coisas mencionadas nos textos, quais é que </a:t>
            </a:r>
          </a:p>
          <a:p>
            <a:r>
              <a:rPr lang="pt-PT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são diferentes cá, na Espanha? E quais é que são iguais?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1250835" y="3512935"/>
            <a:ext cx="4536500" cy="738664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Daniel procura amigos em Portugal. Leia o e-mail que ele escreveu ao Diogo. </a:t>
            </a:r>
          </a:p>
          <a:p>
            <a:r>
              <a:rPr lang="pt-PT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Faça a correspondência entre os tópicos e os parágrafos.</a:t>
            </a:r>
            <a:endParaRPr lang="pt-PT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7" name="Tab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558442"/>
              </p:ext>
            </p:extLst>
          </p:nvPr>
        </p:nvGraphicFramePr>
        <p:xfrm>
          <a:off x="900545" y="4280987"/>
          <a:ext cx="2820617" cy="17830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391062"/>
                <a:gridCol w="1429555"/>
              </a:tblGrid>
              <a:tr h="299025">
                <a:tc>
                  <a:txBody>
                    <a:bodyPr/>
                    <a:lstStyle/>
                    <a:p>
                      <a:pPr algn="ctr"/>
                      <a:r>
                        <a:rPr lang="pt-PT" sz="15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Tópicos</a:t>
                      </a:r>
                      <a:endParaRPr lang="pt-PT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5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Parágrafos</a:t>
                      </a:r>
                      <a:r>
                        <a:rPr lang="pt-PT" sz="15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(1-5)</a:t>
                      </a:r>
                      <a:endParaRPr lang="pt-PT" sz="15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299025">
                <a:tc>
                  <a:txBody>
                    <a:bodyPr/>
                    <a:lstStyle/>
                    <a:p>
                      <a:r>
                        <a:rPr lang="pt-PT" sz="15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Idade</a:t>
                      </a:r>
                      <a:endParaRPr lang="pt-PT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299025">
                <a:tc>
                  <a:txBody>
                    <a:bodyPr/>
                    <a:lstStyle/>
                    <a:p>
                      <a:r>
                        <a:rPr lang="pt-PT" sz="15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família</a:t>
                      </a:r>
                      <a:endParaRPr lang="pt-PT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299025">
                <a:tc>
                  <a:txBody>
                    <a:bodyPr/>
                    <a:lstStyle/>
                    <a:p>
                      <a:r>
                        <a:rPr lang="pt-PT" sz="15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aparência</a:t>
                      </a:r>
                      <a:r>
                        <a:rPr lang="pt-PT" sz="15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física</a:t>
                      </a:r>
                      <a:endParaRPr lang="pt-PT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299025">
                <a:tc>
                  <a:txBody>
                    <a:bodyPr/>
                    <a:lstStyle/>
                    <a:p>
                      <a:r>
                        <a:rPr lang="pt-PT" sz="15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trabalho</a:t>
                      </a:r>
                      <a:endParaRPr lang="pt-PT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853752"/>
              </p:ext>
            </p:extLst>
          </p:nvPr>
        </p:nvGraphicFramePr>
        <p:xfrm>
          <a:off x="3727945" y="4280723"/>
          <a:ext cx="3078051" cy="1783344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395562"/>
                <a:gridCol w="1682489"/>
              </a:tblGrid>
              <a:tr h="326752">
                <a:tc>
                  <a:txBody>
                    <a:bodyPr/>
                    <a:lstStyle/>
                    <a:p>
                      <a:pPr algn="ctr"/>
                      <a:r>
                        <a:rPr lang="pt-PT" sz="15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Tópicos</a:t>
                      </a:r>
                      <a:endParaRPr lang="pt-PT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5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Parágrafos</a:t>
                      </a:r>
                      <a:r>
                        <a:rPr lang="pt-PT" sz="15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(1-5)</a:t>
                      </a:r>
                      <a:endParaRPr lang="pt-PT" sz="15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364148">
                <a:tc>
                  <a:txBody>
                    <a:bodyPr/>
                    <a:lstStyle/>
                    <a:p>
                      <a:r>
                        <a:rPr lang="pt-PT" sz="15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hábitos /gostos</a:t>
                      </a:r>
                      <a:endParaRPr lang="pt-PT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364148">
                <a:tc>
                  <a:txBody>
                    <a:bodyPr/>
                    <a:lstStyle/>
                    <a:p>
                      <a:r>
                        <a:rPr lang="pt-PT" sz="15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línguas</a:t>
                      </a:r>
                      <a:endParaRPr lang="pt-PT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364148">
                <a:tc>
                  <a:txBody>
                    <a:bodyPr/>
                    <a:lstStyle/>
                    <a:p>
                      <a:r>
                        <a:rPr lang="pt-PT" sz="15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morada  </a:t>
                      </a:r>
                      <a:endParaRPr lang="pt-PT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364148">
                <a:tc>
                  <a:txBody>
                    <a:bodyPr/>
                    <a:lstStyle/>
                    <a:p>
                      <a:r>
                        <a:rPr lang="pt-PT" sz="15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interesses</a:t>
                      </a:r>
                      <a:endParaRPr lang="pt-PT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sz="15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Flecha derecha 17"/>
          <p:cNvSpPr/>
          <p:nvPr/>
        </p:nvSpPr>
        <p:spPr>
          <a:xfrm>
            <a:off x="5822327" y="3617866"/>
            <a:ext cx="1134609" cy="3734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CuadroTexto 20"/>
          <p:cNvSpPr txBox="1"/>
          <p:nvPr/>
        </p:nvSpPr>
        <p:spPr>
          <a:xfrm>
            <a:off x="7013927" y="2886604"/>
            <a:ext cx="4428772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PT" sz="1350" u="sng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 irlandês</a:t>
            </a:r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chamo-me Daniel. Moro e trabalho em Dublin. </a:t>
            </a:r>
            <a:r>
              <a:rPr lang="pt-PT" sz="1350" u="sng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 professor de irlandês numa escola</a:t>
            </a:r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Tenho 29 anos. </a:t>
            </a:r>
            <a:r>
              <a:rPr lang="pt-PT" sz="1350" u="sng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 de altura média, tenho cabelo escuro e às vezes tenho barba</a:t>
            </a:r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11442699" y="3213304"/>
            <a:ext cx="305808" cy="307777"/>
          </a:xfrm>
          <a:prstGeom prst="rect">
            <a:avLst/>
          </a:prstGeom>
          <a:solidFill>
            <a:schemeClr val="accent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pt-PT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pt-PT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7013927" y="2578827"/>
            <a:ext cx="987282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Olá Diogo,</a:t>
            </a:r>
            <a:endParaRPr lang="pt-PT" sz="1350" dirty="0"/>
          </a:p>
        </p:txBody>
      </p:sp>
      <p:sp>
        <p:nvSpPr>
          <p:cNvPr id="25" name="CuadroTexto 24"/>
          <p:cNvSpPr txBox="1"/>
          <p:nvPr/>
        </p:nvSpPr>
        <p:spPr>
          <a:xfrm>
            <a:off x="7013927" y="3840711"/>
            <a:ext cx="4428772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Acho que sou um irlandês típico. Sou simpático e gosto de ir com os meus amigos à noite ao </a:t>
            </a:r>
            <a:r>
              <a:rPr lang="pt-PT" sz="1350" i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</a:t>
            </a:r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7013927" y="4336318"/>
            <a:ext cx="4428772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 meus pais moram em Galway. Já não trabalham. </a:t>
            </a:r>
            <a:r>
              <a:rPr lang="pt-PT" sz="1350" u="sng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Tenho uma irmã</a:t>
            </a:r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É casada e tem um filho.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11442699" y="3926931"/>
            <a:ext cx="305808" cy="307777"/>
          </a:xfrm>
          <a:prstGeom prst="rect">
            <a:avLst/>
          </a:prstGeom>
          <a:solidFill>
            <a:schemeClr val="accent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pt-PT" sz="14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11442699" y="4426957"/>
            <a:ext cx="305808" cy="307777"/>
          </a:xfrm>
          <a:prstGeom prst="rect">
            <a:avLst/>
          </a:prstGeom>
          <a:solidFill>
            <a:schemeClr val="accent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pt-PT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pt-PT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CuadroTexto 28"/>
          <p:cNvSpPr txBox="1"/>
          <p:nvPr/>
        </p:nvSpPr>
        <p:spPr>
          <a:xfrm>
            <a:off x="7013927" y="4859538"/>
            <a:ext cx="4428772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PT" sz="1350" u="sng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Procuro amigos em Portugal porque tenho muito interesse na língua portuguesa</a:t>
            </a:r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Estudo português numa escola de línguas cá em Dublin. </a:t>
            </a:r>
            <a:r>
              <a:rPr lang="pt-PT" sz="1350" u="sng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Falo inglês, irlandês e um pouco de italiano.</a:t>
            </a:r>
            <a:endParaRPr lang="pt-PT" sz="135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7013927" y="5801421"/>
            <a:ext cx="4428772" cy="5078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Gosto de cinema e de música </a:t>
            </a:r>
            <a:r>
              <a:rPr lang="pt-PT" sz="1350" i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pop</a:t>
            </a:r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pt-PT" sz="1350" u="sng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 meus artistas preferidos são os U2 e a Adele</a:t>
            </a:r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1" name="CuadroTexto 30"/>
          <p:cNvSpPr txBox="1"/>
          <p:nvPr/>
        </p:nvSpPr>
        <p:spPr>
          <a:xfrm>
            <a:off x="11442699" y="5151925"/>
            <a:ext cx="305808" cy="307777"/>
          </a:xfrm>
          <a:prstGeom prst="rect">
            <a:avLst/>
          </a:prstGeom>
          <a:solidFill>
            <a:schemeClr val="accent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pt-PT" sz="14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32" name="CuadroTexto 31"/>
          <p:cNvSpPr txBox="1"/>
          <p:nvPr/>
        </p:nvSpPr>
        <p:spPr>
          <a:xfrm>
            <a:off x="11442699" y="5852716"/>
            <a:ext cx="305808" cy="307777"/>
          </a:xfrm>
          <a:prstGeom prst="rect">
            <a:avLst/>
          </a:prstGeom>
          <a:solidFill>
            <a:schemeClr val="accent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pt-PT" sz="14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7013927" y="6309313"/>
            <a:ext cx="1167519" cy="5078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 abraço,</a:t>
            </a:r>
          </a:p>
          <a:p>
            <a:r>
              <a:rPr lang="pt-PT" sz="135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Daniel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900545" y="6160493"/>
            <a:ext cx="5629044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400" b="1" dirty="0" smtClean="0">
                <a:solidFill>
                  <a:schemeClr val="bg1"/>
                </a:solidFill>
              </a:rPr>
              <a:t>Agora é a tua vez, escreve um e-mail com os mesmos tópicos usados pelo Daniel.</a:t>
            </a:r>
            <a:endParaRPr lang="pt-PT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1497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1731" y="1232346"/>
            <a:ext cx="2582710" cy="2853437"/>
          </a:xfrm>
        </p:spPr>
        <p:txBody>
          <a:bodyPr/>
          <a:lstStyle/>
          <a:p>
            <a:r>
              <a:rPr lang="es-E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FESTAS DE </a:t>
            </a:r>
            <a:r>
              <a:rPr lang="es-E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 JOÃO </a:t>
            </a:r>
            <a:r>
              <a:rPr lang="es-E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E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PORTO</a:t>
            </a:r>
            <a:br>
              <a:rPr lang="es-E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SANTO </a:t>
            </a:r>
            <a:br>
              <a:rPr lang="es-E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ANTÓNIO </a:t>
            </a:r>
            <a:r>
              <a:rPr lang="es-E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s-ES" sz="2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LISBOA </a:t>
            </a:r>
            <a:endParaRPr lang="es-E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Imagen de consulta de la búsqueda visu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232" y="-1"/>
            <a:ext cx="2268872" cy="287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m para santo antonio desenho | Dia de santo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13" y="4062664"/>
            <a:ext cx="2105025" cy="217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sJouvLXVfRs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112176" y="1232346"/>
            <a:ext cx="6962077" cy="391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91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Lisboa es una fiesta en San Antonio - Iberism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126" y="15203"/>
            <a:ext cx="4908874" cy="3676919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294"/>
            <a:ext cx="3851919" cy="2475086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51919" y="1140842"/>
            <a:ext cx="3431207" cy="641844"/>
          </a:xfrm>
        </p:spPr>
        <p:txBody>
          <a:bodyPr/>
          <a:lstStyle/>
          <a:p>
            <a:pPr algn="ctr"/>
            <a:r>
              <a:rPr lang="es-ES" b="1" dirty="0">
                <a:solidFill>
                  <a:srgbClr val="FF0000"/>
                </a:solidFill>
              </a:rPr>
              <a:t>O </a:t>
            </a:r>
            <a:r>
              <a:rPr lang="pt-PT" b="1" dirty="0">
                <a:solidFill>
                  <a:srgbClr val="FF0000"/>
                </a:solidFill>
              </a:rPr>
              <a:t>manjerico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72624" y="3681610"/>
            <a:ext cx="11227021" cy="2590954"/>
          </a:xfrm>
        </p:spPr>
        <p:txBody>
          <a:bodyPr>
            <a:normAutofit/>
          </a:bodyPr>
          <a:lstStyle/>
          <a:p>
            <a:r>
              <a:rPr lang="pt-PT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Portugal, o </a:t>
            </a:r>
            <a:r>
              <a:rPr lang="pt-PT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manjerico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 </a:t>
            </a:r>
            <a:r>
              <a:rPr lang="pt-PT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planta </a:t>
            </a:r>
            <a:r>
              <a:rPr lang="pt-PT" sz="2500" b="1" noProof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associada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às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festas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dos santos populares, </a:t>
            </a:r>
            <a:r>
              <a:rPr lang="es-ES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Santo </a:t>
            </a:r>
            <a:r>
              <a:rPr lang="es-ES" sz="25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António</a:t>
            </a:r>
            <a:r>
              <a:rPr lang="es-ES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s-ES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São João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realizadas nos </a:t>
            </a:r>
            <a:r>
              <a:rPr lang="es-ES" sz="2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dias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13 e 24 de </a:t>
            </a:r>
            <a:r>
              <a:rPr lang="es-ES" sz="2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junho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2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vários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municípios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s-ES" sz="2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tradição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os </a:t>
            </a:r>
            <a:r>
              <a:rPr lang="es-ES" sz="2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rapazes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comprarem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manjerico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pequeno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vaso, para </a:t>
            </a:r>
            <a:r>
              <a:rPr lang="es-ES" sz="2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oferecerem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s-ES" sz="2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namorada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 </a:t>
            </a:r>
            <a:r>
              <a:rPr lang="es-ES" sz="2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traz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bandeirinha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quadra</a:t>
            </a:r>
            <a:r>
              <a:rPr lang="es-ES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popular.</a:t>
            </a:r>
            <a:endParaRPr lang="es-ES" sz="2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34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21645" y="3999333"/>
            <a:ext cx="4726118" cy="141308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s-ES" sz="2000" b="1" dirty="0" smtClean="0"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SÃO COMPOSTAS POR QUATRO VERSOS. AS RIMAS APARECEM NO SEGUNDO E QUARTO VERSO.</a:t>
            </a:r>
            <a:endParaRPr lang="es-ES" sz="2000" b="1" dirty="0"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447763" y="1029371"/>
            <a:ext cx="6246253" cy="911971"/>
          </a:xfrm>
        </p:spPr>
        <p:txBody>
          <a:bodyPr>
            <a:normAutofit/>
          </a:bodyPr>
          <a:lstStyle/>
          <a:p>
            <a:r>
              <a:rPr lang="es-ES" sz="4000" b="1" dirty="0" smtClean="0">
                <a:solidFill>
                  <a:srgbClr val="92D050"/>
                </a:solidFill>
              </a:rPr>
              <a:t>QUADRAS POPULARES</a:t>
            </a:r>
            <a:endParaRPr lang="es-ES" sz="4000" b="1" dirty="0">
              <a:solidFill>
                <a:srgbClr val="92D05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795" y="1029371"/>
            <a:ext cx="3838575" cy="24765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3825" y="2146210"/>
            <a:ext cx="5614758" cy="391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28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1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image.freepik.com/vector-gratis/dibujos-animados-lindos-estudiantes-saludo-vector_39961-3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731" y="389069"/>
            <a:ext cx="1466336" cy="121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3167" y="0"/>
            <a:ext cx="1134879" cy="1603634"/>
          </a:xfrm>
          <a:prstGeom prst="rect">
            <a:avLst/>
          </a:prstGeom>
        </p:spPr>
      </p:pic>
      <p:pic>
        <p:nvPicPr>
          <p:cNvPr id="1026" name="Picture 2" descr="Desenho de Menina levantar-se pintado e colorido por Usuário não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278" y="143946"/>
            <a:ext cx="1644779" cy="1288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2539673" y="496498"/>
            <a:ext cx="220056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Ela </a:t>
            </a:r>
            <a:r>
              <a:rPr lang="pt-PT" sz="15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levanta-se </a:t>
            </a:r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às 7h00.</a:t>
            </a:r>
            <a:endParaRPr lang="pt-PT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6195421" y="516150"/>
            <a:ext cx="25606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Eles</a:t>
            </a:r>
            <a:r>
              <a:rPr lang="pt-PT" sz="15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encontram-se </a:t>
            </a:r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sempre à </a:t>
            </a:r>
          </a:p>
          <a:p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porta da escola.</a:t>
            </a:r>
            <a:endParaRPr lang="pt-PT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9112501" y="505519"/>
            <a:ext cx="137584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 </a:t>
            </a:r>
            <a:r>
              <a:rPr lang="pt-PT" sz="15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chama-se </a:t>
            </a:r>
          </a:p>
          <a:p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D. Afonso </a:t>
            </a:r>
          </a:p>
          <a:p>
            <a:r>
              <a:rPr lang="pt-PT" sz="15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Henriques.</a:t>
            </a:r>
            <a:endParaRPr lang="pt-PT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639954" y="0"/>
            <a:ext cx="5472547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Conjugação pronominal reflexa; colocação do pronome</a:t>
            </a:r>
            <a:endParaRPr lang="pt-PT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9018479"/>
              </p:ext>
            </p:extLst>
          </p:nvPr>
        </p:nvGraphicFramePr>
        <p:xfrm>
          <a:off x="212814" y="1691905"/>
          <a:ext cx="3295073" cy="35133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855"/>
                <a:gridCol w="1399309"/>
                <a:gridCol w="1246909"/>
              </a:tblGrid>
              <a:tr h="262985">
                <a:tc gridSpan="2">
                  <a:txBody>
                    <a:bodyPr/>
                    <a:lstStyle/>
                    <a:p>
                      <a:pPr algn="ctr"/>
                      <a:r>
                        <a:rPr lang="pt-PT" sz="15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conjugação pronominal reflexa</a:t>
                      </a:r>
                      <a:endParaRPr lang="pt-PT" sz="15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5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pronomes</a:t>
                      </a:r>
                    </a:p>
                    <a:p>
                      <a:pPr algn="ctr"/>
                      <a:r>
                        <a:rPr lang="pt-PT" sz="15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reflexos</a:t>
                      </a:r>
                      <a:endParaRPr lang="pt-PT" sz="15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2985">
                <a:tc gridSpan="2">
                  <a:txBody>
                    <a:bodyPr/>
                    <a:lstStyle/>
                    <a:p>
                      <a:pPr algn="ctr"/>
                      <a:r>
                        <a:rPr lang="pt-PT" sz="15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levantar-se</a:t>
                      </a:r>
                      <a:endParaRPr lang="pt-PT" sz="15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2985">
                <a:tc>
                  <a:txBody>
                    <a:bodyPr/>
                    <a:lstStyle/>
                    <a:p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eu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levanto-</a:t>
                      </a:r>
                      <a:r>
                        <a:rPr lang="pt-PT" sz="1300" b="1" i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</a:t>
                      </a:r>
                      <a:endParaRPr lang="pt-PT" sz="1300" b="1" i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62985">
                <a:tc>
                  <a:txBody>
                    <a:bodyPr/>
                    <a:lstStyle/>
                    <a:p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tu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levantas-</a:t>
                      </a:r>
                      <a:r>
                        <a:rPr lang="pt-PT" sz="1300" b="1" i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</a:t>
                      </a:r>
                      <a:endParaRPr lang="pt-PT" sz="1300" b="1" i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788955">
                <a:tc>
                  <a:txBody>
                    <a:bodyPr/>
                    <a:lstStyle/>
                    <a:p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você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ele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ela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1300" b="1" dirty="0" smtClean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levanta-</a:t>
                      </a:r>
                      <a:r>
                        <a:rPr lang="pt-PT" sz="1300" b="1" i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</a:t>
                      </a:r>
                    </a:p>
                    <a:p>
                      <a:pPr algn="ctr"/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300" b="1" dirty="0" smtClean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62985">
                <a:tc>
                  <a:txBody>
                    <a:bodyPr/>
                    <a:lstStyle/>
                    <a:p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nós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levantamo-</a:t>
                      </a:r>
                      <a:r>
                        <a:rPr lang="pt-PT" sz="1300" b="1" i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nos</a:t>
                      </a:r>
                    </a:p>
                    <a:p>
                      <a:pPr algn="ctr"/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nos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788955">
                <a:tc>
                  <a:txBody>
                    <a:bodyPr/>
                    <a:lstStyle/>
                    <a:p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vocês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eles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elas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1300" b="1" dirty="0" smtClean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levantam-</a:t>
                      </a:r>
                      <a:r>
                        <a:rPr lang="pt-PT" sz="1300" b="1" i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</a:t>
                      </a:r>
                    </a:p>
                    <a:p>
                      <a:pPr algn="ctr"/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300" b="1" dirty="0" smtClean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CuadroTexto 9"/>
          <p:cNvSpPr txBox="1"/>
          <p:nvPr/>
        </p:nvSpPr>
        <p:spPr>
          <a:xfrm>
            <a:off x="356334" y="5756338"/>
            <a:ext cx="2676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Eu levanto-</a:t>
            </a:r>
            <a:r>
              <a:rPr lang="pt-PT" sz="1600" b="1" i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</a:t>
            </a:r>
            <a:r>
              <a:rPr lang="pt-PT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sempre cedo. </a:t>
            </a:r>
          </a:p>
          <a:p>
            <a:r>
              <a:rPr lang="pt-PT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tu? Levantas-</a:t>
            </a:r>
            <a:r>
              <a:rPr lang="pt-PT" sz="1600" b="1" i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 </a:t>
            </a:r>
            <a:r>
              <a:rPr lang="pt-PT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cedo?</a:t>
            </a:r>
            <a:endParaRPr lang="pt-PT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63825" y="5515664"/>
            <a:ext cx="41225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Pronome </a:t>
            </a:r>
            <a:r>
              <a:rPr lang="pt-PT" sz="1600" b="1" i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depois</a:t>
            </a:r>
            <a:r>
              <a:rPr lang="pt-PT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 verbo </a:t>
            </a:r>
            <a:r>
              <a:rPr lang="pt-PT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(ordem normal):</a:t>
            </a:r>
            <a:endParaRPr lang="pt-PT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11592"/>
              </p:ext>
            </p:extLst>
          </p:nvPr>
        </p:nvGraphicFramePr>
        <p:xfrm>
          <a:off x="3834825" y="1684172"/>
          <a:ext cx="4292668" cy="38857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9250"/>
                <a:gridCol w="520315"/>
                <a:gridCol w="1614266"/>
                <a:gridCol w="968837"/>
              </a:tblGrid>
              <a:tr h="413729">
                <a:tc gridSpan="3">
                  <a:txBody>
                    <a:bodyPr/>
                    <a:lstStyle/>
                    <a:p>
                      <a:pPr algn="ctr"/>
                      <a:r>
                        <a:rPr lang="pt-PT" sz="15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colocação</a:t>
                      </a:r>
                      <a:r>
                        <a:rPr lang="pt-PT" sz="15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do </a:t>
                      </a:r>
                    </a:p>
                    <a:p>
                      <a:pPr algn="ctr"/>
                      <a:r>
                        <a:rPr lang="pt-PT" sz="15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pronome</a:t>
                      </a:r>
                      <a:endParaRPr lang="pt-PT" sz="15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PT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PT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5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verbos reflexos</a:t>
                      </a:r>
                      <a:endParaRPr lang="pt-PT" sz="15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21751">
                <a:tc gridSpan="4">
                  <a:txBody>
                    <a:bodyPr/>
                    <a:lstStyle/>
                    <a:p>
                      <a:pPr algn="ctr"/>
                      <a:endParaRPr lang="pt-PT" sz="9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</a:tr>
              <a:tr h="288276">
                <a:tc>
                  <a:txBody>
                    <a:bodyPr/>
                    <a:lstStyle/>
                    <a:p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Não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b="1" i="1" u="none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</a:t>
                      </a:r>
                      <a:endParaRPr lang="pt-PT" sz="1300" b="1" i="1" u="non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PT" sz="1300" b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levanto tarde.</a:t>
                      </a:r>
                      <a:endParaRPr lang="pt-PT" sz="13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b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levantar-se</a:t>
                      </a:r>
                      <a:endParaRPr lang="pt-PT" sz="13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88276">
                <a:tc>
                  <a:txBody>
                    <a:bodyPr/>
                    <a:lstStyle/>
                    <a:p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Nunca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b="1" i="1" u="none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</a:t>
                      </a:r>
                      <a:endParaRPr lang="pt-PT" sz="1300" b="1" i="1" u="non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PT" sz="1300" b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deita tarde.</a:t>
                      </a:r>
                      <a:endParaRPr lang="pt-PT" sz="13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pt-PT" sz="1300" b="0" dirty="0" smtClean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pt-PT" sz="1300" b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deitar-se</a:t>
                      </a:r>
                      <a:endParaRPr lang="pt-PT" sz="13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53147">
                <a:tc>
                  <a:txBody>
                    <a:bodyPr/>
                    <a:lstStyle/>
                    <a:p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Ninguém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b="1" i="1" u="none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</a:t>
                      </a:r>
                      <a:endParaRPr lang="pt-PT" sz="1300" b="1" i="1" u="non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PT" sz="1300" b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deitou tarde ontem.</a:t>
                      </a:r>
                      <a:endParaRPr lang="pt-PT" sz="13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</a:tr>
              <a:tr h="288276">
                <a:tc>
                  <a:txBody>
                    <a:bodyPr/>
                    <a:lstStyle/>
                    <a:p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Também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b="1" i="1" u="none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nos</a:t>
                      </a:r>
                      <a:endParaRPr lang="pt-PT" sz="1300" b="1" i="1" u="non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PT" sz="1300" b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sentamos aqui.</a:t>
                      </a:r>
                      <a:endParaRPr lang="pt-PT" sz="13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b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sentar-se</a:t>
                      </a:r>
                      <a:endParaRPr lang="pt-PT" sz="13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53147">
                <a:tc>
                  <a:txBody>
                    <a:bodyPr/>
                    <a:lstStyle/>
                    <a:p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Como</a:t>
                      </a:r>
                      <a:r>
                        <a:rPr lang="pt-PT" sz="13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(é que)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b="1" i="1" u="none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</a:t>
                      </a:r>
                      <a:endParaRPr lang="pt-PT" sz="1300" b="1" i="1" u="non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PT" sz="1300" b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chamas?</a:t>
                      </a:r>
                      <a:endParaRPr lang="pt-PT" sz="13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b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chamar-se</a:t>
                      </a:r>
                      <a:endParaRPr lang="pt-PT" sz="13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88276">
                <a:tc>
                  <a:txBody>
                    <a:bodyPr/>
                    <a:lstStyle/>
                    <a:p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Já 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b="1" i="1" u="none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</a:t>
                      </a:r>
                      <a:endParaRPr lang="pt-PT" sz="1300" b="1" i="1" u="non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PT" sz="1300" b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lavaram?</a:t>
                      </a:r>
                      <a:endParaRPr lang="pt-PT" sz="13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pt-PT" sz="1300" b="0" dirty="0" smtClean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pt-PT" sz="1300" b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lavar-se</a:t>
                      </a:r>
                      <a:endParaRPr lang="pt-PT" sz="13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88276">
                <a:tc>
                  <a:txBody>
                    <a:bodyPr/>
                    <a:lstStyle/>
                    <a:p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Enquanto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b="1" i="1" u="none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</a:t>
                      </a:r>
                      <a:endParaRPr lang="pt-PT" sz="1300" b="1" i="1" u="non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PT" sz="1300" b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lava, canta.</a:t>
                      </a:r>
                      <a:endParaRPr lang="pt-PT" sz="13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</a:tr>
              <a:tr h="288276">
                <a:tc>
                  <a:txBody>
                    <a:bodyPr/>
                    <a:lstStyle/>
                    <a:p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Ainda não 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b="1" i="1" u="none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</a:t>
                      </a:r>
                      <a:endParaRPr lang="pt-PT" sz="1300" b="1" i="1" u="non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PT" sz="1300" b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vesti.</a:t>
                      </a:r>
                      <a:endParaRPr lang="pt-PT" sz="13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b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vestir-se</a:t>
                      </a:r>
                      <a:endParaRPr lang="pt-PT" sz="13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64874">
                <a:tc>
                  <a:txBody>
                    <a:bodyPr/>
                    <a:lstStyle/>
                    <a:p>
                      <a:r>
                        <a:rPr lang="pt-PT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Todos</a:t>
                      </a:r>
                      <a:endParaRPr lang="pt-PT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b="1" i="1" u="none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</a:t>
                      </a:r>
                      <a:endParaRPr lang="pt-PT" sz="1300" b="1" i="1" u="non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PT" sz="1300" b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lembram bem dela.</a:t>
                      </a:r>
                      <a:endParaRPr lang="pt-PT" sz="13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300" b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lembrar-se</a:t>
                      </a:r>
                      <a:endParaRPr lang="pt-PT" sz="13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CuadroTexto 12"/>
          <p:cNvSpPr txBox="1"/>
          <p:nvPr/>
        </p:nvSpPr>
        <p:spPr>
          <a:xfrm>
            <a:off x="4187798" y="5535401"/>
            <a:ext cx="26162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Pronome </a:t>
            </a:r>
            <a:r>
              <a:rPr lang="pt-PT" sz="1600" b="1" i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antes</a:t>
            </a:r>
            <a:r>
              <a:rPr lang="pt-PT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 verbo</a:t>
            </a:r>
            <a:r>
              <a:rPr lang="pt-PT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pt-PT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4318826" y="5756338"/>
            <a:ext cx="2676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Eu levanto-</a:t>
            </a:r>
            <a:r>
              <a:rPr lang="pt-PT" sz="1600" b="1" i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</a:t>
            </a:r>
            <a:r>
              <a:rPr lang="pt-PT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sempre cedo. </a:t>
            </a:r>
          </a:p>
          <a:p>
            <a:r>
              <a:rPr lang="pt-PT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tu? Levantas-</a:t>
            </a:r>
            <a:r>
              <a:rPr lang="pt-PT" sz="1600" b="1" i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 </a:t>
            </a:r>
            <a:r>
              <a:rPr lang="pt-PT" sz="1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cedo?</a:t>
            </a:r>
            <a:endParaRPr lang="pt-PT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8371268" y="1603634"/>
            <a:ext cx="3567447" cy="51244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Coloque corretamente o </a:t>
            </a:r>
            <a:r>
              <a:rPr lang="pt-PT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pronome</a:t>
            </a:r>
            <a:r>
              <a:rPr lang="pt-PT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endParaRPr lang="pt-PT" sz="13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sz="13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 Eu não _____ levanto ____ tarde.</a:t>
            </a:r>
          </a:p>
          <a:p>
            <a:r>
              <a:rPr lang="pt-PT" sz="13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 Por favor, _____ sente _____ aqui, D. Maria.</a:t>
            </a:r>
          </a:p>
          <a:p>
            <a:r>
              <a:rPr lang="pt-PT" sz="13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 A Dália _____ veste _____ em 5 minutos.</a:t>
            </a:r>
          </a:p>
          <a:p>
            <a:r>
              <a:rPr lang="pt-PT" sz="13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 À tarde eles ____ encontram ____ sempre no café.</a:t>
            </a:r>
          </a:p>
          <a:p>
            <a:r>
              <a:rPr lang="pt-PT" sz="13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 Ninguém ___ esqueceu ___ do chapéu de chuva?</a:t>
            </a:r>
          </a:p>
          <a:p>
            <a:r>
              <a:rPr lang="pt-PT" sz="13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 Como ___ chama ___ a professora?</a:t>
            </a:r>
          </a:p>
          <a:p>
            <a:r>
              <a:rPr lang="pt-PT" sz="13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  Vocês ____ deitam _____ muito tarde?</a:t>
            </a:r>
          </a:p>
          <a:p>
            <a:r>
              <a:rPr lang="pt-PT" sz="13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8.  Todos ____ lembram ____ do que aconteceu?</a:t>
            </a:r>
          </a:p>
          <a:p>
            <a:r>
              <a:rPr lang="pt-PT" sz="13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9.   - Já ___ lavaste ___?</a:t>
            </a:r>
          </a:p>
          <a:p>
            <a:r>
              <a:rPr lang="pt-PT" sz="1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3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- Não, ainda não ____ lavei ____.</a:t>
            </a:r>
          </a:p>
          <a:p>
            <a:endParaRPr lang="pt-PT" sz="13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Responda com o </a:t>
            </a:r>
            <a:r>
              <a:rPr lang="pt-PT" sz="1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verbo</a:t>
            </a:r>
            <a:r>
              <a:rPr lang="pt-PT" sz="1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 pergunta.</a:t>
            </a:r>
          </a:p>
          <a:p>
            <a:r>
              <a:rPr lang="pt-PT" sz="13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- Eu levanto-me às 7h00. E tu?</a:t>
            </a:r>
          </a:p>
          <a:p>
            <a:r>
              <a:rPr lang="pt-PT" sz="1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3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- Eu também _______________ às 7h00.</a:t>
            </a:r>
          </a:p>
          <a:p>
            <a:r>
              <a:rPr lang="pt-PT" sz="1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pt-PT" sz="13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- A que horas é que nos encontramos?</a:t>
            </a:r>
          </a:p>
          <a:p>
            <a:r>
              <a:rPr lang="pt-PT" sz="1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3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- ________________ às 11h00 no café.</a:t>
            </a:r>
          </a:p>
          <a:p>
            <a:r>
              <a:rPr lang="pt-PT" sz="13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- Como é que se chama a irmã dela?</a:t>
            </a:r>
          </a:p>
          <a:p>
            <a:r>
              <a:rPr lang="pt-PT" sz="1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3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- _________________ Laura.</a:t>
            </a:r>
          </a:p>
          <a:p>
            <a:r>
              <a:rPr lang="pt-PT" sz="13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Vocês deitam-se muito tarde?</a:t>
            </a:r>
          </a:p>
          <a:p>
            <a:r>
              <a:rPr lang="pt-PT" sz="1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3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- Não, __________________ sempre cedo.</a:t>
            </a:r>
          </a:p>
          <a:p>
            <a:r>
              <a:rPr lang="pt-PT" sz="1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3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endParaRPr lang="pt-PT" sz="13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1007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Ver las imágenes de orig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755" y="1873473"/>
            <a:ext cx="3410467" cy="255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ítulo 13"/>
          <p:cNvSpPr>
            <a:spLocks noGrp="1"/>
          </p:cNvSpPr>
          <p:nvPr>
            <p:ph type="title"/>
          </p:nvPr>
        </p:nvSpPr>
        <p:spPr>
          <a:xfrm>
            <a:off x="1818822" y="123965"/>
            <a:ext cx="8825660" cy="678800"/>
          </a:xfrm>
        </p:spPr>
        <p:txBody>
          <a:bodyPr/>
          <a:lstStyle/>
          <a:p>
            <a:pPr algn="ctr"/>
            <a:r>
              <a:rPr lang="pt-PT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Outras tradições de São João</a:t>
            </a:r>
            <a:endParaRPr lang="pt-PT" dirty="0">
              <a:solidFill>
                <a:schemeClr val="bg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696" y="4289230"/>
            <a:ext cx="3159304" cy="2102699"/>
          </a:xfrm>
        </p:spPr>
      </p:pic>
      <p:sp>
        <p:nvSpPr>
          <p:cNvPr id="11" name="Rectángulo 10"/>
          <p:cNvSpPr/>
          <p:nvPr/>
        </p:nvSpPr>
        <p:spPr>
          <a:xfrm>
            <a:off x="2789757" y="748842"/>
            <a:ext cx="6883791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 tradição do </a:t>
            </a:r>
            <a:r>
              <a:rPr lang="pt-BR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alho porro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é anterior à era cristã. Um </a:t>
            </a:r>
            <a:r>
              <a:rPr lang="pt-BR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ritual pagão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que, como muitos outros, foi “reciclado” na celebração popular do São João para venerar o </a:t>
            </a:r>
            <a:r>
              <a:rPr lang="pt-BR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solstício de </a:t>
            </a:r>
            <a:r>
              <a:rPr lang="pt-BR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verão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789757" y="2008890"/>
            <a:ext cx="6547426" cy="1754326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Nessa grande festa de homenagem à Deusa-Mãe Natureza, </a:t>
            </a:r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pt-BR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celtas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faziam fogueiras e ofereciam ervas aromáticas à divindade. Os festejos de S. João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recuperaram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este ritual pagão.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355" y="972752"/>
            <a:ext cx="1827701" cy="2337060"/>
          </a:xfrm>
          <a:prstGeom prst="rect">
            <a:avLst/>
          </a:prstGeom>
        </p:spPr>
      </p:pic>
      <p:pic>
        <p:nvPicPr>
          <p:cNvPr id="1026" name="Picture 2" descr="Resultado de imagen de balão de sao joao port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442" y="4111501"/>
            <a:ext cx="3694604" cy="2250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1437" y="3419823"/>
            <a:ext cx="2591259" cy="2946329"/>
          </a:xfrm>
          <a:prstGeom prst="rect">
            <a:avLst/>
          </a:prstGeom>
        </p:spPr>
      </p:pic>
      <p:pic>
        <p:nvPicPr>
          <p:cNvPr id="1028" name="Picture 4" descr="https://portugaldenorteasul.pt/uploads/11273-20180622_195952-porto_sao_joao_1jpg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55" y="3689118"/>
            <a:ext cx="2766695" cy="2677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uadroTexto 18"/>
          <p:cNvSpPr txBox="1"/>
          <p:nvPr/>
        </p:nvSpPr>
        <p:spPr>
          <a:xfrm>
            <a:off x="893266" y="972752"/>
            <a:ext cx="279951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rgbClr val="C00000"/>
                </a:solidFill>
              </a:rPr>
              <a:t>1</a:t>
            </a:r>
            <a:endParaRPr lang="pt-PT" b="1" dirty="0">
              <a:solidFill>
                <a:srgbClr val="C00000"/>
              </a:solidFill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855355" y="3693022"/>
            <a:ext cx="322039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rgbClr val="C00000"/>
                </a:solidFill>
              </a:rPr>
              <a:t>2</a:t>
            </a:r>
            <a:endParaRPr lang="pt-PT" dirty="0"/>
          </a:p>
        </p:txBody>
      </p:sp>
      <p:sp>
        <p:nvSpPr>
          <p:cNvPr id="21" name="CuadroTexto 20"/>
          <p:cNvSpPr txBox="1"/>
          <p:nvPr/>
        </p:nvSpPr>
        <p:spPr>
          <a:xfrm>
            <a:off x="3647638" y="3739443"/>
            <a:ext cx="323556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rgbClr val="C00000"/>
                </a:solidFill>
              </a:rPr>
              <a:t>3</a:t>
            </a:r>
            <a:endParaRPr lang="pt-PT" dirty="0"/>
          </a:p>
        </p:txBody>
      </p:sp>
      <p:sp>
        <p:nvSpPr>
          <p:cNvPr id="22" name="CuadroTexto 21"/>
          <p:cNvSpPr txBox="1"/>
          <p:nvPr/>
        </p:nvSpPr>
        <p:spPr>
          <a:xfrm>
            <a:off x="6441437" y="3451326"/>
            <a:ext cx="36576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11650776" y="1873473"/>
            <a:ext cx="36576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11811850" y="4289230"/>
            <a:ext cx="378511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2" name="Rectángulo 1"/>
          <p:cNvSpPr/>
          <p:nvPr/>
        </p:nvSpPr>
        <p:spPr>
          <a:xfrm>
            <a:off x="10335491" y="0"/>
            <a:ext cx="1122218" cy="11914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141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2571676"/>
              </p:ext>
            </p:extLst>
          </p:nvPr>
        </p:nvGraphicFramePr>
        <p:xfrm>
          <a:off x="374072" y="96980"/>
          <a:ext cx="11582826" cy="6567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91413"/>
                <a:gridCol w="5791413"/>
              </a:tblGrid>
              <a:tr h="1176054">
                <a:tc gridSpan="2">
                  <a:txBody>
                    <a:bodyPr/>
                    <a:lstStyle/>
                    <a:p>
                      <a:r>
                        <a:rPr kumimoji="0" lang="pt-PT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BEBEB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Relaciona as palavras com as fotografias da página anterior e com as definições da coluna da direita:</a:t>
                      </a:r>
                      <a:endParaRPr lang="pt-PT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</a:tr>
              <a:tr h="859791">
                <a:tc>
                  <a:txBody>
                    <a:bodyPr/>
                    <a:lstStyle/>
                    <a:p>
                      <a:r>
                        <a:rPr lang="pt-PT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A) </a:t>
                      </a:r>
                      <a:r>
                        <a:rPr lang="pt-PT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SARDINHAS</a:t>
                      </a:r>
                      <a:endParaRPr lang="pt-P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1)</a:t>
                      </a:r>
                      <a:r>
                        <a:rPr lang="pt-PT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planta</a:t>
                      </a:r>
                      <a:r>
                        <a:rPr lang="pt-PT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com bolbo cilíndrico, folhas planas e flores em umbela, brancas, róseas ou violáceas.</a:t>
                      </a:r>
                      <a:endParaRPr lang="pt-PT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859791">
                <a:tc>
                  <a:txBody>
                    <a:bodyPr/>
                    <a:lstStyle/>
                    <a:p>
                      <a:r>
                        <a:rPr lang="pt-PT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B) </a:t>
                      </a:r>
                      <a:r>
                        <a:rPr lang="pt-PT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FOGUEIRA</a:t>
                      </a:r>
                      <a:endParaRPr lang="pt-P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2)</a:t>
                      </a:r>
                      <a:r>
                        <a:rPr lang="pt-PT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invólucro de papel de seda colorido que sobe na atmosfera quando</a:t>
                      </a:r>
                      <a:r>
                        <a:rPr lang="pt-PT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cheio de </a:t>
                      </a:r>
                      <a:r>
                        <a:rPr lang="pt-PT" b="1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 quente</a:t>
                      </a:r>
                      <a:r>
                        <a:rPr lang="pt-PT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pt-PT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859791">
                <a:tc>
                  <a:txBody>
                    <a:bodyPr/>
                    <a:lstStyle/>
                    <a:p>
                      <a:r>
                        <a:rPr lang="pt-PT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C) </a:t>
                      </a:r>
                      <a:r>
                        <a:rPr lang="pt-PT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ALHO-PORRO</a:t>
                      </a:r>
                      <a:endParaRPr lang="pt-P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3)</a:t>
                      </a:r>
                      <a:r>
                        <a:rPr lang="pt-PT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pequeno</a:t>
                      </a:r>
                      <a:r>
                        <a:rPr lang="pt-PT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b="1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peixe</a:t>
                      </a:r>
                      <a:r>
                        <a:rPr lang="pt-PT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,vulgar nas costas marítimas de Portugal, muito apreciado e utilizado na alimentação. </a:t>
                      </a:r>
                      <a:endParaRPr lang="pt-PT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85979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D) </a:t>
                      </a:r>
                      <a:r>
                        <a:rPr lang="pt-PT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BALÃO</a:t>
                      </a:r>
                    </a:p>
                    <a:p>
                      <a:endParaRPr lang="pt-P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4)</a:t>
                      </a:r>
                      <a:r>
                        <a:rPr lang="pt-PT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Porção de lenha que arde com </a:t>
                      </a:r>
                      <a:r>
                        <a:rPr lang="pt-PT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chamas</a:t>
                      </a:r>
                      <a:r>
                        <a:rPr lang="pt-PT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num espaço circunscrito.</a:t>
                      </a:r>
                      <a:endParaRPr lang="pt-PT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85979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E) </a:t>
                      </a:r>
                      <a:r>
                        <a:rPr lang="pt-PT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CHAMPARRIÃO</a:t>
                      </a:r>
                    </a:p>
                    <a:p>
                      <a:endParaRPr lang="pt-P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5)</a:t>
                      </a:r>
                      <a:r>
                        <a:rPr lang="pt-PT" b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bebida à base de </a:t>
                      </a:r>
                      <a:r>
                        <a:rPr lang="pt-PT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vinho verde </a:t>
                      </a:r>
                      <a:r>
                        <a:rPr lang="pt-PT" b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misturado com cerveja, açúcar e, eventualmente, canela.</a:t>
                      </a:r>
                      <a:endParaRPr lang="pt-PT" b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092051">
                <a:tc>
                  <a:txBody>
                    <a:bodyPr/>
                    <a:lstStyle/>
                    <a:p>
                      <a:r>
                        <a:rPr lang="pt-PT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F) </a:t>
                      </a:r>
                      <a:r>
                        <a:rPr lang="pt-PT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MARTELINHO</a:t>
                      </a:r>
                      <a:endParaRPr lang="pt-P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6) </a:t>
                      </a:r>
                      <a:r>
                        <a:rPr lang="pt-PT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artefacto</a:t>
                      </a:r>
                      <a:r>
                        <a:rPr lang="pt-PT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plástico cujas extremidades são de fole sonoro e apitos na ponta para saudar batendo na cabeça dos </a:t>
                      </a:r>
                      <a:r>
                        <a:rPr lang="pt-PT" b="1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foliões</a:t>
                      </a:r>
                      <a:r>
                        <a:rPr lang="pt-PT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pt-PT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252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21674" y="190256"/>
            <a:ext cx="5250872" cy="644022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500" b="1" u="sng" dirty="0">
                <a:solidFill>
                  <a:srgbClr val="C00000"/>
                </a:solidFill>
              </a:rPr>
              <a:t>Os </a:t>
            </a:r>
            <a:r>
              <a:rPr lang="pt-BR" sz="1500" b="1" u="sng" dirty="0" err="1">
                <a:solidFill>
                  <a:srgbClr val="C00000"/>
                </a:solidFill>
              </a:rPr>
              <a:t>Caretos</a:t>
            </a:r>
            <a:r>
              <a:rPr lang="pt-BR" sz="1500" b="1" u="sng" dirty="0">
                <a:solidFill>
                  <a:srgbClr val="C00000"/>
                </a:solidFill>
              </a:rPr>
              <a:t> de </a:t>
            </a:r>
            <a:r>
              <a:rPr lang="pt-BR" sz="1500" b="1" u="sng" dirty="0" err="1">
                <a:solidFill>
                  <a:srgbClr val="C00000"/>
                </a:solidFill>
              </a:rPr>
              <a:t>Podence</a:t>
            </a:r>
            <a:r>
              <a:rPr lang="pt-BR" sz="1500" b="1" dirty="0">
                <a:solidFill>
                  <a:srgbClr val="C00000"/>
                </a:solidFill>
              </a:rPr>
              <a:t> </a:t>
            </a:r>
            <a:r>
              <a:rPr lang="pt-BR" sz="1500" b="1" dirty="0">
                <a:solidFill>
                  <a:schemeClr val="bg1"/>
                </a:solidFill>
              </a:rPr>
              <a:t>são originários da aldeia de </a:t>
            </a:r>
            <a:r>
              <a:rPr lang="pt-BR" sz="1500" b="1" dirty="0" err="1">
                <a:solidFill>
                  <a:schemeClr val="bg1"/>
                </a:solidFill>
              </a:rPr>
              <a:t>Podence</a:t>
            </a:r>
            <a:r>
              <a:rPr lang="pt-BR" sz="1500" b="1" dirty="0">
                <a:solidFill>
                  <a:schemeClr val="bg1"/>
                </a:solidFill>
              </a:rPr>
              <a:t>, no concelho de Macedo de Cavaleiros. Foram declarados </a:t>
            </a:r>
            <a:r>
              <a:rPr lang="pt-BR" sz="1500" b="1" u="sng" dirty="0">
                <a:solidFill>
                  <a:schemeClr val="bg1"/>
                </a:solidFill>
              </a:rPr>
              <a:t>Património Cultural Imaterial da Humanidade pela UNESCO</a:t>
            </a:r>
            <a:r>
              <a:rPr lang="pt-BR" sz="1500" b="1" dirty="0">
                <a:solidFill>
                  <a:schemeClr val="bg1"/>
                </a:solidFill>
              </a:rPr>
              <a:t> a 12 de Dezembro de 2019.</a:t>
            </a:r>
          </a:p>
          <a:p>
            <a:pPr>
              <a:lnSpc>
                <a:spcPct val="150000"/>
              </a:lnSpc>
            </a:pPr>
            <a:r>
              <a:rPr lang="pt-BR" sz="1500" b="1" dirty="0">
                <a:solidFill>
                  <a:schemeClr val="bg1"/>
                </a:solidFill>
              </a:rPr>
              <a:t>Inseridos nas festividades de Inverno, tão características na região de Trás-os-Montes e Alto Douro, os </a:t>
            </a:r>
            <a:r>
              <a:rPr lang="pt-BR" sz="1500" b="1" dirty="0" err="1">
                <a:solidFill>
                  <a:schemeClr val="bg1"/>
                </a:solidFill>
              </a:rPr>
              <a:t>Caretos</a:t>
            </a:r>
            <a:r>
              <a:rPr lang="pt-BR" sz="1500" b="1" dirty="0">
                <a:solidFill>
                  <a:schemeClr val="bg1"/>
                </a:solidFill>
              </a:rPr>
              <a:t> de </a:t>
            </a:r>
            <a:r>
              <a:rPr lang="pt-BR" sz="1500" b="1" dirty="0" err="1">
                <a:solidFill>
                  <a:schemeClr val="bg1"/>
                </a:solidFill>
              </a:rPr>
              <a:t>Podence</a:t>
            </a:r>
            <a:r>
              <a:rPr lang="pt-BR" sz="1500" b="1" dirty="0">
                <a:solidFill>
                  <a:schemeClr val="bg1"/>
                </a:solidFill>
              </a:rPr>
              <a:t> representam imagens diabólicas e misteriosas que todos os anos desde épocas que se perdem no tempo saem à rua nas festividades carnavalescas. Interrompendo os longos silêncios de cada Inverno, como que saindo secretos e imprevisíveis dos recantos de </a:t>
            </a:r>
            <a:r>
              <a:rPr lang="pt-BR" sz="1500" b="1" dirty="0" err="1">
                <a:solidFill>
                  <a:schemeClr val="bg1"/>
                </a:solidFill>
              </a:rPr>
              <a:t>Podence</a:t>
            </a:r>
            <a:r>
              <a:rPr lang="pt-BR" sz="1500" b="1" dirty="0">
                <a:solidFill>
                  <a:schemeClr val="bg1"/>
                </a:solidFill>
              </a:rPr>
              <a:t>, surgem </a:t>
            </a:r>
            <a:r>
              <a:rPr lang="pt-BR" sz="1500" b="1" dirty="0" smtClean="0">
                <a:solidFill>
                  <a:schemeClr val="bg1"/>
                </a:solidFill>
              </a:rPr>
              <a:t>com os seus </a:t>
            </a:r>
            <a:r>
              <a:rPr lang="pt-BR" sz="1500" b="1" dirty="0">
                <a:solidFill>
                  <a:schemeClr val="bg1"/>
                </a:solidFill>
              </a:rPr>
              <a:t>frenéticos chocalhos bem cruzados nas franjas coloridas de grossas </a:t>
            </a:r>
            <a:r>
              <a:rPr lang="pt-BR" sz="1500" b="1" dirty="0" smtClean="0">
                <a:solidFill>
                  <a:schemeClr val="bg1"/>
                </a:solidFill>
              </a:rPr>
              <a:t>mantas</a:t>
            </a:r>
            <a:r>
              <a:rPr lang="pt-BR" sz="1500" b="1" baseline="30000" dirty="0">
                <a:solidFill>
                  <a:schemeClr val="bg1"/>
                </a:solidFill>
              </a:rPr>
              <a:t>.</a:t>
            </a:r>
            <a:r>
              <a:rPr lang="pt-BR" sz="1500" b="1" dirty="0" smtClean="0">
                <a:solidFill>
                  <a:schemeClr val="bg1"/>
                </a:solidFill>
              </a:rPr>
              <a:t> Os </a:t>
            </a:r>
            <a:r>
              <a:rPr lang="pt-BR" sz="1500" b="1" dirty="0">
                <a:solidFill>
                  <a:schemeClr val="bg1"/>
                </a:solidFill>
              </a:rPr>
              <a:t>rapazes mais novos que seguem e imitam os </a:t>
            </a:r>
            <a:r>
              <a:rPr lang="pt-BR" sz="1500" b="1" dirty="0" err="1">
                <a:solidFill>
                  <a:schemeClr val="bg1"/>
                </a:solidFill>
              </a:rPr>
              <a:t>caretos</a:t>
            </a:r>
            <a:r>
              <a:rPr lang="pt-BR" sz="1500" b="1" dirty="0">
                <a:solidFill>
                  <a:schemeClr val="bg1"/>
                </a:solidFill>
              </a:rPr>
              <a:t> são chamados </a:t>
            </a:r>
            <a:r>
              <a:rPr lang="pt-BR" sz="1500" b="1" dirty="0" err="1" smtClean="0">
                <a:solidFill>
                  <a:schemeClr val="bg1"/>
                </a:solidFill>
              </a:rPr>
              <a:t>facanitos</a:t>
            </a:r>
            <a:r>
              <a:rPr lang="pt-BR" sz="1500" b="1" dirty="0">
                <a:solidFill>
                  <a:schemeClr val="bg1"/>
                </a:solidFill>
              </a:rPr>
              <a:t> e asseguram a continuidade da tradição.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472546" y="190257"/>
            <a:ext cx="5500254" cy="6440224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500" b="1" dirty="0">
                <a:solidFill>
                  <a:schemeClr val="bg1"/>
                </a:solidFill>
                <a:cs typeface="Calibri" panose="020F0502020204030204" pitchFamily="34" charset="0"/>
              </a:rPr>
              <a:t>O evento põe duas marcas </a:t>
            </a:r>
            <a:endParaRPr lang="pt-BR" sz="1500" b="1" dirty="0" smtClean="0">
              <a:solidFill>
                <a:schemeClr val="bg1"/>
              </a:solidFill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15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no </a:t>
            </a:r>
            <a:r>
              <a:rPr lang="pt-BR" sz="1500" b="1" dirty="0">
                <a:solidFill>
                  <a:schemeClr val="bg1"/>
                </a:solidFill>
                <a:cs typeface="Calibri" panose="020F0502020204030204" pitchFamily="34" charset="0"/>
              </a:rPr>
              <a:t>calendário: uma que </a:t>
            </a:r>
            <a:endParaRPr lang="pt-BR" sz="1500" b="1" dirty="0" smtClean="0">
              <a:solidFill>
                <a:schemeClr val="bg1"/>
              </a:solidFill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15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Festeja o </a:t>
            </a:r>
            <a:r>
              <a:rPr lang="pt-BR" sz="1500" b="1" dirty="0">
                <a:solidFill>
                  <a:schemeClr val="bg1"/>
                </a:solidFill>
                <a:cs typeface="Calibri" panose="020F0502020204030204" pitchFamily="34" charset="0"/>
              </a:rPr>
              <a:t>encerramento do </a:t>
            </a:r>
            <a:endParaRPr lang="pt-BR" sz="1500" b="1" dirty="0" smtClean="0">
              <a:solidFill>
                <a:schemeClr val="bg1"/>
              </a:solidFill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15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mortiço Inverno </a:t>
            </a:r>
            <a:r>
              <a:rPr lang="pt-BR" sz="1500" b="1" dirty="0">
                <a:solidFill>
                  <a:schemeClr val="bg1"/>
                </a:solidFill>
                <a:cs typeface="Calibri" panose="020F0502020204030204" pitchFamily="34" charset="0"/>
              </a:rPr>
              <a:t>(de carácter </a:t>
            </a:r>
            <a:endParaRPr lang="pt-BR" sz="1500" b="1" dirty="0" smtClean="0">
              <a:solidFill>
                <a:schemeClr val="bg1"/>
              </a:solidFill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15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pagão</a:t>
            </a:r>
            <a:r>
              <a:rPr lang="pt-BR" sz="1500" b="1" dirty="0">
                <a:solidFill>
                  <a:schemeClr val="bg1"/>
                </a:solidFill>
                <a:cs typeface="Calibri" panose="020F0502020204030204" pitchFamily="34" charset="0"/>
              </a:rPr>
              <a:t>), </a:t>
            </a:r>
            <a:r>
              <a:rPr lang="pt-BR" sz="15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outra </a:t>
            </a:r>
            <a:r>
              <a:rPr lang="pt-BR" sz="1500" b="1" dirty="0">
                <a:solidFill>
                  <a:schemeClr val="bg1"/>
                </a:solidFill>
                <a:cs typeface="Calibri" panose="020F0502020204030204" pitchFamily="34" charset="0"/>
              </a:rPr>
              <a:t>que antecede </a:t>
            </a:r>
            <a:endParaRPr lang="pt-BR" sz="1500" b="1" dirty="0" smtClean="0">
              <a:solidFill>
                <a:schemeClr val="bg1"/>
              </a:solidFill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15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a Sobriedade da </a:t>
            </a:r>
            <a:r>
              <a:rPr lang="pt-BR" sz="1500" b="1" dirty="0">
                <a:solidFill>
                  <a:schemeClr val="bg1"/>
                </a:solidFill>
                <a:cs typeface="Calibri" panose="020F0502020204030204" pitchFamily="34" charset="0"/>
              </a:rPr>
              <a:t>Quaresma </a:t>
            </a:r>
            <a:endParaRPr lang="pt-BR" sz="1500" b="1" dirty="0" smtClean="0">
              <a:solidFill>
                <a:schemeClr val="bg1"/>
              </a:solidFill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15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(</a:t>
            </a:r>
            <a:r>
              <a:rPr lang="pt-BR" sz="1500" b="1" dirty="0">
                <a:solidFill>
                  <a:schemeClr val="bg1"/>
                </a:solidFill>
                <a:cs typeface="Calibri" panose="020F0502020204030204" pitchFamily="34" charset="0"/>
              </a:rPr>
              <a:t>de carácter cristão). </a:t>
            </a:r>
            <a:endParaRPr lang="pt-BR" sz="1500" b="1" dirty="0" smtClean="0">
              <a:solidFill>
                <a:schemeClr val="bg1"/>
              </a:solidFill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15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Em </a:t>
            </a:r>
            <a:r>
              <a:rPr lang="pt-BR" sz="1500" b="1" dirty="0">
                <a:solidFill>
                  <a:schemeClr val="bg1"/>
                </a:solidFill>
                <a:cs typeface="Calibri" panose="020F0502020204030204" pitchFamily="34" charset="0"/>
              </a:rPr>
              <a:t>ambos os casos, há uma ligação </a:t>
            </a:r>
            <a:r>
              <a:rPr lang="pt-BR" sz="15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imediata </a:t>
            </a:r>
            <a:r>
              <a:rPr lang="pt-BR" sz="1500" b="1" dirty="0">
                <a:solidFill>
                  <a:schemeClr val="bg1"/>
                </a:solidFill>
                <a:cs typeface="Calibri" panose="020F0502020204030204" pitchFamily="34" charset="0"/>
              </a:rPr>
              <a:t>com a Primavera e a sua chegada às povoações, que lhes traz o período das sementeiras de volta e ficando a alimentação feita à base de carne à </a:t>
            </a:r>
            <a:r>
              <a:rPr lang="pt-BR" sz="15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parte.</a:t>
            </a:r>
          </a:p>
          <a:p>
            <a:pPr>
              <a:lnSpc>
                <a:spcPct val="150000"/>
              </a:lnSpc>
            </a:pPr>
            <a:r>
              <a:rPr lang="pt-BR" sz="1500" b="1" dirty="0">
                <a:solidFill>
                  <a:schemeClr val="bg1"/>
                </a:solidFill>
                <a:cs typeface="Calibri" panose="020F0502020204030204" pitchFamily="34" charset="0"/>
              </a:rPr>
              <a:t>Esta forma de celebrar o Carnaval vem do tempo dos romanos, embora alguns autores reportem as festividades ao período do Neolítico</a:t>
            </a:r>
            <a:r>
              <a:rPr lang="pt-BR" sz="15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pt-BR" sz="15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Certo </a:t>
            </a:r>
            <a:r>
              <a:rPr lang="pt-BR" sz="1500" b="1" dirty="0">
                <a:solidFill>
                  <a:schemeClr val="bg1"/>
                </a:solidFill>
                <a:cs typeface="Calibri" panose="020F0502020204030204" pitchFamily="34" charset="0"/>
              </a:rPr>
              <a:t>é que os rituais estavam </a:t>
            </a:r>
            <a:r>
              <a:rPr lang="pt-BR" sz="15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ligados</a:t>
            </a:r>
          </a:p>
          <a:p>
            <a:pPr>
              <a:lnSpc>
                <a:spcPct val="150000"/>
              </a:lnSpc>
            </a:pPr>
            <a:r>
              <a:rPr lang="pt-BR" sz="15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à </a:t>
            </a:r>
            <a:r>
              <a:rPr lang="pt-BR" sz="1500" b="1" dirty="0">
                <a:solidFill>
                  <a:schemeClr val="bg1"/>
                </a:solidFill>
                <a:cs typeface="Calibri" panose="020F0502020204030204" pitchFamily="34" charset="0"/>
              </a:rPr>
              <a:t>entrada na Primavera e à </a:t>
            </a:r>
            <a:endParaRPr lang="pt-BR" sz="1500" b="1" dirty="0" smtClean="0">
              <a:solidFill>
                <a:schemeClr val="bg1"/>
              </a:solidFill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15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necessidade </a:t>
            </a:r>
            <a:r>
              <a:rPr lang="pt-BR" sz="1500" b="1" dirty="0">
                <a:solidFill>
                  <a:schemeClr val="bg1"/>
                </a:solidFill>
                <a:cs typeface="Calibri" panose="020F0502020204030204" pitchFamily="34" charset="0"/>
              </a:rPr>
              <a:t>das sociedades </a:t>
            </a:r>
            <a:endParaRPr lang="pt-BR" sz="1500" b="1" dirty="0" smtClean="0">
              <a:solidFill>
                <a:schemeClr val="bg1"/>
              </a:solidFill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15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agrícolas </a:t>
            </a:r>
            <a:r>
              <a:rPr lang="pt-BR" sz="1500" b="1" dirty="0">
                <a:solidFill>
                  <a:schemeClr val="bg1"/>
                </a:solidFill>
                <a:cs typeface="Calibri" panose="020F0502020204030204" pitchFamily="34" charset="0"/>
              </a:rPr>
              <a:t>terem boas colheitas</a:t>
            </a:r>
            <a:r>
              <a:rPr lang="pt-BR" sz="15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026" name="Picture 2" descr="Carnaval de Podence 2008 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470" y="0"/>
            <a:ext cx="3863530" cy="2576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6/63/Entrudo_Chocalheiro_2019.jpg/1024px-Entrudo_Chocalheiro_20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6291" y="4769266"/>
            <a:ext cx="3075709" cy="2051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06125" y="3169066"/>
            <a:ext cx="1285875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05769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04708" y="355535"/>
            <a:ext cx="5537916" cy="6063198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b="1" dirty="0">
                <a:solidFill>
                  <a:schemeClr val="accent1"/>
                </a:solidFill>
              </a:rPr>
              <a:t>Pauliteiros</a:t>
            </a:r>
            <a:r>
              <a:rPr lang="pt-BR" dirty="0">
                <a:solidFill>
                  <a:schemeClr val="bg1"/>
                </a:solidFill>
              </a:rPr>
              <a:t/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Dentro do mesmo estilo da tradição portuguesa anterior, encontramos os Pauliteiros de </a:t>
            </a:r>
            <a:r>
              <a:rPr lang="pt-BR" sz="1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Miranda</a:t>
            </a:r>
            <a:r>
              <a:rPr lang="pt-B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pt-B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Estes são um grupo de dança guerreira característica das Terras de Miranda, a dança dos paus. Ao som da gaita-de-foles, caixa, bombo e castanholas, são retratados momentos históricos da região.</a:t>
            </a:r>
          </a:p>
          <a:p>
            <a:pPr>
              <a:lnSpc>
                <a:spcPct val="200000"/>
              </a:lnSpc>
            </a:pPr>
            <a:r>
              <a:rPr lang="pt-B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 trajes são igualmente únicos no mundo. O grupo de 8 homens veste uma saia bordada, camisa de linho, colete de pardo, botas de cabedal, meias de lã, um chapéu, normalmente decorado com flores, e, por fim, usam os 2 paus (</a:t>
            </a:r>
            <a:r>
              <a:rPr lang="pt-BR" sz="16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palos</a:t>
            </a:r>
            <a:r>
              <a:rPr lang="pt-B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com os quais dançam de forma coordenada.</a:t>
            </a:r>
          </a:p>
        </p:txBody>
      </p:sp>
      <p:pic>
        <p:nvPicPr>
          <p:cNvPr id="3074" name="Picture 2" descr="Ver las imágenes de orig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851" y="90152"/>
            <a:ext cx="4336473" cy="277534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d3e1m60ptf1oym.cloudfront.net/5f2dbac8-5009-11e0-8a79-f9211005f539/11542d4_xgaplu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151" y="3020290"/>
            <a:ext cx="5424054" cy="36160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915265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662281" y="204859"/>
            <a:ext cx="2549988" cy="923330"/>
          </a:xfrm>
          <a:prstGeom prst="rect">
            <a:avLst/>
          </a:prstGeom>
          <a:solidFill>
            <a:srgbClr val="074F3E"/>
          </a:solidFill>
        </p:spPr>
        <p:txBody>
          <a:bodyPr wrap="square" rtlCol="0">
            <a:spAutoFit/>
          </a:bodyPr>
          <a:lstStyle/>
          <a:p>
            <a:r>
              <a:rPr lang="pt-PT" sz="5400" dirty="0" smtClean="0"/>
              <a:t>   FIM</a:t>
            </a:r>
            <a:endParaRPr lang="pt-PT" sz="5400" dirty="0"/>
          </a:p>
        </p:txBody>
      </p:sp>
      <p:pic>
        <p:nvPicPr>
          <p:cNvPr id="2050" name="Picture 2" descr="Arte Xávega em Espinh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7855" y="0"/>
            <a:ext cx="3034145" cy="2256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9975370" y="2313954"/>
            <a:ext cx="1579418" cy="369332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dirty="0" smtClean="0"/>
              <a:t>Arte xávega</a:t>
            </a:r>
            <a:endParaRPr lang="pt-PT" dirty="0"/>
          </a:p>
        </p:txBody>
      </p:sp>
      <p:pic>
        <p:nvPicPr>
          <p:cNvPr id="2052" name="Picture 4" descr="Ver las imágenes de orig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82" y="129810"/>
            <a:ext cx="2495947" cy="199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385357" y="2262756"/>
            <a:ext cx="2690796" cy="369332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dirty="0" smtClean="0"/>
              <a:t>Lenço dos namorados</a:t>
            </a:r>
            <a:endParaRPr lang="pt-PT" dirty="0"/>
          </a:p>
        </p:txBody>
      </p:sp>
      <p:sp>
        <p:nvSpPr>
          <p:cNvPr id="5" name="AutoShape 6" descr="Resultado de imagen de zé povinh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2058" name="Picture 10" descr="Ver las imágenes de orig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49" y="2959946"/>
            <a:ext cx="1746811" cy="285484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Rectángulo 7"/>
          <p:cNvSpPr/>
          <p:nvPr/>
        </p:nvSpPr>
        <p:spPr>
          <a:xfrm>
            <a:off x="1018059" y="5957987"/>
            <a:ext cx="142539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pt-PT" dirty="0" smtClean="0"/>
              <a:t>Zé povinho</a:t>
            </a:r>
            <a:endParaRPr lang="pt-PT" dirty="0"/>
          </a:p>
        </p:txBody>
      </p:sp>
      <p:pic>
        <p:nvPicPr>
          <p:cNvPr id="2060" name="Picture 12" descr="Resultado de imagen de Arraiolos Alfombra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2375" y="3479526"/>
            <a:ext cx="2000250" cy="217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ángulo 13"/>
          <p:cNvSpPr/>
          <p:nvPr/>
        </p:nvSpPr>
        <p:spPr>
          <a:xfrm>
            <a:off x="9492552" y="5814795"/>
            <a:ext cx="236475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pt-PT" dirty="0" smtClean="0"/>
              <a:t>Tapete de Arraiolos</a:t>
            </a:r>
            <a:endParaRPr lang="pt-PT" dirty="0"/>
          </a:p>
        </p:txBody>
      </p:sp>
      <p:pic>
        <p:nvPicPr>
          <p:cNvPr id="2062" name="Picture 14" descr="Ver las imágenes de orige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246" y="3982276"/>
            <a:ext cx="2838609" cy="1970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ángulo 15"/>
          <p:cNvSpPr/>
          <p:nvPr/>
        </p:nvSpPr>
        <p:spPr>
          <a:xfrm>
            <a:off x="5004435" y="5999461"/>
            <a:ext cx="192713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pt-PT" dirty="0" smtClean="0"/>
              <a:t>Cavalo lusitano</a:t>
            </a:r>
            <a:endParaRPr lang="pt-PT" dirty="0"/>
          </a:p>
        </p:txBody>
      </p:sp>
      <p:pic>
        <p:nvPicPr>
          <p:cNvPr id="2064" name="Picture 16" descr="Ver las imágenes de orige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729" y="1720447"/>
            <a:ext cx="2968126" cy="1669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69661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EB20D2DB023984E91F6EAB260E4C7E1" ma:contentTypeVersion="6" ma:contentTypeDescription="Crear nuevo documento." ma:contentTypeScope="" ma:versionID="abbf0879c1af023f38bc006be250030f">
  <xsd:schema xmlns:xsd="http://www.w3.org/2001/XMLSchema" xmlns:xs="http://www.w3.org/2001/XMLSchema" xmlns:p="http://schemas.microsoft.com/office/2006/metadata/properties" xmlns:ns2="e23487a6-b7cd-4f43-8094-47bcd73727b6" targetNamespace="http://schemas.microsoft.com/office/2006/metadata/properties" ma:root="true" ma:fieldsID="5883b2012bed34036677ff450f06e4a5" ns2:_="">
    <xsd:import namespace="e23487a6-b7cd-4f43-8094-47bcd73727b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487a6-b7cd-4f43-8094-47bcd73727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302A096-B8D8-441C-806A-AB05239599FF}"/>
</file>

<file path=customXml/itemProps2.xml><?xml version="1.0" encoding="utf-8"?>
<ds:datastoreItem xmlns:ds="http://schemas.openxmlformats.org/officeDocument/2006/customXml" ds:itemID="{AEFEC24F-CC3B-47CF-AD41-DBA92299C4F8}"/>
</file>

<file path=customXml/itemProps3.xml><?xml version="1.0" encoding="utf-8"?>
<ds:datastoreItem xmlns:ds="http://schemas.openxmlformats.org/officeDocument/2006/customXml" ds:itemID="{FBDB8884-1DF7-442C-90A3-E6CE8739A1AD}"/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7108</TotalTime>
  <Words>8820</Words>
  <Application>Microsoft Office PowerPoint</Application>
  <PresentationFormat>Panorámica</PresentationFormat>
  <Paragraphs>1373</Paragraphs>
  <Slides>65</Slides>
  <Notes>6</Notes>
  <HiddenSlides>0</HiddenSlides>
  <MMClips>19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65</vt:i4>
      </vt:variant>
    </vt:vector>
  </HeadingPairs>
  <TitlesOfParts>
    <vt:vector size="75" baseType="lpstr">
      <vt:lpstr>Arial</vt:lpstr>
      <vt:lpstr>Calibri</vt:lpstr>
      <vt:lpstr>Century Gothic</vt:lpstr>
      <vt:lpstr>Helvetica Neue Light</vt:lpstr>
      <vt:lpstr>Raleway</vt:lpstr>
      <vt:lpstr>Roboto</vt:lpstr>
      <vt:lpstr>Times New Roman</vt:lpstr>
      <vt:lpstr>Wingdings</vt:lpstr>
      <vt:lpstr>Wingdings 3</vt:lpstr>
      <vt:lpstr>Ion</vt:lpstr>
      <vt:lpstr>Presentación de PowerPoint</vt:lpstr>
      <vt:lpstr>artigos indefinidos</vt:lpstr>
      <vt:lpstr>Presentación de PowerPoint</vt:lpstr>
      <vt:lpstr>"A LENDA DO GALO DE BARCELOS"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Teste os seus conhecimentos sobre Portugal: 1. Que lugar ocupa o português no mundo como língua materna?                  2. O que sabes sobre o fado? Qual é o teu/tua fadista preferido/a? 3. Qual é o prato mais conhecido de Portugal? Quais outros pratos conheces? 4. Conheces a Lenda do Galo de Barcelos? 5. Como se chamam as embarcações típicas do Porto que fazem cruzeiros pelo Douro? 6. De que produto é Portugal o maior exportador mundial? 7. Sabes qual é a universidade mais antiga de Portugal? 8. Onde se encontram as maiores altitudes de Portugal Continental? 9. Como se denomina o estádio de futebol do Porto? 10. Qual é o rio que passa por Lisboa?         </vt:lpstr>
      <vt:lpstr>Presentación de PowerPoint</vt:lpstr>
      <vt:lpstr>Presentación de PowerPoint</vt:lpstr>
      <vt:lpstr>Regiões geográficas de Portugal Continental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Passeio no elétrico 28</vt:lpstr>
      <vt:lpstr>Presentación de PowerPoint</vt:lpstr>
      <vt:lpstr>Presentación de PowerPoint</vt:lpstr>
      <vt:lpstr>Presentación de PowerPoint</vt:lpstr>
      <vt:lpstr>     Fado de Lisboa e Fado de Coimbra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FESTAS DE SÃO JOÃO NO PORTO e SANTO  ANTÓNIO  EM LISBOA </vt:lpstr>
      <vt:lpstr>O manjerico</vt:lpstr>
      <vt:lpstr>SÃO COMPOSTAS POR QUATRO VERSOS. AS RIMAS APARECEM NO SEGUNDO E QUARTO VERSO.</vt:lpstr>
      <vt:lpstr>Presentación de PowerPoint</vt:lpstr>
      <vt:lpstr>Outras tradições de São João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PORTO</dc:title>
  <dc:creator>angela sofia garcia luca</dc:creator>
  <cp:lastModifiedBy>angela sofia garcia luca</cp:lastModifiedBy>
  <cp:revision>688</cp:revision>
  <dcterms:created xsi:type="dcterms:W3CDTF">2017-01-23T19:39:43Z</dcterms:created>
  <dcterms:modified xsi:type="dcterms:W3CDTF">2021-10-25T15:01:29Z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0x0101003EB20D2DB023984E91F6EAB260E4C7E1</vt:lpwstr>
  </property>
</Properties>
</file>