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1" r:id="rId2"/>
  </p:sldMasterIdLst>
  <p:notesMasterIdLst>
    <p:notesMasterId r:id="rId61"/>
  </p:notesMasterIdLst>
  <p:sldIdLst>
    <p:sldId id="273" r:id="rId3"/>
    <p:sldId id="302" r:id="rId4"/>
    <p:sldId id="306" r:id="rId5"/>
    <p:sldId id="303" r:id="rId6"/>
    <p:sldId id="308" r:id="rId7"/>
    <p:sldId id="309" r:id="rId8"/>
    <p:sldId id="304" r:id="rId9"/>
    <p:sldId id="305" r:id="rId10"/>
    <p:sldId id="602" r:id="rId11"/>
    <p:sldId id="282" r:id="rId12"/>
    <p:sldId id="260" r:id="rId13"/>
    <p:sldId id="261" r:id="rId14"/>
    <p:sldId id="289" r:id="rId15"/>
    <p:sldId id="603" r:id="rId16"/>
    <p:sldId id="290" r:id="rId17"/>
    <p:sldId id="266" r:id="rId18"/>
    <p:sldId id="288" r:id="rId19"/>
    <p:sldId id="291" r:id="rId20"/>
    <p:sldId id="267" r:id="rId21"/>
    <p:sldId id="293" r:id="rId22"/>
    <p:sldId id="268" r:id="rId23"/>
    <p:sldId id="269" r:id="rId24"/>
    <p:sldId id="270" r:id="rId25"/>
    <p:sldId id="594" r:id="rId26"/>
    <p:sldId id="569" r:id="rId27"/>
    <p:sldId id="567" r:id="rId28"/>
    <p:sldId id="271" r:id="rId29"/>
    <p:sldId id="287" r:id="rId30"/>
    <p:sldId id="272" r:id="rId31"/>
    <p:sldId id="292" r:id="rId32"/>
    <p:sldId id="275" r:id="rId33"/>
    <p:sldId id="280" r:id="rId34"/>
    <p:sldId id="300" r:id="rId35"/>
    <p:sldId id="595" r:id="rId36"/>
    <p:sldId id="581" r:id="rId37"/>
    <p:sldId id="580" r:id="rId38"/>
    <p:sldId id="568" r:id="rId39"/>
    <p:sldId id="583" r:id="rId40"/>
    <p:sldId id="584" r:id="rId41"/>
    <p:sldId id="597" r:id="rId42"/>
    <p:sldId id="310" r:id="rId43"/>
    <p:sldId id="591" r:id="rId44"/>
    <p:sldId id="579" r:id="rId45"/>
    <p:sldId id="587" r:id="rId46"/>
    <p:sldId id="589" r:id="rId47"/>
    <p:sldId id="586" r:id="rId48"/>
    <p:sldId id="311" r:id="rId49"/>
    <p:sldId id="576" r:id="rId50"/>
    <p:sldId id="571" r:id="rId51"/>
    <p:sldId id="598" r:id="rId52"/>
    <p:sldId id="604" r:id="rId53"/>
    <p:sldId id="295" r:id="rId54"/>
    <p:sldId id="599" r:id="rId55"/>
    <p:sldId id="600" r:id="rId56"/>
    <p:sldId id="572" r:id="rId57"/>
    <p:sldId id="573" r:id="rId58"/>
    <p:sldId id="578" r:id="rId59"/>
    <p:sldId id="574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>
      <p:cViewPr varScale="1">
        <p:scale>
          <a:sx n="54" d="100"/>
          <a:sy n="54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97927-4A9A-46B9-8B1B-28BA0A1789A5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FC687-60DE-45B0-9359-D140152C98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327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FC687-60DE-45B0-9359-D140152C982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93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FC687-60DE-45B0-9359-D140152C982D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80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FC687-60DE-45B0-9359-D140152C982D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708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0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21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84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4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3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0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833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73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245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7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91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2698631" scaled="0"/>
        </a:gra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1909350" y="2492551"/>
            <a:ext cx="5325300" cy="105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49" name="Google Shape;49;p8"/>
          <p:cNvGrpSpPr/>
          <p:nvPr/>
        </p:nvGrpSpPr>
        <p:grpSpPr>
          <a:xfrm>
            <a:off x="2860455" y="301131"/>
            <a:ext cx="3423094" cy="6255755"/>
            <a:chOff x="-38275925" y="1946600"/>
            <a:chExt cx="231600" cy="317450"/>
          </a:xfrm>
        </p:grpSpPr>
        <p:sp>
          <p:nvSpPr>
            <p:cNvPr id="50" name="Google Shape;50;p8"/>
            <p:cNvSpPr/>
            <p:nvPr/>
          </p:nvSpPr>
          <p:spPr>
            <a:xfrm>
              <a:off x="-38275925" y="1946600"/>
              <a:ext cx="231600" cy="317450"/>
            </a:xfrm>
            <a:custGeom>
              <a:avLst/>
              <a:gdLst/>
              <a:ahLst/>
              <a:cxnLst/>
              <a:rect l="l" t="t" r="r" b="b"/>
              <a:pathLst>
                <a:path w="9264" h="12698" extrusionOk="0">
                  <a:moveTo>
                    <a:pt x="4546" y="892"/>
                  </a:moveTo>
                  <a:cubicBezTo>
                    <a:pt x="4811" y="892"/>
                    <a:pt x="5082" y="920"/>
                    <a:pt x="5357" y="977"/>
                  </a:cubicBezTo>
                  <a:cubicBezTo>
                    <a:pt x="6964" y="1292"/>
                    <a:pt x="8287" y="2742"/>
                    <a:pt x="8287" y="4600"/>
                  </a:cubicBezTo>
                  <a:cubicBezTo>
                    <a:pt x="8287" y="5987"/>
                    <a:pt x="7531" y="7215"/>
                    <a:pt x="6396" y="7845"/>
                  </a:cubicBezTo>
                  <a:cubicBezTo>
                    <a:pt x="5987" y="8034"/>
                    <a:pt x="5798" y="8475"/>
                    <a:pt x="5798" y="8885"/>
                  </a:cubicBezTo>
                  <a:lnTo>
                    <a:pt x="5798" y="9169"/>
                  </a:lnTo>
                  <a:lnTo>
                    <a:pt x="3309" y="9169"/>
                  </a:lnTo>
                  <a:lnTo>
                    <a:pt x="3309" y="8854"/>
                  </a:lnTo>
                  <a:cubicBezTo>
                    <a:pt x="3309" y="8412"/>
                    <a:pt x="3088" y="8034"/>
                    <a:pt x="2679" y="7782"/>
                  </a:cubicBezTo>
                  <a:cubicBezTo>
                    <a:pt x="1545" y="7121"/>
                    <a:pt x="820" y="5955"/>
                    <a:pt x="820" y="4600"/>
                  </a:cubicBezTo>
                  <a:cubicBezTo>
                    <a:pt x="820" y="2536"/>
                    <a:pt x="2499" y="892"/>
                    <a:pt x="4546" y="892"/>
                  </a:cubicBezTo>
                  <a:close/>
                  <a:moveTo>
                    <a:pt x="5798" y="9956"/>
                  </a:moveTo>
                  <a:lnTo>
                    <a:pt x="5798" y="10681"/>
                  </a:lnTo>
                  <a:cubicBezTo>
                    <a:pt x="5798" y="10901"/>
                    <a:pt x="5609" y="11059"/>
                    <a:pt x="5357" y="11090"/>
                  </a:cubicBezTo>
                  <a:lnTo>
                    <a:pt x="3719" y="11090"/>
                  </a:lnTo>
                  <a:cubicBezTo>
                    <a:pt x="3467" y="11090"/>
                    <a:pt x="3309" y="10901"/>
                    <a:pt x="3277" y="10681"/>
                  </a:cubicBezTo>
                  <a:lnTo>
                    <a:pt x="3277" y="9956"/>
                  </a:lnTo>
                  <a:close/>
                  <a:moveTo>
                    <a:pt x="4443" y="1"/>
                  </a:moveTo>
                  <a:cubicBezTo>
                    <a:pt x="2049" y="32"/>
                    <a:pt x="1" y="2080"/>
                    <a:pt x="1" y="4600"/>
                  </a:cubicBezTo>
                  <a:cubicBezTo>
                    <a:pt x="1" y="6270"/>
                    <a:pt x="883" y="7719"/>
                    <a:pt x="2238" y="8539"/>
                  </a:cubicBezTo>
                  <a:cubicBezTo>
                    <a:pt x="2332" y="8570"/>
                    <a:pt x="2395" y="8696"/>
                    <a:pt x="2458" y="8759"/>
                  </a:cubicBezTo>
                  <a:lnTo>
                    <a:pt x="2458" y="10681"/>
                  </a:lnTo>
                  <a:cubicBezTo>
                    <a:pt x="2458" y="11216"/>
                    <a:pt x="2805" y="11689"/>
                    <a:pt x="3309" y="11847"/>
                  </a:cubicBezTo>
                  <a:cubicBezTo>
                    <a:pt x="3467" y="12351"/>
                    <a:pt x="3939" y="12697"/>
                    <a:pt x="4506" y="12697"/>
                  </a:cubicBezTo>
                  <a:cubicBezTo>
                    <a:pt x="5042" y="12697"/>
                    <a:pt x="5514" y="12351"/>
                    <a:pt x="5672" y="11847"/>
                  </a:cubicBezTo>
                  <a:cubicBezTo>
                    <a:pt x="6176" y="11689"/>
                    <a:pt x="6554" y="11216"/>
                    <a:pt x="6554" y="10681"/>
                  </a:cubicBezTo>
                  <a:lnTo>
                    <a:pt x="6554" y="8854"/>
                  </a:lnTo>
                  <a:cubicBezTo>
                    <a:pt x="6554" y="8728"/>
                    <a:pt x="6617" y="8570"/>
                    <a:pt x="6712" y="8507"/>
                  </a:cubicBezTo>
                  <a:cubicBezTo>
                    <a:pt x="8318" y="7593"/>
                    <a:pt x="9263" y="5735"/>
                    <a:pt x="8948" y="3750"/>
                  </a:cubicBezTo>
                  <a:cubicBezTo>
                    <a:pt x="8602" y="1702"/>
                    <a:pt x="6806" y="1"/>
                    <a:pt x="4443" y="1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3725"/>
                    <a:alpha val="2790"/>
                  </a:srgbClr>
                </a:gs>
                <a:gs pos="100000">
                  <a:srgbClr val="FFFFFF">
                    <a:alpha val="2745"/>
                    <a:alpha val="279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-38235750" y="1989125"/>
              <a:ext cx="84300" cy="83525"/>
            </a:xfrm>
            <a:custGeom>
              <a:avLst/>
              <a:gdLst/>
              <a:ahLst/>
              <a:cxnLst/>
              <a:rect l="l" t="t" r="r" b="b"/>
              <a:pathLst>
                <a:path w="3372" h="3341" extrusionOk="0">
                  <a:moveTo>
                    <a:pt x="2931" y="1"/>
                  </a:moveTo>
                  <a:cubicBezTo>
                    <a:pt x="1355" y="1"/>
                    <a:pt x="64" y="1293"/>
                    <a:pt x="1" y="2899"/>
                  </a:cubicBezTo>
                  <a:cubicBezTo>
                    <a:pt x="1" y="3120"/>
                    <a:pt x="158" y="3340"/>
                    <a:pt x="410" y="3340"/>
                  </a:cubicBezTo>
                  <a:cubicBezTo>
                    <a:pt x="631" y="3340"/>
                    <a:pt x="851" y="3120"/>
                    <a:pt x="851" y="2899"/>
                  </a:cubicBezTo>
                  <a:cubicBezTo>
                    <a:pt x="883" y="1765"/>
                    <a:pt x="1796" y="820"/>
                    <a:pt x="2931" y="820"/>
                  </a:cubicBezTo>
                  <a:cubicBezTo>
                    <a:pt x="3151" y="820"/>
                    <a:pt x="3372" y="631"/>
                    <a:pt x="3372" y="379"/>
                  </a:cubicBezTo>
                  <a:cubicBezTo>
                    <a:pt x="3372" y="190"/>
                    <a:pt x="3151" y="1"/>
                    <a:pt x="2931" y="1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3725"/>
                    <a:alpha val="2790"/>
                  </a:srgbClr>
                </a:gs>
                <a:gs pos="100000">
                  <a:srgbClr val="FFFFFF">
                    <a:alpha val="2745"/>
                    <a:alpha val="279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2" name="Google Shape;52;p8"/>
          <p:cNvSpPr txBox="1">
            <a:spLocks noGrp="1"/>
          </p:cNvSpPr>
          <p:nvPr>
            <p:ph type="subTitle" idx="1"/>
          </p:nvPr>
        </p:nvSpPr>
        <p:spPr>
          <a:xfrm>
            <a:off x="1435350" y="3549367"/>
            <a:ext cx="6273300" cy="7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/>
          <p:nvPr/>
        </p:nvSpPr>
        <p:spPr>
          <a:xfrm rot="-5400000">
            <a:off x="-64050" y="64096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4" name="Google Shape;54;p8"/>
          <p:cNvSpPr/>
          <p:nvPr/>
        </p:nvSpPr>
        <p:spPr>
          <a:xfrm rot="-5400000">
            <a:off x="320250" y="58972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89338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rgbClr val="FFFFF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4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2698631" scaled="0"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2456000"/>
            <a:ext cx="8520600" cy="156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2" name="Google Shape;62;p11"/>
          <p:cNvSpPr txBox="1">
            <a:spLocks noGrp="1"/>
          </p:cNvSpPr>
          <p:nvPr>
            <p:ph type="subTitle" idx="1"/>
          </p:nvPr>
        </p:nvSpPr>
        <p:spPr>
          <a:xfrm>
            <a:off x="720825" y="4121667"/>
            <a:ext cx="77025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899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rgbClr val="FFFFFF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685800" y="713233"/>
            <a:ext cx="778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ukta"/>
                <a:ea typeface="Mukta"/>
                <a:cs typeface="Mukta"/>
                <a:sym typeface="Mukta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1417050" y="2797133"/>
            <a:ext cx="2739900" cy="7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2"/>
          </p:nvPr>
        </p:nvSpPr>
        <p:spPr>
          <a:xfrm>
            <a:off x="1417050" y="2345933"/>
            <a:ext cx="2739900" cy="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 b="1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3"/>
          </p:nvPr>
        </p:nvSpPr>
        <p:spPr>
          <a:xfrm>
            <a:off x="5001425" y="2797133"/>
            <a:ext cx="2739900" cy="7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4"/>
          </p:nvPr>
        </p:nvSpPr>
        <p:spPr>
          <a:xfrm>
            <a:off x="5001425" y="2345933"/>
            <a:ext cx="2739900" cy="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 b="1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5"/>
          </p:nvPr>
        </p:nvSpPr>
        <p:spPr>
          <a:xfrm>
            <a:off x="1417050" y="5213733"/>
            <a:ext cx="2739900" cy="7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6"/>
          </p:nvPr>
        </p:nvSpPr>
        <p:spPr>
          <a:xfrm>
            <a:off x="1417050" y="4731933"/>
            <a:ext cx="2739900" cy="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 b="1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7"/>
          </p:nvPr>
        </p:nvSpPr>
        <p:spPr>
          <a:xfrm>
            <a:off x="5001425" y="5213733"/>
            <a:ext cx="2739900" cy="7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8"/>
          </p:nvPr>
        </p:nvSpPr>
        <p:spPr>
          <a:xfrm>
            <a:off x="5001425" y="4731933"/>
            <a:ext cx="2739900" cy="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00" b="1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 idx="9" hasCustomPrompt="1"/>
          </p:nvPr>
        </p:nvSpPr>
        <p:spPr>
          <a:xfrm>
            <a:off x="1417063" y="1578584"/>
            <a:ext cx="1713900" cy="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 idx="13" hasCustomPrompt="1"/>
          </p:nvPr>
        </p:nvSpPr>
        <p:spPr>
          <a:xfrm>
            <a:off x="5001438" y="1578584"/>
            <a:ext cx="1713900" cy="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17"/>
          <p:cNvSpPr txBox="1">
            <a:spLocks noGrp="1"/>
          </p:cNvSpPr>
          <p:nvPr>
            <p:ph type="title" idx="14" hasCustomPrompt="1"/>
          </p:nvPr>
        </p:nvSpPr>
        <p:spPr>
          <a:xfrm>
            <a:off x="1417063" y="3940717"/>
            <a:ext cx="1713900" cy="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17"/>
          <p:cNvSpPr txBox="1">
            <a:spLocks noGrp="1"/>
          </p:cNvSpPr>
          <p:nvPr>
            <p:ph type="title" idx="15" hasCustomPrompt="1"/>
          </p:nvPr>
        </p:nvSpPr>
        <p:spPr>
          <a:xfrm>
            <a:off x="5001438" y="3940717"/>
            <a:ext cx="1713900" cy="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600"/>
              <a:buNone/>
              <a:defRPr sz="4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00384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685800" y="713233"/>
            <a:ext cx="778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ukta"/>
                <a:ea typeface="Mukta"/>
                <a:cs typeface="Mukta"/>
                <a:sym typeface="Mukta"/>
              </a:defRPr>
            </a:lvl9pPr>
          </a:lstStyle>
          <a:p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subTitle" idx="1"/>
          </p:nvPr>
        </p:nvSpPr>
        <p:spPr>
          <a:xfrm>
            <a:off x="946600" y="4696952"/>
            <a:ext cx="2300400" cy="8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6" name="Google Shape;176;p31"/>
          <p:cNvSpPr txBox="1">
            <a:spLocks noGrp="1"/>
          </p:cNvSpPr>
          <p:nvPr>
            <p:ph type="subTitle" idx="2"/>
          </p:nvPr>
        </p:nvSpPr>
        <p:spPr>
          <a:xfrm>
            <a:off x="5811525" y="4696952"/>
            <a:ext cx="2300400" cy="8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7" name="Google Shape;177;p31"/>
          <p:cNvSpPr txBox="1">
            <a:spLocks noGrp="1"/>
          </p:cNvSpPr>
          <p:nvPr>
            <p:ph type="subTitle" idx="3"/>
          </p:nvPr>
        </p:nvSpPr>
        <p:spPr>
          <a:xfrm>
            <a:off x="3379050" y="4696952"/>
            <a:ext cx="2300400" cy="8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8" name="Google Shape;178;p31"/>
          <p:cNvSpPr txBox="1">
            <a:spLocks noGrp="1"/>
          </p:cNvSpPr>
          <p:nvPr>
            <p:ph type="title" idx="4" hasCustomPrompt="1"/>
          </p:nvPr>
        </p:nvSpPr>
        <p:spPr>
          <a:xfrm>
            <a:off x="1603300" y="4088116"/>
            <a:ext cx="987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9" name="Google Shape;179;p31"/>
          <p:cNvSpPr txBox="1">
            <a:spLocks noGrp="1"/>
          </p:cNvSpPr>
          <p:nvPr>
            <p:ph type="title" idx="5" hasCustomPrompt="1"/>
          </p:nvPr>
        </p:nvSpPr>
        <p:spPr>
          <a:xfrm>
            <a:off x="4035763" y="4088116"/>
            <a:ext cx="987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" name="Google Shape;180;p31"/>
          <p:cNvSpPr txBox="1">
            <a:spLocks noGrp="1"/>
          </p:cNvSpPr>
          <p:nvPr>
            <p:ph type="title" idx="6" hasCustomPrompt="1"/>
          </p:nvPr>
        </p:nvSpPr>
        <p:spPr>
          <a:xfrm>
            <a:off x="6468225" y="4088116"/>
            <a:ext cx="987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1" name="Google Shape;181;p31"/>
          <p:cNvSpPr/>
          <p:nvPr/>
        </p:nvSpPr>
        <p:spPr>
          <a:xfrm>
            <a:off x="7564713" y="0"/>
            <a:ext cx="1351800" cy="713200"/>
          </a:xfrm>
          <a:prstGeom prst="parallelogram">
            <a:avLst>
              <a:gd name="adj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2" name="Google Shape;182;p31"/>
          <p:cNvSpPr/>
          <p:nvPr/>
        </p:nvSpPr>
        <p:spPr>
          <a:xfrm rot="-5400000">
            <a:off x="-64050" y="64096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3" name="Google Shape;183;p31"/>
          <p:cNvSpPr/>
          <p:nvPr/>
        </p:nvSpPr>
        <p:spPr>
          <a:xfrm rot="-5400000">
            <a:off x="320250" y="58972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09598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Title and three columns 4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2698631" scaled="0"/>
        </a:gra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685800" y="713233"/>
            <a:ext cx="778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lt1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  <a:latin typeface="Mukta"/>
                <a:ea typeface="Mukta"/>
                <a:cs typeface="Mukta"/>
                <a:sym typeface="Mukta"/>
              </a:defRPr>
            </a:lvl9pPr>
          </a:lstStyle>
          <a:p>
            <a:endParaRPr/>
          </a:p>
        </p:txBody>
      </p:sp>
      <p:sp>
        <p:nvSpPr>
          <p:cNvPr id="186" name="Google Shape;186;p32"/>
          <p:cNvSpPr txBox="1">
            <a:spLocks noGrp="1"/>
          </p:cNvSpPr>
          <p:nvPr>
            <p:ph type="subTitle" idx="1"/>
          </p:nvPr>
        </p:nvSpPr>
        <p:spPr>
          <a:xfrm>
            <a:off x="907825" y="3618767"/>
            <a:ext cx="2408400" cy="1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7" name="Google Shape;187;p32"/>
          <p:cNvSpPr txBox="1">
            <a:spLocks noGrp="1"/>
          </p:cNvSpPr>
          <p:nvPr>
            <p:ph type="subTitle" idx="2"/>
          </p:nvPr>
        </p:nvSpPr>
        <p:spPr>
          <a:xfrm>
            <a:off x="6014925" y="3618767"/>
            <a:ext cx="2408400" cy="1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8" name="Google Shape;188;p32"/>
          <p:cNvSpPr txBox="1">
            <a:spLocks noGrp="1"/>
          </p:cNvSpPr>
          <p:nvPr>
            <p:ph type="subTitle" idx="3"/>
          </p:nvPr>
        </p:nvSpPr>
        <p:spPr>
          <a:xfrm>
            <a:off x="3461375" y="3618767"/>
            <a:ext cx="2408400" cy="1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9" name="Google Shape;189;p32"/>
          <p:cNvSpPr/>
          <p:nvPr/>
        </p:nvSpPr>
        <p:spPr>
          <a:xfrm rot="-5400000">
            <a:off x="-64050" y="64096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32"/>
          <p:cNvSpPr/>
          <p:nvPr/>
        </p:nvSpPr>
        <p:spPr>
          <a:xfrm rot="-5400000">
            <a:off x="320250" y="58972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1" name="Google Shape;191;p32"/>
          <p:cNvSpPr txBox="1">
            <a:spLocks noGrp="1"/>
          </p:cNvSpPr>
          <p:nvPr>
            <p:ph type="title" idx="4" hasCustomPrompt="1"/>
          </p:nvPr>
        </p:nvSpPr>
        <p:spPr>
          <a:xfrm>
            <a:off x="1861000" y="2507400"/>
            <a:ext cx="579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92" name="Google Shape;192;p32"/>
          <p:cNvSpPr txBox="1">
            <a:spLocks noGrp="1"/>
          </p:cNvSpPr>
          <p:nvPr>
            <p:ph type="title" idx="5" hasCustomPrompt="1"/>
          </p:nvPr>
        </p:nvSpPr>
        <p:spPr>
          <a:xfrm>
            <a:off x="4410025" y="2463233"/>
            <a:ext cx="579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 idx="6" hasCustomPrompt="1"/>
          </p:nvPr>
        </p:nvSpPr>
        <p:spPr>
          <a:xfrm>
            <a:off x="6959050" y="2463233"/>
            <a:ext cx="579000" cy="7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9312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98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228601" y="-13915"/>
            <a:ext cx="8229315" cy="6885849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43" name="Google Shape;43;p8"/>
          <p:cNvSpPr/>
          <p:nvPr/>
        </p:nvSpPr>
        <p:spPr>
          <a:xfrm>
            <a:off x="1" y="-13915"/>
            <a:ext cx="8229315" cy="6885849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841000" y="1292933"/>
            <a:ext cx="4801500" cy="546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841001" y="2104033"/>
            <a:ext cx="2671800" cy="324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3673842" y="2104033"/>
            <a:ext cx="2671800" cy="324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543227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183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-100" y="0"/>
            <a:ext cx="9144000" cy="6858000"/>
          </a:xfrm>
          <a:prstGeom prst="rect">
            <a:avLst/>
          </a:prstGeom>
          <a:solidFill>
            <a:srgbClr val="002B79">
              <a:alpha val="529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850800" y="2170567"/>
            <a:ext cx="2801700" cy="9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ubTitle" idx="1"/>
          </p:nvPr>
        </p:nvSpPr>
        <p:spPr>
          <a:xfrm>
            <a:off x="850800" y="3175939"/>
            <a:ext cx="28017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/>
          <p:nvPr/>
        </p:nvSpPr>
        <p:spPr>
          <a:xfrm rot="-5400000">
            <a:off x="7818225" y="858683"/>
            <a:ext cx="512400" cy="3843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6"/>
          <p:cNvSpPr/>
          <p:nvPr/>
        </p:nvSpPr>
        <p:spPr>
          <a:xfrm rot="-5400000">
            <a:off x="8202525" y="1371083"/>
            <a:ext cx="512400" cy="3843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/>
          <p:nvPr/>
        </p:nvSpPr>
        <p:spPr>
          <a:xfrm rot="-5400000">
            <a:off x="8202525" y="346283"/>
            <a:ext cx="512400" cy="3843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41;p6"/>
          <p:cNvSpPr txBox="1">
            <a:spLocks noGrp="1"/>
          </p:cNvSpPr>
          <p:nvPr>
            <p:ph type="title" idx="2" hasCustomPrompt="1"/>
          </p:nvPr>
        </p:nvSpPr>
        <p:spPr>
          <a:xfrm>
            <a:off x="850800" y="1225633"/>
            <a:ext cx="2801700" cy="10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 b="1">
                <a:solidFill>
                  <a:schemeClr val="accent3"/>
                </a:solidFill>
                <a:latin typeface="Mukta"/>
                <a:ea typeface="Mukta"/>
                <a:cs typeface="Mukta"/>
                <a:sym typeface="Mukt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42" name="Google Shape;42;p6"/>
          <p:cNvSpPr/>
          <p:nvPr/>
        </p:nvSpPr>
        <p:spPr>
          <a:xfrm rot="5400000">
            <a:off x="-64050" y="64096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43;p6"/>
          <p:cNvSpPr/>
          <p:nvPr/>
        </p:nvSpPr>
        <p:spPr>
          <a:xfrm rot="5400000">
            <a:off x="320250" y="5897250"/>
            <a:ext cx="512400" cy="3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794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30/05/2023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51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0" y="713233"/>
            <a:ext cx="7786800" cy="6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ukta ExtraBold"/>
              <a:buNone/>
              <a:defRPr sz="2800">
                <a:solidFill>
                  <a:schemeClr val="dk1"/>
                </a:solidFill>
                <a:latin typeface="Mukta ExtraBold"/>
                <a:ea typeface="Mukta ExtraBold"/>
                <a:cs typeface="Mukta ExtraBold"/>
                <a:sym typeface="Mukta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0" y="1536633"/>
            <a:ext cx="7786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7194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22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65" y="452937"/>
            <a:ext cx="7886700" cy="1325562"/>
          </a:xfrm>
        </p:spPr>
        <p:txBody>
          <a:bodyPr>
            <a:normAutofit/>
          </a:bodyPr>
          <a:lstStyle/>
          <a:p>
            <a:r>
              <a:rPr lang="es-ES" sz="4000" b="1" dirty="0"/>
              <a:t>Vivencia mutua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167085" y="1570615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Emoción ante una dosis de riesgo, </a:t>
            </a:r>
          </a:p>
          <a:p>
            <a:r>
              <a:rPr lang="es-ES" sz="4000" b="1" dirty="0"/>
              <a:t>de peligro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179512" y="4083003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Empatados, nos iguala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D664063-DEB6-4859-AAA8-935CC03ADD07}"/>
              </a:ext>
            </a:extLst>
          </p:cNvPr>
          <p:cNvSpPr txBox="1">
            <a:spLocks/>
          </p:cNvSpPr>
          <p:nvPr/>
        </p:nvSpPr>
        <p:spPr>
          <a:xfrm>
            <a:off x="179512" y="2842588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Referencia sensible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193E1B-4971-4AC6-93E1-6E255F368471}"/>
              </a:ext>
            </a:extLst>
          </p:cNvPr>
          <p:cNvSpPr txBox="1">
            <a:spLocks/>
          </p:cNvSpPr>
          <p:nvPr/>
        </p:nvSpPr>
        <p:spPr>
          <a:xfrm>
            <a:off x="167085" y="5280733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Forma de diálogo</a:t>
            </a:r>
          </a:p>
        </p:txBody>
      </p:sp>
    </p:spTree>
    <p:extLst>
      <p:ext uri="{BB962C8B-B14F-4D97-AF65-F5344CB8AC3E}">
        <p14:creationId xmlns:p14="http://schemas.microsoft.com/office/powerpoint/2010/main" val="39715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327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Asombro vs fascinación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0" y="2148634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Mantenemos una actitud de descubrimiento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0" y="3220528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Apertura ante la realidad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D664063-DEB6-4859-AAA8-935CC03ADD07}"/>
              </a:ext>
            </a:extLst>
          </p:cNvPr>
          <p:cNvSpPr txBox="1">
            <a:spLocks/>
          </p:cNvSpPr>
          <p:nvPr/>
        </p:nvSpPr>
        <p:spPr>
          <a:xfrm>
            <a:off x="12616" y="4330753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Activos ante lo que acontece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193E1B-4971-4AC6-93E1-6E255F368471}"/>
              </a:ext>
            </a:extLst>
          </p:cNvPr>
          <p:cNvSpPr txBox="1">
            <a:spLocks/>
          </p:cNvSpPr>
          <p:nvPr/>
        </p:nvSpPr>
        <p:spPr>
          <a:xfrm>
            <a:off x="12616" y="5422670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No damos nada por supuesto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67DE0E5-CDBE-486E-AD0C-21B48ACDB781}"/>
              </a:ext>
            </a:extLst>
          </p:cNvPr>
          <p:cNvSpPr txBox="1">
            <a:spLocks/>
          </p:cNvSpPr>
          <p:nvPr/>
        </p:nvSpPr>
        <p:spPr>
          <a:xfrm>
            <a:off x="628650" y="1370889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Asombro</a:t>
            </a:r>
          </a:p>
        </p:txBody>
      </p:sp>
    </p:spTree>
    <p:extLst>
      <p:ext uri="{BB962C8B-B14F-4D97-AF65-F5344CB8AC3E}">
        <p14:creationId xmlns:p14="http://schemas.microsoft.com/office/powerpoint/2010/main" val="408804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267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Asombro vs fascinación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30981" y="2281594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Actitud pasiva ante estímulos frecuentes, intermitentes y novedosos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30981" y="3789040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Embotamiento de quien está a remolque de ellos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1B19BFC-B2EE-493F-A002-2EFD43671A9B}"/>
              </a:ext>
            </a:extLst>
          </p:cNvPr>
          <p:cNvSpPr txBox="1">
            <a:spLocks/>
          </p:cNvSpPr>
          <p:nvPr/>
        </p:nvSpPr>
        <p:spPr>
          <a:xfrm>
            <a:off x="107504" y="5236698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Busca estímulos  más intensos para aliviar su dependencia 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39B6427-89EF-441A-B285-A85B661067B4}"/>
              </a:ext>
            </a:extLst>
          </p:cNvPr>
          <p:cNvSpPr txBox="1">
            <a:spLocks/>
          </p:cNvSpPr>
          <p:nvPr/>
        </p:nvSpPr>
        <p:spPr>
          <a:xfrm>
            <a:off x="2375756" y="1196752"/>
            <a:ext cx="4392488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Fascinación</a:t>
            </a:r>
          </a:p>
        </p:txBody>
      </p:sp>
    </p:spTree>
    <p:extLst>
      <p:ext uri="{BB962C8B-B14F-4D97-AF65-F5344CB8AC3E}">
        <p14:creationId xmlns:p14="http://schemas.microsoft.com/office/powerpoint/2010/main" val="134891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267"/>
            <a:ext cx="7886700" cy="1325562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/>
              <a:t>Rutina vs aventura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0" y="2148634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0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179512" y="2556267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Es interminable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D664063-DEB6-4859-AAA8-935CC03ADD07}"/>
              </a:ext>
            </a:extLst>
          </p:cNvPr>
          <p:cNvSpPr txBox="1">
            <a:spLocks/>
          </p:cNvSpPr>
          <p:nvPr/>
        </p:nvSpPr>
        <p:spPr>
          <a:xfrm>
            <a:off x="179512" y="3736531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Carece de significado, aunque nos empeñemos en dárselo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193E1B-4971-4AC6-93E1-6E255F368471}"/>
              </a:ext>
            </a:extLst>
          </p:cNvPr>
          <p:cNvSpPr txBox="1">
            <a:spLocks/>
          </p:cNvSpPr>
          <p:nvPr/>
        </p:nvSpPr>
        <p:spPr>
          <a:xfrm>
            <a:off x="179512" y="5138549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Basada en la repetición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67DE0E5-CDBE-486E-AD0C-21B48ACDB781}"/>
              </a:ext>
            </a:extLst>
          </p:cNvPr>
          <p:cNvSpPr txBox="1">
            <a:spLocks/>
          </p:cNvSpPr>
          <p:nvPr/>
        </p:nvSpPr>
        <p:spPr>
          <a:xfrm>
            <a:off x="610996" y="1370889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Rutina</a:t>
            </a:r>
          </a:p>
        </p:txBody>
      </p:sp>
    </p:spTree>
    <p:extLst>
      <p:ext uri="{BB962C8B-B14F-4D97-AF65-F5344CB8AC3E}">
        <p14:creationId xmlns:p14="http://schemas.microsoft.com/office/powerpoint/2010/main" val="48987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267"/>
            <a:ext cx="7886700" cy="1325562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/>
              <a:t>Rutina vs aventura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0" y="2148634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0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179512" y="2556267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Tiene comienzo, medio y fin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D664063-DEB6-4859-AAA8-935CC03ADD07}"/>
              </a:ext>
            </a:extLst>
          </p:cNvPr>
          <p:cNvSpPr txBox="1">
            <a:spLocks/>
          </p:cNvSpPr>
          <p:nvPr/>
        </p:nvSpPr>
        <p:spPr>
          <a:xfrm>
            <a:off x="179512" y="3736531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Es convincente por sí misma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67DE0E5-CDBE-486E-AD0C-21B48ACDB781}"/>
              </a:ext>
            </a:extLst>
          </p:cNvPr>
          <p:cNvSpPr txBox="1">
            <a:spLocks/>
          </p:cNvSpPr>
          <p:nvPr/>
        </p:nvSpPr>
        <p:spPr>
          <a:xfrm>
            <a:off x="610996" y="1370889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Aventura</a:t>
            </a:r>
          </a:p>
        </p:txBody>
      </p:sp>
    </p:spTree>
    <p:extLst>
      <p:ext uri="{BB962C8B-B14F-4D97-AF65-F5344CB8AC3E}">
        <p14:creationId xmlns:p14="http://schemas.microsoft.com/office/powerpoint/2010/main" val="347930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3267"/>
            <a:ext cx="8712968" cy="1305651"/>
          </a:xfrm>
        </p:spPr>
        <p:txBody>
          <a:bodyPr>
            <a:normAutofit fontScale="90000"/>
          </a:bodyPr>
          <a:lstStyle/>
          <a:p>
            <a:r>
              <a:rPr lang="es-ES" sz="6000" b="1" dirty="0"/>
              <a:t>Programación vs planificación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179512" y="2852936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Anticipando y proyectando las acciones educativas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179512" y="4660990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Teniendo en cuenta aquello que el alumnado debe aprender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561B173-F4C5-4088-A595-7F22EAC2A3FC}"/>
              </a:ext>
            </a:extLst>
          </p:cNvPr>
          <p:cNvSpPr txBox="1">
            <a:spLocks/>
          </p:cNvSpPr>
          <p:nvPr/>
        </p:nvSpPr>
        <p:spPr>
          <a:xfrm>
            <a:off x="1691680" y="1358476"/>
            <a:ext cx="5184576" cy="130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Programación</a:t>
            </a:r>
          </a:p>
        </p:txBody>
      </p:sp>
    </p:spTree>
    <p:extLst>
      <p:ext uri="{BB962C8B-B14F-4D97-AF65-F5344CB8AC3E}">
        <p14:creationId xmlns:p14="http://schemas.microsoft.com/office/powerpoint/2010/main" val="130987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8FDB6-BCF8-47DB-A896-C5485CF3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7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Programar vs planificar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5996701-1A8C-4C3B-BDA6-913B3565CD2D}"/>
              </a:ext>
            </a:extLst>
          </p:cNvPr>
          <p:cNvSpPr txBox="1">
            <a:spLocks/>
          </p:cNvSpPr>
          <p:nvPr/>
        </p:nvSpPr>
        <p:spPr>
          <a:xfrm>
            <a:off x="251520" y="2600908"/>
            <a:ext cx="928999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Carácter amplio y flexible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EA63F70-A9E5-4684-9002-035CE8C757B6}"/>
              </a:ext>
            </a:extLst>
          </p:cNvPr>
          <p:cNvSpPr txBox="1">
            <a:spLocks/>
          </p:cNvSpPr>
          <p:nvPr/>
        </p:nvSpPr>
        <p:spPr>
          <a:xfrm>
            <a:off x="251520" y="4365104"/>
            <a:ext cx="78867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/>
              <a:t>Trazar líneas generales del acto educativo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39DCE73-A784-4EA2-9DD3-18BBDCB09023}"/>
              </a:ext>
            </a:extLst>
          </p:cNvPr>
          <p:cNvSpPr txBox="1">
            <a:spLocks/>
          </p:cNvSpPr>
          <p:nvPr/>
        </p:nvSpPr>
        <p:spPr>
          <a:xfrm>
            <a:off x="2015716" y="1388829"/>
            <a:ext cx="4358308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u="sng" dirty="0"/>
              <a:t>Planificar</a:t>
            </a:r>
          </a:p>
        </p:txBody>
      </p:sp>
    </p:spTree>
    <p:extLst>
      <p:ext uri="{BB962C8B-B14F-4D97-AF65-F5344CB8AC3E}">
        <p14:creationId xmlns:p14="http://schemas.microsoft.com/office/powerpoint/2010/main" val="32826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1F47D55-4162-4736-8B01-C30210F35674}"/>
              </a:ext>
            </a:extLst>
          </p:cNvPr>
          <p:cNvSpPr txBox="1">
            <a:spLocks/>
          </p:cNvSpPr>
          <p:nvPr/>
        </p:nvSpPr>
        <p:spPr>
          <a:xfrm>
            <a:off x="323528" y="1808820"/>
            <a:ext cx="8496944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dirty="0"/>
              <a:t>¿Cómo logramos experiencias escolares significativas?</a:t>
            </a:r>
          </a:p>
        </p:txBody>
      </p:sp>
    </p:spTree>
    <p:extLst>
      <p:ext uri="{BB962C8B-B14F-4D97-AF65-F5344CB8AC3E}">
        <p14:creationId xmlns:p14="http://schemas.microsoft.com/office/powerpoint/2010/main" val="243091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5AC50A5-933C-490D-BBC7-DD00A891D4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8" t="14983" r="35825" b="12182"/>
          <a:stretch/>
        </p:blipFill>
        <p:spPr>
          <a:xfrm>
            <a:off x="2051720" y="3319155"/>
            <a:ext cx="4518734" cy="3220400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2A5D97-B9B7-440A-BC37-4123A9525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51" t="24788" r="48543" b="37394"/>
          <a:stretch/>
        </p:blipFill>
        <p:spPr>
          <a:xfrm>
            <a:off x="-1" y="-32611"/>
            <a:ext cx="4572001" cy="326132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3CAB5E-A414-4C0C-BF48-D32F06637D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0" t="33192" r="45350" b="42997"/>
          <a:stretch/>
        </p:blipFill>
        <p:spPr>
          <a:xfrm>
            <a:off x="4574163" y="352616"/>
            <a:ext cx="4579770" cy="260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5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093EC6-1A64-4F3A-8EE8-B700D6BA1D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7" t="27590" r="20863" b="33192"/>
          <a:stretch/>
        </p:blipFill>
        <p:spPr>
          <a:xfrm>
            <a:off x="-35927" y="113831"/>
            <a:ext cx="9179927" cy="32129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0C65B9-B29B-4CF5-A364-EA7FB984F4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38" t="26189" r="20075" b="34592"/>
          <a:stretch/>
        </p:blipFill>
        <p:spPr>
          <a:xfrm>
            <a:off x="0" y="3457451"/>
            <a:ext cx="9179927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A77057-9CFE-42F9-BF25-0846281E1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9381" r="52362" b="51933"/>
          <a:stretch/>
        </p:blipFill>
        <p:spPr>
          <a:xfrm>
            <a:off x="46963" y="-27603"/>
            <a:ext cx="4726937" cy="31843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68322DE-C701-477B-98D6-01071BBF27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50000" r="52362" b="7980"/>
          <a:stretch/>
        </p:blipFill>
        <p:spPr>
          <a:xfrm>
            <a:off x="4597754" y="-1"/>
            <a:ext cx="4550790" cy="3212977"/>
          </a:xfrm>
          <a:prstGeom prst="rect">
            <a:avLst/>
          </a:prstGeom>
        </p:spPr>
      </p:pic>
      <p:pic>
        <p:nvPicPr>
          <p:cNvPr id="2050" name="Picture 2" descr="Una maestra califica a sus alumnos con divertidos 'memes'">
            <a:extLst>
              <a:ext uri="{FF2B5EF4-FFF2-40B4-BE49-F238E27FC236}">
                <a16:creationId xmlns:a16="http://schemas.microsoft.com/office/drawing/2014/main" id="{560C2A77-9E66-4895-AA38-B788C2ADB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93544"/>
            <a:ext cx="7344816" cy="337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06AA6FB-A3C8-466B-B3AA-AC8F26C82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5" t="35993" r="31888" b="10782"/>
          <a:stretch/>
        </p:blipFill>
        <p:spPr>
          <a:xfrm>
            <a:off x="90488" y="327345"/>
            <a:ext cx="8963025" cy="5978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74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093EC6-1A64-4F3A-8EE8-B700D6BA1D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7" t="27590" r="20863" b="33192"/>
          <a:stretch/>
        </p:blipFill>
        <p:spPr>
          <a:xfrm>
            <a:off x="-35927" y="113831"/>
            <a:ext cx="9179927" cy="32129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0C65B9-B29B-4CF5-A364-EA7FB984F4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38" t="26189" r="20075" b="34592"/>
          <a:stretch/>
        </p:blipFill>
        <p:spPr>
          <a:xfrm>
            <a:off x="0" y="3457451"/>
            <a:ext cx="9179927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2EF84C2-A7C1-4BBD-8F08-6DCD9C89D3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837" t="40195" r="5900" b="38795"/>
          <a:stretch/>
        </p:blipFill>
        <p:spPr>
          <a:xfrm>
            <a:off x="4175448" y="534612"/>
            <a:ext cx="4795733" cy="26642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BC41FD0-1707-4FF1-A1D8-6363983AD5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6" t="19185" r="50000" b="24788"/>
          <a:stretch/>
        </p:blipFill>
        <p:spPr>
          <a:xfrm>
            <a:off x="179511" y="3509889"/>
            <a:ext cx="3995557" cy="27555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369D16-C726-4232-8CFD-6F1C0499DD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76" t="31791" r="37400" b="19185"/>
          <a:stretch/>
        </p:blipFill>
        <p:spPr>
          <a:xfrm>
            <a:off x="4251575" y="3745169"/>
            <a:ext cx="4719606" cy="26642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49FF21-140D-4401-A6B5-9938535A9A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88" t="23387" r="40550" b="40196"/>
          <a:stretch/>
        </p:blipFill>
        <p:spPr>
          <a:xfrm>
            <a:off x="112924" y="590460"/>
            <a:ext cx="404906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1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1C6EAE-B35B-4A19-9218-492369B4A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1" t="21987" r="56300" b="45798"/>
          <a:stretch/>
        </p:blipFill>
        <p:spPr>
          <a:xfrm>
            <a:off x="2447764" y="87379"/>
            <a:ext cx="4248472" cy="30535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E6BB1A-2C86-4373-8FA4-52BE402B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6" t="21987" r="26769" b="26188"/>
          <a:stretch/>
        </p:blipFill>
        <p:spPr>
          <a:xfrm>
            <a:off x="1511660" y="3404760"/>
            <a:ext cx="6120680" cy="335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6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E86A8B-059A-411B-A5DF-1FA59CD809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0" t="28734" r="29481" b="48108"/>
          <a:stretch/>
        </p:blipFill>
        <p:spPr>
          <a:xfrm>
            <a:off x="3779911" y="1772816"/>
            <a:ext cx="1872209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23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E86A8B-059A-411B-A5DF-1FA59CD809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25" t="12182" r="8263" b="19185"/>
          <a:stretch/>
        </p:blipFill>
        <p:spPr>
          <a:xfrm>
            <a:off x="90488" y="308427"/>
            <a:ext cx="8963025" cy="61887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61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75C0E4-A576-48D9-B003-D095F5EEA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8" t="30391" r="40550" b="16384"/>
          <a:stretch/>
        </p:blipFill>
        <p:spPr>
          <a:xfrm>
            <a:off x="-1" y="32226"/>
            <a:ext cx="4794215" cy="33123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E357C7A-6DA2-4E0C-A18E-C8EBDF8E2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25" t="21262" r="4326" b="42827"/>
          <a:stretch/>
        </p:blipFill>
        <p:spPr>
          <a:xfrm>
            <a:off x="4769000" y="249987"/>
            <a:ext cx="4246550" cy="302433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524D5A7-93CC-4DFA-A399-F616BEE69C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13" t="12182" r="50000" b="40195"/>
          <a:stretch/>
        </p:blipFill>
        <p:spPr>
          <a:xfrm>
            <a:off x="107504" y="3457136"/>
            <a:ext cx="4566152" cy="31683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DE4BDF4-7799-4D77-B540-A3587B7E1F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12" t="27590" r="27163" b="45798"/>
          <a:stretch/>
        </p:blipFill>
        <p:spPr>
          <a:xfrm>
            <a:off x="4849265" y="3717033"/>
            <a:ext cx="4197742" cy="289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7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E86A8B-059A-411B-A5DF-1FA59CD809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39" t="12182" r="8263" b="19185"/>
          <a:stretch/>
        </p:blipFill>
        <p:spPr>
          <a:xfrm>
            <a:off x="3923928" y="257273"/>
            <a:ext cx="5129584" cy="6188781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1BC7AE-364A-488A-ADB3-042851882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25" t="12182" r="40261" b="19185"/>
          <a:stretch/>
        </p:blipFill>
        <p:spPr>
          <a:xfrm>
            <a:off x="90487" y="251978"/>
            <a:ext cx="3833441" cy="61887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628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7DC0E4F-C127-4C7E-B8AA-6F70E1898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325" t="17785" r="6688" b="59804"/>
          <a:stretch/>
        </p:blipFill>
        <p:spPr>
          <a:xfrm>
            <a:off x="90488" y="1255036"/>
            <a:ext cx="8963025" cy="4347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893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7D2ACA-A037-482D-9A93-16174090ED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112" t="16384" r="5900" b="50000"/>
          <a:stretch/>
        </p:blipFill>
        <p:spPr>
          <a:xfrm>
            <a:off x="90488" y="168227"/>
            <a:ext cx="8963025" cy="65215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9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31EA39-5C43-41BC-ADBD-6A904A583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00" t="14983" r="6688" b="42997"/>
          <a:stretch/>
        </p:blipFill>
        <p:spPr>
          <a:xfrm>
            <a:off x="611560" y="244029"/>
            <a:ext cx="8280921" cy="636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4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8101A-9C99-4273-AC5A-73D1A626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2"/>
          </a:xfrm>
        </p:spPr>
        <p:txBody>
          <a:bodyPr>
            <a:normAutofit/>
          </a:bodyPr>
          <a:lstStyle/>
          <a:p>
            <a:pPr algn="ctr"/>
            <a:r>
              <a:rPr lang="es-ES" sz="8000" b="1" dirty="0"/>
              <a:t>2019/2020</a:t>
            </a:r>
          </a:p>
        </p:txBody>
      </p:sp>
    </p:spTree>
    <p:extLst>
      <p:ext uri="{BB962C8B-B14F-4D97-AF65-F5344CB8AC3E}">
        <p14:creationId xmlns:p14="http://schemas.microsoft.com/office/powerpoint/2010/main" val="341514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9C770C-F5F3-4019-894C-8689B7E2F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59" t="40492" r="19186" b="36866"/>
          <a:stretch/>
        </p:blipFill>
        <p:spPr>
          <a:xfrm>
            <a:off x="-20945" y="1186860"/>
            <a:ext cx="1828479" cy="4179376"/>
          </a:xfrm>
          <a:prstGeom prst="rect">
            <a:avLst/>
          </a:prstGeom>
        </p:spPr>
      </p:pic>
      <p:sp>
        <p:nvSpPr>
          <p:cNvPr id="8" name="Cerrar llave 7">
            <a:extLst>
              <a:ext uri="{FF2B5EF4-FFF2-40B4-BE49-F238E27FC236}">
                <a16:creationId xmlns:a16="http://schemas.microsoft.com/office/drawing/2014/main" id="{5A0CBB49-F714-45DE-92EF-8238C51B7B24}"/>
              </a:ext>
            </a:extLst>
          </p:cNvPr>
          <p:cNvSpPr/>
          <p:nvPr/>
        </p:nvSpPr>
        <p:spPr>
          <a:xfrm>
            <a:off x="1796901" y="2066705"/>
            <a:ext cx="478466" cy="2809653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defRPr/>
            </a:pPr>
            <a:endParaRPr lang="es-ES" sz="1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17774D-034E-47A2-A67B-0F9157932A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070" t="40138" r="5698" b="23422"/>
          <a:stretch/>
        </p:blipFill>
        <p:spPr>
          <a:xfrm>
            <a:off x="2615610" y="869823"/>
            <a:ext cx="6379535" cy="2527281"/>
          </a:xfrm>
          <a:prstGeom prst="rect">
            <a:avLst/>
          </a:prstGeom>
        </p:spPr>
      </p:pic>
      <p:pic>
        <p:nvPicPr>
          <p:cNvPr id="1026" name="Picture 2" descr="Imagen de Mochila Antirrobo Komplete">
            <a:extLst>
              <a:ext uri="{FF2B5EF4-FFF2-40B4-BE49-F238E27FC236}">
                <a16:creationId xmlns:a16="http://schemas.microsoft.com/office/drawing/2014/main" id="{CD5D136C-0410-4303-BA85-32499B698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610" y="3471531"/>
            <a:ext cx="1701209" cy="245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tella personalizada económica de acero inoxidable 630 ml. azul">
            <a:extLst>
              <a:ext uri="{FF2B5EF4-FFF2-40B4-BE49-F238E27FC236}">
                <a16:creationId xmlns:a16="http://schemas.microsoft.com/office/drawing/2014/main" id="{D1A67CA9-0417-4D6D-9C64-E6AC3BD21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318" y="3813662"/>
            <a:ext cx="15811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utas, en la variedad está el gusto - LIBBYS">
            <a:extLst>
              <a:ext uri="{FF2B5EF4-FFF2-40B4-BE49-F238E27FC236}">
                <a16:creationId xmlns:a16="http://schemas.microsoft.com/office/drawing/2014/main" id="{CDF7B64C-EC4E-48D7-BB96-5AE6C5CD2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224" y="3522165"/>
            <a:ext cx="2827595" cy="195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39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9C770C-F5F3-4019-894C-8689B7E2F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59" t="40492" r="19186" b="36866"/>
          <a:stretch/>
        </p:blipFill>
        <p:spPr>
          <a:xfrm>
            <a:off x="-20945" y="1186860"/>
            <a:ext cx="1828479" cy="4179376"/>
          </a:xfrm>
          <a:prstGeom prst="rect">
            <a:avLst/>
          </a:prstGeom>
        </p:spPr>
      </p:pic>
      <p:sp>
        <p:nvSpPr>
          <p:cNvPr id="8" name="Cerrar llave 7">
            <a:extLst>
              <a:ext uri="{FF2B5EF4-FFF2-40B4-BE49-F238E27FC236}">
                <a16:creationId xmlns:a16="http://schemas.microsoft.com/office/drawing/2014/main" id="{5A0CBB49-F714-45DE-92EF-8238C51B7B24}"/>
              </a:ext>
            </a:extLst>
          </p:cNvPr>
          <p:cNvSpPr/>
          <p:nvPr/>
        </p:nvSpPr>
        <p:spPr>
          <a:xfrm>
            <a:off x="1796901" y="2066705"/>
            <a:ext cx="478466" cy="2809653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defRPr/>
            </a:pPr>
            <a:endParaRPr lang="es-ES" sz="1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3E3D2A-D60F-4B31-9FBD-DBD09EB88E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02" t="45091" r="15930" b="34389"/>
          <a:stretch/>
        </p:blipFill>
        <p:spPr>
          <a:xfrm>
            <a:off x="2216724" y="998131"/>
            <a:ext cx="2934843" cy="20264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658A6C5-C827-41C1-9C5F-A81818189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84" t="43676" r="10814" b="17407"/>
          <a:stretch/>
        </p:blipFill>
        <p:spPr>
          <a:xfrm>
            <a:off x="2401697" y="3514450"/>
            <a:ext cx="2361524" cy="15648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98A7E61-51A2-4C2C-946D-38FA425157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884" t="41200" r="11163" b="24483"/>
          <a:stretch/>
        </p:blipFill>
        <p:spPr>
          <a:xfrm>
            <a:off x="4889553" y="3436427"/>
            <a:ext cx="4072381" cy="242344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802899-6F3E-481A-9114-E23A53D529E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651" t="58782" r="18256" b="26252"/>
          <a:stretch/>
        </p:blipFill>
        <p:spPr>
          <a:xfrm>
            <a:off x="5368018" y="998132"/>
            <a:ext cx="3233722" cy="224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4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EA96C9-FEE9-47C7-BCA1-B2D3FC150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8" t="12182" r="39496" b="19536"/>
          <a:stretch/>
        </p:blipFill>
        <p:spPr>
          <a:xfrm>
            <a:off x="323527" y="306190"/>
            <a:ext cx="3960441" cy="300078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EEB785-85C5-4BB6-A39C-4573D0B9F9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3" t="14983" r="24801" b="25421"/>
          <a:stretch/>
        </p:blipFill>
        <p:spPr>
          <a:xfrm>
            <a:off x="4823330" y="263469"/>
            <a:ext cx="3816424" cy="3063827"/>
          </a:xfrm>
          <a:prstGeom prst="rect">
            <a:avLst/>
          </a:prstGeom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C0634F53-4057-4395-A692-508EAEFD1126}"/>
              </a:ext>
            </a:extLst>
          </p:cNvPr>
          <p:cNvSpPr/>
          <p:nvPr/>
        </p:nvSpPr>
        <p:spPr>
          <a:xfrm>
            <a:off x="3275855" y="1808820"/>
            <a:ext cx="2268254" cy="9361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30DCE9-E422-43CE-A42A-B43BE6165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1" y="3617922"/>
            <a:ext cx="8961897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0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1B3430-7B55-4E13-92B6-309B826537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19185" r="23226" b="23387"/>
          <a:stretch/>
        </p:blipFill>
        <p:spPr>
          <a:xfrm>
            <a:off x="90488" y="116632"/>
            <a:ext cx="8963025" cy="6685019"/>
          </a:xfrm>
          <a:prstGeom prst="rect">
            <a:avLst/>
          </a:prstGeom>
          <a:noFill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D01A9FE-12FD-438B-BE4F-E3783C27BE84}"/>
              </a:ext>
            </a:extLst>
          </p:cNvPr>
          <p:cNvSpPr txBox="1"/>
          <p:nvPr/>
        </p:nvSpPr>
        <p:spPr>
          <a:xfrm>
            <a:off x="243448" y="176240"/>
            <a:ext cx="295232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¿Cómo ha llegado hasta aquí?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FF2D57-98AA-4AE0-AD9E-711B0D309499}"/>
              </a:ext>
            </a:extLst>
          </p:cNvPr>
          <p:cNvSpPr txBox="1"/>
          <p:nvPr/>
        </p:nvSpPr>
        <p:spPr>
          <a:xfrm>
            <a:off x="251520" y="5157192"/>
            <a:ext cx="295232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¿De dónde procede?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965F95-34A7-4442-A5F5-72E0F6DAAAF9}"/>
              </a:ext>
            </a:extLst>
          </p:cNvPr>
          <p:cNvSpPr txBox="1"/>
          <p:nvPr/>
        </p:nvSpPr>
        <p:spPr>
          <a:xfrm>
            <a:off x="4860032" y="5157192"/>
            <a:ext cx="403244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¿Qué podemos hacer con ella?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5CD416D-84B5-4BC2-835D-058D3405DC9F}"/>
              </a:ext>
            </a:extLst>
          </p:cNvPr>
          <p:cNvSpPr txBox="1"/>
          <p:nvPr/>
        </p:nvSpPr>
        <p:spPr>
          <a:xfrm>
            <a:off x="5788064" y="377369"/>
            <a:ext cx="295232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¿Qué sabemos?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12F8476-EF06-4EA7-917E-A1184E9126FC}"/>
              </a:ext>
            </a:extLst>
          </p:cNvPr>
          <p:cNvSpPr txBox="1"/>
          <p:nvPr/>
        </p:nvSpPr>
        <p:spPr>
          <a:xfrm>
            <a:off x="5212000" y="2636912"/>
            <a:ext cx="35283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¿Qué nos gustaría saber?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B9D1FB-A17F-498E-9998-892EC3029A9A}"/>
              </a:ext>
            </a:extLst>
          </p:cNvPr>
          <p:cNvSpPr txBox="1"/>
          <p:nvPr/>
        </p:nvSpPr>
        <p:spPr>
          <a:xfrm>
            <a:off x="231268" y="2797421"/>
            <a:ext cx="188922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¿A qué huele?</a:t>
            </a:r>
          </a:p>
        </p:txBody>
      </p:sp>
    </p:spTree>
    <p:extLst>
      <p:ext uri="{BB962C8B-B14F-4D97-AF65-F5344CB8AC3E}">
        <p14:creationId xmlns:p14="http://schemas.microsoft.com/office/powerpoint/2010/main" val="28239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8CF3B99-FA85-4107-BD43-A859BDBAE0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35992" r="33332" b="23700"/>
          <a:stretch/>
        </p:blipFill>
        <p:spPr>
          <a:xfrm>
            <a:off x="57665" y="6254"/>
            <a:ext cx="4536504" cy="30243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17F5D3-D7F0-434C-9547-F8C060FC5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0" t="37292" r="40551" b="37037"/>
          <a:stretch/>
        </p:blipFill>
        <p:spPr>
          <a:xfrm>
            <a:off x="5185012" y="0"/>
            <a:ext cx="3960440" cy="302433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6979C7E-CF7E-45D3-9234-76CF37E28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98" t="14983" r="35825" b="19186"/>
          <a:stretch/>
        </p:blipFill>
        <p:spPr>
          <a:xfrm>
            <a:off x="89604" y="3165873"/>
            <a:ext cx="4536505" cy="36921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BCBF64-0E16-4027-A3D1-D3297FDCA9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14" t="22409" r="36613" b="14208"/>
          <a:stretch/>
        </p:blipFill>
        <p:spPr>
          <a:xfrm>
            <a:off x="4622469" y="3165872"/>
            <a:ext cx="4536505" cy="369212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AC33DD0-6900-4FEF-8F38-9DE8B4C9D71F}"/>
              </a:ext>
            </a:extLst>
          </p:cNvPr>
          <p:cNvSpPr txBox="1"/>
          <p:nvPr/>
        </p:nvSpPr>
        <p:spPr>
          <a:xfrm>
            <a:off x="263700" y="2752035"/>
            <a:ext cx="295232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¿Por qué ocurre esto?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C58910D-86AD-4A7A-86F7-7254C4A62ACB}"/>
              </a:ext>
            </a:extLst>
          </p:cNvPr>
          <p:cNvSpPr txBox="1"/>
          <p:nvPr/>
        </p:nvSpPr>
        <p:spPr>
          <a:xfrm>
            <a:off x="5232252" y="2752060"/>
            <a:ext cx="368458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¿Qué podemos hacer?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137348-BAFD-40BA-B0AD-109520F91AF2}"/>
              </a:ext>
            </a:extLst>
          </p:cNvPr>
          <p:cNvSpPr txBox="1"/>
          <p:nvPr/>
        </p:nvSpPr>
        <p:spPr>
          <a:xfrm>
            <a:off x="5232252" y="5212707"/>
            <a:ext cx="35283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¿Quién nos puede ayudar?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1E5B528-7948-40CE-B65A-03539278E795}"/>
              </a:ext>
            </a:extLst>
          </p:cNvPr>
          <p:cNvSpPr txBox="1"/>
          <p:nvPr/>
        </p:nvSpPr>
        <p:spPr>
          <a:xfrm>
            <a:off x="251520" y="5373216"/>
            <a:ext cx="35283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¿Alguien es el  responsable?</a:t>
            </a:r>
          </a:p>
        </p:txBody>
      </p:sp>
    </p:spTree>
    <p:extLst>
      <p:ext uri="{BB962C8B-B14F-4D97-AF65-F5344CB8AC3E}">
        <p14:creationId xmlns:p14="http://schemas.microsoft.com/office/powerpoint/2010/main" val="400969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39BDB3-CCC7-42AE-9E5C-16D2EC98D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830" y="3730939"/>
            <a:ext cx="3816424" cy="298360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62552CE-C9C1-4295-9348-193716D9E8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6" t="16384" r="27163" b="24020"/>
          <a:stretch/>
        </p:blipFill>
        <p:spPr>
          <a:xfrm>
            <a:off x="313047" y="3547231"/>
            <a:ext cx="3960441" cy="3063827"/>
          </a:xfrm>
          <a:prstGeom prst="rect">
            <a:avLst/>
          </a:prstGeom>
        </p:spPr>
      </p:pic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8663ABE9-28B5-4958-B364-782C2B3F042A}"/>
              </a:ext>
            </a:extLst>
          </p:cNvPr>
          <p:cNvSpPr/>
          <p:nvPr/>
        </p:nvSpPr>
        <p:spPr>
          <a:xfrm rot="10800000">
            <a:off x="3139361" y="4890905"/>
            <a:ext cx="2268254" cy="9361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BCD013D-EDC1-4BCB-9AC9-A5F01BC585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38" t="12182" r="39496" b="19536"/>
          <a:stretch/>
        </p:blipFill>
        <p:spPr>
          <a:xfrm>
            <a:off x="323527" y="249919"/>
            <a:ext cx="3960441" cy="300078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4B1FC86-E539-4FE8-9227-01D4186B30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63" t="14983" r="24801" b="25421"/>
          <a:stretch/>
        </p:blipFill>
        <p:spPr>
          <a:xfrm>
            <a:off x="4823330" y="263469"/>
            <a:ext cx="3816424" cy="3063827"/>
          </a:xfrm>
          <a:prstGeom prst="rect">
            <a:avLst/>
          </a:prstGeom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C72347AE-0E7B-453C-974F-166252090EDF}"/>
              </a:ext>
            </a:extLst>
          </p:cNvPr>
          <p:cNvSpPr/>
          <p:nvPr/>
        </p:nvSpPr>
        <p:spPr>
          <a:xfrm>
            <a:off x="3275855" y="1808820"/>
            <a:ext cx="2268254" cy="9361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232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8A699A-1FFD-494F-82EC-F1941E5D24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7" t="20586" r="26375" b="14983"/>
          <a:stretch/>
        </p:blipFill>
        <p:spPr>
          <a:xfrm>
            <a:off x="14314" y="-28134"/>
            <a:ext cx="4260684" cy="32129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011CDC0-5C53-423F-9E19-A900D03F2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5" t="17375" r="25588" b="20128"/>
          <a:stretch/>
        </p:blipFill>
        <p:spPr>
          <a:xfrm>
            <a:off x="4499992" y="111495"/>
            <a:ext cx="4260684" cy="32129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11AE50-A465-4093-BB62-CB3F824A9B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14" t="17375" r="24801" b="12182"/>
          <a:stretch/>
        </p:blipFill>
        <p:spPr>
          <a:xfrm rot="10800000">
            <a:off x="-26175" y="3241112"/>
            <a:ext cx="4260685" cy="34054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15914B-F939-4918-B23B-5EBFBD3F3B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162" t="27589" r="24013" b="37503"/>
          <a:stretch/>
        </p:blipFill>
        <p:spPr>
          <a:xfrm>
            <a:off x="4398086" y="4018395"/>
            <a:ext cx="4464496" cy="179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21C224-B853-489F-9622-5A95B1B0CB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19185" r="22438" b="16384"/>
          <a:stretch/>
        </p:blipFill>
        <p:spPr>
          <a:xfrm>
            <a:off x="90488" y="678991"/>
            <a:ext cx="6241716" cy="3830129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D066ECF-086D-4847-91A5-B6E00D1220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13" t="21987" r="23226" b="16384"/>
          <a:stretch/>
        </p:blipFill>
        <p:spPr>
          <a:xfrm>
            <a:off x="3563888" y="2707963"/>
            <a:ext cx="5578907" cy="36655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67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BCE0275-7794-4B10-9A89-C0AADE1A5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52" r="19469"/>
          <a:stretch/>
        </p:blipFill>
        <p:spPr>
          <a:xfrm>
            <a:off x="1" y="14600"/>
            <a:ext cx="9144000" cy="6843400"/>
          </a:xfrm>
          <a:prstGeom prst="rect">
            <a:avLst/>
          </a:prstGeom>
        </p:spPr>
      </p:pic>
      <p:pic>
        <p:nvPicPr>
          <p:cNvPr id="4" name="Picture 2" descr="https://encrypted-tbn0.gstatic.com/images?q=tbn:ANd9GcTo2v148mFyGXv70VFYLkGiRVxkwrUy-HA4MUQ9cS-gCWcAHBkp&amp;usqp=CAc">
            <a:extLst>
              <a:ext uri="{FF2B5EF4-FFF2-40B4-BE49-F238E27FC236}">
                <a16:creationId xmlns:a16="http://schemas.microsoft.com/office/drawing/2014/main" id="{3C2A7AB1-F7E4-46EC-BCAC-60E565040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68760"/>
            <a:ext cx="4320480" cy="43204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99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8101A-9C99-4273-AC5A-73D1A626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2"/>
          </a:xfrm>
        </p:spPr>
        <p:txBody>
          <a:bodyPr>
            <a:normAutofit/>
          </a:bodyPr>
          <a:lstStyle/>
          <a:p>
            <a:pPr algn="ctr"/>
            <a:r>
              <a:rPr lang="es-ES" sz="8000" b="1" dirty="0"/>
              <a:t>2020/2021</a:t>
            </a:r>
          </a:p>
        </p:txBody>
      </p:sp>
    </p:spTree>
    <p:extLst>
      <p:ext uri="{BB962C8B-B14F-4D97-AF65-F5344CB8AC3E}">
        <p14:creationId xmlns:p14="http://schemas.microsoft.com/office/powerpoint/2010/main" val="37019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FCF4C15-5221-499A-B17F-B89F41985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024" t="14060" r="7476" b="33228"/>
          <a:stretch/>
        </p:blipFill>
        <p:spPr>
          <a:xfrm>
            <a:off x="186058" y="1016732"/>
            <a:ext cx="877188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0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vedades en el curso escolar 2021-22 en Valencia | La mascarilla será  obligatoria en los colegios y seguirán las clases burbuja | Las Provincias">
            <a:extLst>
              <a:ext uri="{FF2B5EF4-FFF2-40B4-BE49-F238E27FC236}">
                <a16:creationId xmlns:a16="http://schemas.microsoft.com/office/drawing/2014/main" id="{51BD207C-E992-4004-A57F-8ACD8140B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271"/>
            <a:ext cx="4688703" cy="289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drid escalona la vuelta al cole y retrasa hasta el 17 los de 4º a 6º de  Primaria">
            <a:extLst>
              <a:ext uri="{FF2B5EF4-FFF2-40B4-BE49-F238E27FC236}">
                <a16:creationId xmlns:a16="http://schemas.microsoft.com/office/drawing/2014/main" id="{DB91C44A-BB10-4ABB-801D-7AA3EC77E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8" y="102331"/>
            <a:ext cx="5120632" cy="268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uelta al cole y coronavirus: Valladolid vuelve al cole con la ilusión del  primer día y la incertidumbre del nuevo curso | El Norte de Castilla">
            <a:extLst>
              <a:ext uri="{FF2B5EF4-FFF2-40B4-BE49-F238E27FC236}">
                <a16:creationId xmlns:a16="http://schemas.microsoft.com/office/drawing/2014/main" id="{F1003E22-CC94-4CF5-8730-387C745F4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95326"/>
            <a:ext cx="59436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17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592A26-ABB4-4AF8-97D0-F7712C120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83" t="36600" r="11163" b="25190"/>
          <a:stretch/>
        </p:blipFill>
        <p:spPr>
          <a:xfrm>
            <a:off x="1" y="825353"/>
            <a:ext cx="3338623" cy="2212093"/>
          </a:xfrm>
          <a:prstGeom prst="rect">
            <a:avLst/>
          </a:prstGeom>
        </p:spPr>
      </p:pic>
      <p:pic>
        <p:nvPicPr>
          <p:cNvPr id="10242" name="Picture 2" descr="Puede ser una imagen de una o varias personas, personas de pie, al aire libre y árbol">
            <a:extLst>
              <a:ext uri="{FF2B5EF4-FFF2-40B4-BE49-F238E27FC236}">
                <a16:creationId xmlns:a16="http://schemas.microsoft.com/office/drawing/2014/main" id="{C6A6CBA6-79B7-4222-9AB0-B07F520EF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69342"/>
            <a:ext cx="3912781" cy="293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CF76068-942F-4D94-A1A7-976E8A1A9B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419" t="38033" r="10581" b="20591"/>
          <a:stretch/>
        </p:blipFill>
        <p:spPr>
          <a:xfrm>
            <a:off x="3338624" y="1556792"/>
            <a:ext cx="5805377" cy="39473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85BF0A-F68F-483D-8BE6-9B15A6F4D6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450" t="22588" r="8263" b="33228"/>
          <a:stretch/>
        </p:blipFill>
        <p:spPr>
          <a:xfrm>
            <a:off x="971600" y="1414832"/>
            <a:ext cx="7583199" cy="341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8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75D885F-AF65-4951-B00F-9EA4C99D28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8852" r="55427" b="14060"/>
          <a:stretch/>
        </p:blipFill>
        <p:spPr>
          <a:xfrm>
            <a:off x="179512" y="476672"/>
            <a:ext cx="8458021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4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B10B63-F392-4F52-8F78-33A55B0D0F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1" t="23644" r="57087" b="23643"/>
          <a:stretch/>
        </p:blipFill>
        <p:spPr>
          <a:xfrm>
            <a:off x="333347" y="980728"/>
            <a:ext cx="8477305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0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8101A-9C99-4273-AC5A-73D1A626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2"/>
          </a:xfrm>
        </p:spPr>
        <p:txBody>
          <a:bodyPr>
            <a:normAutofit/>
          </a:bodyPr>
          <a:lstStyle/>
          <a:p>
            <a:pPr algn="ctr"/>
            <a:r>
              <a:rPr lang="es-ES" sz="8000" b="1" dirty="0"/>
              <a:t>2021/2022</a:t>
            </a:r>
          </a:p>
        </p:txBody>
      </p:sp>
    </p:spTree>
    <p:extLst>
      <p:ext uri="{BB962C8B-B14F-4D97-AF65-F5344CB8AC3E}">
        <p14:creationId xmlns:p14="http://schemas.microsoft.com/office/powerpoint/2010/main" val="403337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8AC66E6-C7EF-435E-9983-0F9127F0A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26040" r="56300" b="14060"/>
          <a:stretch/>
        </p:blipFill>
        <p:spPr>
          <a:xfrm>
            <a:off x="107504" y="3095495"/>
            <a:ext cx="5541728" cy="3645873"/>
          </a:xfrm>
          <a:prstGeom prst="rect">
            <a:avLst/>
          </a:prstGeom>
        </p:spPr>
      </p:pic>
      <p:pic>
        <p:nvPicPr>
          <p:cNvPr id="5" name="Picture 2" descr="Practicamos las... - Colegio Marista Castilla - Palencia | Facebook">
            <a:extLst>
              <a:ext uri="{FF2B5EF4-FFF2-40B4-BE49-F238E27FC236}">
                <a16:creationId xmlns:a16="http://schemas.microsoft.com/office/drawing/2014/main" id="{EA54A3E8-00BF-4C0A-9FCA-8C98EA8CB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" y="32473"/>
            <a:ext cx="5926796" cy="443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uede ser una imagen de 2 personas, niño(a), personas de pie, al aire libre y árbol">
            <a:extLst>
              <a:ext uri="{FF2B5EF4-FFF2-40B4-BE49-F238E27FC236}">
                <a16:creationId xmlns:a16="http://schemas.microsoft.com/office/drawing/2014/main" id="{EC95D6B7-D813-4688-BC7F-1DF3973E5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5" y="2060848"/>
            <a:ext cx="5052055" cy="378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21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CC09D4-FC73-45C7-9721-FA125CEB1E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1" t="19185" r="29525" b="7980"/>
          <a:stretch/>
        </p:blipFill>
        <p:spPr>
          <a:xfrm>
            <a:off x="-3340" y="1"/>
            <a:ext cx="4881177" cy="295141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A4877A-1720-4A35-A3B9-0A7848A09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1" t="13583" r="45358" b="7980"/>
          <a:stretch/>
        </p:blipFill>
        <p:spPr>
          <a:xfrm>
            <a:off x="0" y="2951411"/>
            <a:ext cx="4744813" cy="40324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5CE2CF2-6F25-42BD-BD1D-A06FA6CCA4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2" t="21563" r="34250" b="10782"/>
          <a:stretch/>
        </p:blipFill>
        <p:spPr>
          <a:xfrm>
            <a:off x="4744813" y="0"/>
            <a:ext cx="4399187" cy="3727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7B52E2-E77D-4E49-8F3D-469AC60E06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05" t="24787" r="24685" b="11129"/>
          <a:stretch/>
        </p:blipFill>
        <p:spPr>
          <a:xfrm>
            <a:off x="4744812" y="3563478"/>
            <a:ext cx="4399187" cy="32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0C33E38-255A-40EC-9F53-0C8064268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23375" r="51603" b="9267"/>
          <a:stretch/>
        </p:blipFill>
        <p:spPr>
          <a:xfrm>
            <a:off x="77129" y="12650"/>
            <a:ext cx="8989741" cy="6832700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14644CA-2FC1-4F48-8D38-F3F0D366E095}"/>
              </a:ext>
            </a:extLst>
          </p:cNvPr>
          <p:cNvCxnSpPr>
            <a:cxnSpLocks/>
          </p:cNvCxnSpPr>
          <p:nvPr/>
        </p:nvCxnSpPr>
        <p:spPr>
          <a:xfrm flipV="1">
            <a:off x="2987824" y="2132856"/>
            <a:ext cx="1800200" cy="100811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02F7D2-625E-4CB3-9312-3AABCB15BE7C}"/>
              </a:ext>
            </a:extLst>
          </p:cNvPr>
          <p:cNvCxnSpPr>
            <a:cxnSpLocks/>
          </p:cNvCxnSpPr>
          <p:nvPr/>
        </p:nvCxnSpPr>
        <p:spPr>
          <a:xfrm flipH="1" flipV="1">
            <a:off x="3851920" y="188640"/>
            <a:ext cx="936104" cy="194421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DC543B4-A008-4816-9C71-E396AC0688F8}"/>
              </a:ext>
            </a:extLst>
          </p:cNvPr>
          <p:cNvCxnSpPr>
            <a:cxnSpLocks/>
          </p:cNvCxnSpPr>
          <p:nvPr/>
        </p:nvCxnSpPr>
        <p:spPr>
          <a:xfrm flipH="1">
            <a:off x="2555776" y="188640"/>
            <a:ext cx="1332148" cy="64807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8031551E-A2DE-4B22-828F-9EE1A10862E8}"/>
              </a:ext>
            </a:extLst>
          </p:cNvPr>
          <p:cNvCxnSpPr>
            <a:cxnSpLocks/>
          </p:cNvCxnSpPr>
          <p:nvPr/>
        </p:nvCxnSpPr>
        <p:spPr>
          <a:xfrm flipH="1" flipV="1">
            <a:off x="2555776" y="836712"/>
            <a:ext cx="432048" cy="230425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arco 17">
            <a:extLst>
              <a:ext uri="{FF2B5EF4-FFF2-40B4-BE49-F238E27FC236}">
                <a16:creationId xmlns:a16="http://schemas.microsoft.com/office/drawing/2014/main" id="{8CB7DD30-A9E2-4649-B75D-6277DD281562}"/>
              </a:ext>
            </a:extLst>
          </p:cNvPr>
          <p:cNvSpPr/>
          <p:nvPr/>
        </p:nvSpPr>
        <p:spPr>
          <a:xfrm rot="1205858">
            <a:off x="1649970" y="3653548"/>
            <a:ext cx="360040" cy="3240360"/>
          </a:xfrm>
          <a:prstGeom prst="fram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F41F72F-23FE-422C-9394-BF3FE0888F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6457" r="54725" b="13450"/>
          <a:stretch/>
        </p:blipFill>
        <p:spPr>
          <a:xfrm>
            <a:off x="0" y="51741"/>
            <a:ext cx="4503035" cy="321297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F943B9C-CAAA-4B65-A2A5-BF6C6411A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00" t="18852" r="10626" b="38020"/>
          <a:stretch/>
        </p:blipFill>
        <p:spPr>
          <a:xfrm>
            <a:off x="4503035" y="106254"/>
            <a:ext cx="4640965" cy="32129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0B751C4-A608-4EF7-A74C-797F4E6047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687" t="15863" r="10625" b="38523"/>
          <a:stretch/>
        </p:blipFill>
        <p:spPr>
          <a:xfrm>
            <a:off x="1" y="3429000"/>
            <a:ext cx="4503034" cy="3429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93C714-C731-4407-BB0A-B428B76F81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900" t="14060" r="10626" b="38020"/>
          <a:stretch/>
        </p:blipFill>
        <p:spPr>
          <a:xfrm>
            <a:off x="4541266" y="3370359"/>
            <a:ext cx="4503033" cy="346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62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7D12E76-AE79-48D6-AFDB-021B70B0FB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475" t="16456" r="10626" b="38019"/>
          <a:stretch/>
        </p:blipFill>
        <p:spPr>
          <a:xfrm>
            <a:off x="24578" y="-98475"/>
            <a:ext cx="4331398" cy="34290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26FA69D-FBB2-4EE0-8285-0C25E03F5C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88" t="16456" r="53937" b="14586"/>
          <a:stretch/>
        </p:blipFill>
        <p:spPr>
          <a:xfrm>
            <a:off x="4139952" y="-14067"/>
            <a:ext cx="5004048" cy="3429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8744ACB-C1C1-4191-A977-B4FB063B76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00" t="18852" r="10626" b="38020"/>
          <a:stretch/>
        </p:blipFill>
        <p:spPr>
          <a:xfrm>
            <a:off x="4264444" y="3451553"/>
            <a:ext cx="4903641" cy="3394829"/>
          </a:xfrm>
          <a:prstGeom prst="rect">
            <a:avLst/>
          </a:prstGeom>
        </p:spPr>
      </p:pic>
      <p:pic>
        <p:nvPicPr>
          <p:cNvPr id="1026" name="Picture 2" descr="Puede ser una imagen de de pie y pantalla">
            <a:extLst>
              <a:ext uri="{FF2B5EF4-FFF2-40B4-BE49-F238E27FC236}">
                <a16:creationId xmlns:a16="http://schemas.microsoft.com/office/drawing/2014/main" id="{1C9F3EEB-11AE-4C96-93B6-41B69819B3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15351"/>
          <a:stretch/>
        </p:blipFill>
        <p:spPr bwMode="auto">
          <a:xfrm>
            <a:off x="-24962" y="3321581"/>
            <a:ext cx="4289406" cy="35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32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12288D-1A89-4A7E-9B70-0C1D2FE35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8852" r="53937" b="9268"/>
          <a:stretch/>
        </p:blipFill>
        <p:spPr>
          <a:xfrm>
            <a:off x="-1" y="0"/>
            <a:ext cx="5002223" cy="35730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E3A89E-549F-4089-8764-A524F0853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62" t="23644" r="13776" b="50000"/>
          <a:stretch/>
        </p:blipFill>
        <p:spPr>
          <a:xfrm>
            <a:off x="4606178" y="12932"/>
            <a:ext cx="4537822" cy="45378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BAE434-C0EF-45A2-B0CB-CA81110394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00" t="28437" r="11413" b="40415"/>
          <a:stretch/>
        </p:blipFill>
        <p:spPr>
          <a:xfrm>
            <a:off x="1247238" y="3278192"/>
            <a:ext cx="6581169" cy="342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Escuela a cielo abierto - La Traviesa Ediciones">
            <a:extLst>
              <a:ext uri="{FF2B5EF4-FFF2-40B4-BE49-F238E27FC236}">
                <a16:creationId xmlns:a16="http://schemas.microsoft.com/office/drawing/2014/main" id="{A08D3878-4DEC-4EEA-BF18-E432732AB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651" y="-56271"/>
            <a:ext cx="2988644" cy="439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ugar al aire libre : Hueso, Katia: Amazon.es: Libros">
            <a:extLst>
              <a:ext uri="{FF2B5EF4-FFF2-40B4-BE49-F238E27FC236}">
                <a16:creationId xmlns:a16="http://schemas.microsoft.com/office/drawing/2014/main" id="{383C74FB-FE7C-47D9-AC9D-8FB30C825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54" y="16024"/>
            <a:ext cx="2910330" cy="456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bros | Heike Freire">
            <a:extLst>
              <a:ext uri="{FF2B5EF4-FFF2-40B4-BE49-F238E27FC236}">
                <a16:creationId xmlns:a16="http://schemas.microsoft.com/office/drawing/2014/main" id="{55F190FC-6211-4135-A3CA-259FA1E20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4" y="-40247"/>
            <a:ext cx="3249172" cy="463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osquescuela">
            <a:extLst>
              <a:ext uri="{FF2B5EF4-FFF2-40B4-BE49-F238E27FC236}">
                <a16:creationId xmlns:a16="http://schemas.microsoft.com/office/drawing/2014/main" id="{EDD19242-41F1-4500-8200-AC167CD85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70" y="3690264"/>
            <a:ext cx="5364088" cy="29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sociación Nacional de Educación en la Naturaleza – EDNA - La Traviesa  Ediciones">
            <a:extLst>
              <a:ext uri="{FF2B5EF4-FFF2-40B4-BE49-F238E27FC236}">
                <a16:creationId xmlns:a16="http://schemas.microsoft.com/office/drawing/2014/main" id="{EC5ED884-A8C0-49C7-BBC2-215BAA74F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118" y="4706352"/>
            <a:ext cx="32004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6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dos los libros del autor Richard Louv">
            <a:extLst>
              <a:ext uri="{FF2B5EF4-FFF2-40B4-BE49-F238E27FC236}">
                <a16:creationId xmlns:a16="http://schemas.microsoft.com/office/drawing/2014/main" id="{ECB9C9CE-2F68-4809-A0E8-6FF82CAA7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1"/>
          <a:stretch/>
        </p:blipFill>
        <p:spPr bwMode="auto">
          <a:xfrm>
            <a:off x="1115616" y="767621"/>
            <a:ext cx="6336704" cy="532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26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0459802-7CC7-470F-B146-D228997B7611}"/>
              </a:ext>
            </a:extLst>
          </p:cNvPr>
          <p:cNvSpPr/>
          <p:nvPr/>
        </p:nvSpPr>
        <p:spPr>
          <a:xfrm>
            <a:off x="323528" y="332656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i="1" dirty="0">
                <a:latin typeface="Calibri-Italic"/>
              </a:rPr>
              <a:t>“Identificar, resolver problemas de la vida cotidiana (</a:t>
            </a:r>
            <a:r>
              <a:rPr lang="es-ES" sz="3000" dirty="0">
                <a:latin typeface="Gautami" panose="020B0502040204020203" pitchFamily="34" charset="0"/>
              </a:rPr>
              <a:t>…</a:t>
            </a:r>
            <a:r>
              <a:rPr lang="es-ES" sz="3000" i="1" dirty="0">
                <a:latin typeface="Calibri-Italic"/>
              </a:rPr>
              <a:t>) estableciendo</a:t>
            </a:r>
          </a:p>
          <a:p>
            <a:r>
              <a:rPr lang="es-ES" sz="3000" i="1" dirty="0">
                <a:latin typeface="Calibri-Italic"/>
              </a:rPr>
              <a:t>conexiones entre la realidad y las matemáticas</a:t>
            </a:r>
            <a:r>
              <a:rPr lang="es-ES" sz="3000" dirty="0">
                <a:latin typeface="Gautami" panose="020B0502040204020203" pitchFamily="34" charset="0"/>
              </a:rPr>
              <a:t>…</a:t>
            </a:r>
            <a:r>
              <a:rPr lang="es-ES" sz="3000" i="1" dirty="0">
                <a:latin typeface="Calibri-Italic"/>
              </a:rPr>
              <a:t>”</a:t>
            </a:r>
            <a:endParaRPr lang="es-ES" sz="30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49B8C49-44AF-477A-B6FC-8A74A9617765}"/>
              </a:ext>
            </a:extLst>
          </p:cNvPr>
          <p:cNvSpPr/>
          <p:nvPr/>
        </p:nvSpPr>
        <p:spPr>
          <a:xfrm>
            <a:off x="323528" y="1988840"/>
            <a:ext cx="82089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i="1" dirty="0">
                <a:latin typeface="Calibri-Italic"/>
              </a:rPr>
              <a:t>“ Se plantea nuevos</a:t>
            </a:r>
          </a:p>
          <a:p>
            <a:r>
              <a:rPr lang="es-ES" sz="3000" i="1" dirty="0">
                <a:latin typeface="Calibri-Italic"/>
              </a:rPr>
              <a:t>problemas, a partir de uno resuelto: variando los datos, proponiendo nuevas preguntas, conectándolo con</a:t>
            </a:r>
          </a:p>
          <a:p>
            <a:r>
              <a:rPr lang="es-ES" sz="3000" i="1" dirty="0">
                <a:latin typeface="Calibri-Italic"/>
              </a:rPr>
              <a:t>la realidad, buscando otros contextos, etc.”.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B257DDD-ECF9-4441-A355-F656D755FA12}"/>
              </a:ext>
            </a:extLst>
          </p:cNvPr>
          <p:cNvSpPr/>
          <p:nvPr/>
        </p:nvSpPr>
        <p:spPr>
          <a:xfrm>
            <a:off x="323528" y="4869160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i="1" dirty="0">
                <a:latin typeface="Calibri-Italic"/>
              </a:rPr>
              <a:t>Potenciar el aprendizaje competencial… Proyectos significativos para el alumnado</a:t>
            </a:r>
          </a:p>
        </p:txBody>
      </p:sp>
    </p:spTree>
    <p:extLst>
      <p:ext uri="{BB962C8B-B14F-4D97-AF65-F5344CB8AC3E}">
        <p14:creationId xmlns:p14="http://schemas.microsoft.com/office/powerpoint/2010/main" val="72503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DE3A89E-549F-4089-8764-A524F0853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62" t="23644" r="13776" b="57277"/>
          <a:stretch/>
        </p:blipFill>
        <p:spPr>
          <a:xfrm>
            <a:off x="30528" y="0"/>
            <a:ext cx="9113472" cy="65973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B592679-F600-40EB-B993-E0DCE729E9A4}"/>
              </a:ext>
            </a:extLst>
          </p:cNvPr>
          <p:cNvSpPr txBox="1"/>
          <p:nvPr/>
        </p:nvSpPr>
        <p:spPr>
          <a:xfrm>
            <a:off x="395536" y="4941168"/>
            <a:ext cx="8352928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3000" b="1" dirty="0"/>
              <a:t>l) Conocer y valorar los animales más próximos al ser humano y adoptar modos de comportamiento que favorezcan su cuidado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52F056-184B-460C-A0A7-D0328D187F4A}"/>
              </a:ext>
            </a:extLst>
          </p:cNvPr>
          <p:cNvSpPr txBox="1"/>
          <p:nvPr/>
        </p:nvSpPr>
        <p:spPr>
          <a:xfrm>
            <a:off x="395536" y="239260"/>
            <a:ext cx="835292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3000" b="1" dirty="0"/>
              <a:t>Real Decreto 126/2014 de 28 de febrero por el que se establece el currículo de primaria</a:t>
            </a:r>
          </a:p>
        </p:txBody>
      </p:sp>
    </p:spTree>
    <p:extLst>
      <p:ext uri="{BB962C8B-B14F-4D97-AF65-F5344CB8AC3E}">
        <p14:creationId xmlns:p14="http://schemas.microsoft.com/office/powerpoint/2010/main" val="15339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1F47D55-4162-4736-8B01-C30210F35674}"/>
              </a:ext>
            </a:extLst>
          </p:cNvPr>
          <p:cNvSpPr txBox="1">
            <a:spLocks/>
          </p:cNvSpPr>
          <p:nvPr/>
        </p:nvSpPr>
        <p:spPr>
          <a:xfrm>
            <a:off x="323528" y="1808820"/>
            <a:ext cx="8496944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dirty="0"/>
              <a:t>¿Cómo logramos experiencias escolares significativas?</a:t>
            </a:r>
          </a:p>
        </p:txBody>
      </p:sp>
    </p:spTree>
    <p:extLst>
      <p:ext uri="{BB962C8B-B14F-4D97-AF65-F5344CB8AC3E}">
        <p14:creationId xmlns:p14="http://schemas.microsoft.com/office/powerpoint/2010/main" val="42445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BB95E8C-99DB-43E5-8B06-4E6DED7A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401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Asombro vs fascinación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3E840D7-C2B2-4766-87BF-A8B26FFA709A}"/>
              </a:ext>
            </a:extLst>
          </p:cNvPr>
          <p:cNvSpPr txBox="1">
            <a:spLocks/>
          </p:cNvSpPr>
          <p:nvPr/>
        </p:nvSpPr>
        <p:spPr>
          <a:xfrm>
            <a:off x="395536" y="2693182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/>
              <a:t>Rutina vs aventura</a:t>
            </a:r>
            <a:endParaRPr lang="es-ES" sz="6000" b="1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E986F0C-8DB8-4D10-A80B-A896E49EC762}"/>
              </a:ext>
            </a:extLst>
          </p:cNvPr>
          <p:cNvSpPr txBox="1">
            <a:spLocks/>
          </p:cNvSpPr>
          <p:nvPr/>
        </p:nvSpPr>
        <p:spPr>
          <a:xfrm>
            <a:off x="628650" y="5055767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000" b="1" dirty="0"/>
              <a:t>Programar vs planificar</a:t>
            </a:r>
          </a:p>
        </p:txBody>
      </p:sp>
      <p:sp>
        <p:nvSpPr>
          <p:cNvPr id="4" name="Símbolo &quot;No permitido&quot; 3">
            <a:extLst>
              <a:ext uri="{FF2B5EF4-FFF2-40B4-BE49-F238E27FC236}">
                <a16:creationId xmlns:a16="http://schemas.microsoft.com/office/drawing/2014/main" id="{4348435A-8619-47EE-A045-5F24278CCCC6}"/>
              </a:ext>
            </a:extLst>
          </p:cNvPr>
          <p:cNvSpPr/>
          <p:nvPr/>
        </p:nvSpPr>
        <p:spPr>
          <a:xfrm>
            <a:off x="4338886" y="223239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Símbolo &quot;No permitido&quot; 10">
            <a:extLst>
              <a:ext uri="{FF2B5EF4-FFF2-40B4-BE49-F238E27FC236}">
                <a16:creationId xmlns:a16="http://schemas.microsoft.com/office/drawing/2014/main" id="{85EE69C0-648F-43CD-95C5-38E5FBB585F1}"/>
              </a:ext>
            </a:extLst>
          </p:cNvPr>
          <p:cNvSpPr/>
          <p:nvPr/>
        </p:nvSpPr>
        <p:spPr>
          <a:xfrm>
            <a:off x="628650" y="2636912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Símbolo &quot;No permitido&quot; 11">
            <a:extLst>
              <a:ext uri="{FF2B5EF4-FFF2-40B4-BE49-F238E27FC236}">
                <a16:creationId xmlns:a16="http://schemas.microsoft.com/office/drawing/2014/main" id="{86EF03E9-D7ED-4231-ACE9-4D4DBAC12ADC}"/>
              </a:ext>
            </a:extLst>
          </p:cNvPr>
          <p:cNvSpPr/>
          <p:nvPr/>
        </p:nvSpPr>
        <p:spPr>
          <a:xfrm>
            <a:off x="628650" y="5055767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BB95E8C-99DB-43E5-8B06-4E6DED7A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401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Asombro vs fascinación</a:t>
            </a:r>
          </a:p>
        </p:txBody>
      </p:sp>
      <p:sp>
        <p:nvSpPr>
          <p:cNvPr id="4" name="Símbolo &quot;No permitido&quot; 3">
            <a:extLst>
              <a:ext uri="{FF2B5EF4-FFF2-40B4-BE49-F238E27FC236}">
                <a16:creationId xmlns:a16="http://schemas.microsoft.com/office/drawing/2014/main" id="{4348435A-8619-47EE-A045-5F24278CCCC6}"/>
              </a:ext>
            </a:extLst>
          </p:cNvPr>
          <p:cNvSpPr/>
          <p:nvPr/>
        </p:nvSpPr>
        <p:spPr>
          <a:xfrm>
            <a:off x="4338886" y="166968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26" name="Picture 2" descr="Herramientas de gamificación en el ámbito educativo">
            <a:extLst>
              <a:ext uri="{FF2B5EF4-FFF2-40B4-BE49-F238E27FC236}">
                <a16:creationId xmlns:a16="http://schemas.microsoft.com/office/drawing/2014/main" id="{5DBD8AA7-BB9E-4F2F-806F-4D37C2578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1" b="13229"/>
          <a:stretch/>
        </p:blipFill>
        <p:spPr bwMode="auto">
          <a:xfrm>
            <a:off x="-31228" y="3132662"/>
            <a:ext cx="9144000" cy="350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Una maestra califica a sus alumnos con divertidos 'memes'">
            <a:extLst>
              <a:ext uri="{FF2B5EF4-FFF2-40B4-BE49-F238E27FC236}">
                <a16:creationId xmlns:a16="http://schemas.microsoft.com/office/drawing/2014/main" id="{2A67939D-4A59-4F83-A45D-80901C23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6" y="1839019"/>
            <a:ext cx="4392488" cy="201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7891ADB-6010-4B35-9477-5B2CD275CD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25" t="50117" r="31888" b="10782"/>
          <a:stretch/>
        </p:blipFill>
        <p:spPr>
          <a:xfrm>
            <a:off x="4641798" y="1839019"/>
            <a:ext cx="4116558" cy="2017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35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BB95E8C-99DB-43E5-8B06-4E6DED7A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401"/>
            <a:ext cx="7886700" cy="1325562"/>
          </a:xfrm>
        </p:spPr>
        <p:txBody>
          <a:bodyPr>
            <a:normAutofit/>
          </a:bodyPr>
          <a:lstStyle/>
          <a:p>
            <a:r>
              <a:rPr lang="es-ES" sz="6000" b="1" dirty="0"/>
              <a:t>Asombro vs fascinación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3E840D7-C2B2-4766-87BF-A8B26FFA709A}"/>
              </a:ext>
            </a:extLst>
          </p:cNvPr>
          <p:cNvSpPr txBox="1">
            <a:spLocks/>
          </p:cNvSpPr>
          <p:nvPr/>
        </p:nvSpPr>
        <p:spPr>
          <a:xfrm>
            <a:off x="395536" y="2693182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/>
              <a:t>Rutina vs aventura</a:t>
            </a:r>
            <a:endParaRPr lang="es-ES" sz="6000" b="1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E986F0C-8DB8-4D10-A80B-A896E49EC762}"/>
              </a:ext>
            </a:extLst>
          </p:cNvPr>
          <p:cNvSpPr txBox="1">
            <a:spLocks/>
          </p:cNvSpPr>
          <p:nvPr/>
        </p:nvSpPr>
        <p:spPr>
          <a:xfrm>
            <a:off x="628650" y="5055767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000" b="1" dirty="0"/>
              <a:t>Programar vs planificar</a:t>
            </a:r>
          </a:p>
        </p:txBody>
      </p:sp>
      <p:sp>
        <p:nvSpPr>
          <p:cNvPr id="4" name="Símbolo &quot;No permitido&quot; 3">
            <a:extLst>
              <a:ext uri="{FF2B5EF4-FFF2-40B4-BE49-F238E27FC236}">
                <a16:creationId xmlns:a16="http://schemas.microsoft.com/office/drawing/2014/main" id="{4348435A-8619-47EE-A045-5F24278CCCC6}"/>
              </a:ext>
            </a:extLst>
          </p:cNvPr>
          <p:cNvSpPr/>
          <p:nvPr/>
        </p:nvSpPr>
        <p:spPr>
          <a:xfrm>
            <a:off x="4338886" y="300831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Símbolo &quot;No permitido&quot; 10">
            <a:extLst>
              <a:ext uri="{FF2B5EF4-FFF2-40B4-BE49-F238E27FC236}">
                <a16:creationId xmlns:a16="http://schemas.microsoft.com/office/drawing/2014/main" id="{85EE69C0-648F-43CD-95C5-38E5FBB585F1}"/>
              </a:ext>
            </a:extLst>
          </p:cNvPr>
          <p:cNvSpPr/>
          <p:nvPr/>
        </p:nvSpPr>
        <p:spPr>
          <a:xfrm>
            <a:off x="628650" y="2636912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Símbolo &quot;No permitido&quot; 11">
            <a:extLst>
              <a:ext uri="{FF2B5EF4-FFF2-40B4-BE49-F238E27FC236}">
                <a16:creationId xmlns:a16="http://schemas.microsoft.com/office/drawing/2014/main" id="{86EF03E9-D7ED-4231-ACE9-4D4DBAC12ADC}"/>
              </a:ext>
            </a:extLst>
          </p:cNvPr>
          <p:cNvSpPr/>
          <p:nvPr/>
        </p:nvSpPr>
        <p:spPr>
          <a:xfrm>
            <a:off x="628650" y="5055767"/>
            <a:ext cx="3312368" cy="1325562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1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9A4CA88-770C-42A1-88A0-C170D1FD8ED5}"/>
              </a:ext>
            </a:extLst>
          </p:cNvPr>
          <p:cNvSpPr txBox="1">
            <a:spLocks/>
          </p:cNvSpPr>
          <p:nvPr/>
        </p:nvSpPr>
        <p:spPr>
          <a:xfrm>
            <a:off x="628650" y="188640"/>
            <a:ext cx="7886700" cy="18002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dirty="0"/>
              <a:t>Experiencia de los adultos</a:t>
            </a:r>
          </a:p>
          <a:p>
            <a:pPr algn="ctr"/>
            <a:r>
              <a:rPr lang="es-ES" sz="6000" b="1" dirty="0"/>
              <a:t>vs la experiencia infantil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6F73DF0-874E-4FE1-B572-AF4E89337D19}"/>
              </a:ext>
            </a:extLst>
          </p:cNvPr>
          <p:cNvSpPr txBox="1">
            <a:spLocks/>
          </p:cNvSpPr>
          <p:nvPr/>
        </p:nvSpPr>
        <p:spPr>
          <a:xfrm>
            <a:off x="200721" y="2179644"/>
            <a:ext cx="3435174" cy="15841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Antojadiza y caprichosa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53ED357-27C0-4B8C-9B6D-7DA260CFF5F4}"/>
              </a:ext>
            </a:extLst>
          </p:cNvPr>
          <p:cNvSpPr txBox="1">
            <a:spLocks/>
          </p:cNvSpPr>
          <p:nvPr/>
        </p:nvSpPr>
        <p:spPr>
          <a:xfrm>
            <a:off x="4941495" y="2493717"/>
            <a:ext cx="3956488" cy="10081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Experimental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B340E6D-215D-4EBF-ACA8-CC527C2CDA09}"/>
              </a:ext>
            </a:extLst>
          </p:cNvPr>
          <p:cNvSpPr txBox="1">
            <a:spLocks/>
          </p:cNvSpPr>
          <p:nvPr/>
        </p:nvSpPr>
        <p:spPr>
          <a:xfrm>
            <a:off x="371032" y="4038298"/>
            <a:ext cx="3956488" cy="10081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Irreflexiva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FCAD8DE-7385-4259-A4AC-3B2B11DA2253}"/>
              </a:ext>
            </a:extLst>
          </p:cNvPr>
          <p:cNvSpPr txBox="1">
            <a:spLocks/>
          </p:cNvSpPr>
          <p:nvPr/>
        </p:nvSpPr>
        <p:spPr>
          <a:xfrm>
            <a:off x="4956274" y="4005065"/>
            <a:ext cx="3956488" cy="10081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Emprendedora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B78F81D-E384-4078-A188-EEC625DF1D39}"/>
              </a:ext>
            </a:extLst>
          </p:cNvPr>
          <p:cNvSpPr txBox="1">
            <a:spLocks/>
          </p:cNvSpPr>
          <p:nvPr/>
        </p:nvSpPr>
        <p:spPr>
          <a:xfrm>
            <a:off x="371032" y="5301208"/>
            <a:ext cx="3956488" cy="21602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Indecisa y vacilante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CDECDF5-144E-45C9-A502-A902140ECA3C}"/>
              </a:ext>
            </a:extLst>
          </p:cNvPr>
          <p:cNvSpPr txBox="1">
            <a:spLocks/>
          </p:cNvSpPr>
          <p:nvPr/>
        </p:nvSpPr>
        <p:spPr>
          <a:xfrm>
            <a:off x="5001817" y="5589240"/>
            <a:ext cx="3956488" cy="21602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Tentativa</a:t>
            </a:r>
          </a:p>
        </p:txBody>
      </p:sp>
    </p:spTree>
    <p:extLst>
      <p:ext uri="{BB962C8B-B14F-4D97-AF65-F5344CB8AC3E}">
        <p14:creationId xmlns:p14="http://schemas.microsoft.com/office/powerpoint/2010/main" val="29207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isualThinking, rutinas de pensamiento y mejora de la atención">
            <a:extLst>
              <a:ext uri="{FF2B5EF4-FFF2-40B4-BE49-F238E27FC236}">
                <a16:creationId xmlns:a16="http://schemas.microsoft.com/office/drawing/2014/main" id="{656CA8DB-3AB3-4303-90D5-756FE0D5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41" b="33094"/>
          <a:stretch/>
        </p:blipFill>
        <p:spPr bwMode="auto">
          <a:xfrm>
            <a:off x="5298117" y="116632"/>
            <a:ext cx="3845883" cy="370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181C6D2-13C6-440A-830D-9BA03D908D57}"/>
              </a:ext>
            </a:extLst>
          </p:cNvPr>
          <p:cNvSpPr txBox="1">
            <a:spLocks/>
          </p:cNvSpPr>
          <p:nvPr/>
        </p:nvSpPr>
        <p:spPr>
          <a:xfrm>
            <a:off x="179512" y="4077072"/>
            <a:ext cx="8784976" cy="24482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Respetando el conocimiento que se construye en el entorno y utilizar el aula para enriquecerlo </a:t>
            </a:r>
          </a:p>
        </p:txBody>
      </p:sp>
      <p:pic>
        <p:nvPicPr>
          <p:cNvPr id="1030" name="Picture 6" descr="Solo es el principio, Filosofía para niños - Aprender a pensar">
            <a:extLst>
              <a:ext uri="{FF2B5EF4-FFF2-40B4-BE49-F238E27FC236}">
                <a16:creationId xmlns:a16="http://schemas.microsoft.com/office/drawing/2014/main" id="{F77346FE-0E9F-41FC-9F11-6B151B1A7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42" y="497281"/>
            <a:ext cx="454254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57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B181C6D2-13C6-440A-830D-9BA03D908D57}"/>
              </a:ext>
            </a:extLst>
          </p:cNvPr>
          <p:cNvSpPr txBox="1">
            <a:spLocks/>
          </p:cNvSpPr>
          <p:nvPr/>
        </p:nvSpPr>
        <p:spPr>
          <a:xfrm>
            <a:off x="179512" y="476672"/>
            <a:ext cx="8784976" cy="24482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Evitando fragmentar el currículum con el horario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BEDDBE0-A5E6-4587-BE80-6CAED56122BC}"/>
              </a:ext>
            </a:extLst>
          </p:cNvPr>
          <p:cNvSpPr txBox="1">
            <a:spLocks/>
          </p:cNvSpPr>
          <p:nvPr/>
        </p:nvSpPr>
        <p:spPr>
          <a:xfrm>
            <a:off x="179512" y="2204864"/>
            <a:ext cx="8784976" cy="24482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Utilizando el diálogo para una negociación compartida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D7BF626-D213-40BC-8F57-2752D6368296}"/>
              </a:ext>
            </a:extLst>
          </p:cNvPr>
          <p:cNvSpPr txBox="1">
            <a:spLocks/>
          </p:cNvSpPr>
          <p:nvPr/>
        </p:nvSpPr>
        <p:spPr>
          <a:xfrm>
            <a:off x="179512" y="4409303"/>
            <a:ext cx="8784976" cy="24482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b="1" dirty="0"/>
              <a:t>Teniendo paciencia por </a:t>
            </a:r>
            <a:r>
              <a:rPr lang="es-ES" sz="5000" b="1" dirty="0" err="1"/>
              <a:t>asignaturizar</a:t>
            </a:r>
            <a:r>
              <a:rPr lang="es-ES" sz="5000" b="1" dirty="0"/>
              <a:t> el conocimiento</a:t>
            </a:r>
          </a:p>
        </p:txBody>
      </p:sp>
    </p:spTree>
    <p:extLst>
      <p:ext uri="{BB962C8B-B14F-4D97-AF65-F5344CB8AC3E}">
        <p14:creationId xmlns:p14="http://schemas.microsoft.com/office/powerpoint/2010/main" val="65361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2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easis Presentation by Slidesg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05663"/>
      </a:accent1>
      <a:accent2>
        <a:srgbClr val="002B79"/>
      </a:accent2>
      <a:accent3>
        <a:srgbClr val="E67F60"/>
      </a:accent3>
      <a:accent4>
        <a:srgbClr val="0D0D0D"/>
      </a:accent4>
      <a:accent5>
        <a:srgbClr val="212121"/>
      </a:accent5>
      <a:accent6>
        <a:srgbClr val="E05663"/>
      </a:accent6>
      <a:hlink>
        <a:srgbClr val="002B7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2759</TotalTime>
  <Words>387</Words>
  <Application>Microsoft Office PowerPoint</Application>
  <PresentationFormat>Presentación en pantalla (4:3)</PresentationFormat>
  <Paragraphs>79</Paragraphs>
  <Slides>58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58</vt:i4>
      </vt:variant>
    </vt:vector>
  </HeadingPairs>
  <TitlesOfParts>
    <vt:vector size="69" baseType="lpstr">
      <vt:lpstr>Arial</vt:lpstr>
      <vt:lpstr>Calibri</vt:lpstr>
      <vt:lpstr>Calibri Light</vt:lpstr>
      <vt:lpstr>Calibri-Italic</vt:lpstr>
      <vt:lpstr>Gautami</vt:lpstr>
      <vt:lpstr>Montserrat</vt:lpstr>
      <vt:lpstr>Mukta</vt:lpstr>
      <vt:lpstr>Mukta ExtraBold</vt:lpstr>
      <vt:lpstr>Wingdings 2</vt:lpstr>
      <vt:lpstr>HDOfficeLightV0</vt:lpstr>
      <vt:lpstr>1_Seasis Presentation by Slidesgo</vt:lpstr>
      <vt:lpstr>Presentación de PowerPoint</vt:lpstr>
      <vt:lpstr>Vivencia mutua</vt:lpstr>
      <vt:lpstr>Asombro vs fascinación</vt:lpstr>
      <vt:lpstr>Asombro vs fascinación</vt:lpstr>
      <vt:lpstr>Rutina vs aventura</vt:lpstr>
      <vt:lpstr>Rutina vs aventura</vt:lpstr>
      <vt:lpstr>Programación vs planificación</vt:lpstr>
      <vt:lpstr>Programar vs planificar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2019/2020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2020/2021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2021/2022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Asombro vs fascinación</vt:lpstr>
      <vt:lpstr>Asombro vs fascinación</vt:lpstr>
      <vt:lpstr>Asombro vs fascinación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B.</dc:creator>
  <cp:lastModifiedBy>AMAYA CORDERO BARTOLOME</cp:lastModifiedBy>
  <cp:revision>66</cp:revision>
  <dcterms:created xsi:type="dcterms:W3CDTF">2020-06-04T10:49:33Z</dcterms:created>
  <dcterms:modified xsi:type="dcterms:W3CDTF">2023-05-30T08:01:16Z</dcterms:modified>
</cp:coreProperties>
</file>