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7" r:id="rId13"/>
    <p:sldId id="267" r:id="rId14"/>
    <p:sldId id="268" r:id="rId15"/>
    <p:sldId id="269" r:id="rId16"/>
    <p:sldId id="270" r:id="rId17"/>
    <p:sldId id="272" r:id="rId18"/>
    <p:sldId id="274" r:id="rId19"/>
    <p:sldId id="275" r:id="rId20"/>
    <p:sldId id="276" r:id="rId21"/>
    <p:sldId id="271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ADD8-D2D3-4203-8CF3-E6E8B5D845CA}" type="datetimeFigureOut">
              <a:rPr lang="es-ES" smtClean="0"/>
              <a:pPr/>
              <a:t>17/11/2017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665A-90A3-4FC6-880B-5792250CC78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ADD8-D2D3-4203-8CF3-E6E8B5D845CA}" type="datetimeFigureOut">
              <a:rPr lang="es-ES" smtClean="0"/>
              <a:pPr/>
              <a:t>17/11/2017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665A-90A3-4FC6-880B-5792250CC78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ADD8-D2D3-4203-8CF3-E6E8B5D845CA}" type="datetimeFigureOut">
              <a:rPr lang="es-ES" smtClean="0"/>
              <a:pPr/>
              <a:t>17/11/2017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665A-90A3-4FC6-880B-5792250CC78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ADD8-D2D3-4203-8CF3-E6E8B5D845CA}" type="datetimeFigureOut">
              <a:rPr lang="es-ES" smtClean="0"/>
              <a:pPr/>
              <a:t>17/11/2017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665A-90A3-4FC6-880B-5792250CC78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ADD8-D2D3-4203-8CF3-E6E8B5D845CA}" type="datetimeFigureOut">
              <a:rPr lang="es-ES" smtClean="0"/>
              <a:pPr/>
              <a:t>17/11/2017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665A-90A3-4FC6-880B-5792250CC78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ADD8-D2D3-4203-8CF3-E6E8B5D845CA}" type="datetimeFigureOut">
              <a:rPr lang="es-ES" smtClean="0"/>
              <a:pPr/>
              <a:t>17/11/2017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665A-90A3-4FC6-880B-5792250CC78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ADD8-D2D3-4203-8CF3-E6E8B5D845CA}" type="datetimeFigureOut">
              <a:rPr lang="es-ES" smtClean="0"/>
              <a:pPr/>
              <a:t>17/11/2017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665A-90A3-4FC6-880B-5792250CC78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ADD8-D2D3-4203-8CF3-E6E8B5D845CA}" type="datetimeFigureOut">
              <a:rPr lang="es-ES" smtClean="0"/>
              <a:pPr/>
              <a:t>17/11/2017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665A-90A3-4FC6-880B-5792250CC78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ADD8-D2D3-4203-8CF3-E6E8B5D845CA}" type="datetimeFigureOut">
              <a:rPr lang="es-ES" smtClean="0"/>
              <a:pPr/>
              <a:t>17/11/2017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665A-90A3-4FC6-880B-5792250CC78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ADD8-D2D3-4203-8CF3-E6E8B5D845CA}" type="datetimeFigureOut">
              <a:rPr lang="es-ES" smtClean="0"/>
              <a:pPr/>
              <a:t>17/11/2017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C665A-90A3-4FC6-880B-5792250CC78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3ADD8-D2D3-4203-8CF3-E6E8B5D845CA}" type="datetimeFigureOut">
              <a:rPr lang="es-ES" smtClean="0"/>
              <a:pPr/>
              <a:t>17/11/2017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6DC665A-90A3-4FC6-880B-5792250CC78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53ADD8-D2D3-4203-8CF3-E6E8B5D845CA}" type="datetimeFigureOut">
              <a:rPr lang="es-ES" smtClean="0"/>
              <a:pPr/>
              <a:t>17/11/2017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DC665A-90A3-4FC6-880B-5792250CC781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aria%20jose\Desktop\Nena%20%201984.mp3" TargetMode="Externa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Quiz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3228536"/>
            <a:ext cx="8424936" cy="1752600"/>
          </a:xfrm>
        </p:spPr>
        <p:txBody>
          <a:bodyPr>
            <a:normAutofit/>
          </a:bodyPr>
          <a:lstStyle/>
          <a:p>
            <a:pPr algn="ctr"/>
            <a:r>
              <a:rPr lang="es-ES" sz="2400" dirty="0" smtClean="0"/>
              <a:t>¿Qué  sabes sobre el alemán y los países en los que se habla? </a:t>
            </a:r>
          </a:p>
          <a:p>
            <a:pPr algn="ctr"/>
            <a:endParaRPr lang="es-ES" sz="2400" dirty="0" smtClean="0"/>
          </a:p>
          <a:p>
            <a:pPr algn="ctr"/>
            <a:r>
              <a:rPr lang="es-ES" sz="2400" dirty="0" smtClean="0"/>
              <a:t>¡Mide tus conocimientos!</a:t>
            </a:r>
            <a:endParaRPr lang="es-E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93508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¿Cuántas veces ganó Michael Schumacher el mundial de Fórmula 1?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3573016"/>
            <a:ext cx="8229600" cy="2130896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+mj-lt"/>
              </a:rPr>
              <a:t>dos</a:t>
            </a:r>
          </a:p>
          <a:p>
            <a:r>
              <a:rPr lang="es-ES" dirty="0" smtClean="0">
                <a:latin typeface="+mj-lt"/>
              </a:rPr>
              <a:t>tres</a:t>
            </a:r>
          </a:p>
          <a:p>
            <a:r>
              <a:rPr lang="es-ES" dirty="0" smtClean="0">
                <a:latin typeface="+mj-lt"/>
              </a:rPr>
              <a:t>cinco</a:t>
            </a:r>
          </a:p>
          <a:p>
            <a:r>
              <a:rPr lang="es-ES" dirty="0" smtClean="0">
                <a:latin typeface="+mj-lt"/>
              </a:rPr>
              <a:t>siete</a:t>
            </a:r>
          </a:p>
          <a:p>
            <a:endParaRPr lang="es-ES" dirty="0">
              <a:latin typeface="+mj-lt"/>
            </a:endParaRPr>
          </a:p>
        </p:txBody>
      </p:sp>
      <p:pic>
        <p:nvPicPr>
          <p:cNvPr id="4" name="3 Imagen" descr="schum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140968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200709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¿Cuál es la bebida más tomada por los alemanes? ¡Más de 148 litros por persona al año!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005064"/>
            <a:ext cx="8229600" cy="2088232"/>
          </a:xfrm>
        </p:spPr>
        <p:txBody>
          <a:bodyPr/>
          <a:lstStyle/>
          <a:p>
            <a:r>
              <a:rPr lang="es-ES" dirty="0" smtClean="0">
                <a:latin typeface="+mj-lt"/>
              </a:rPr>
              <a:t>El café</a:t>
            </a:r>
          </a:p>
          <a:p>
            <a:r>
              <a:rPr lang="es-ES" dirty="0" smtClean="0">
                <a:latin typeface="+mj-lt"/>
              </a:rPr>
              <a:t>El té</a:t>
            </a:r>
          </a:p>
          <a:p>
            <a:r>
              <a:rPr lang="es-ES" dirty="0" smtClean="0">
                <a:latin typeface="+mj-lt"/>
              </a:rPr>
              <a:t>La cerveza</a:t>
            </a:r>
          </a:p>
          <a:p>
            <a:r>
              <a:rPr lang="es-ES" dirty="0" smtClean="0">
                <a:latin typeface="+mj-lt"/>
              </a:rPr>
              <a:t>El zumo de naranja</a:t>
            </a:r>
          </a:p>
          <a:p>
            <a:endParaRPr lang="es-E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Vas a escuchar un fragmento </a:t>
            </a:r>
            <a:r>
              <a:rPr lang="es-ES" dirty="0" err="1" smtClean="0"/>
              <a:t>musical.¿Quién</a:t>
            </a:r>
            <a:r>
              <a:rPr lang="es-ES" dirty="0" smtClean="0"/>
              <a:t> lo compuso?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247528"/>
          </a:xfrm>
        </p:spPr>
        <p:txBody>
          <a:bodyPr/>
          <a:lstStyle/>
          <a:p>
            <a:r>
              <a:rPr lang="es-ES" dirty="0" err="1" smtClean="0">
                <a:latin typeface="+mj-lt"/>
              </a:rPr>
              <a:t>Wolfgang</a:t>
            </a:r>
            <a:r>
              <a:rPr lang="es-ES" dirty="0" smtClean="0">
                <a:latin typeface="+mj-lt"/>
              </a:rPr>
              <a:t> Amadeus Mozart</a:t>
            </a:r>
          </a:p>
          <a:p>
            <a:r>
              <a:rPr lang="es-ES" dirty="0" smtClean="0">
                <a:latin typeface="+mj-lt"/>
              </a:rPr>
              <a:t>Johann Strauss</a:t>
            </a:r>
          </a:p>
          <a:p>
            <a:r>
              <a:rPr lang="es-ES" dirty="0" smtClean="0">
                <a:latin typeface="+mj-lt"/>
              </a:rPr>
              <a:t>Ludwig van Beethoven</a:t>
            </a:r>
          </a:p>
          <a:p>
            <a:r>
              <a:rPr lang="es-ES" dirty="0" smtClean="0">
                <a:latin typeface="+mj-lt"/>
              </a:rPr>
              <a:t>Richard Wagner</a:t>
            </a:r>
          </a:p>
          <a:p>
            <a:endParaRPr lang="es-ES" dirty="0">
              <a:latin typeface="+mj-lt"/>
            </a:endParaRPr>
          </a:p>
        </p:txBody>
      </p:sp>
      <p:pic>
        <p:nvPicPr>
          <p:cNvPr id="4" name="Beethoven39s 5th Symphon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16216" y="436510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200709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¿Cuál de estos famosos diseñadores de moda no es de origen alemán?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077072"/>
            <a:ext cx="8229600" cy="2088232"/>
          </a:xfrm>
        </p:spPr>
        <p:txBody>
          <a:bodyPr/>
          <a:lstStyle/>
          <a:p>
            <a:r>
              <a:rPr lang="es-ES" dirty="0" smtClean="0">
                <a:latin typeface="+mj-lt"/>
              </a:rPr>
              <a:t>Karl </a:t>
            </a:r>
            <a:r>
              <a:rPr lang="es-ES" dirty="0" err="1" smtClean="0">
                <a:latin typeface="+mj-lt"/>
              </a:rPr>
              <a:t>Lagerfeld</a:t>
            </a:r>
            <a:endParaRPr lang="es-ES" dirty="0" smtClean="0">
              <a:latin typeface="+mj-lt"/>
            </a:endParaRPr>
          </a:p>
          <a:p>
            <a:r>
              <a:rPr lang="es-ES" dirty="0" smtClean="0">
                <a:latin typeface="+mj-lt"/>
              </a:rPr>
              <a:t>Hugo </a:t>
            </a:r>
            <a:r>
              <a:rPr lang="es-ES" dirty="0" err="1" smtClean="0">
                <a:latin typeface="+mj-lt"/>
              </a:rPr>
              <a:t>Boss</a:t>
            </a:r>
            <a:endParaRPr lang="es-ES" dirty="0" smtClean="0">
              <a:latin typeface="+mj-lt"/>
            </a:endParaRPr>
          </a:p>
          <a:p>
            <a:r>
              <a:rPr lang="es-ES" dirty="0" err="1" smtClean="0">
                <a:latin typeface="+mj-lt"/>
              </a:rPr>
              <a:t>Jill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Sander</a:t>
            </a:r>
            <a:endParaRPr lang="es-ES" dirty="0" smtClean="0">
              <a:latin typeface="+mj-lt"/>
            </a:endParaRPr>
          </a:p>
          <a:p>
            <a:r>
              <a:rPr lang="es-ES" dirty="0" smtClean="0">
                <a:latin typeface="+mj-lt"/>
              </a:rPr>
              <a:t>Calvin Klein</a:t>
            </a:r>
          </a:p>
          <a:p>
            <a:endParaRPr lang="es-E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¿En qué país fueron encontrados los restos del famoso Neanderthal?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391544"/>
          </a:xfrm>
        </p:spPr>
        <p:txBody>
          <a:bodyPr/>
          <a:lstStyle/>
          <a:p>
            <a:r>
              <a:rPr lang="es-ES" dirty="0" smtClean="0">
                <a:latin typeface="+mj-lt"/>
              </a:rPr>
              <a:t>En Alemania</a:t>
            </a:r>
          </a:p>
          <a:p>
            <a:r>
              <a:rPr lang="es-ES" dirty="0" smtClean="0">
                <a:latin typeface="+mj-lt"/>
              </a:rPr>
              <a:t>En Austria</a:t>
            </a:r>
          </a:p>
          <a:p>
            <a:r>
              <a:rPr lang="es-ES" dirty="0" smtClean="0">
                <a:latin typeface="+mj-lt"/>
              </a:rPr>
              <a:t>En Suiza</a:t>
            </a:r>
          </a:p>
          <a:p>
            <a:r>
              <a:rPr lang="es-ES" dirty="0" smtClean="0">
                <a:latin typeface="+mj-lt"/>
              </a:rPr>
              <a:t>En Bélgica</a:t>
            </a:r>
          </a:p>
          <a:p>
            <a:endParaRPr lang="es-ES" dirty="0">
              <a:latin typeface="+mj-lt"/>
            </a:endParaRPr>
          </a:p>
        </p:txBody>
      </p:sp>
      <p:pic>
        <p:nvPicPr>
          <p:cNvPr id="4" name="3 Imagen" descr="nea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861048"/>
            <a:ext cx="2686050" cy="1704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¿Qué dato relativo al castillo </a:t>
            </a:r>
            <a:r>
              <a:rPr lang="es-ES" dirty="0" err="1" smtClean="0"/>
              <a:t>Neuschwanstein</a:t>
            </a:r>
            <a:r>
              <a:rPr lang="es-ES" dirty="0" smtClean="0"/>
              <a:t> no es cierto?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391544"/>
          </a:xfrm>
        </p:spPr>
        <p:txBody>
          <a:bodyPr/>
          <a:lstStyle/>
          <a:p>
            <a:r>
              <a:rPr lang="es-ES" dirty="0" smtClean="0">
                <a:latin typeface="+mj-lt"/>
              </a:rPr>
              <a:t>Se construyó a principios del siglo XIX</a:t>
            </a:r>
          </a:p>
          <a:p>
            <a:r>
              <a:rPr lang="es-ES" dirty="0" smtClean="0">
                <a:latin typeface="+mj-lt"/>
              </a:rPr>
              <a:t>Está dedicado a las óperas de Wagner</a:t>
            </a:r>
          </a:p>
          <a:p>
            <a:r>
              <a:rPr lang="es-ES" dirty="0" smtClean="0">
                <a:latin typeface="+mj-lt"/>
              </a:rPr>
              <a:t>Tiene la primera línea de teléfono de Alemania</a:t>
            </a:r>
          </a:p>
          <a:p>
            <a:r>
              <a:rPr lang="es-ES" dirty="0" smtClean="0">
                <a:latin typeface="+mj-lt"/>
              </a:rPr>
              <a:t>Es una de las nuevas maravillas del mundo</a:t>
            </a:r>
          </a:p>
          <a:p>
            <a:endParaRPr lang="es-ES" dirty="0">
              <a:latin typeface="+mj-lt"/>
            </a:endParaRPr>
          </a:p>
        </p:txBody>
      </p:sp>
      <p:pic>
        <p:nvPicPr>
          <p:cNvPr id="4" name="3 Imagen" descr="neus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2276872"/>
            <a:ext cx="2581275" cy="177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272717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¿Cuántas especies de animales contiene el zoo más grande del mundo? ¿Sabes dónde se encuentra?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293096"/>
            <a:ext cx="8229600" cy="2031504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+mj-lt"/>
              </a:rPr>
              <a:t>100</a:t>
            </a:r>
          </a:p>
          <a:p>
            <a:r>
              <a:rPr lang="es-ES" dirty="0" smtClean="0">
                <a:latin typeface="+mj-lt"/>
              </a:rPr>
              <a:t>700</a:t>
            </a:r>
          </a:p>
          <a:p>
            <a:r>
              <a:rPr lang="es-ES" dirty="0" smtClean="0">
                <a:latin typeface="+mj-lt"/>
              </a:rPr>
              <a:t>1500</a:t>
            </a:r>
          </a:p>
          <a:p>
            <a:r>
              <a:rPr lang="es-ES" dirty="0" smtClean="0">
                <a:latin typeface="+mj-lt"/>
              </a:rPr>
              <a:t>3000</a:t>
            </a:r>
          </a:p>
          <a:p>
            <a:endParaRPr lang="es-ES" dirty="0">
              <a:latin typeface="+mj-lt"/>
            </a:endParaRPr>
          </a:p>
        </p:txBody>
      </p:sp>
      <p:pic>
        <p:nvPicPr>
          <p:cNvPr id="4" name="3 Imagen" descr="zo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717032"/>
            <a:ext cx="2466975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¿Cuál de estas personalidades no se dedica al fútbol?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247528"/>
          </a:xfrm>
        </p:spPr>
        <p:txBody>
          <a:bodyPr/>
          <a:lstStyle/>
          <a:p>
            <a:r>
              <a:rPr lang="es-ES" dirty="0" err="1" smtClean="0">
                <a:latin typeface="+mj-lt"/>
              </a:rPr>
              <a:t>Mesut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Ötzil</a:t>
            </a:r>
            <a:endParaRPr lang="es-ES" dirty="0" smtClean="0">
              <a:latin typeface="+mj-lt"/>
            </a:endParaRPr>
          </a:p>
          <a:p>
            <a:r>
              <a:rPr lang="es-ES" dirty="0" smtClean="0">
                <a:latin typeface="+mj-lt"/>
              </a:rPr>
              <a:t>Franz </a:t>
            </a:r>
            <a:r>
              <a:rPr lang="es-ES" dirty="0" err="1" smtClean="0">
                <a:latin typeface="+mj-lt"/>
              </a:rPr>
              <a:t>Beckenbauer</a:t>
            </a:r>
            <a:endParaRPr lang="es-ES" dirty="0" smtClean="0">
              <a:latin typeface="+mj-lt"/>
            </a:endParaRPr>
          </a:p>
          <a:p>
            <a:r>
              <a:rPr lang="es-ES" dirty="0" err="1" smtClean="0">
                <a:latin typeface="+mj-lt"/>
              </a:rPr>
              <a:t>Bastian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Schweinsteiger</a:t>
            </a:r>
            <a:endParaRPr lang="es-ES" dirty="0" smtClean="0">
              <a:latin typeface="+mj-lt"/>
            </a:endParaRPr>
          </a:p>
          <a:p>
            <a:r>
              <a:rPr lang="es-ES" dirty="0" smtClean="0">
                <a:latin typeface="+mj-lt"/>
              </a:rPr>
              <a:t>Boris Becker</a:t>
            </a:r>
          </a:p>
          <a:p>
            <a:endParaRPr lang="es-ES" dirty="0">
              <a:latin typeface="+mj-lt"/>
            </a:endParaRPr>
          </a:p>
        </p:txBody>
      </p:sp>
      <p:pic>
        <p:nvPicPr>
          <p:cNvPr id="4" name="3 Imagen" descr="b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429000"/>
            <a:ext cx="2133600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¿En qué siglo vivió </a:t>
            </a:r>
            <a:r>
              <a:rPr lang="es-ES" dirty="0" err="1" smtClean="0"/>
              <a:t>Sissi</a:t>
            </a:r>
            <a:r>
              <a:rPr lang="es-ES" dirty="0" smtClean="0"/>
              <a:t>, emperatriz del imperio austro-húngaro?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247528"/>
          </a:xfrm>
        </p:spPr>
        <p:txBody>
          <a:bodyPr/>
          <a:lstStyle/>
          <a:p>
            <a:r>
              <a:rPr lang="es-ES" dirty="0" smtClean="0">
                <a:latin typeface="+mj-lt"/>
              </a:rPr>
              <a:t>En el siglo XVII</a:t>
            </a:r>
          </a:p>
          <a:p>
            <a:r>
              <a:rPr lang="es-ES" dirty="0" smtClean="0">
                <a:latin typeface="+mj-lt"/>
              </a:rPr>
              <a:t>En el siglo XVIII</a:t>
            </a:r>
          </a:p>
          <a:p>
            <a:r>
              <a:rPr lang="es-ES" dirty="0" smtClean="0">
                <a:latin typeface="+mj-lt"/>
              </a:rPr>
              <a:t>En el siglo XIX</a:t>
            </a:r>
          </a:p>
          <a:p>
            <a:r>
              <a:rPr lang="es-ES" dirty="0" smtClean="0">
                <a:latin typeface="+mj-lt"/>
              </a:rPr>
              <a:t>En el siglo XX</a:t>
            </a:r>
          </a:p>
          <a:p>
            <a:endParaRPr lang="es-ES" dirty="0">
              <a:latin typeface="+mj-lt"/>
            </a:endParaRPr>
          </a:p>
        </p:txBody>
      </p:sp>
      <p:pic>
        <p:nvPicPr>
          <p:cNvPr id="5" name="4 Imagen" descr="210px-Winterhalter_Elisabeth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2924944"/>
            <a:ext cx="1976224" cy="3049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¿Eres capaz de relacionar las siguientes obras con sus autores?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959496"/>
          </a:xfrm>
        </p:spPr>
        <p:txBody>
          <a:bodyPr/>
          <a:lstStyle/>
          <a:p>
            <a:r>
              <a:rPr lang="es-ES" dirty="0" smtClean="0">
                <a:latin typeface="+mj-lt"/>
              </a:rPr>
              <a:t>Gustav </a:t>
            </a:r>
            <a:r>
              <a:rPr lang="es-ES" dirty="0" err="1" smtClean="0">
                <a:latin typeface="+mj-lt"/>
              </a:rPr>
              <a:t>Klimt</a:t>
            </a:r>
            <a:r>
              <a:rPr lang="es-ES" dirty="0" smtClean="0">
                <a:latin typeface="+mj-lt"/>
              </a:rPr>
              <a:t> </a:t>
            </a:r>
          </a:p>
          <a:p>
            <a:r>
              <a:rPr lang="es-ES" dirty="0" smtClean="0">
                <a:latin typeface="+mj-lt"/>
              </a:rPr>
              <a:t>Paul </a:t>
            </a:r>
            <a:r>
              <a:rPr lang="es-ES" dirty="0" err="1" smtClean="0">
                <a:latin typeface="+mj-lt"/>
              </a:rPr>
              <a:t>Klee</a:t>
            </a:r>
            <a:endParaRPr lang="es-ES" dirty="0" smtClean="0">
              <a:latin typeface="+mj-lt"/>
            </a:endParaRPr>
          </a:p>
          <a:p>
            <a:r>
              <a:rPr lang="es-ES" dirty="0" err="1" smtClean="0">
                <a:latin typeface="+mj-lt"/>
              </a:rPr>
              <a:t>Albrecht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Dürer</a:t>
            </a:r>
            <a:endParaRPr lang="es-ES" dirty="0" smtClean="0">
              <a:latin typeface="+mj-lt"/>
            </a:endParaRPr>
          </a:p>
          <a:p>
            <a:r>
              <a:rPr lang="es-ES" dirty="0" smtClean="0">
                <a:latin typeface="+mj-lt"/>
              </a:rPr>
              <a:t>Franz Marc</a:t>
            </a:r>
          </a:p>
          <a:p>
            <a:endParaRPr lang="es-ES" dirty="0">
              <a:latin typeface="+mj-lt"/>
            </a:endParaRPr>
          </a:p>
        </p:txBody>
      </p:sp>
      <p:pic>
        <p:nvPicPr>
          <p:cNvPr id="5" name="4 Imagen" descr="klim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2492896"/>
            <a:ext cx="2073730" cy="1581522"/>
          </a:xfrm>
          <a:prstGeom prst="rect">
            <a:avLst/>
          </a:prstGeom>
        </p:spPr>
      </p:pic>
      <p:pic>
        <p:nvPicPr>
          <p:cNvPr id="6" name="5 Imagen" descr="kl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492896"/>
            <a:ext cx="1413877" cy="1584176"/>
          </a:xfrm>
          <a:prstGeom prst="rect">
            <a:avLst/>
          </a:prstGeom>
        </p:spPr>
      </p:pic>
      <p:pic>
        <p:nvPicPr>
          <p:cNvPr id="7" name="6 Imagen" descr="mar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2492896"/>
            <a:ext cx="2688298" cy="1584176"/>
          </a:xfrm>
          <a:prstGeom prst="rect">
            <a:avLst/>
          </a:prstGeom>
        </p:spPr>
      </p:pic>
      <p:pic>
        <p:nvPicPr>
          <p:cNvPr id="8" name="7 Imagen" descr="Durer-Detai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2492896"/>
            <a:ext cx="1440160" cy="1598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¿En cuántos países es el alemán lengua oficial?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15680"/>
          </a:xfrm>
        </p:spPr>
        <p:txBody>
          <a:bodyPr/>
          <a:lstStyle/>
          <a:p>
            <a:r>
              <a:rPr lang="es-ES" dirty="0" smtClean="0">
                <a:latin typeface="+mj-lt"/>
              </a:rPr>
              <a:t>En dos</a:t>
            </a:r>
          </a:p>
          <a:p>
            <a:r>
              <a:rPr lang="es-ES" dirty="0" smtClean="0">
                <a:latin typeface="+mj-lt"/>
              </a:rPr>
              <a:t>En tres </a:t>
            </a:r>
          </a:p>
          <a:p>
            <a:r>
              <a:rPr lang="es-ES" dirty="0" smtClean="0">
                <a:latin typeface="+mj-lt"/>
              </a:rPr>
              <a:t>En cuatro</a:t>
            </a:r>
          </a:p>
          <a:p>
            <a:r>
              <a:rPr lang="es-ES" dirty="0" smtClean="0">
                <a:latin typeface="+mj-lt"/>
              </a:rPr>
              <a:t>En seis</a:t>
            </a:r>
          </a:p>
          <a:p>
            <a:endParaRPr lang="es-E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¿En qué ciudad se creó el perfume registrado más antiguo del mundo?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247528"/>
          </a:xfrm>
        </p:spPr>
        <p:txBody>
          <a:bodyPr/>
          <a:lstStyle/>
          <a:p>
            <a:r>
              <a:rPr lang="es-ES" dirty="0" smtClean="0">
                <a:latin typeface="+mj-lt"/>
              </a:rPr>
              <a:t>En Viena</a:t>
            </a:r>
          </a:p>
          <a:p>
            <a:r>
              <a:rPr lang="es-ES" dirty="0" smtClean="0">
                <a:latin typeface="+mj-lt"/>
              </a:rPr>
              <a:t>En Ginebra</a:t>
            </a:r>
          </a:p>
          <a:p>
            <a:r>
              <a:rPr lang="es-ES" dirty="0" smtClean="0">
                <a:latin typeface="+mj-lt"/>
              </a:rPr>
              <a:t>En Salzburgo</a:t>
            </a:r>
          </a:p>
          <a:p>
            <a:r>
              <a:rPr lang="es-ES" dirty="0" smtClean="0">
                <a:latin typeface="+mj-lt"/>
              </a:rPr>
              <a:t>En Colonia</a:t>
            </a:r>
          </a:p>
          <a:p>
            <a:endParaRPr lang="es-ES" dirty="0">
              <a:latin typeface="+mj-lt"/>
            </a:endParaRPr>
          </a:p>
        </p:txBody>
      </p:sp>
      <p:pic>
        <p:nvPicPr>
          <p:cNvPr id="5" name="4 Imagen" descr="Koelnisch-Wasser-29638_x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564904"/>
            <a:ext cx="1586991" cy="37936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2007096"/>
          </a:xfrm>
        </p:spPr>
        <p:txBody>
          <a:bodyPr>
            <a:normAutofit/>
          </a:bodyPr>
          <a:lstStyle/>
          <a:p>
            <a:r>
              <a:rPr lang="es-ES" dirty="0" smtClean="0"/>
              <a:t>¿Puedes identificar la siguiente canción? ¿De qué artista es?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463552"/>
          </a:xfrm>
        </p:spPr>
        <p:txBody>
          <a:bodyPr/>
          <a:lstStyle/>
          <a:p>
            <a:r>
              <a:rPr lang="es-ES" dirty="0" smtClean="0">
                <a:latin typeface="+mj-lt"/>
              </a:rPr>
              <a:t>De Nena</a:t>
            </a:r>
          </a:p>
          <a:p>
            <a:r>
              <a:rPr lang="es-ES" dirty="0" smtClean="0">
                <a:latin typeface="+mj-lt"/>
              </a:rPr>
              <a:t>De Tokio Hotel</a:t>
            </a:r>
          </a:p>
          <a:p>
            <a:r>
              <a:rPr lang="es-ES" dirty="0" smtClean="0">
                <a:latin typeface="+mj-lt"/>
              </a:rPr>
              <a:t>De </a:t>
            </a:r>
            <a:r>
              <a:rPr lang="es-ES" dirty="0" err="1" smtClean="0">
                <a:latin typeface="+mj-lt"/>
              </a:rPr>
              <a:t>Rammstein</a:t>
            </a:r>
            <a:endParaRPr lang="es-ES" dirty="0" smtClean="0">
              <a:latin typeface="+mj-lt"/>
            </a:endParaRPr>
          </a:p>
          <a:p>
            <a:r>
              <a:rPr lang="es-ES" dirty="0" smtClean="0">
                <a:latin typeface="+mj-lt"/>
              </a:rPr>
              <a:t>De Falco</a:t>
            </a:r>
          </a:p>
          <a:p>
            <a:endParaRPr lang="es-ES" dirty="0">
              <a:latin typeface="+mj-lt"/>
            </a:endParaRPr>
          </a:p>
        </p:txBody>
      </p:sp>
      <p:pic>
        <p:nvPicPr>
          <p:cNvPr id="6" name="Nena  198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652120" y="3933056"/>
            <a:ext cx="304800" cy="304800"/>
          </a:xfrm>
          <a:prstGeom prst="rect">
            <a:avLst/>
          </a:prstGeom>
        </p:spPr>
      </p:pic>
      <p:pic>
        <p:nvPicPr>
          <p:cNvPr id="7" name="6 Imagen" descr="falc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4329" y="5336480"/>
            <a:ext cx="1139671" cy="1521520"/>
          </a:xfrm>
          <a:prstGeom prst="rect">
            <a:avLst/>
          </a:prstGeom>
        </p:spPr>
      </p:pic>
      <p:pic>
        <p:nvPicPr>
          <p:cNvPr id="8" name="7 Imagen" descr="nen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39258" y="5373216"/>
            <a:ext cx="1060561" cy="1484784"/>
          </a:xfrm>
          <a:prstGeom prst="rect">
            <a:avLst/>
          </a:prstGeom>
        </p:spPr>
      </p:pic>
      <p:pic>
        <p:nvPicPr>
          <p:cNvPr id="9" name="8 Imagen" descr="ram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5372541"/>
            <a:ext cx="2232248" cy="1485459"/>
          </a:xfrm>
          <a:prstGeom prst="rect">
            <a:avLst/>
          </a:prstGeom>
        </p:spPr>
      </p:pic>
      <p:pic>
        <p:nvPicPr>
          <p:cNvPr id="10" name="9 Imagen" descr="toki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67944" y="5345832"/>
            <a:ext cx="1728192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43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¿Cuántos hablantes tiene el alemán como lengua materna?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15680"/>
          </a:xfrm>
        </p:spPr>
        <p:txBody>
          <a:bodyPr/>
          <a:lstStyle/>
          <a:p>
            <a:r>
              <a:rPr lang="es-ES" dirty="0" smtClean="0">
                <a:latin typeface="+mj-lt"/>
              </a:rPr>
              <a:t>60 millones</a:t>
            </a:r>
          </a:p>
          <a:p>
            <a:r>
              <a:rPr lang="es-ES" dirty="0" smtClean="0">
                <a:latin typeface="+mj-lt"/>
              </a:rPr>
              <a:t>100 millones</a:t>
            </a:r>
          </a:p>
          <a:p>
            <a:r>
              <a:rPr lang="es-ES" dirty="0" smtClean="0">
                <a:latin typeface="+mj-lt"/>
              </a:rPr>
              <a:t>120 millones</a:t>
            </a:r>
          </a:p>
          <a:p>
            <a:r>
              <a:rPr lang="es-ES" dirty="0" smtClean="0">
                <a:latin typeface="+mj-lt"/>
              </a:rPr>
              <a:t>150 millones</a:t>
            </a:r>
          </a:p>
          <a:p>
            <a:endParaRPr lang="es-E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untit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68144" y="3861048"/>
            <a:ext cx="2466975" cy="184785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295232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En esta catedral gótica, la más grande de Europa, se encuentran los restos de los tres Reyes </a:t>
            </a:r>
            <a:r>
              <a:rPr lang="es-ES" dirty="0" err="1" smtClean="0"/>
              <a:t>Magos.¿En</a:t>
            </a:r>
            <a:r>
              <a:rPr lang="es-ES" dirty="0" smtClean="0"/>
              <a:t> qué ciudad la sitúas ?</a:t>
            </a:r>
            <a:endParaRPr lang="es-ES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467544" y="3861048"/>
            <a:ext cx="8229600" cy="21602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 </a:t>
            </a:r>
            <a:r>
              <a:rPr kumimoji="0" lang="es-E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Munich</a:t>
            </a:r>
            <a:endParaRPr kumimoji="0" lang="es-E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 Colonia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 Viena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s-E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 Berlín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¿Eres capaz de nombrar cuatro firmas alemanas de automóviles?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615680"/>
          </a:xfrm>
        </p:spPr>
        <p:txBody>
          <a:bodyPr/>
          <a:lstStyle/>
          <a:p>
            <a:pPr>
              <a:buNone/>
            </a:pPr>
            <a:endParaRPr lang="es-ES" dirty="0" smtClean="0">
              <a:latin typeface="+mj-lt"/>
            </a:endParaRPr>
          </a:p>
          <a:p>
            <a:pPr>
              <a:buNone/>
            </a:pPr>
            <a:endParaRPr lang="es-ES" dirty="0">
              <a:latin typeface="+mj-lt"/>
            </a:endParaRPr>
          </a:p>
        </p:txBody>
      </p:sp>
      <p:pic>
        <p:nvPicPr>
          <p:cNvPr id="4" name="3 Imagen" descr="imagesCAQGBK8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573016"/>
            <a:ext cx="2762250" cy="16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200709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¿En qué estado alemán tiene lugar la famosa </a:t>
            </a:r>
            <a:r>
              <a:rPr lang="es-ES" dirty="0" err="1" smtClean="0"/>
              <a:t>Oktoberfest</a:t>
            </a:r>
            <a:r>
              <a:rPr lang="es-ES" dirty="0" smtClean="0"/>
              <a:t> – la fiesta de la cerveza?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73016"/>
            <a:ext cx="8229600" cy="2751584"/>
          </a:xfrm>
        </p:spPr>
        <p:txBody>
          <a:bodyPr/>
          <a:lstStyle/>
          <a:p>
            <a:r>
              <a:rPr lang="es-ES" dirty="0" smtClean="0">
                <a:latin typeface="+mj-lt"/>
              </a:rPr>
              <a:t>En Baja Sajonia</a:t>
            </a:r>
          </a:p>
          <a:p>
            <a:r>
              <a:rPr lang="es-ES" dirty="0" smtClean="0">
                <a:latin typeface="+mj-lt"/>
              </a:rPr>
              <a:t>En Sajonia</a:t>
            </a:r>
          </a:p>
          <a:p>
            <a:r>
              <a:rPr lang="es-ES" dirty="0" smtClean="0">
                <a:latin typeface="+mj-lt"/>
              </a:rPr>
              <a:t>En Turingia</a:t>
            </a:r>
          </a:p>
          <a:p>
            <a:r>
              <a:rPr lang="es-ES" dirty="0" smtClean="0">
                <a:latin typeface="+mj-lt"/>
              </a:rPr>
              <a:t>En Baviera</a:t>
            </a:r>
          </a:p>
          <a:p>
            <a:endParaRPr lang="es-ES" dirty="0">
              <a:latin typeface="+mj-lt"/>
            </a:endParaRPr>
          </a:p>
        </p:txBody>
      </p:sp>
      <p:pic>
        <p:nvPicPr>
          <p:cNvPr id="4" name="3 Imagen" descr="oktoberf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284984"/>
            <a:ext cx="2209800" cy="2066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¿En qué mes comienza la </a:t>
            </a:r>
            <a:r>
              <a:rPr lang="es-ES" dirty="0" err="1" smtClean="0"/>
              <a:t>Oktoberfest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967608"/>
          </a:xfrm>
        </p:spPr>
        <p:txBody>
          <a:bodyPr/>
          <a:lstStyle/>
          <a:p>
            <a:r>
              <a:rPr lang="es-ES" dirty="0" smtClean="0">
                <a:latin typeface="+mj-lt"/>
              </a:rPr>
              <a:t>En agosto</a:t>
            </a:r>
          </a:p>
          <a:p>
            <a:r>
              <a:rPr lang="es-ES" dirty="0" smtClean="0">
                <a:latin typeface="+mj-lt"/>
              </a:rPr>
              <a:t>En septiembre </a:t>
            </a:r>
          </a:p>
          <a:p>
            <a:r>
              <a:rPr lang="es-ES" dirty="0" smtClean="0">
                <a:latin typeface="+mj-lt"/>
              </a:rPr>
              <a:t>En octubre</a:t>
            </a:r>
          </a:p>
          <a:p>
            <a:r>
              <a:rPr lang="es-ES" dirty="0" smtClean="0">
                <a:latin typeface="+mj-lt"/>
              </a:rPr>
              <a:t>En noviembre</a:t>
            </a:r>
          </a:p>
          <a:p>
            <a:endParaRPr lang="es-ES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¿Qué famoso filósofo pronunció la frase </a:t>
            </a:r>
            <a:r>
              <a:rPr lang="es-ES" i="1" dirty="0" err="1" smtClean="0"/>
              <a:t>Gott</a:t>
            </a:r>
            <a:r>
              <a:rPr lang="es-ES" i="1" dirty="0" smtClean="0"/>
              <a:t> </a:t>
            </a:r>
            <a:r>
              <a:rPr lang="es-ES" i="1" dirty="0" err="1" smtClean="0"/>
              <a:t>ist</a:t>
            </a:r>
            <a:r>
              <a:rPr lang="es-ES" i="1" dirty="0" smtClean="0"/>
              <a:t> </a:t>
            </a:r>
            <a:r>
              <a:rPr lang="es-ES" i="1" dirty="0" err="1" smtClean="0"/>
              <a:t>tot</a:t>
            </a:r>
            <a:r>
              <a:rPr lang="es-ES" i="1" dirty="0" smtClean="0"/>
              <a:t> – Dios ha muerto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607568"/>
          </a:xfrm>
        </p:spPr>
        <p:txBody>
          <a:bodyPr/>
          <a:lstStyle/>
          <a:p>
            <a:r>
              <a:rPr lang="es-ES" dirty="0" err="1" smtClean="0">
                <a:latin typeface="+mj-lt"/>
              </a:rPr>
              <a:t>Georg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Wilhelm</a:t>
            </a:r>
            <a:r>
              <a:rPr lang="es-ES" dirty="0" smtClean="0">
                <a:latin typeface="+mj-lt"/>
              </a:rPr>
              <a:t> </a:t>
            </a:r>
            <a:r>
              <a:rPr lang="es-ES" dirty="0" err="1" smtClean="0">
                <a:latin typeface="+mj-lt"/>
              </a:rPr>
              <a:t>Friedrich</a:t>
            </a:r>
            <a:r>
              <a:rPr lang="es-ES" dirty="0" smtClean="0">
                <a:latin typeface="+mj-lt"/>
              </a:rPr>
              <a:t> Hegel</a:t>
            </a:r>
          </a:p>
          <a:p>
            <a:r>
              <a:rPr lang="es-ES" dirty="0" err="1" smtClean="0">
                <a:latin typeface="+mj-lt"/>
              </a:rPr>
              <a:t>Friedrich</a:t>
            </a:r>
            <a:r>
              <a:rPr lang="es-ES" dirty="0" smtClean="0">
                <a:latin typeface="+mj-lt"/>
              </a:rPr>
              <a:t> Nietzsche</a:t>
            </a:r>
          </a:p>
          <a:p>
            <a:r>
              <a:rPr lang="es-ES" dirty="0" err="1" smtClean="0">
                <a:latin typeface="+mj-lt"/>
              </a:rPr>
              <a:t>Immanuel</a:t>
            </a:r>
            <a:r>
              <a:rPr lang="es-ES" dirty="0" smtClean="0">
                <a:latin typeface="+mj-lt"/>
              </a:rPr>
              <a:t> Kant</a:t>
            </a:r>
          </a:p>
          <a:p>
            <a:r>
              <a:rPr lang="es-ES" dirty="0" smtClean="0">
                <a:latin typeface="+mj-lt"/>
              </a:rPr>
              <a:t>Arthur Schopenhauer</a:t>
            </a:r>
          </a:p>
          <a:p>
            <a:endParaRPr lang="es-ES" dirty="0">
              <a:latin typeface="+mj-lt"/>
            </a:endParaRPr>
          </a:p>
        </p:txBody>
      </p:sp>
      <p:pic>
        <p:nvPicPr>
          <p:cNvPr id="4" name="3 Imagen" descr="Ni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3501008"/>
            <a:ext cx="2295525" cy="1990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¿Cuál de estos inventos no es de origen alemán?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607568"/>
          </a:xfrm>
        </p:spPr>
        <p:txBody>
          <a:bodyPr/>
          <a:lstStyle/>
          <a:p>
            <a:r>
              <a:rPr lang="es-ES" dirty="0" smtClean="0">
                <a:latin typeface="+mj-lt"/>
              </a:rPr>
              <a:t>La cerveza</a:t>
            </a:r>
          </a:p>
          <a:p>
            <a:r>
              <a:rPr lang="es-ES" dirty="0" smtClean="0">
                <a:latin typeface="+mj-lt"/>
              </a:rPr>
              <a:t>Los rayos X</a:t>
            </a:r>
          </a:p>
          <a:p>
            <a:r>
              <a:rPr lang="es-ES" dirty="0" smtClean="0">
                <a:latin typeface="+mj-lt"/>
              </a:rPr>
              <a:t>La teoría de la relatividad</a:t>
            </a:r>
          </a:p>
          <a:p>
            <a:r>
              <a:rPr lang="es-ES" dirty="0" smtClean="0">
                <a:latin typeface="+mj-lt"/>
              </a:rPr>
              <a:t>La aspirina</a:t>
            </a:r>
          </a:p>
          <a:p>
            <a:endParaRPr lang="es-ES" dirty="0">
              <a:latin typeface="+mj-lt"/>
            </a:endParaRPr>
          </a:p>
        </p:txBody>
      </p:sp>
      <p:pic>
        <p:nvPicPr>
          <p:cNvPr id="4" name="3 Imagen" descr="bay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573016"/>
            <a:ext cx="2600325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312</TotalTime>
  <Words>478</Words>
  <Application>Microsoft Office PowerPoint</Application>
  <PresentationFormat>Presentación en pantalla (4:3)</PresentationFormat>
  <Paragraphs>100</Paragraphs>
  <Slides>21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Calibri</vt:lpstr>
      <vt:lpstr>Constantia</vt:lpstr>
      <vt:lpstr>Wingdings 2</vt:lpstr>
      <vt:lpstr>Flujo</vt:lpstr>
      <vt:lpstr>Quiz </vt:lpstr>
      <vt:lpstr>¿En cuántos países es el alemán lengua oficial?</vt:lpstr>
      <vt:lpstr>¿Cuántos hablantes tiene el alemán como lengua materna?</vt:lpstr>
      <vt:lpstr>En esta catedral gótica, la más grande de Europa, se encuentran los restos de los tres Reyes Magos.¿En qué ciudad la sitúas ?</vt:lpstr>
      <vt:lpstr>¿Eres capaz de nombrar cuatro firmas alemanas de automóviles?</vt:lpstr>
      <vt:lpstr>¿En qué estado alemán tiene lugar la famosa Oktoberfest – la fiesta de la cerveza?</vt:lpstr>
      <vt:lpstr>¿En qué mes comienza la Oktoberfest?</vt:lpstr>
      <vt:lpstr>¿Qué famoso filósofo pronunció la frase Gott ist tot – Dios ha muerto?</vt:lpstr>
      <vt:lpstr>¿Cuál de estos inventos no es de origen alemán?</vt:lpstr>
      <vt:lpstr>¿Cuántas veces ganó Michael Schumacher el mundial de Fórmula 1?</vt:lpstr>
      <vt:lpstr>¿Cuál es la bebida más tomada por los alemanes? ¡Más de 148 litros por persona al año!</vt:lpstr>
      <vt:lpstr>Vas a escuchar un fragmento musical.¿Quién lo compuso?</vt:lpstr>
      <vt:lpstr>¿Cuál de estos famosos diseñadores de moda no es de origen alemán?</vt:lpstr>
      <vt:lpstr>¿En qué país fueron encontrados los restos del famoso Neanderthal?</vt:lpstr>
      <vt:lpstr>¿Qué dato relativo al castillo Neuschwanstein no es cierto?</vt:lpstr>
      <vt:lpstr>¿Cuántas especies de animales contiene el zoo más grande del mundo? ¿Sabes dónde se encuentra?</vt:lpstr>
      <vt:lpstr>¿Cuál de estas personalidades no se dedica al fútbol?</vt:lpstr>
      <vt:lpstr>¿En qué siglo vivió Sissi, emperatriz del imperio austro-húngaro?</vt:lpstr>
      <vt:lpstr>¿Eres capaz de relacionar las siguientes obras con sus autores?</vt:lpstr>
      <vt:lpstr>¿En qué ciudad se creó el perfume registrado más antiguo del mundo?</vt:lpstr>
      <vt:lpstr>¿Puedes identificar la siguiente canción? ¿De qué artista es?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</dc:title>
  <dc:creator>maria jose</dc:creator>
  <cp:lastModifiedBy>M. JOSE DURAN DE LA CALLE</cp:lastModifiedBy>
  <cp:revision>21</cp:revision>
  <dcterms:created xsi:type="dcterms:W3CDTF">2012-05-02T20:29:04Z</dcterms:created>
  <dcterms:modified xsi:type="dcterms:W3CDTF">2017-11-17T14:59:44Z</dcterms:modified>
</cp:coreProperties>
</file>