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Roboto"/>
      <p:regular r:id="rId29"/>
      <p:bold r:id="rId30"/>
      <p:italic r:id="rId31"/>
      <p:boldItalic r:id="rId32"/>
    </p:embeddedFont>
    <p:embeddedFont>
      <p:font typeface="Varela Round"/>
      <p:regular r:id="rId33"/>
    </p:embeddedFont>
    <p:embeddedFont>
      <p:font typeface="Pacifico"/>
      <p:regular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1" Type="http://schemas.openxmlformats.org/officeDocument/2006/relationships/slide" Target="slides/slide16.xml"/><Relationship Id="rId34" Type="http://schemas.openxmlformats.org/officeDocument/2006/relationships/font" Target="fonts/Pacifico-regular.fntdata"/><Relationship Id="rId25" Type="http://schemas.openxmlformats.org/officeDocument/2006/relationships/slide" Target="slides/slide20.xml"/><Relationship Id="rId7" Type="http://schemas.openxmlformats.org/officeDocument/2006/relationships/slide" Target="slides/slide2.xml"/><Relationship Id="rId33" Type="http://schemas.openxmlformats.org/officeDocument/2006/relationships/font" Target="fonts/VarelaRound-regular.fntdata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0" Type="http://schemas.openxmlformats.org/officeDocument/2006/relationships/slide" Target="slides/slide15.xml"/><Relationship Id="rId2" Type="http://schemas.openxmlformats.org/officeDocument/2006/relationships/viewProps" Target="viewProps.xml"/><Relationship Id="rId29" Type="http://schemas.openxmlformats.org/officeDocument/2006/relationships/font" Target="fonts/Roboto-regular.fntdata"/><Relationship Id="rId16" Type="http://schemas.openxmlformats.org/officeDocument/2006/relationships/slide" Target="slides/slide11.xml"/><Relationship Id="rId24" Type="http://schemas.openxmlformats.org/officeDocument/2006/relationships/slide" Target="slides/slide19.xml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schemas.openxmlformats.org/officeDocument/2006/relationships/font" Target="fonts/Roboto-boldItalic.fntdata"/><Relationship Id="rId37" Type="http://schemas.openxmlformats.org/officeDocument/2006/relationships/customXml" Target="../customXml/item3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5" Type="http://schemas.openxmlformats.org/officeDocument/2006/relationships/notesMaster" Target="notesMasters/notesMaster1.xml"/><Relationship Id="rId15" Type="http://schemas.openxmlformats.org/officeDocument/2006/relationships/slide" Target="slides/slide10.xml"/><Relationship Id="rId36" Type="http://schemas.openxmlformats.org/officeDocument/2006/relationships/customXml" Target="../customXml/item2.xml"/><Relationship Id="rId31" Type="http://schemas.openxmlformats.org/officeDocument/2006/relationships/font" Target="fonts/Roboto-italic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22" Type="http://schemas.openxmlformats.org/officeDocument/2006/relationships/slide" Target="slides/slide1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7" Type="http://schemas.openxmlformats.org/officeDocument/2006/relationships/slide" Target="slides/slide22.xml"/><Relationship Id="rId30" Type="http://schemas.openxmlformats.org/officeDocument/2006/relationships/font" Target="fonts/Roboto-bold.fntdata"/><Relationship Id="rId14" Type="http://schemas.openxmlformats.org/officeDocument/2006/relationships/slide" Target="slides/slide9.xml"/><Relationship Id="rId35" Type="http://schemas.openxmlformats.org/officeDocument/2006/relationships/customXml" Target="../customXml/item1.xml"/><Relationship Id="rId8" Type="http://schemas.openxmlformats.org/officeDocument/2006/relationships/slide" Target="slides/slide3.xml"/><Relationship Id="rId3" Type="http://schemas.openxmlformats.org/officeDocument/2006/relationships/presProps" Target="presProps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a5622034ef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a5622034ef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a5622034ef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a5622034e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a5622034ef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a5622034ef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a5622034ef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a5622034ef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a5622034ef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a5622034ef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a5622034ef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a5622034ef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a5622034ef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a5622034ef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a5622034ef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a5622034ef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a5622034ef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a5622034ef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a5622034ef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a5622034ef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a5622034ef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a5622034ef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a5622034ef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a5622034ef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a5622034ef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a5622034ef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a5622034ef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a5622034ef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a5622034ef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a5622034ef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a5622034ef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a5622034ef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a5622034ef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a5622034ef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a5622034ef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a5622034ef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a5c820266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a5c820266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a5c820266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a5c820266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a5c820266f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a5c820266f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a5c820266f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a5c820266f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radioedu.educarex.es/ondacepa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405325"/>
            <a:ext cx="8222100" cy="197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La radio educativa en la educación de adultos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100" y="2715940"/>
            <a:ext cx="8222100" cy="96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6000">
                <a:latin typeface="Varela Round"/>
                <a:ea typeface="Varela Round"/>
                <a:cs typeface="Varela Round"/>
                <a:sym typeface="Varela Round"/>
              </a:rPr>
              <a:t>Onda Cepa</a:t>
            </a:r>
            <a:endParaRPr b="1" sz="6000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Trayectoria en RadioEdu</a:t>
            </a:r>
            <a:endParaRPr b="1"/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11700" y="1160075"/>
            <a:ext cx="9009900" cy="36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lang="es" sz="1580">
                <a:latin typeface="Varela Round"/>
                <a:ea typeface="Varela Round"/>
                <a:cs typeface="Varela Round"/>
                <a:sym typeface="Varela Round"/>
              </a:rPr>
              <a:t>El </a:t>
            </a:r>
            <a:r>
              <a:rPr b="1" lang="es" sz="1580">
                <a:latin typeface="Varela Round"/>
                <a:ea typeface="Varela Round"/>
                <a:cs typeface="Varela Round"/>
                <a:sym typeface="Varela Round"/>
              </a:rPr>
              <a:t>CEPA San Antonio </a:t>
            </a:r>
            <a:r>
              <a:rPr lang="es" sz="1580">
                <a:latin typeface="Varela Round"/>
                <a:ea typeface="Varela Round"/>
                <a:cs typeface="Varela Round"/>
                <a:sym typeface="Varela Round"/>
              </a:rPr>
              <a:t>lleva cuatro años formando parte del programa de radio educativa</a:t>
            </a:r>
            <a:endParaRPr sz="1580"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b="1" lang="es" sz="1580">
                <a:latin typeface="Varela Round"/>
                <a:ea typeface="Varela Round"/>
                <a:cs typeface="Varela Round"/>
                <a:sym typeface="Varela Round"/>
              </a:rPr>
              <a:t>RadioEdu</a:t>
            </a:r>
            <a:r>
              <a:rPr lang="es" sz="1580">
                <a:latin typeface="Varela Round"/>
                <a:ea typeface="Varela Round"/>
                <a:cs typeface="Varela Round"/>
                <a:sym typeface="Varela Round"/>
              </a:rPr>
              <a:t>, incluído en el Plan de Educación Digital de Extremadura, </a:t>
            </a:r>
            <a:r>
              <a:rPr b="1" lang="es" sz="1580">
                <a:latin typeface="Varela Round"/>
                <a:ea typeface="Varela Round"/>
                <a:cs typeface="Varela Round"/>
                <a:sym typeface="Varela Round"/>
              </a:rPr>
              <a:t>INNOVATED</a:t>
            </a:r>
            <a:r>
              <a:rPr lang="es" sz="1580">
                <a:latin typeface="Varela Round"/>
                <a:ea typeface="Varela Round"/>
                <a:cs typeface="Varela Round"/>
                <a:sym typeface="Varela Round"/>
              </a:rPr>
              <a:t>.</a:t>
            </a:r>
            <a:endParaRPr sz="1580"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lang="es" sz="1580">
                <a:latin typeface="Varela Round"/>
                <a:ea typeface="Varela Round"/>
                <a:cs typeface="Varela Round"/>
                <a:sym typeface="Varela Round"/>
              </a:rPr>
              <a:t>Los programas desarrollados a lo largo de este tiempo se pueden escuchar en la</a:t>
            </a:r>
            <a:endParaRPr sz="1580"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lang="es" sz="1580">
                <a:latin typeface="Varela Round"/>
                <a:ea typeface="Varela Round"/>
                <a:cs typeface="Varela Round"/>
                <a:sym typeface="Varela Round"/>
              </a:rPr>
              <a:t>siguiente dirección:</a:t>
            </a:r>
            <a:endParaRPr sz="1580"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b="1" lang="es" sz="208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https://radioedu.educarex.es/ondacepa/</a:t>
            </a:r>
            <a:endParaRPr b="1" sz="208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sz="158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sz="1580"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SzPts val="275"/>
              <a:buNone/>
            </a:pPr>
            <a:r>
              <a:t/>
            </a:r>
            <a:endParaRPr sz="850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311700" y="144450"/>
            <a:ext cx="8520600" cy="100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"/>
              <a:t>De la clase tradicional a la exploración de nuevas metodologías</a:t>
            </a:r>
            <a:endParaRPr b="1" i="1"/>
          </a:p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311700" y="1285900"/>
            <a:ext cx="8520600" cy="34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9600">
                <a:latin typeface="Varela Round"/>
                <a:ea typeface="Varela Round"/>
                <a:cs typeface="Varela Round"/>
                <a:sym typeface="Varela Round"/>
              </a:rPr>
              <a:t>Vivir en primera persona la grabación de un programa en una </a:t>
            </a:r>
            <a:r>
              <a:rPr b="1" lang="es" sz="9600">
                <a:latin typeface="Varela Round"/>
                <a:ea typeface="Varela Round"/>
                <a:cs typeface="Varela Round"/>
                <a:sym typeface="Varela Round"/>
              </a:rPr>
              <a:t>emisora de radio </a:t>
            </a:r>
            <a:r>
              <a:rPr lang="es" sz="9600">
                <a:latin typeface="Varela Round"/>
                <a:ea typeface="Varela Round"/>
                <a:cs typeface="Varela Round"/>
                <a:sym typeface="Varela Round"/>
              </a:rPr>
              <a:t>con los auriculares, los micrófonos, la mesa de mezclas y sentir ese </a:t>
            </a:r>
            <a:r>
              <a:rPr b="1" lang="es" sz="9600">
                <a:latin typeface="Varela Round"/>
                <a:ea typeface="Varela Round"/>
                <a:cs typeface="Varela Round"/>
                <a:sym typeface="Varela Round"/>
              </a:rPr>
              <a:t>mágico ambiente </a:t>
            </a:r>
            <a:r>
              <a:rPr lang="es" sz="9600">
                <a:latin typeface="Varela Round"/>
                <a:ea typeface="Varela Round"/>
                <a:cs typeface="Varela Round"/>
                <a:sym typeface="Varela Round"/>
              </a:rPr>
              <a:t>que se crea en las ondas, les suele llenar de </a:t>
            </a:r>
            <a:r>
              <a:rPr b="1" lang="es" sz="9600">
                <a:latin typeface="Varela Round"/>
                <a:ea typeface="Varela Round"/>
                <a:cs typeface="Varela Round"/>
                <a:sym typeface="Varela Round"/>
              </a:rPr>
              <a:t>ilusión y ganas de aprender </a:t>
            </a:r>
            <a:r>
              <a:rPr lang="es" sz="9600">
                <a:latin typeface="Varela Round"/>
                <a:ea typeface="Varela Round"/>
                <a:cs typeface="Varela Round"/>
                <a:sym typeface="Varela Round"/>
              </a:rPr>
              <a:t>diferentes temas desde otra perspectiva alejada de la tradicional clase en el aula.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4" y="0"/>
            <a:ext cx="912815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type="title"/>
          </p:nvPr>
        </p:nvSpPr>
        <p:spPr>
          <a:xfrm>
            <a:off x="311700" y="0"/>
            <a:ext cx="8520600" cy="9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Beneficios de la radio en el proceso de enseñanza-aprendizaje</a:t>
            </a:r>
            <a:endParaRPr b="1"/>
          </a:p>
        </p:txBody>
      </p:sp>
      <p:sp>
        <p:nvSpPr>
          <p:cNvPr id="111" name="Google Shape;111;p17"/>
          <p:cNvSpPr txBox="1"/>
          <p:nvPr>
            <p:ph idx="1" type="body"/>
          </p:nvPr>
        </p:nvSpPr>
        <p:spPr>
          <a:xfrm>
            <a:off x="181700" y="894525"/>
            <a:ext cx="8903400" cy="39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8800">
                <a:latin typeface="Varela Round"/>
                <a:ea typeface="Varela Round"/>
                <a:cs typeface="Varela Round"/>
                <a:sym typeface="Varela Round"/>
              </a:rPr>
              <a:t>L</a:t>
            </a:r>
            <a:r>
              <a:rPr lang="es" sz="8800">
                <a:latin typeface="Varela Round"/>
                <a:ea typeface="Varela Round"/>
                <a:cs typeface="Varela Round"/>
                <a:sym typeface="Varela Round"/>
              </a:rPr>
              <a:t>a radio es una herramienta ideal para practicar y mejorar en las </a:t>
            </a:r>
            <a:r>
              <a:rPr b="1" lang="es" sz="8800" u="sng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cuatro grandes destrezas comunicativas</a:t>
            </a:r>
            <a:r>
              <a:rPr lang="es" sz="8800">
                <a:latin typeface="Varela Round"/>
                <a:ea typeface="Varela Round"/>
                <a:cs typeface="Varela Round"/>
                <a:sym typeface="Varela Round"/>
              </a:rPr>
              <a:t>:</a:t>
            </a:r>
            <a:endParaRPr sz="8800">
              <a:latin typeface="Varela Round"/>
              <a:ea typeface="Varela Round"/>
              <a:cs typeface="Varela Round"/>
              <a:sym typeface="Varela Round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Varela Round"/>
              <a:buAutoNum type="arabicPeriod"/>
            </a:pPr>
            <a:r>
              <a:rPr lang="es" sz="8800">
                <a:latin typeface="Varela Round"/>
                <a:ea typeface="Varela Round"/>
                <a:cs typeface="Varela Round"/>
                <a:sym typeface="Varela Round"/>
              </a:rPr>
              <a:t>trabajan la </a:t>
            </a:r>
            <a:r>
              <a:rPr b="1" lang="es" sz="8800">
                <a:latin typeface="Varela Round"/>
                <a:ea typeface="Varela Round"/>
                <a:cs typeface="Varela Round"/>
                <a:sym typeface="Varela Round"/>
              </a:rPr>
              <a:t>comprensión escrita</a:t>
            </a:r>
            <a:r>
              <a:rPr lang="es" sz="8800">
                <a:latin typeface="Varela Round"/>
                <a:ea typeface="Varela Round"/>
                <a:cs typeface="Varela Round"/>
                <a:sym typeface="Varela Round"/>
              </a:rPr>
              <a:t> en la búsqueda, lectura y selección de información para el programa, </a:t>
            </a:r>
            <a:endParaRPr sz="8800">
              <a:latin typeface="Varela Round"/>
              <a:ea typeface="Varela Round"/>
              <a:cs typeface="Varela Round"/>
              <a:sym typeface="Varela Round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Varela Round"/>
              <a:buAutoNum type="arabicPeriod"/>
            </a:pPr>
            <a:r>
              <a:rPr lang="es" sz="8800">
                <a:latin typeface="Varela Round"/>
                <a:ea typeface="Varela Round"/>
                <a:cs typeface="Varela Round"/>
                <a:sym typeface="Varela Round"/>
              </a:rPr>
              <a:t>la </a:t>
            </a:r>
            <a:r>
              <a:rPr b="1" lang="es" sz="8800">
                <a:latin typeface="Varela Round"/>
                <a:ea typeface="Varela Round"/>
                <a:cs typeface="Varela Round"/>
                <a:sym typeface="Varela Round"/>
              </a:rPr>
              <a:t>expresión escrita </a:t>
            </a:r>
            <a:r>
              <a:rPr lang="es" sz="8800">
                <a:latin typeface="Varela Round"/>
                <a:ea typeface="Varela Round"/>
                <a:cs typeface="Varela Round"/>
                <a:sym typeface="Varela Round"/>
              </a:rPr>
              <a:t>en la redacción del mismo, </a:t>
            </a:r>
            <a:endParaRPr sz="8800">
              <a:latin typeface="Varela Round"/>
              <a:ea typeface="Varela Round"/>
              <a:cs typeface="Varela Round"/>
              <a:sym typeface="Varela Round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Varela Round"/>
              <a:buAutoNum type="arabicPeriod"/>
            </a:pPr>
            <a:r>
              <a:rPr lang="es" sz="8800">
                <a:latin typeface="Varela Round"/>
                <a:ea typeface="Varela Round"/>
                <a:cs typeface="Varela Round"/>
                <a:sym typeface="Varela Round"/>
              </a:rPr>
              <a:t>la </a:t>
            </a:r>
            <a:r>
              <a:rPr b="1" lang="es" sz="8800">
                <a:latin typeface="Varela Round"/>
                <a:ea typeface="Varela Round"/>
                <a:cs typeface="Varela Round"/>
                <a:sym typeface="Varela Round"/>
              </a:rPr>
              <a:t>comprensión oral </a:t>
            </a:r>
            <a:r>
              <a:rPr lang="es" sz="8800">
                <a:latin typeface="Varela Round"/>
                <a:ea typeface="Varela Round"/>
                <a:cs typeface="Varela Round"/>
                <a:sym typeface="Varela Round"/>
              </a:rPr>
              <a:t>en la escucha de las intervenciones de los compañeros, entrevistas, etc. </a:t>
            </a:r>
            <a:endParaRPr sz="8800">
              <a:latin typeface="Varela Round"/>
              <a:ea typeface="Varela Round"/>
              <a:cs typeface="Varela Round"/>
              <a:sym typeface="Varela Round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Varela Round"/>
              <a:buAutoNum type="arabicPeriod"/>
            </a:pPr>
            <a:r>
              <a:rPr lang="es" sz="8800">
                <a:latin typeface="Varela Round"/>
                <a:ea typeface="Varela Round"/>
                <a:cs typeface="Varela Round"/>
                <a:sym typeface="Varela Round"/>
              </a:rPr>
              <a:t>y la </a:t>
            </a:r>
            <a:r>
              <a:rPr b="1" lang="es" sz="8800">
                <a:latin typeface="Varela Round"/>
                <a:ea typeface="Varela Round"/>
                <a:cs typeface="Varela Round"/>
                <a:sym typeface="Varela Round"/>
              </a:rPr>
              <a:t>expresión oral</a:t>
            </a:r>
            <a:r>
              <a:rPr lang="es" sz="8800">
                <a:latin typeface="Varela Round"/>
                <a:ea typeface="Varela Round"/>
                <a:cs typeface="Varela Round"/>
                <a:sym typeface="Varela Round"/>
              </a:rPr>
              <a:t> en la participación activa durante la grabación del programa.</a:t>
            </a:r>
            <a:endParaRPr sz="8800"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311700" y="111825"/>
            <a:ext cx="8520600" cy="97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MOTIVACIÓN, ILUSIÓN Y GANAS DE APRENDER A COMUNICAR EN RADIO</a:t>
            </a:r>
            <a:endParaRPr b="1"/>
          </a:p>
        </p:txBody>
      </p:sp>
      <p:sp>
        <p:nvSpPr>
          <p:cNvPr id="117" name="Google Shape;117;p18"/>
          <p:cNvSpPr txBox="1"/>
          <p:nvPr>
            <p:ph idx="1" type="body"/>
          </p:nvPr>
        </p:nvSpPr>
        <p:spPr>
          <a:xfrm>
            <a:off x="311700" y="964400"/>
            <a:ext cx="8520600" cy="37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7188"/>
              <a:t>Este proyecto fue concebido para que fueran los </a:t>
            </a:r>
            <a:r>
              <a:rPr b="1" lang="es" sz="7188"/>
              <a:t>ALUMNOS/AS</a:t>
            </a:r>
            <a:r>
              <a:rPr lang="es" sz="7188"/>
              <a:t> los que llevaran el</a:t>
            </a:r>
            <a:endParaRPr sz="718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7188"/>
              <a:t>peso de la elaboración del programa, fomentando así su </a:t>
            </a:r>
            <a:r>
              <a:rPr b="1" lang="es" sz="7188"/>
              <a:t>autonomía y concepto de</a:t>
            </a:r>
            <a:endParaRPr b="1" sz="718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s" sz="7188"/>
              <a:t>responsabilidad</a:t>
            </a:r>
            <a:r>
              <a:rPr lang="es" sz="7188"/>
              <a:t>, así como la </a:t>
            </a:r>
            <a:r>
              <a:rPr b="1" lang="es" sz="7188"/>
              <a:t>libertad en la toma de decisiones</a:t>
            </a:r>
            <a:r>
              <a:rPr lang="es" sz="7188"/>
              <a:t> con respecto a la</a:t>
            </a:r>
            <a:endParaRPr sz="718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7188"/>
              <a:t>planificación del programa. Sin embargo, este proceso debe ser guiado por otra</a:t>
            </a:r>
            <a:endParaRPr sz="718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7188"/>
              <a:t>persona, el </a:t>
            </a:r>
            <a:r>
              <a:rPr b="1" lang="es" sz="7188"/>
              <a:t>DIRECTOR /A DEL PROGRAMA (docente)</a:t>
            </a:r>
            <a:r>
              <a:rPr lang="es" sz="7188"/>
              <a:t>, que ha tutorizado la </a:t>
            </a:r>
            <a:endParaRPr sz="718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7188"/>
              <a:t>preparación y producción del mismo, ayudando en la planificación de contenidos y </a:t>
            </a:r>
            <a:endParaRPr sz="718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7188"/>
              <a:t>sirviendo de referencia en caso de plantearse alguna duda.</a:t>
            </a:r>
            <a:endParaRPr sz="7188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7" cy="4967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"/>
              <a:t>¿Cómo empezamos?               </a:t>
            </a:r>
            <a:endParaRPr/>
          </a:p>
        </p:txBody>
      </p:sp>
      <p:sp>
        <p:nvSpPr>
          <p:cNvPr id="130" name="Google Shape;130;p2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 u="sng">
                <a:solidFill>
                  <a:schemeClr val="dk1"/>
                </a:solidFill>
              </a:rPr>
              <a:t>Pasos a seguir</a:t>
            </a:r>
            <a:r>
              <a:rPr lang="es" sz="3000">
                <a:solidFill>
                  <a:schemeClr val="dk1"/>
                </a:solidFill>
              </a:rPr>
              <a:t>: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AutoNum type="arabicPeriod"/>
            </a:pPr>
            <a:r>
              <a:rPr b="1" lang="es" sz="2700"/>
              <a:t>Creación de un grupo de trabajo (5 / 6 alumnos/as)</a:t>
            </a:r>
            <a:endParaRPr b="1" sz="2700"/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AutoNum type="arabicPeriod"/>
            </a:pPr>
            <a:r>
              <a:rPr b="1" lang="es" sz="2700"/>
              <a:t>Elección del tema </a:t>
            </a:r>
            <a:endParaRPr b="1" sz="2700"/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AutoNum type="arabicPeriod"/>
            </a:pPr>
            <a:r>
              <a:rPr b="1" lang="es" sz="2700"/>
              <a:t>Elaboración del guión del programa (escaleta)</a:t>
            </a:r>
            <a:r>
              <a:rPr lang="es" sz="2700"/>
              <a:t> - </a:t>
            </a:r>
            <a:r>
              <a:rPr i="1" lang="es" sz="2300"/>
              <a:t>Reuniones con el profesor para seguimiento y corrección del mismo.</a:t>
            </a:r>
            <a:endParaRPr i="1" sz="23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/>
          <p:nvPr>
            <p:ph type="title"/>
          </p:nvPr>
        </p:nvSpPr>
        <p:spPr>
          <a:xfrm>
            <a:off x="311700" y="410000"/>
            <a:ext cx="8520600" cy="11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u="sng"/>
              <a:t>Escaleta de radio</a:t>
            </a:r>
            <a:r>
              <a:rPr lang="es"/>
              <a:t>: </a:t>
            </a:r>
            <a:r>
              <a:rPr i="1" lang="es" sz="2200">
                <a:solidFill>
                  <a:srgbClr val="33334F"/>
                </a:solidFill>
                <a:highlight>
                  <a:srgbClr val="F0F4F4"/>
                </a:highlight>
              </a:rPr>
              <a:t>Una escaleta de radio es un</a:t>
            </a:r>
            <a:r>
              <a:rPr b="1" i="1" lang="es" sz="2200">
                <a:solidFill>
                  <a:srgbClr val="33334F"/>
                </a:solidFill>
                <a:highlight>
                  <a:srgbClr val="F0F4F4"/>
                </a:highlight>
              </a:rPr>
              <a:t> documento </a:t>
            </a:r>
            <a:r>
              <a:rPr i="1" lang="es" sz="2200">
                <a:solidFill>
                  <a:srgbClr val="33334F"/>
                </a:solidFill>
                <a:highlight>
                  <a:srgbClr val="F0F4F4"/>
                </a:highlight>
              </a:rPr>
              <a:t>que reúne los </a:t>
            </a:r>
            <a:r>
              <a:rPr b="1" i="1" lang="es" sz="2200">
                <a:solidFill>
                  <a:srgbClr val="33334F"/>
                </a:solidFill>
                <a:highlight>
                  <a:srgbClr val="F0F4F4"/>
                </a:highlight>
              </a:rPr>
              <a:t>contenidos </a:t>
            </a:r>
            <a:r>
              <a:rPr i="1" lang="es" sz="2200">
                <a:solidFill>
                  <a:srgbClr val="33334F"/>
                </a:solidFill>
                <a:highlight>
                  <a:srgbClr val="F0F4F4"/>
                </a:highlight>
              </a:rPr>
              <a:t>y muestra el</a:t>
            </a:r>
            <a:r>
              <a:rPr b="1" i="1" lang="es" sz="2200">
                <a:solidFill>
                  <a:srgbClr val="33334F"/>
                </a:solidFill>
                <a:highlight>
                  <a:srgbClr val="F0F4F4"/>
                </a:highlight>
              </a:rPr>
              <a:t> orden en el que se van a desarrollar </a:t>
            </a:r>
            <a:r>
              <a:rPr i="1" lang="es" sz="2200">
                <a:solidFill>
                  <a:srgbClr val="33334F"/>
                </a:solidFill>
                <a:highlight>
                  <a:srgbClr val="F0F4F4"/>
                </a:highlight>
              </a:rPr>
              <a:t>durante el </a:t>
            </a:r>
            <a:endParaRPr i="1" sz="2200">
              <a:solidFill>
                <a:srgbClr val="33334F"/>
              </a:solidFill>
              <a:highlight>
                <a:srgbClr val="F0F4F4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2200">
                <a:solidFill>
                  <a:srgbClr val="33334F"/>
                </a:solidFill>
                <a:highlight>
                  <a:srgbClr val="F0F4F4"/>
                </a:highlight>
              </a:rPr>
              <a:t>tiempo de emisión de un programa radiofónico.</a:t>
            </a:r>
            <a:endParaRPr sz="4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</p:txBody>
      </p:sp>
      <p:sp>
        <p:nvSpPr>
          <p:cNvPr id="136" name="Google Shape;136;p21"/>
          <p:cNvSpPr txBox="1"/>
          <p:nvPr>
            <p:ph idx="1" type="body"/>
          </p:nvPr>
        </p:nvSpPr>
        <p:spPr>
          <a:xfrm>
            <a:off x="311700" y="2012675"/>
            <a:ext cx="8520600" cy="25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33334F"/>
                </a:solidFill>
                <a:highlight>
                  <a:srgbClr val="F0F4F4"/>
                </a:highlight>
                <a:latin typeface="Arial"/>
                <a:ea typeface="Arial"/>
                <a:cs typeface="Arial"/>
                <a:sym typeface="Arial"/>
              </a:rPr>
              <a:t>La escaleta es fundamental para estructurar correctamente un programa y conocer la duración de cada sección, puesto que refleja donde se insertarán las sintonías, canciones, entrevistas, etc. También es muy útil para el presentador, sus colaboradores o para los técnicos, ya que sirve de guía y permite anticiparse a las necesidades del programa en el momento de su emisión o grabación.</a:t>
            </a:r>
            <a:endParaRPr sz="1400">
              <a:solidFill>
                <a:srgbClr val="33334F"/>
              </a:solidFill>
              <a:highlight>
                <a:srgbClr val="F0F4F4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33334F"/>
                </a:solidFill>
                <a:highlight>
                  <a:srgbClr val="F0F4F4"/>
                </a:highlight>
                <a:latin typeface="Arial"/>
                <a:ea typeface="Arial"/>
                <a:cs typeface="Arial"/>
                <a:sym typeface="Arial"/>
              </a:rPr>
              <a:t>Aunque siempre hay algún momento para la improvisación, lo más habitual a la hora de grabar o emitir un programa de radio o un podcast es ceñirse a un </a:t>
            </a:r>
            <a:r>
              <a:rPr lang="es" sz="1400">
                <a:solidFill>
                  <a:srgbClr val="33334F"/>
                </a:solidFill>
                <a:highlight>
                  <a:srgbClr val="F0F4F4"/>
                </a:highlight>
                <a:latin typeface="Arial"/>
                <a:ea typeface="Arial"/>
                <a:cs typeface="Arial"/>
                <a:sym typeface="Arial"/>
              </a:rPr>
              <a:t>guión</a:t>
            </a:r>
            <a:r>
              <a:rPr lang="es" sz="1400">
                <a:solidFill>
                  <a:srgbClr val="33334F"/>
                </a:solidFill>
                <a:highlight>
                  <a:srgbClr val="F0F4F4"/>
                </a:highlight>
                <a:latin typeface="Arial"/>
                <a:ea typeface="Arial"/>
                <a:cs typeface="Arial"/>
                <a:sym typeface="Arial"/>
              </a:rPr>
              <a:t>. </a:t>
            </a:r>
            <a:endParaRPr sz="1400">
              <a:solidFill>
                <a:srgbClr val="33334F"/>
              </a:solidFill>
              <a:highlight>
                <a:srgbClr val="F0F4F4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i="1" lang="es" sz="1400">
                <a:solidFill>
                  <a:srgbClr val="33334F"/>
                </a:solidFill>
                <a:highlight>
                  <a:srgbClr val="F0F4F4"/>
                </a:highlight>
                <a:latin typeface="Arial"/>
                <a:ea typeface="Arial"/>
                <a:cs typeface="Arial"/>
                <a:sym typeface="Arial"/>
              </a:rPr>
              <a:t>“En Onda Cepa grabamos como si estuviéramos en riguroso directo”</a:t>
            </a:r>
            <a:endParaRPr b="1" i="1" sz="1400">
              <a:solidFill>
                <a:srgbClr val="33334F"/>
              </a:solidFill>
              <a:highlight>
                <a:srgbClr val="F0F4F4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5273550" y="270225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Ejemplo</a:t>
            </a:r>
            <a:r>
              <a:rPr lang="es"/>
              <a:t> de escaleta </a:t>
            </a:r>
            <a:endParaRPr/>
          </a:p>
        </p:txBody>
      </p:sp>
      <p:sp>
        <p:nvSpPr>
          <p:cNvPr id="142" name="Google Shape;142;p2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22"/>
          <p:cNvPicPr preferRelativeResize="0"/>
          <p:nvPr/>
        </p:nvPicPr>
        <p:blipFill rotWithShape="1">
          <a:blip r:embed="rId3">
            <a:alphaModFix/>
          </a:blip>
          <a:srcRect b="8152" l="19108" r="48108" t="8144"/>
          <a:stretch/>
        </p:blipFill>
        <p:spPr>
          <a:xfrm>
            <a:off x="443775" y="105613"/>
            <a:ext cx="4378276" cy="4568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u="sng"/>
              <a:t>Pasos a seguir</a:t>
            </a:r>
            <a:r>
              <a:rPr lang="es"/>
              <a:t>:</a:t>
            </a:r>
            <a:endParaRPr/>
          </a:p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700"/>
              <a:t>4. Designación de uno de los alumnos como presentador del mismo (asignación de colores en la escaleta).</a:t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700"/>
              <a:t>5. 	Búsqueda de información y desarrollo de contenidos.</a:t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700"/>
              <a:t>6. Realización de entrevistas y grabación de las mismas.</a:t>
            </a:r>
            <a:endParaRPr b="1" sz="27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u="sng"/>
              <a:t>Pasos a seguir</a:t>
            </a:r>
            <a:r>
              <a:rPr lang="es"/>
              <a:t>:</a:t>
            </a:r>
            <a:endParaRPr/>
          </a:p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700"/>
              <a:t>7</a:t>
            </a:r>
            <a:r>
              <a:rPr b="1" lang="es" sz="2700"/>
              <a:t>. Búsqueda, elección y descarga de canciones en mp3.</a:t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700"/>
              <a:t>***Importante: guardarlas en una carpeta y tenerlas abiertas en el reproductor a la hora de grabar el programa.</a:t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700"/>
              <a:t>***Especificar en la escaleta la duración, si la dejamos de fondo, etc.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Pasos a seguir: </a:t>
            </a:r>
            <a:endParaRPr/>
          </a:p>
        </p:txBody>
      </p:sp>
      <p:sp>
        <p:nvSpPr>
          <p:cNvPr id="161" name="Google Shape;161;p2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700"/>
              <a:t>8</a:t>
            </a:r>
            <a:r>
              <a:rPr b="1" lang="es" sz="2700"/>
              <a:t>. Coordinación del director del programa con el coordinador de la radio para fijar fecha y hora de grabación, aspectos técnicos, etc.</a:t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700"/>
              <a:t>9. Llegar con antelación a la emisora para la preparación de los participantes y la prueba de sonido.</a:t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700"/>
              <a:t>10. Grabar como si estuviéramos en riguroso directo.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Grabación</a:t>
            </a:r>
            <a:r>
              <a:rPr lang="es"/>
              <a:t> - </a:t>
            </a:r>
            <a:r>
              <a:rPr i="1" lang="es"/>
              <a:t>¿Qué necesitamos?</a:t>
            </a:r>
            <a:endParaRPr i="1"/>
          </a:p>
        </p:txBody>
      </p:sp>
      <p:sp>
        <p:nvSpPr>
          <p:cNvPr id="167" name="Google Shape;167;p2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Ordenador portátil en el que tengamos instalado AUDACITY (programa que vamos a utilizar para la grabación).</a:t>
            </a:r>
            <a:endParaRPr b="1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Mesa de mezclas conectada a dicho ordenador.</a:t>
            </a:r>
            <a:endParaRPr b="1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Micrófonos</a:t>
            </a:r>
            <a:r>
              <a:rPr b="1" lang="es"/>
              <a:t>.</a:t>
            </a:r>
            <a:endParaRPr b="1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Auriculares (cascos).</a:t>
            </a:r>
            <a:endParaRPr b="1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Grabadora.</a:t>
            </a:r>
            <a:endParaRPr b="1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Habitación lo más aislada e insonorizada posible. </a:t>
            </a:r>
            <a:endParaRPr b="1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4275" y="2265775"/>
            <a:ext cx="3162525" cy="255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Post-grabación: </a:t>
            </a:r>
            <a:endParaRPr/>
          </a:p>
        </p:txBody>
      </p:sp>
      <p:sp>
        <p:nvSpPr>
          <p:cNvPr id="174" name="Google Shape;174;p27"/>
          <p:cNvSpPr txBox="1"/>
          <p:nvPr>
            <p:ph idx="1" type="body"/>
          </p:nvPr>
        </p:nvSpPr>
        <p:spPr>
          <a:xfrm>
            <a:off x="311700" y="1017800"/>
            <a:ext cx="8520600" cy="35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Publicación del programa en el blog de nuestra emisora de radio (Wordpress).</a:t>
            </a:r>
            <a:endParaRPr b="1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s">
                <a:solidFill>
                  <a:schemeClr val="dk1"/>
                </a:solidFill>
              </a:rPr>
              <a:t>¿Qué necesitamos?</a:t>
            </a:r>
            <a:endParaRPr b="1" i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b="1" lang="es"/>
              <a:t>Grabación del programa en formato mp3.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s"/>
              <a:t>Breve descripción del contenido del programa.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s"/>
              <a:t>Fotografías tomadas durante la grabación y otras relacionadas (elegir portada).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s"/>
              <a:t>Información importante: nombres de los participantes, nombres de canciones… 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s"/>
              <a:t>Creación de etiquetas: profesorado, temporada, etc.</a:t>
            </a:r>
            <a:endParaRPr b="1"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s">
                <a:solidFill>
                  <a:schemeClr val="dk1"/>
                </a:solidFill>
              </a:rPr>
              <a:t>Ejemplo: </a:t>
            </a:r>
            <a:r>
              <a:rPr b="1" lang="es"/>
              <a:t>Visitamos la web de </a:t>
            </a:r>
            <a:r>
              <a:rPr b="1" i="1" lang="es"/>
              <a:t>Onda Cepa</a:t>
            </a:r>
            <a:r>
              <a:rPr b="1" lang="es"/>
              <a:t>.</a:t>
            </a:r>
            <a:endParaRPr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8"/>
          <p:cNvSpPr txBox="1"/>
          <p:nvPr>
            <p:ph type="title"/>
          </p:nvPr>
        </p:nvSpPr>
        <p:spPr>
          <a:xfrm>
            <a:off x="146300" y="195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"/>
              <a:t>¿Qué trabajamos con la radio educativa?</a:t>
            </a:r>
            <a:endParaRPr b="1" i="1"/>
          </a:p>
        </p:txBody>
      </p:sp>
      <p:sp>
        <p:nvSpPr>
          <p:cNvPr id="180" name="Google Shape;180;p2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1" name="Google Shape;18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866575"/>
            <a:ext cx="8520599" cy="403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 txBox="1"/>
          <p:nvPr>
            <p:ph type="title"/>
          </p:nvPr>
        </p:nvSpPr>
        <p:spPr>
          <a:xfrm>
            <a:off x="129775" y="79225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Metodologías activas</a:t>
            </a:r>
            <a:endParaRPr b="1"/>
          </a:p>
        </p:txBody>
      </p:sp>
      <p:sp>
        <p:nvSpPr>
          <p:cNvPr id="187" name="Google Shape;187;p29"/>
          <p:cNvSpPr txBox="1"/>
          <p:nvPr>
            <p:ph idx="1" type="body"/>
          </p:nvPr>
        </p:nvSpPr>
        <p:spPr>
          <a:xfrm>
            <a:off x="311700" y="777325"/>
            <a:ext cx="8520600" cy="40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/>
              <a:t>ABP - Aprendizaje basado en proyectos</a:t>
            </a:r>
            <a:endParaRPr b="1"/>
          </a:p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Reparto de tareas.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Proceso de investigación.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Creación de un producto final.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s" sz="2000"/>
              <a:t>Aprendizaje cooperativo</a:t>
            </a:r>
            <a:endParaRPr b="1"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2000"/>
              <a:t>Los miembros del grupo de trabajo tienen que colaborar entre sí para que las tareas cobren sentido.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s" sz="2000"/>
              <a:t>Competencias Clave</a:t>
            </a:r>
            <a:endParaRPr b="1"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2000"/>
              <a:t>Comunicativa, digital, aprender a aprender…</a:t>
            </a:r>
            <a:endParaRPr sz="2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3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4" name="Google Shape;19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 txBox="1"/>
          <p:nvPr>
            <p:ph type="title"/>
          </p:nvPr>
        </p:nvSpPr>
        <p:spPr>
          <a:xfrm>
            <a:off x="311700" y="12885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Mejora competencial de nuestro alumnado </a:t>
            </a:r>
            <a:endParaRPr b="1"/>
          </a:p>
        </p:txBody>
      </p:sp>
      <p:sp>
        <p:nvSpPr>
          <p:cNvPr id="200" name="Google Shape;200;p31"/>
          <p:cNvSpPr txBox="1"/>
          <p:nvPr>
            <p:ph idx="1" type="body"/>
          </p:nvPr>
        </p:nvSpPr>
        <p:spPr>
          <a:xfrm>
            <a:off x="311700" y="736650"/>
            <a:ext cx="8520600" cy="383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Diálogo, creatividad y flexibilidad.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Rol activo.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Inclusión.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Autonomía.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Pensamiento crítico.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Escucha activa.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Respeto.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Mejora de la competencia lingüística.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Autoestima.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Inteligencia emocional.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Autonomía.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Habilidades de búsqueda, análisis y evaluación de la información.</a:t>
            </a:r>
            <a:endParaRPr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Necesidades y aspectos a tener en cuenta </a:t>
            </a:r>
            <a:endParaRPr b="1"/>
          </a:p>
        </p:txBody>
      </p:sp>
      <p:sp>
        <p:nvSpPr>
          <p:cNvPr id="206" name="Google Shape;206;p3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34327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Char char="★"/>
            </a:pPr>
            <a:r>
              <a:rPr b="1" lang="es"/>
              <a:t>Formación para profesores y alumnos, especialmente en la parte técnica.</a:t>
            </a:r>
            <a:endParaRPr b="1"/>
          </a:p>
          <a:p>
            <a:pPr indent="-334327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Char char="★"/>
            </a:pPr>
            <a:r>
              <a:rPr b="1" lang="es"/>
              <a:t>Coordinación entre los diferentes turnos horarios (trabajo en equipo).</a:t>
            </a:r>
            <a:endParaRPr b="1"/>
          </a:p>
          <a:p>
            <a:pPr indent="-334327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Char char="★"/>
            </a:pPr>
            <a:r>
              <a:rPr b="1" lang="es"/>
              <a:t>Apertura de nuestra emisora a toda la comunidad educativa y sociedad en general (RRSS).</a:t>
            </a:r>
            <a:endParaRPr b="1"/>
          </a:p>
          <a:p>
            <a:pPr indent="-334327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Char char="★"/>
            </a:pPr>
            <a:r>
              <a:rPr b="1" lang="es"/>
              <a:t>Difusión mediante cartelería, web del centro, etc.</a:t>
            </a:r>
            <a:endParaRPr b="1"/>
          </a:p>
          <a:p>
            <a:pPr indent="-334327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Char char="★"/>
            </a:pPr>
            <a:r>
              <a:rPr b="1" lang="es"/>
              <a:t>Participación e implicación de personas ajenas al centro (familiares, antiguos alumnos, docentes de otros centros, políticos, miembros de asociaciones, etc.).</a:t>
            </a:r>
            <a:endParaRPr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3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3" name="Google Shape;21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Escuchamos ejemplos de programas</a:t>
            </a:r>
            <a:endParaRPr b="1"/>
          </a:p>
        </p:txBody>
      </p:sp>
      <p:sp>
        <p:nvSpPr>
          <p:cNvPr id="219" name="Google Shape;219;p3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Programa 21 - Homenaje a ellas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Programa 55 - Mujeres migrantes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s"/>
              <a:t>Programa 52 Coronación de Carlos III</a:t>
            </a:r>
            <a:endParaRPr b="1"/>
          </a:p>
        </p:txBody>
      </p:sp>
      <p:pic>
        <p:nvPicPr>
          <p:cNvPr id="220" name="Google Shape;22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1175" y="2713850"/>
            <a:ext cx="2810900" cy="210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1225" y="2713850"/>
            <a:ext cx="2810908" cy="210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03175" y="1017800"/>
            <a:ext cx="4239875" cy="2445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35"/>
          <p:cNvPicPr preferRelativeResize="0"/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¡MUCHAS GRACIAS POR VUESTRA ATENCIÓN!</a:t>
            </a:r>
            <a:endParaRPr b="1"/>
          </a:p>
        </p:txBody>
      </p:sp>
      <p:sp>
        <p:nvSpPr>
          <p:cNvPr id="229" name="Google Shape;229;p3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rgbClr val="A64D79"/>
                </a:solidFill>
                <a:latin typeface="Pacifico"/>
                <a:ea typeface="Pacifico"/>
                <a:cs typeface="Pacifico"/>
                <a:sym typeface="Pacifico"/>
              </a:rPr>
              <a:t>¿Os animáis a disfrutar de la radio?</a:t>
            </a:r>
            <a:endParaRPr sz="2000">
              <a:solidFill>
                <a:srgbClr val="A64D79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i="1" lang="es"/>
              <a:t>Preguntas, dudas, sugerencias… Estoy a vuestra disposición.</a:t>
            </a:r>
            <a:endParaRPr i="1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741B47"/>
                </a:solidFill>
              </a:rPr>
              <a:t>Rosa María Alcañiz Morán</a:t>
            </a:r>
            <a:endParaRPr b="1">
              <a:solidFill>
                <a:srgbClr val="741B47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s"/>
              <a:t>Profesora, jefa del departamento de Comunicación y Coordinadora de Onda Cepa</a:t>
            </a:r>
            <a:endParaRPr b="1" i="1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s"/>
              <a:t>CEPA San Antonio - Almendralejo (Badajoz)</a:t>
            </a:r>
            <a:endParaRPr b="1" i="1"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s">
                <a:solidFill>
                  <a:srgbClr val="A64D79"/>
                </a:solidFill>
              </a:rPr>
              <a:t>rmacannizm01@educarex.es</a:t>
            </a:r>
            <a:endParaRPr b="1">
              <a:solidFill>
                <a:srgbClr val="A64D79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D0CDE0BEFD0A445BFAFAF9B6659AC78" ma:contentTypeVersion="11" ma:contentTypeDescription="Crear nuevo documento." ma:contentTypeScope="" ma:versionID="6175ecf755644f8bcc3d272820b679cc">
  <xsd:schema xmlns:xsd="http://www.w3.org/2001/XMLSchema" xmlns:xs="http://www.w3.org/2001/XMLSchema" xmlns:p="http://schemas.microsoft.com/office/2006/metadata/properties" xmlns:ns2="3a3c31d2-2836-4c58-9de0-f830a5e9c94b" xmlns:ns3="a5462845-dfc2-4dc8-961b-300c4b88c330" targetNamespace="http://schemas.microsoft.com/office/2006/metadata/properties" ma:root="true" ma:fieldsID="c98c4adf76e672d087c230b9768bcddd" ns2:_="" ns3:_="">
    <xsd:import namespace="3a3c31d2-2836-4c58-9de0-f830a5e9c94b"/>
    <xsd:import namespace="a5462845-dfc2-4dc8-961b-300c4b88c3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3c31d2-2836-4c58-9de0-f830a5e9c9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2f81fab6-5715-43b2-96f5-83aa16423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462845-dfc2-4dc8-961b-300c4b88c33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c1cb705-cb2b-45e4-81ed-875d6e2bdc75}" ma:internalName="TaxCatchAll" ma:showField="CatchAllData" ma:web="a5462845-dfc2-4dc8-961b-300c4b88c3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5462845-dfc2-4dc8-961b-300c4b88c330" xsi:nil="true"/>
    <lcf76f155ced4ddcb4097134ff3c332f xmlns="3a3c31d2-2836-4c58-9de0-f830a5e9c94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60BB380-F5C6-4E9D-A111-14A3175E3F48}"/>
</file>

<file path=customXml/itemProps2.xml><?xml version="1.0" encoding="utf-8"?>
<ds:datastoreItem xmlns:ds="http://schemas.openxmlformats.org/officeDocument/2006/customXml" ds:itemID="{00DF35AF-F528-4329-BB64-F64F1AB070ED}"/>
</file>

<file path=customXml/itemProps3.xml><?xml version="1.0" encoding="utf-8"?>
<ds:datastoreItem xmlns:ds="http://schemas.openxmlformats.org/officeDocument/2006/customXml" ds:itemID="{2C9127EF-4450-400F-9B6D-0F43CF5CFF0C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0x0101002D0CDE0BEFD0A445BFAFAF9B6659AC78</vt:lpwstr>
  </property>
</Properties>
</file>