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tags/tag2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88" r:id="rId18"/>
    <p:sldId id="275" r:id="rId19"/>
    <p:sldId id="272" r:id="rId20"/>
    <p:sldId id="281" r:id="rId21"/>
    <p:sldId id="273" r:id="rId22"/>
    <p:sldId id="274" r:id="rId23"/>
    <p:sldId id="279" r:id="rId24"/>
    <p:sldId id="276" r:id="rId25"/>
    <p:sldId id="277" r:id="rId26"/>
    <p:sldId id="280" r:id="rId27"/>
    <p:sldId id="278" r:id="rId28"/>
    <p:sldId id="282" r:id="rId29"/>
    <p:sldId id="286" r:id="rId30"/>
    <p:sldId id="291" r:id="rId31"/>
    <p:sldId id="283" r:id="rId32"/>
    <p:sldId id="290" r:id="rId33"/>
    <p:sldId id="289" r:id="rId34"/>
    <p:sldId id="284" r:id="rId35"/>
    <p:sldId id="296" r:id="rId36"/>
    <p:sldId id="287" r:id="rId37"/>
    <p:sldId id="293" r:id="rId38"/>
    <p:sldId id="292" r:id="rId39"/>
    <p:sldId id="295" r:id="rId40"/>
    <p:sldId id="294" r:id="rId41"/>
    <p:sldId id="304" r:id="rId42"/>
    <p:sldId id="297" r:id="rId43"/>
    <p:sldId id="298" r:id="rId44"/>
    <p:sldId id="302" r:id="rId45"/>
    <p:sldId id="315" r:id="rId46"/>
    <p:sldId id="300" r:id="rId47"/>
    <p:sldId id="299" r:id="rId48"/>
    <p:sldId id="311" r:id="rId49"/>
    <p:sldId id="303" r:id="rId50"/>
    <p:sldId id="310" r:id="rId51"/>
    <p:sldId id="301" r:id="rId52"/>
    <p:sldId id="305" r:id="rId53"/>
    <p:sldId id="306" r:id="rId54"/>
    <p:sldId id="312" r:id="rId55"/>
    <p:sldId id="316" r:id="rId56"/>
    <p:sldId id="313" r:id="rId57"/>
    <p:sldId id="314" r:id="rId58"/>
    <p:sldId id="309" r:id="rId59"/>
    <p:sldId id="307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6" r:id="rId69"/>
    <p:sldId id="327" r:id="rId70"/>
    <p:sldId id="328" r:id="rId71"/>
    <p:sldId id="343" r:id="rId72"/>
    <p:sldId id="329" r:id="rId73"/>
    <p:sldId id="330" r:id="rId74"/>
    <p:sldId id="325" r:id="rId75"/>
    <p:sldId id="331" r:id="rId76"/>
    <p:sldId id="339" r:id="rId77"/>
    <p:sldId id="332" r:id="rId78"/>
    <p:sldId id="333" r:id="rId79"/>
    <p:sldId id="334" r:id="rId80"/>
    <p:sldId id="337" r:id="rId81"/>
    <p:sldId id="335" r:id="rId82"/>
    <p:sldId id="336" r:id="rId83"/>
    <p:sldId id="338" r:id="rId84"/>
    <p:sldId id="340" r:id="rId85"/>
    <p:sldId id="341" r:id="rId86"/>
    <p:sldId id="342" r:id="rId87"/>
    <p:sldId id="344" r:id="rId88"/>
    <p:sldId id="345" r:id="rId8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85" autoAdjust="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02F39A4-A6C5-4EF5-B892-08219E8F3F4C}" type="datetimeFigureOut">
              <a:rPr lang="es-ES" smtClean="0"/>
              <a:pPr/>
              <a:t>14/11/2018</a:t>
            </a:fld>
            <a:endParaRPr lang="es-ES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1EFCB35-36C2-4A06-A01D-2CF48DA7792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55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9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1428759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PRIMEROS AUXILIOS EN </a:t>
            </a:r>
            <a:br>
              <a:rPr lang="es-ES" dirty="0" smtClean="0"/>
            </a:br>
            <a:r>
              <a:rPr lang="es-ES" dirty="0" smtClean="0"/>
              <a:t>AMBITO ESCOLAR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572140"/>
            <a:ext cx="6400800" cy="857256"/>
          </a:xfrm>
        </p:spPr>
        <p:txBody>
          <a:bodyPr>
            <a:normAutofit/>
          </a:bodyPr>
          <a:lstStyle/>
          <a:p>
            <a:r>
              <a:rPr lang="es-ES" dirty="0" smtClean="0"/>
              <a:t>LOLY AYUSO OLMOS DUE. URGENCIAS</a:t>
            </a:r>
            <a:endParaRPr lang="es-ES" dirty="0"/>
          </a:p>
        </p:txBody>
      </p:sp>
      <p:pic>
        <p:nvPicPr>
          <p:cNvPr id="4" name="Picture 12" descr="129147046_0c8efc37f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2500306"/>
            <a:ext cx="2690816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ninos-felices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714620"/>
            <a:ext cx="3687762" cy="245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sz="4400" b="1" i="1" u="sng" dirty="0" smtClean="0">
                <a:solidFill>
                  <a:schemeClr val="accent1"/>
                </a:solidFill>
              </a:rPr>
              <a:t>ÍNDICE</a:t>
            </a:r>
          </a:p>
          <a:p>
            <a:r>
              <a:rPr lang="es-ES" dirty="0" smtClean="0"/>
              <a:t>OBJETIVOS EN PRIMEROS AUXILIOS.</a:t>
            </a:r>
          </a:p>
          <a:p>
            <a:r>
              <a:rPr lang="es-ES" dirty="0" smtClean="0"/>
              <a:t>CONDUCTA PAS. (PROTEGER, ALERTAR Y SOCORRER).</a:t>
            </a:r>
          </a:p>
          <a:p>
            <a:r>
              <a:rPr lang="es-ES" dirty="0" smtClean="0"/>
              <a:t>OVACE. (OBSTRUCCIÓN DE VÍA AÉREA POR CUERPO EXTRAÑO).</a:t>
            </a:r>
          </a:p>
          <a:p>
            <a:r>
              <a:rPr lang="es-ES" dirty="0" smtClean="0"/>
              <a:t>PCR (PARADA CARDIORRESPIRATORIA).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7048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ES_tradnl" altLang="es-ES" sz="5100" b="1" dirty="0" smtClean="0">
                <a:solidFill>
                  <a:schemeClr val="accent1"/>
                </a:solidFill>
                <a:latin typeface="Arial" charset="0"/>
              </a:rPr>
              <a:t>OBJETIVO:</a:t>
            </a:r>
          </a:p>
          <a:p>
            <a:pPr>
              <a:buNone/>
            </a:pPr>
            <a:endParaRPr lang="es-ES_tradnl" altLang="es-ES" sz="3600" b="1" dirty="0" smtClean="0">
              <a:solidFill>
                <a:schemeClr val="folHlink"/>
              </a:solidFill>
              <a:latin typeface="Arial" charset="0"/>
            </a:endParaRPr>
          </a:p>
          <a:p>
            <a:r>
              <a:rPr lang="es-ES_tradnl" altLang="es-ES" sz="4300" dirty="0" smtClean="0">
                <a:latin typeface="Arial" charset="0"/>
              </a:rPr>
              <a:t>Adquirir los conocimientos más elementales para poder ofrecer una ayuda eficaz a niños  que han sufrido una situación de Emergencia.</a:t>
            </a:r>
          </a:p>
          <a:p>
            <a:pPr>
              <a:buFont typeface="Wingdings" pitchFamily="2" charset="2"/>
              <a:buChar char="q"/>
            </a:pPr>
            <a:endParaRPr lang="es-ES_tradnl" altLang="es-ES" sz="4300" dirty="0" smtClean="0">
              <a:latin typeface="Arial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altLang="es-ES" sz="4300" dirty="0" smtClean="0">
                <a:latin typeface="Arial" charset="0"/>
              </a:rPr>
              <a:t>  Identificar y resolver situaciones de urgencia vital</a:t>
            </a:r>
          </a:p>
          <a:p>
            <a:pPr>
              <a:buFont typeface="Wingdings" pitchFamily="2" charset="2"/>
              <a:buChar char="q"/>
            </a:pPr>
            <a:endParaRPr lang="es-ES_tradnl" altLang="es-ES" sz="4300" dirty="0" smtClean="0">
              <a:latin typeface="Arial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altLang="es-ES" sz="4300" dirty="0" smtClean="0">
                <a:latin typeface="Arial" charset="0"/>
              </a:rPr>
              <a:t>  Aprender a prevenir accidentes.</a:t>
            </a:r>
          </a:p>
          <a:p>
            <a:pPr>
              <a:buFont typeface="Wingdings" pitchFamily="2" charset="2"/>
              <a:buChar char="q"/>
            </a:pPr>
            <a:endParaRPr lang="es-ES_tradnl" altLang="es-ES" sz="4300" dirty="0" smtClean="0">
              <a:latin typeface="Arial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altLang="es-ES" sz="4300" dirty="0" smtClean="0">
                <a:latin typeface="Arial" charset="0"/>
              </a:rPr>
              <a:t>  Aplicar procedimientos y técnicas de Primeros Auxilios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s-ES" dirty="0" smtClean="0"/>
              <a:t> </a:t>
            </a:r>
            <a:r>
              <a:rPr lang="es-ES" sz="6000" b="1" i="1" u="sng" dirty="0" smtClean="0">
                <a:solidFill>
                  <a:schemeClr val="accent1"/>
                </a:solidFill>
              </a:rPr>
              <a:t>CONDUCTA PAS</a:t>
            </a:r>
            <a:endParaRPr lang="es-ES" sz="6000" b="1" i="1" u="sng" dirty="0">
              <a:solidFill>
                <a:schemeClr val="accent1"/>
              </a:solidFill>
            </a:endParaRPr>
          </a:p>
        </p:txBody>
      </p:sp>
      <p:pic>
        <p:nvPicPr>
          <p:cNvPr id="4" name="3 Imagen" descr="PA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2071678"/>
            <a:ext cx="6667500" cy="3638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6143644"/>
            <a:ext cx="8183880" cy="71438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4" name="Picture 1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665" t="45270" r="57663" b="43901"/>
          <a:stretch>
            <a:fillRect/>
          </a:stretch>
        </p:blipFill>
        <p:spPr bwMode="auto">
          <a:xfrm>
            <a:off x="500034" y="500042"/>
            <a:ext cx="478634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2" descr="iman-p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28604"/>
            <a:ext cx="3357586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00034" y="1785926"/>
            <a:ext cx="4714908" cy="452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FontTx/>
              <a:buChar char="•"/>
            </a:pPr>
            <a:r>
              <a:rPr lang="es-ES_tradnl" altLang="es-ES" sz="2400" b="1" dirty="0" smtClean="0">
                <a:latin typeface="Arial" charset="0"/>
              </a:rPr>
              <a:t>D</a:t>
            </a:r>
            <a:r>
              <a:rPr lang="es-ES_tradnl" altLang="es-ES" sz="2400" b="1" dirty="0" smtClean="0">
                <a:effectLst/>
                <a:latin typeface="Arial" charset="0"/>
              </a:rPr>
              <a:t>etectar posibles riesgos.</a:t>
            </a:r>
          </a:p>
          <a:p>
            <a:pPr>
              <a:lnSpc>
                <a:spcPct val="110000"/>
              </a:lnSpc>
            </a:pPr>
            <a:endParaRPr lang="es-ES_tradnl" altLang="es-ES" sz="2400" b="1" dirty="0" smtClean="0">
              <a:effectLst/>
              <a:latin typeface="Arial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s-ES_tradnl" altLang="es-ES" sz="2400" b="1" dirty="0" smtClean="0">
                <a:effectLst/>
                <a:latin typeface="Arial" charset="0"/>
              </a:rPr>
              <a:t>Tomar medidas para evitar riesgos adicionales: p.ej. Abrir ventanas, desconectar electricidad,….</a:t>
            </a:r>
          </a:p>
          <a:p>
            <a:pPr>
              <a:lnSpc>
                <a:spcPct val="110000"/>
              </a:lnSpc>
            </a:pPr>
            <a:endParaRPr lang="es-ES_tradnl" altLang="es-ES" sz="2400" b="1" dirty="0" smtClean="0">
              <a:effectLst/>
              <a:latin typeface="Arial" charset="0"/>
            </a:endParaRPr>
          </a:p>
          <a:p>
            <a:pPr>
              <a:lnSpc>
                <a:spcPct val="110000"/>
              </a:lnSpc>
              <a:buFontTx/>
              <a:buChar char="•"/>
            </a:pPr>
            <a:r>
              <a:rPr lang="es-ES_tradnl" altLang="es-ES" sz="2400" b="1" dirty="0" smtClean="0">
                <a:effectLst/>
                <a:latin typeface="Arial" charset="0"/>
              </a:rPr>
              <a:t>En caso de accidentes señalar el lugar donde se ha producido.</a:t>
            </a:r>
          </a:p>
          <a:p>
            <a:pPr>
              <a:lnSpc>
                <a:spcPct val="110000"/>
              </a:lnSpc>
            </a:pPr>
            <a:endParaRPr lang="es-ES_tradnl" altLang="es-ES" sz="2200" b="1" dirty="0" smtClean="0"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6286520"/>
            <a:ext cx="8183880" cy="571480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4665" t="62999" r="51854" b="26172"/>
          <a:stretch>
            <a:fillRect/>
          </a:stretch>
        </p:blipFill>
        <p:spPr bwMode="auto">
          <a:xfrm>
            <a:off x="500034" y="428604"/>
            <a:ext cx="471490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iman-p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28604"/>
            <a:ext cx="3357586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428596" y="1643050"/>
            <a:ext cx="48577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200" b="1" dirty="0" smtClean="0">
                <a:effectLst/>
                <a:latin typeface="Arial" charset="0"/>
              </a:rPr>
              <a:t> GRITAR PIDIENDO AYUDA SI NOS ENCONTRAMOS SÓLOS.</a:t>
            </a:r>
          </a:p>
          <a:p>
            <a:endParaRPr lang="es-ES_tradnl" altLang="es-ES" sz="2200" b="1" dirty="0" smtClean="0">
              <a:effectLst/>
              <a:latin typeface="Arial" charset="0"/>
            </a:endParaRPr>
          </a:p>
          <a:p>
            <a:r>
              <a:rPr lang="es-ES_tradnl" altLang="es-ES" sz="2200" b="1" dirty="0" smtClean="0">
                <a:latin typeface="Arial" charset="0"/>
              </a:rPr>
              <a:t>ACTIVAR 112:</a:t>
            </a:r>
            <a:r>
              <a:rPr lang="es-ES_tradnl" altLang="es-ES" sz="2200" b="1" dirty="0" smtClean="0">
                <a:effectLst/>
                <a:latin typeface="Arial" charset="0"/>
              </a:rPr>
              <a:t> </a:t>
            </a:r>
          </a:p>
          <a:p>
            <a:pPr>
              <a:buFontTx/>
              <a:buChar char="•"/>
            </a:pPr>
            <a:r>
              <a:rPr lang="es-ES_tradnl" altLang="es-ES" sz="2200" b="1" dirty="0" smtClean="0">
                <a:effectLst/>
                <a:latin typeface="Arial" charset="0"/>
              </a:rPr>
              <a:t>Localización exacta de los hechos.</a:t>
            </a:r>
          </a:p>
          <a:p>
            <a:pPr>
              <a:buFontTx/>
              <a:buChar char="•"/>
            </a:pPr>
            <a:r>
              <a:rPr lang="es-ES_tradnl" altLang="es-ES" sz="2200" b="1" dirty="0" smtClean="0">
                <a:effectLst/>
                <a:latin typeface="Arial" charset="0"/>
              </a:rPr>
              <a:t>Tipo de accidentes y nº de personas involucradas.</a:t>
            </a:r>
          </a:p>
          <a:p>
            <a:pPr>
              <a:buFontTx/>
              <a:buChar char="•"/>
            </a:pPr>
            <a:r>
              <a:rPr lang="es-ES_tradnl" altLang="es-ES" sz="2200" b="1" dirty="0" smtClean="0">
                <a:effectLst/>
                <a:latin typeface="Arial" charset="0"/>
              </a:rPr>
              <a:t>Tipo de lesiones en el niño, si las conocemos.</a:t>
            </a:r>
          </a:p>
          <a:p>
            <a:pPr>
              <a:buFontTx/>
              <a:buChar char="•"/>
            </a:pPr>
            <a:r>
              <a:rPr lang="es-ES_tradnl" altLang="es-ES" sz="2200" b="1" dirty="0" smtClean="0">
                <a:effectLst/>
                <a:latin typeface="Arial" charset="0"/>
              </a:rPr>
              <a:t>Escuchar y contestar lo que nos preguntan.</a:t>
            </a:r>
          </a:p>
          <a:p>
            <a:pPr>
              <a:buFontTx/>
              <a:buChar char="•"/>
            </a:pPr>
            <a:r>
              <a:rPr lang="es-ES_tradnl" altLang="es-ES" sz="2200" b="1" u="sng" dirty="0" smtClean="0">
                <a:effectLst/>
                <a:latin typeface="Arial" charset="0"/>
              </a:rPr>
              <a:t>No colgar el teléfono hasta que nos lo digan.</a:t>
            </a:r>
            <a:endParaRPr lang="es-ES_tradnl" altLang="es-ES" sz="2200" b="1" u="sng" dirty="0"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5715016"/>
            <a:ext cx="8183880" cy="320024"/>
          </a:xfrm>
        </p:spPr>
        <p:txBody>
          <a:bodyPr>
            <a:normAutofit fontScale="90000"/>
          </a:bodyPr>
          <a:lstStyle/>
          <a:p>
            <a:endParaRPr lang="es-ES" dirty="0"/>
          </a:p>
        </p:txBody>
      </p:sp>
      <p:pic>
        <p:nvPicPr>
          <p:cNvPr id="4" name="Picture 1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275" t="56097" r="60713" b="33073"/>
          <a:stretch>
            <a:fillRect/>
          </a:stretch>
        </p:blipFill>
        <p:spPr bwMode="auto">
          <a:xfrm>
            <a:off x="500034" y="500042"/>
            <a:ext cx="500066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iman-p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500042"/>
            <a:ext cx="3178175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00034" y="1714488"/>
            <a:ext cx="49292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es-ES_tradnl" altLang="es-ES" sz="2400" b="1" dirty="0" smtClean="0">
                <a:effectLst/>
                <a:latin typeface="Arial" charset="0"/>
              </a:rPr>
              <a:t>Evaluar el estado del niño.</a:t>
            </a:r>
          </a:p>
          <a:p>
            <a:endParaRPr lang="es-ES_tradnl" altLang="es-ES" sz="2400" b="1" dirty="0" smtClean="0">
              <a:effectLst/>
              <a:latin typeface="Arial" charset="0"/>
            </a:endParaRPr>
          </a:p>
          <a:p>
            <a:pPr>
              <a:buFontTx/>
              <a:buChar char="•"/>
            </a:pPr>
            <a:r>
              <a:rPr lang="es-ES_tradnl" altLang="es-ES" sz="2400" b="1" dirty="0" smtClean="0">
                <a:latin typeface="Arial" charset="0"/>
              </a:rPr>
              <a:t>Sólo movilizar</a:t>
            </a:r>
            <a:r>
              <a:rPr lang="es-ES_tradnl" altLang="es-ES" sz="2400" b="1" dirty="0" smtClean="0">
                <a:effectLst/>
                <a:latin typeface="Arial" charset="0"/>
              </a:rPr>
              <a:t> al niño si se encuentra en lugar peligroso o la posición no es adecuada para RCP. </a:t>
            </a:r>
          </a:p>
          <a:p>
            <a:endParaRPr lang="es-ES_tradnl" altLang="es-ES" sz="2400" b="1" dirty="0" smtClean="0">
              <a:effectLst/>
              <a:latin typeface="Arial" charset="0"/>
            </a:endParaRPr>
          </a:p>
          <a:p>
            <a:pPr>
              <a:buFontTx/>
              <a:buChar char="•"/>
            </a:pPr>
            <a:r>
              <a:rPr lang="es-ES_tradnl" altLang="es-ES" sz="2400" b="1" dirty="0" smtClean="0">
                <a:effectLst/>
                <a:latin typeface="Arial" charset="0"/>
              </a:rPr>
              <a:t>Realice las pautas básicas de Primeros Auxilios.</a:t>
            </a:r>
            <a:endParaRPr lang="es-ES_tradnl" altLang="es-ES" sz="2400" b="1" u="sng" dirty="0"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s-ES_tradnl" altLang="es-ES" sz="4000" b="1" dirty="0" smtClean="0">
                <a:solidFill>
                  <a:srgbClr val="181412"/>
                </a:solidFill>
                <a:latin typeface="Arial" charset="0"/>
              </a:rPr>
              <a:t>RECUERDE:</a:t>
            </a:r>
          </a:p>
          <a:p>
            <a:pPr>
              <a:buNone/>
            </a:pPr>
            <a:endParaRPr lang="es-ES_tradnl" altLang="es-ES" b="1" dirty="0" smtClean="0">
              <a:solidFill>
                <a:srgbClr val="181412"/>
              </a:solidFill>
              <a:latin typeface="Arial" charset="0"/>
            </a:endParaRPr>
          </a:p>
          <a:p>
            <a:r>
              <a:rPr lang="es-ES_tradnl" altLang="es-ES" sz="3200" dirty="0" smtClean="0">
                <a:solidFill>
                  <a:schemeClr val="accent1"/>
                </a:solidFill>
                <a:latin typeface="Arial" charset="0"/>
              </a:rPr>
              <a:t>Establezca medidas de autoprotección y prevención de nuevos accidentes.</a:t>
            </a:r>
          </a:p>
          <a:p>
            <a:pPr>
              <a:buNone/>
            </a:pPr>
            <a:endParaRPr lang="es-ES_tradnl" altLang="es-ES" sz="3200" dirty="0" smtClean="0">
              <a:solidFill>
                <a:srgbClr val="FF0000"/>
              </a:solidFill>
              <a:latin typeface="Arial" charset="0"/>
            </a:endParaRPr>
          </a:p>
          <a:p>
            <a:r>
              <a:rPr lang="es-ES_tradnl" altLang="es-ES" u="sng" dirty="0" smtClean="0">
                <a:latin typeface="Arial" charset="0"/>
              </a:rPr>
              <a:t>ALERTAR al 112</a:t>
            </a:r>
            <a:r>
              <a:rPr lang="es-ES_tradnl" altLang="es-ES" dirty="0" smtClean="0">
                <a:solidFill>
                  <a:schemeClr val="accent1"/>
                </a:solidFill>
                <a:latin typeface="Arial" charset="0"/>
              </a:rPr>
              <a:t>. Si no está solo, puede dar alerta otra persona. Asegúrese de que sabe qué datos tienes que dar.</a:t>
            </a:r>
            <a:r>
              <a:rPr lang="es-ES_tradnl" altLang="es-ES" sz="3200" dirty="0" smtClean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endParaRPr lang="es-ES" dirty="0"/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0" y="5143512"/>
            <a:ext cx="8785225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lnSpc>
                <a:spcPct val="80000"/>
              </a:lnSpc>
            </a:pPr>
            <a:r>
              <a:rPr lang="es-ES_tradnl" altLang="es-ES" sz="2500" dirty="0">
                <a:solidFill>
                  <a:schemeClr val="bg1"/>
                </a:solidFill>
                <a:effectLst/>
                <a:latin typeface="Arial" charset="0"/>
              </a:rPr>
              <a:t>No desplace ni mueva a la víctima si no existe riesgo vital.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428604"/>
            <a:ext cx="5214974" cy="5715040"/>
          </a:xfr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es-ES" altLang="es-ES" sz="8000" dirty="0" smtClean="0">
                <a:latin typeface="Arial" charset="0"/>
              </a:rPr>
              <a:t>OVACE</a:t>
            </a:r>
          </a:p>
          <a:p>
            <a:pPr>
              <a:buNone/>
            </a:pPr>
            <a:endParaRPr lang="es-ES" altLang="es-ES" sz="5400" dirty="0" smtClean="0">
              <a:latin typeface="Arial" charset="0"/>
            </a:endParaRPr>
          </a:p>
          <a:p>
            <a:pPr algn="ctr">
              <a:buNone/>
            </a:pPr>
            <a:r>
              <a:rPr lang="es-ES" altLang="es-ES" sz="5400" dirty="0" smtClean="0">
                <a:latin typeface="Arial" charset="0"/>
              </a:rPr>
              <a:t>OBSTRUCCIÓN DE VÍA AÉREA POR CUERPO EXTRAÑO</a:t>
            </a:r>
          </a:p>
        </p:txBody>
      </p:sp>
      <p:pic>
        <p:nvPicPr>
          <p:cNvPr id="4" name="Picture 8" descr="ppaacolectivos_4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28604"/>
            <a:ext cx="2928958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112" y="460"/>
            <a:chExt cx="5399" cy="3515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2" y="460"/>
              <a:ext cx="5399" cy="34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bIns="3286800" anchor="ctr"/>
            <a:lstStyle/>
            <a:p>
              <a:pPr algn="ctr"/>
              <a:endParaRPr lang="es-ES" altLang="es-ES" sz="2000" b="1" dirty="0" smtClean="0">
                <a:latin typeface="Arial Unicode MS" pitchFamily="34" charset="-128"/>
              </a:endParaRPr>
            </a:p>
            <a:p>
              <a:pPr algn="ctr"/>
              <a:endParaRPr lang="es-ES" altLang="es-ES" sz="2000" dirty="0">
                <a:effectLst/>
                <a:latin typeface="Arial Unicode MS" pitchFamily="34" charset="-128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250" y="1286"/>
              <a:ext cx="5169" cy="2689"/>
              <a:chOff x="250" y="1286"/>
              <a:chExt cx="5169" cy="2689"/>
            </a:xfrm>
          </p:grpSpPr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280" y="1353"/>
                <a:ext cx="1412" cy="677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s-ES" altLang="es-ES" sz="3600" dirty="0">
                    <a:effectLst/>
                    <a:latin typeface="Arial Unicode MS" pitchFamily="34" charset="-128"/>
                  </a:rPr>
                  <a:t>Tos Inefectiva</a:t>
                </a:r>
              </a:p>
            </p:txBody>
          </p:sp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280" y="1353"/>
                <a:ext cx="1412" cy="1"/>
              </a:xfrm>
              <a:prstGeom prst="line">
                <a:avLst/>
              </a:prstGeom>
              <a:noFill/>
              <a:ln w="3175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3866" y="1323"/>
                <a:ext cx="1476" cy="707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s-ES" altLang="es-ES" sz="3600" dirty="0">
                    <a:effectLst/>
                    <a:latin typeface="Arial Unicode MS" pitchFamily="34" charset="-128"/>
                  </a:rPr>
                  <a:t>Tos Efectiva</a:t>
                </a:r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>
                <a:off x="3736" y="1323"/>
                <a:ext cx="1412" cy="1"/>
              </a:xfrm>
              <a:prstGeom prst="line">
                <a:avLst/>
              </a:prstGeom>
              <a:noFill/>
              <a:ln w="3175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  <a:effectLst/>
              <a:extLst>
                <a:ext uri="{909E8E84-426E-40DD-AFC4-6F175D3DCCD1}"/>
                <a:ext uri="{AF507438-7753-43E0-B8FC-AC1667EBCBE1}"/>
              </a:extLst>
            </p:spPr>
            <p:txBody>
              <a:bodyPr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250" y="2437"/>
                <a:ext cx="1647" cy="1538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s-ES" altLang="es-ES" sz="2400" b="1" dirty="0" smtClean="0">
                    <a:latin typeface="Arial Unicode MS" pitchFamily="34" charset="-128"/>
                  </a:rPr>
                  <a:t>CONSCIENTE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es-ES" altLang="es-ES" sz="2400" b="1" dirty="0" smtClean="0">
                    <a:latin typeface="Arial Unicode MS" pitchFamily="34" charset="-128"/>
                  </a:rPr>
                  <a:t>5 golpes espalda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es-ES" altLang="es-ES" sz="2400" b="1" dirty="0" smtClean="0">
                    <a:latin typeface="Arial Unicode MS" pitchFamily="34" charset="-128"/>
                  </a:rPr>
                  <a:t>5 compresiones abdominales (torácicas en lactantes) </a:t>
                </a:r>
              </a:p>
              <a:p>
                <a:pPr algn="ctr">
                  <a:spcBef>
                    <a:spcPct val="20000"/>
                  </a:spcBef>
                </a:pPr>
                <a:r>
                  <a:rPr lang="es-ES" altLang="es-ES" sz="2400" b="1" dirty="0" smtClean="0">
                    <a:latin typeface="Arial Unicode MS" pitchFamily="34" charset="-128"/>
                  </a:rPr>
                  <a:t>Heimlich</a:t>
                </a:r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3993" y="2584"/>
                <a:ext cx="1426" cy="439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>
                  <a:spcBef>
                    <a:spcPct val="20000"/>
                  </a:spcBef>
                </a:pPr>
                <a:r>
                  <a:rPr lang="es-ES" altLang="es-ES" sz="2400" b="1" dirty="0" smtClean="0">
                    <a:effectLst/>
                    <a:latin typeface="Arial Unicode MS" pitchFamily="34" charset="-128"/>
                  </a:rPr>
                  <a:t>ANIMAR  </a:t>
                </a:r>
                <a:r>
                  <a:rPr lang="es-ES" altLang="es-ES" sz="2400" b="1" dirty="0">
                    <a:effectLst/>
                    <a:latin typeface="Arial Unicode MS" pitchFamily="34" charset="-128"/>
                  </a:rPr>
                  <a:t>A </a:t>
                </a:r>
                <a:r>
                  <a:rPr lang="es-ES" altLang="es-ES" sz="2400" b="1" dirty="0" smtClean="0">
                    <a:effectLst/>
                    <a:latin typeface="Arial Unicode MS" pitchFamily="34" charset="-128"/>
                  </a:rPr>
                  <a:t>TOSER</a:t>
                </a:r>
                <a:endParaRPr lang="es-ES" altLang="es-ES" sz="2400" b="1" dirty="0">
                  <a:effectLst/>
                  <a:latin typeface="Arial Unicode MS" pitchFamily="34" charset="-128"/>
                </a:endParaRPr>
              </a:p>
            </p:txBody>
          </p:sp>
          <p:sp>
            <p:nvSpPr>
              <p:cNvPr id="30" name="AutoShape 28"/>
              <p:cNvSpPr>
                <a:spLocks noChangeArrowheads="1"/>
              </p:cNvSpPr>
              <p:nvPr/>
            </p:nvSpPr>
            <p:spPr bwMode="auto">
              <a:xfrm rot="10800000">
                <a:off x="2537" y="1286"/>
                <a:ext cx="271" cy="265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1" name="AutoShape 29"/>
              <p:cNvSpPr>
                <a:spLocks noChangeArrowheads="1"/>
              </p:cNvSpPr>
              <p:nvPr/>
            </p:nvSpPr>
            <p:spPr bwMode="auto">
              <a:xfrm rot="5400000">
                <a:off x="2842" y="1363"/>
                <a:ext cx="166" cy="15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2" name="AutoShape 30"/>
              <p:cNvSpPr>
                <a:spLocks noChangeArrowheads="1"/>
              </p:cNvSpPr>
              <p:nvPr/>
            </p:nvSpPr>
            <p:spPr bwMode="auto">
              <a:xfrm rot="5400000">
                <a:off x="3055" y="1363"/>
                <a:ext cx="166" cy="151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3" name="AutoShape 31"/>
              <p:cNvSpPr>
                <a:spLocks noChangeArrowheads="1"/>
              </p:cNvSpPr>
              <p:nvPr/>
            </p:nvSpPr>
            <p:spPr bwMode="auto">
              <a:xfrm rot="5400000">
                <a:off x="3265" y="1364"/>
                <a:ext cx="166" cy="151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4" name="AutoShape 32"/>
              <p:cNvSpPr>
                <a:spLocks noChangeArrowheads="1"/>
              </p:cNvSpPr>
              <p:nvPr/>
            </p:nvSpPr>
            <p:spPr bwMode="auto">
              <a:xfrm rot="16200000">
                <a:off x="2359" y="1363"/>
                <a:ext cx="166" cy="152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5" name="AutoShape 33"/>
              <p:cNvSpPr>
                <a:spLocks noChangeArrowheads="1"/>
              </p:cNvSpPr>
              <p:nvPr/>
            </p:nvSpPr>
            <p:spPr bwMode="auto">
              <a:xfrm rot="16200000">
                <a:off x="2147" y="1364"/>
                <a:ext cx="166" cy="151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  <p:sp>
            <p:nvSpPr>
              <p:cNvPr id="36" name="AutoShape 34"/>
              <p:cNvSpPr>
                <a:spLocks noChangeArrowheads="1"/>
              </p:cNvSpPr>
              <p:nvPr/>
            </p:nvSpPr>
            <p:spPr bwMode="auto">
              <a:xfrm rot="16200000">
                <a:off x="1935" y="1364"/>
                <a:ext cx="166" cy="151"/>
              </a:xfrm>
              <a:prstGeom prst="triangle">
                <a:avLst>
                  <a:gd name="adj" fmla="val 50000"/>
                </a:avLst>
              </a:prstGeom>
              <a:solidFill>
                <a:schemeClr val="accent1"/>
              </a:solidFill>
              <a:ln w="9525">
                <a:solidFill>
                  <a:schemeClr val="accent1">
                    <a:lumMod val="75000"/>
                  </a:schemeClr>
                </a:solidFill>
                <a:miter lim="800000"/>
                <a:headEnd/>
                <a:tailEnd/>
              </a:ln>
              <a:effectLst/>
              <a:extLst>
                <a:ext uri="{AF507438-7753-43E0-B8FC-AC1667EBCBE1}"/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s-ES"/>
              </a:p>
            </p:txBody>
          </p:sp>
        </p:grpSp>
      </p:grpSp>
      <p:sp>
        <p:nvSpPr>
          <p:cNvPr id="37" name="36 Flecha abajo"/>
          <p:cNvSpPr/>
          <p:nvPr/>
        </p:nvSpPr>
        <p:spPr>
          <a:xfrm>
            <a:off x="1000100" y="3214686"/>
            <a:ext cx="1071570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1142976" y="500042"/>
            <a:ext cx="707236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ATRAGANTAMIENTO SEVERO</a:t>
            </a:r>
            <a:endParaRPr lang="es-ES" sz="3600" dirty="0"/>
          </a:p>
        </p:txBody>
      </p:sp>
      <p:sp>
        <p:nvSpPr>
          <p:cNvPr id="42" name="41 Flecha abajo"/>
          <p:cNvSpPr/>
          <p:nvPr/>
        </p:nvSpPr>
        <p:spPr>
          <a:xfrm>
            <a:off x="7215206" y="3286124"/>
            <a:ext cx="1000132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786182" y="4143380"/>
            <a:ext cx="2500330" cy="25717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</a:pPr>
            <a:r>
              <a:rPr lang="es-ES" altLang="es-ES" sz="2400" b="1" dirty="0" smtClean="0">
                <a:latin typeface="Arial Unicode MS" pitchFamily="34" charset="-128"/>
              </a:rPr>
              <a:t>INCONSCIENTE</a:t>
            </a:r>
          </a:p>
          <a:p>
            <a:pPr algn="ctr">
              <a:spcBef>
                <a:spcPct val="20000"/>
              </a:spcBef>
            </a:pPr>
            <a:r>
              <a:rPr lang="es-ES" altLang="es-ES" sz="2400" b="1" dirty="0" smtClean="0">
                <a:latin typeface="Arial Unicode MS" pitchFamily="34" charset="-128"/>
              </a:rPr>
              <a:t>Abrir vía aérea</a:t>
            </a:r>
          </a:p>
          <a:p>
            <a:pPr algn="ctr">
              <a:spcBef>
                <a:spcPct val="20000"/>
              </a:spcBef>
            </a:pPr>
            <a:r>
              <a:rPr lang="es-ES" altLang="es-ES" sz="2400" b="1" dirty="0" smtClean="0">
                <a:latin typeface="Arial Unicode MS" pitchFamily="34" charset="-128"/>
              </a:rPr>
              <a:t>Iniciar RCP</a:t>
            </a:r>
            <a:endParaRPr lang="es-ES" altLang="es-ES" sz="2400" b="1" dirty="0">
              <a:latin typeface="Arial Unicode MS" pitchFamily="34" charset="-128"/>
            </a:endParaRPr>
          </a:p>
        </p:txBody>
      </p:sp>
      <p:sp>
        <p:nvSpPr>
          <p:cNvPr id="47" name="46 Flecha derecha"/>
          <p:cNvSpPr/>
          <p:nvPr/>
        </p:nvSpPr>
        <p:spPr>
          <a:xfrm>
            <a:off x="3143240" y="5000636"/>
            <a:ext cx="571504" cy="857256"/>
          </a:xfrm>
          <a:prstGeom prst="right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altLang="es-ES" dirty="0" smtClean="0">
              <a:latin typeface="Arial" charset="0"/>
            </a:endParaRPr>
          </a:p>
          <a:p>
            <a:r>
              <a:rPr lang="es-ES" altLang="es-ES" b="1" i="1" u="sng" dirty="0" smtClean="0">
                <a:latin typeface="Arial" charset="0"/>
              </a:rPr>
              <a:t>5 golpes interescapulares</a:t>
            </a:r>
            <a:r>
              <a:rPr lang="es-ES" altLang="es-ES" dirty="0" smtClean="0">
                <a:latin typeface="Arial" charset="0"/>
              </a:rPr>
              <a:t>. Incorporado hacia adelante.</a:t>
            </a:r>
          </a:p>
          <a:p>
            <a:endParaRPr lang="es-ES" dirty="0"/>
          </a:p>
        </p:txBody>
      </p:sp>
      <p:pic>
        <p:nvPicPr>
          <p:cNvPr id="4" name="Picture 6" descr="ppaacolectivos_4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143116"/>
            <a:ext cx="335758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paacolectivos_4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214554"/>
            <a:ext cx="350046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s-ES" b="1" i="1" u="sng" dirty="0" smtClean="0">
                <a:latin typeface="Arial" charset="0"/>
              </a:rPr>
              <a:t>5 compresiones abdominales (HEIMLICH).</a:t>
            </a:r>
          </a:p>
          <a:p>
            <a:pPr>
              <a:buNone/>
            </a:pPr>
            <a:r>
              <a:rPr lang="es-ES" altLang="es-ES" dirty="0" smtClean="0">
                <a:latin typeface="Arial" charset="0"/>
              </a:rPr>
              <a:t>Punto medio entre apéndice xifoides y ombligo.</a:t>
            </a:r>
            <a:endParaRPr lang="es-ES" altLang="es-ES" dirty="0">
              <a:latin typeface="Arial" charset="0"/>
            </a:endParaRPr>
          </a:p>
        </p:txBody>
      </p:sp>
      <p:pic>
        <p:nvPicPr>
          <p:cNvPr id="4" name="Picture 8" descr="ppaacolectivos_4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2000240"/>
            <a:ext cx="371477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ppaacolectivos_4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928802"/>
            <a:ext cx="30718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428604"/>
            <a:ext cx="4857784" cy="5500726"/>
          </a:xfr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es-ES" altLang="es-ES" sz="4800" b="1" dirty="0" smtClean="0">
                <a:latin typeface="Arial" charset="0"/>
              </a:rPr>
              <a:t>OBSTRUCCIÓN DE VÍA AÉREA EN EL LACTANTE</a:t>
            </a:r>
          </a:p>
          <a:p>
            <a:pPr algn="ctr">
              <a:spcBef>
                <a:spcPct val="50000"/>
              </a:spcBef>
              <a:buNone/>
            </a:pPr>
            <a:r>
              <a:rPr lang="es-ES" altLang="es-ES" sz="4800" dirty="0" smtClean="0">
                <a:latin typeface="Arial" charset="0"/>
              </a:rPr>
              <a:t>( menores de 1 año)</a:t>
            </a:r>
            <a:endParaRPr lang="es-ES" sz="4800" dirty="0"/>
          </a:p>
        </p:txBody>
      </p:sp>
      <p:pic>
        <p:nvPicPr>
          <p:cNvPr id="4" name="Picture 12" descr="ppaacolectivos_3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725" y="571480"/>
            <a:ext cx="3351241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428604"/>
            <a:ext cx="8183880" cy="4289700"/>
          </a:xfrm>
        </p:spPr>
        <p:txBody>
          <a:bodyPr/>
          <a:lstStyle/>
          <a:p>
            <a:pPr marL="179388" lvl="1">
              <a:buFont typeface="Arial" charset="0"/>
              <a:buNone/>
            </a:pPr>
            <a:endParaRPr lang="es-ES_tradnl" altLang="es-ES" sz="1600" dirty="0" smtClean="0">
              <a:solidFill>
                <a:schemeClr val="bg1"/>
              </a:solidFill>
              <a:latin typeface="Arial" charset="0"/>
            </a:endParaRPr>
          </a:p>
          <a:p>
            <a:pPr marL="179388" lvl="1">
              <a:buNone/>
            </a:pPr>
            <a:r>
              <a:rPr lang="es-ES_tradnl" altLang="es-ES" sz="3200" b="1" u="sng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es-ES_tradnl" altLang="es-ES" sz="3200" b="1" u="sng" dirty="0" smtClean="0">
                <a:latin typeface="Arial" charset="0"/>
              </a:rPr>
              <a:t>5 </a:t>
            </a:r>
            <a:r>
              <a:rPr lang="es-ES_tradnl" altLang="es-ES" sz="2800" b="1" u="sng" dirty="0" smtClean="0">
                <a:latin typeface="Arial" charset="0"/>
              </a:rPr>
              <a:t>g</a:t>
            </a:r>
            <a:r>
              <a:rPr lang="es-ES" altLang="es-ES" sz="2800" b="1" i="1" u="sng" dirty="0" err="1" smtClean="0">
                <a:latin typeface="Arial" charset="0"/>
              </a:rPr>
              <a:t>olpes</a:t>
            </a:r>
            <a:r>
              <a:rPr lang="es-ES" altLang="es-ES" sz="2800" b="1" i="1" u="sng" dirty="0" smtClean="0">
                <a:latin typeface="Arial" charset="0"/>
              </a:rPr>
              <a:t> omóplatos</a:t>
            </a:r>
            <a:r>
              <a:rPr lang="es-ES" altLang="es-ES" dirty="0" smtClean="0">
                <a:latin typeface="Arial" charset="0"/>
              </a:rPr>
              <a:t>. Cabeza más baja que el cuerpo.</a:t>
            </a:r>
          </a:p>
          <a:p>
            <a:pPr marL="179388" lvl="1">
              <a:buNone/>
            </a:pPr>
            <a:r>
              <a:rPr lang="es-ES" altLang="es-ES" dirty="0" smtClean="0">
                <a:latin typeface="Arial" charset="0"/>
              </a:rPr>
              <a:t>Sujetando la mandíbula inferior y abriendo la boca.</a:t>
            </a:r>
          </a:p>
          <a:p>
            <a:pPr>
              <a:buNone/>
            </a:pPr>
            <a:endParaRPr lang="es-ES" dirty="0"/>
          </a:p>
        </p:txBody>
      </p:sp>
      <p:pic>
        <p:nvPicPr>
          <p:cNvPr id="4" name="Picture 8" descr="ppaacolectivos_4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071810"/>
            <a:ext cx="342902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ppaacolectivos_4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071810"/>
            <a:ext cx="335758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altLang="es-ES" b="1" u="sng" dirty="0" smtClean="0">
                <a:latin typeface="Arial" charset="0"/>
              </a:rPr>
              <a:t>5 compresiones Tercio inferior esternón</a:t>
            </a:r>
            <a:r>
              <a:rPr lang="es-ES" altLang="es-ES" dirty="0" smtClean="0">
                <a:latin typeface="Arial" charset="0"/>
              </a:rPr>
              <a:t>.</a:t>
            </a:r>
          </a:p>
          <a:p>
            <a:pPr>
              <a:buNone/>
            </a:pPr>
            <a:r>
              <a:rPr lang="es-ES" altLang="es-ES" dirty="0" smtClean="0">
                <a:latin typeface="Arial" charset="0"/>
              </a:rPr>
              <a:t>Con dos dedos, de forma oblicua. Cabeza lateralizada.</a:t>
            </a:r>
          </a:p>
          <a:p>
            <a:pPr>
              <a:buNone/>
            </a:pPr>
            <a:endParaRPr lang="es-ES" altLang="es-ES" dirty="0" smtClean="0">
              <a:latin typeface="Arial" charset="0"/>
            </a:endParaRPr>
          </a:p>
          <a:p>
            <a:endParaRPr lang="es-ES" dirty="0"/>
          </a:p>
        </p:txBody>
      </p:sp>
      <p:pic>
        <p:nvPicPr>
          <p:cNvPr id="4" name="Picture 10" descr="ppaacolectivos_4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500306"/>
            <a:ext cx="371477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ppaacolectivos_4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785926"/>
            <a:ext cx="335758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428604"/>
            <a:ext cx="4857784" cy="5786478"/>
          </a:xfr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4800" dirty="0" smtClean="0"/>
              <a:t>SITUACIÓN DE EMERGENCIA ANTE ALGUIEN QUE NO RESPONDE</a:t>
            </a:r>
            <a:endParaRPr lang="es-ES" sz="4800" dirty="0"/>
          </a:p>
        </p:txBody>
      </p:sp>
      <p:pic>
        <p:nvPicPr>
          <p:cNvPr id="4" name="3 Imagen" descr="frentemen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500042"/>
            <a:ext cx="3357586" cy="5643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" name="11 Marcador de contenido" descr="algoritmosv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428604"/>
            <a:ext cx="8286808" cy="59706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357222" y="530352"/>
            <a:ext cx="5500726" cy="6113358"/>
          </a:xfrm>
        </p:spPr>
        <p:txBody>
          <a:bodyPr>
            <a:normAutofit/>
          </a:bodyPr>
          <a:lstStyle/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sz="35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</a:rPr>
              <a:t> 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   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     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      </a:t>
            </a:r>
            <a:r>
              <a:rPr lang="es-ES" altLang="es-ES" b="1" i="1" u="sng" dirty="0" smtClean="0">
                <a:latin typeface="Arial Unicode MS" pitchFamily="34" charset="-128"/>
              </a:rPr>
              <a:t>CONDUCTA PAS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</a:pPr>
            <a:endParaRPr lang="es-ES" altLang="es-ES" b="1" dirty="0" smtClean="0"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No existe peligro para el primer actuante.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No hay peligro adicional para la víctima.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No hay peligro para tercero</a:t>
            </a:r>
            <a:endParaRPr lang="es-ES" sz="2400" b="1" dirty="0"/>
          </a:p>
        </p:txBody>
      </p:sp>
      <p:pic>
        <p:nvPicPr>
          <p:cNvPr id="4" name="Picture 7" descr="ppaacolectivos_5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714356"/>
            <a:ext cx="3533770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42910" y="571480"/>
            <a:ext cx="4357718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APROXIMACIÓN A LA VÍCTIMA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530352"/>
            <a:ext cx="5214942" cy="5970482"/>
          </a:xfrm>
        </p:spPr>
        <p:txBody>
          <a:bodyPr>
            <a:normAutofit/>
          </a:bodyPr>
          <a:lstStyle/>
          <a:p>
            <a:pPr marL="265176" lvl="1" indent="-265176">
              <a:buSzPct val="80000"/>
              <a:buNone/>
            </a:pPr>
            <a:r>
              <a:rPr lang="es-ES" altLang="es-ES" sz="3200" b="1" dirty="0" smtClean="0">
                <a:solidFill>
                  <a:schemeClr val="bg1"/>
                </a:solidFill>
                <a:latin typeface="Arial Unicode MS" pitchFamily="34" charset="-128"/>
              </a:rPr>
              <a:t>   </a:t>
            </a:r>
            <a:r>
              <a:rPr lang="es-ES" altLang="es-ES" sz="42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</a:rPr>
              <a:t>COMPROBAR SI RESPONDE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endParaRPr lang="es-ES" altLang="es-ES" b="1" dirty="0" smtClean="0">
              <a:latin typeface="Arial Unicode MS" pitchFamily="34" charset="-128"/>
            </a:endParaRP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b="1" dirty="0" smtClean="0">
                <a:latin typeface="Arial Unicode MS" pitchFamily="34" charset="-128"/>
              </a:rPr>
              <a:t>ESTÍMULO VERBAL. Llamarle por su nombre si lo sabemos.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b="1" dirty="0" smtClean="0">
                <a:latin typeface="Arial Unicode MS" pitchFamily="34" charset="-128"/>
              </a:rPr>
              <a:t>ESTÍMULO DOLOROSO. Palmadas y pellizcos. No zarandear</a:t>
            </a:r>
          </a:p>
          <a:p>
            <a:endParaRPr lang="es-ES" dirty="0"/>
          </a:p>
        </p:txBody>
      </p:sp>
      <p:pic>
        <p:nvPicPr>
          <p:cNvPr id="4" name="Picture 6" descr="ppaacolectivos_5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642918"/>
            <a:ext cx="2874966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paacolectivos_5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643314"/>
            <a:ext cx="2857520" cy="258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500034" y="714356"/>
            <a:ext cx="4429156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COMPROBAR SI RESPONDE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714412" y="530352"/>
            <a:ext cx="5929354" cy="6327648"/>
          </a:xfrm>
        </p:spPr>
        <p:txBody>
          <a:bodyPr>
            <a:normAutofit/>
          </a:bodyPr>
          <a:lstStyle/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endParaRPr lang="es-ES" altLang="es-ES" sz="4000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endParaRPr lang="es-ES" altLang="es-ES" sz="1800" dirty="0" smtClean="0"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1800" b="1" dirty="0" smtClean="0">
                <a:latin typeface="Arial Unicode MS" pitchFamily="34" charset="-128"/>
              </a:rPr>
              <a:t> </a:t>
            </a:r>
            <a:r>
              <a:rPr lang="es-ES" altLang="es-ES" sz="2400" b="1" dirty="0" smtClean="0">
                <a:latin typeface="Arial Unicode MS" pitchFamily="34" charset="-128"/>
              </a:rPr>
              <a:t>No moverle de su posición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Preguntar qué ha ocurrido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Buscar signos de hemorragia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Efectuar exploración secundaria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Seguir controlando consciencia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b="1" dirty="0" smtClean="0">
                <a:latin typeface="Arial Unicode MS" pitchFamily="34" charset="-128"/>
              </a:rPr>
              <a:t>Alertar a los SEM si fuese necesario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571472" y="571480"/>
            <a:ext cx="3500462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SI RESPONDE</a:t>
            </a:r>
            <a:endParaRPr lang="es-ES" sz="3600" dirty="0"/>
          </a:p>
        </p:txBody>
      </p:sp>
      <p:sp>
        <p:nvSpPr>
          <p:cNvPr id="5" name="4 Elipse"/>
          <p:cNvSpPr/>
          <p:nvPr/>
        </p:nvSpPr>
        <p:spPr>
          <a:xfrm>
            <a:off x="4857752" y="428604"/>
            <a:ext cx="3857652" cy="1714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CONSCIENTE</a:t>
            </a:r>
            <a:endParaRPr lang="es-ES" sz="2800" dirty="0"/>
          </a:p>
        </p:txBody>
      </p:sp>
      <p:sp>
        <p:nvSpPr>
          <p:cNvPr id="6" name="5 Flecha derecha"/>
          <p:cNvSpPr/>
          <p:nvPr/>
        </p:nvSpPr>
        <p:spPr>
          <a:xfrm>
            <a:off x="4214810" y="714356"/>
            <a:ext cx="500066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 descr="HERIDACAB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2357430"/>
            <a:ext cx="3286148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530352"/>
            <a:ext cx="5072066" cy="5756168"/>
          </a:xfrm>
        </p:spPr>
        <p:txBody>
          <a:bodyPr>
            <a:normAutofit/>
          </a:bodyPr>
          <a:lstStyle/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sz="3600" b="1" dirty="0" smtClean="0">
                <a:solidFill>
                  <a:schemeClr val="accent1">
                    <a:lumMod val="75000"/>
                  </a:schemeClr>
                </a:solidFill>
                <a:latin typeface="Arial Unicode MS" pitchFamily="34" charset="-128"/>
              </a:rPr>
              <a:t>SI NO RESPONDE:</a:t>
            </a:r>
            <a:endParaRPr lang="es-ES" altLang="es-ES" sz="2400" dirty="0" smtClean="0"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endParaRPr lang="es-ES" altLang="es-ES" sz="2400" dirty="0" smtClean="0"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dirty="0" smtClean="0">
                <a:latin typeface="Arial Unicode MS" pitchFamily="34" charset="-128"/>
              </a:rPr>
              <a:t>Si está sólo, grite pidiendo ayuda, </a:t>
            </a:r>
            <a:r>
              <a:rPr lang="es-ES" altLang="es-ES" sz="2400" b="1" dirty="0" smtClean="0">
                <a:latin typeface="Arial Unicode MS" pitchFamily="34" charset="-128"/>
              </a:rPr>
              <a:t>sin abandonar al niño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400" dirty="0" smtClean="0">
                <a:latin typeface="Arial Unicode MS" pitchFamily="34" charset="-128"/>
              </a:rPr>
              <a:t>Si hay alguien más pídale que se quede por si necesita ayuda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b="1" dirty="0" smtClean="0">
                <a:latin typeface="Arial Unicode MS" pitchFamily="34" charset="-128"/>
              </a:rPr>
              <a:t> Colocar tumbada boca arriba sobre superficie lisa y dura, con los brazos a lo largo del cuerpo .</a:t>
            </a:r>
          </a:p>
          <a:p>
            <a:endParaRPr lang="es-ES" dirty="0"/>
          </a:p>
        </p:txBody>
      </p:sp>
      <p:pic>
        <p:nvPicPr>
          <p:cNvPr id="4" name="Picture 6" descr="ppaacolectivos_5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000240"/>
            <a:ext cx="2446338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42910" y="500042"/>
            <a:ext cx="414340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 NO RESPONDE</a:t>
            </a:r>
            <a:endParaRPr lang="es-ES" sz="3600" dirty="0"/>
          </a:p>
        </p:txBody>
      </p:sp>
      <p:pic>
        <p:nvPicPr>
          <p:cNvPr id="6" name="5 Imagen" descr="1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571480"/>
            <a:ext cx="3267075" cy="140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530352"/>
            <a:ext cx="5357850" cy="5613292"/>
          </a:xfrm>
        </p:spPr>
        <p:txBody>
          <a:bodyPr>
            <a:normAutofit fontScale="85000" lnSpcReduction="20000"/>
          </a:bodyPr>
          <a:lstStyle/>
          <a:p>
            <a:pPr defTabSz="965200">
              <a:spcBef>
                <a:spcPct val="50000"/>
              </a:spcBef>
              <a:buClr>
                <a:schemeClr val="folHlink"/>
              </a:buClr>
              <a:buSzPct val="125000"/>
              <a:buFont typeface="Wingdings" pitchFamily="2" charset="2"/>
              <a:buNone/>
            </a:pPr>
            <a:endParaRPr lang="es-ES" altLang="es-ES" sz="3500" dirty="0" smtClean="0">
              <a:solidFill>
                <a:schemeClr val="lt1"/>
              </a:solidFill>
            </a:endParaRPr>
          </a:p>
          <a:p>
            <a:pPr defTabSz="965200">
              <a:spcBef>
                <a:spcPct val="50000"/>
              </a:spcBef>
              <a:buClr>
                <a:schemeClr val="folHlink"/>
              </a:buClr>
              <a:buSzPct val="125000"/>
              <a:buFont typeface="Wingdings" pitchFamily="2" charset="2"/>
              <a:buNone/>
            </a:pP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  </a:t>
            </a:r>
          </a:p>
          <a:p>
            <a:pPr defTabSz="965200">
              <a:spcBef>
                <a:spcPct val="50000"/>
              </a:spcBef>
              <a:buClr>
                <a:schemeClr val="folHlink"/>
              </a:buClr>
              <a:buSzPct val="125000"/>
              <a:buFont typeface="Wingdings" pitchFamily="2" charset="2"/>
              <a:buNone/>
            </a:pPr>
            <a:r>
              <a:rPr lang="es-ES" altLang="es-ES" sz="4300" b="1" dirty="0" smtClean="0">
                <a:solidFill>
                  <a:schemeClr val="folHlink"/>
                </a:solidFill>
                <a:latin typeface="Arial Unicode MS" pitchFamily="34" charset="-128"/>
              </a:rPr>
              <a:t>    </a:t>
            </a:r>
          </a:p>
          <a:p>
            <a:pPr defTabSz="965200">
              <a:spcBef>
                <a:spcPct val="50000"/>
              </a:spcBef>
              <a:buClr>
                <a:schemeClr val="folHlink"/>
              </a:buClr>
              <a:buSzPct val="125000"/>
              <a:buFont typeface="Wingdings" pitchFamily="2" charset="2"/>
              <a:buNone/>
            </a:pPr>
            <a:r>
              <a:rPr lang="es-ES" altLang="es-ES" sz="4300" b="1" dirty="0" smtClean="0">
                <a:solidFill>
                  <a:schemeClr val="folHlink"/>
                </a:solidFill>
                <a:latin typeface="Arial Unicode MS" pitchFamily="34" charset="-128"/>
              </a:rPr>
              <a:t>En niños</a:t>
            </a: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:</a:t>
            </a:r>
            <a:r>
              <a:rPr lang="es-ES" altLang="es-ES" b="1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500" dirty="0" smtClean="0">
                <a:latin typeface="Arial Unicode MS" pitchFamily="34" charset="-128"/>
              </a:rPr>
              <a:t>Con una mano en “C” colocada en la frente y otra mano con dos dedos en la barbilla.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sz="2500" dirty="0" smtClean="0">
                <a:latin typeface="Arial Unicode MS" pitchFamily="34" charset="-128"/>
              </a:rPr>
              <a:t> Desplazamos la cabeza hacia atrás, situando la punta de la nariz mirando al techo.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sz="3300" b="1" u="sng" dirty="0" smtClean="0">
                <a:latin typeface="Arial Unicode MS" pitchFamily="34" charset="-128"/>
              </a:rPr>
              <a:t>NO USAR ESTA TÉCNICA EN POSIBLE LESIÓN CERVICAL</a:t>
            </a:r>
          </a:p>
          <a:p>
            <a:pPr marL="723900" lvl="1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endParaRPr lang="es-ES" altLang="es-ES" sz="2500" b="1" dirty="0" smtClean="0"/>
          </a:p>
          <a:p>
            <a:pPr marL="265176" lvl="1" indent="-265176">
              <a:buSzPct val="80000"/>
              <a:buNone/>
            </a:pPr>
            <a:endParaRPr lang="es-ES" altLang="es-ES" sz="3500" b="1" dirty="0" smtClean="0">
              <a:latin typeface="Arial Unicode MS" pitchFamily="34" charset="-128"/>
            </a:endParaRPr>
          </a:p>
          <a:p>
            <a:endParaRPr lang="es-ES" dirty="0"/>
          </a:p>
        </p:txBody>
      </p:sp>
      <p:pic>
        <p:nvPicPr>
          <p:cNvPr id="4" name="Picture 8" descr="ppaacolectivos_4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28604"/>
            <a:ext cx="3108316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642910" y="500042"/>
            <a:ext cx="4643470" cy="14287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ABRIR VÍA AÉREA (MANIOBRA FRENTE-MENTÓN)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714412" y="2428868"/>
            <a:ext cx="6072230" cy="4643470"/>
          </a:xfrm>
        </p:spPr>
        <p:txBody>
          <a:bodyPr>
            <a:normAutofit/>
          </a:bodyPr>
          <a:lstStyle/>
          <a:p>
            <a:pPr marL="265176" lvl="1" indent="-265176">
              <a:buSzPct val="80000"/>
              <a:buNone/>
            </a:pPr>
            <a:r>
              <a:rPr lang="es-ES" altLang="es-ES" sz="4000" b="1" dirty="0" smtClean="0">
                <a:solidFill>
                  <a:schemeClr val="folHlink"/>
                </a:solidFill>
                <a:latin typeface="Arial Unicode MS" pitchFamily="34" charset="-128"/>
              </a:rPr>
              <a:t>       En lactantes</a:t>
            </a:r>
            <a:r>
              <a:rPr lang="es-ES" altLang="es-ES" sz="3200" b="1" dirty="0" smtClean="0">
                <a:solidFill>
                  <a:schemeClr val="folHlink"/>
                </a:solidFill>
                <a:latin typeface="Arial Unicode MS" pitchFamily="34" charset="-128"/>
              </a:rPr>
              <a:t>: 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dirty="0" smtClean="0">
                <a:latin typeface="Arial Unicode MS" pitchFamily="34" charset="-128"/>
              </a:rPr>
              <a:t>Colocar toalla, pañuelo,…en la espalda, entre los omóplatos.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Char char="§"/>
            </a:pPr>
            <a:r>
              <a:rPr lang="es-ES" altLang="es-ES" dirty="0" smtClean="0">
                <a:latin typeface="Arial Unicode MS" pitchFamily="34" charset="-128"/>
              </a:rPr>
              <a:t> Mantener una posición neutra, boca arriba en superficie plana y dura.</a:t>
            </a:r>
          </a:p>
          <a:p>
            <a:endParaRPr lang="es-ES" dirty="0"/>
          </a:p>
        </p:txBody>
      </p:sp>
      <p:pic>
        <p:nvPicPr>
          <p:cNvPr id="4" name="Picture 9" descr="ppaacolectivos_5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7353" y="428604"/>
            <a:ext cx="3319489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71472" y="428604"/>
            <a:ext cx="4429156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ABRIR VÍA AÉREA (MANIOBRA FRENTE- MENTÓN)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4926336" cy="5470416"/>
          </a:xfrm>
        </p:spPr>
        <p:txBody>
          <a:bodyPr>
            <a:normAutofit lnSpcReduction="10000"/>
          </a:bodyPr>
          <a:lstStyle/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sz="3200" b="1" dirty="0" smtClean="0">
                <a:solidFill>
                  <a:schemeClr val="folHlink"/>
                </a:solidFill>
                <a:latin typeface="Arial Unicode MS" pitchFamily="34" charset="-128"/>
              </a:rPr>
              <a:t>COMPROBAR  SI RESPIRA</a:t>
            </a:r>
            <a:r>
              <a:rPr lang="es-ES" altLang="es-ES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dirty="0" smtClean="0">
                <a:latin typeface="Arial Unicode MS" pitchFamily="34" charset="-128"/>
              </a:rPr>
              <a:t> Arrodillarse mirando al tórax de la víctima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VER:</a:t>
            </a:r>
            <a:r>
              <a:rPr lang="es-ES" altLang="es-ES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s-ES" altLang="es-ES" dirty="0" smtClean="0">
                <a:latin typeface="Arial Unicode MS" pitchFamily="34" charset="-128"/>
              </a:rPr>
              <a:t>si el tórax se eleva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OIR:</a:t>
            </a:r>
            <a:r>
              <a:rPr lang="es-ES" altLang="es-ES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s-ES" altLang="es-ES" dirty="0" smtClean="0">
                <a:latin typeface="Arial Unicode MS" pitchFamily="34" charset="-128"/>
              </a:rPr>
              <a:t>si sale el aire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SENTIR:</a:t>
            </a:r>
            <a:r>
              <a:rPr lang="es-ES" altLang="es-ES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s-ES" altLang="es-ES" dirty="0" smtClean="0">
                <a:latin typeface="Arial Unicode MS" pitchFamily="34" charset="-128"/>
              </a:rPr>
              <a:t>el aire en la mejilla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  <a:defRPr/>
            </a:pPr>
            <a:r>
              <a:rPr lang="es-ES" altLang="es-ES" dirty="0" smtClean="0">
                <a:latin typeface="Arial Unicode MS" pitchFamily="34" charset="-128"/>
              </a:rPr>
              <a:t>Durante unos 10 segundos.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  <a:defRPr/>
            </a:pPr>
            <a:r>
              <a:rPr lang="es-ES" altLang="es-ES" dirty="0" smtClean="0">
                <a:latin typeface="Arial Unicode MS" pitchFamily="34" charset="-128"/>
              </a:rPr>
              <a:t> La respiración en bocanadas o agónicas</a:t>
            </a:r>
            <a:r>
              <a:rPr lang="es-ES" altLang="es-ES" dirty="0" smtClean="0">
                <a:solidFill>
                  <a:schemeClr val="bg1"/>
                </a:solidFill>
                <a:latin typeface="Arial Unicode MS" pitchFamily="34" charset="-128"/>
              </a:rPr>
              <a:t> </a:t>
            </a:r>
            <a:r>
              <a:rPr lang="es-ES" altLang="es-ES" b="1" dirty="0" smtClean="0">
                <a:solidFill>
                  <a:schemeClr val="folHlink"/>
                </a:solidFill>
                <a:latin typeface="Arial Unicode MS" pitchFamily="34" charset="-128"/>
              </a:rPr>
              <a:t>NO SE CONSIDERA RESPIRACIÓN NORMAL</a:t>
            </a:r>
          </a:p>
        </p:txBody>
      </p:sp>
      <p:pic>
        <p:nvPicPr>
          <p:cNvPr id="4" name="Picture 5" descr="ppaacolectivos_4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500042"/>
            <a:ext cx="3071834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ppaacolectivos_5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429000"/>
            <a:ext cx="3000396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42910" y="500042"/>
            <a:ext cx="428628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COMPROBAR SI RESPIRA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sz="5400" dirty="0" smtClean="0"/>
              <a:t>SI RESPIRA</a:t>
            </a:r>
            <a:endParaRPr lang="es-ES" sz="5400" dirty="0"/>
          </a:p>
        </p:txBody>
      </p:sp>
      <p:sp>
        <p:nvSpPr>
          <p:cNvPr id="5" name="4 Rectángulo"/>
          <p:cNvSpPr/>
          <p:nvPr/>
        </p:nvSpPr>
        <p:spPr>
          <a:xfrm>
            <a:off x="642910" y="2285992"/>
            <a:ext cx="7858180" cy="128588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400" dirty="0" smtClean="0"/>
              <a:t>INSCONSCIENTE</a:t>
            </a:r>
            <a:endParaRPr lang="es-ES" sz="4400" dirty="0"/>
          </a:p>
        </p:txBody>
      </p:sp>
      <p:sp>
        <p:nvSpPr>
          <p:cNvPr id="7" name="6 Flecha abajo"/>
          <p:cNvSpPr/>
          <p:nvPr/>
        </p:nvSpPr>
        <p:spPr>
          <a:xfrm>
            <a:off x="2571736" y="3786190"/>
            <a:ext cx="4357718" cy="92869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71472" y="4857760"/>
            <a:ext cx="8072494" cy="1643074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PLS POSICIÓN LATERAL DE SEGURIDAD</a:t>
            </a:r>
            <a:endParaRPr lang="es-ES" sz="3200" dirty="0"/>
          </a:p>
        </p:txBody>
      </p:sp>
      <p:sp>
        <p:nvSpPr>
          <p:cNvPr id="9" name="8 Flecha abajo"/>
          <p:cNvSpPr/>
          <p:nvPr/>
        </p:nvSpPr>
        <p:spPr>
          <a:xfrm>
            <a:off x="2786050" y="1500174"/>
            <a:ext cx="3786214" cy="571504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6" descr="ppaacolectivos_47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9" y="642918"/>
            <a:ext cx="2500330" cy="3299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ppaacolectivos_4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642918"/>
            <a:ext cx="228601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ppaacolectivos_47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642918"/>
            <a:ext cx="2286016" cy="332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ppaacolectivos_4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4000504"/>
            <a:ext cx="2357455" cy="235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ppaacolectivos_48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4000504"/>
            <a:ext cx="2355868" cy="235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2500306"/>
            <a:ext cx="8183880" cy="107157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PCR</a:t>
            </a:r>
            <a:br>
              <a:rPr lang="es-ES" dirty="0" smtClean="0"/>
            </a:br>
            <a:r>
              <a:rPr lang="es-ES" dirty="0" smtClean="0"/>
              <a:t>PARADA CARDIORRESPIRATORIA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s-ES" sz="6000" dirty="0" smtClean="0"/>
              <a:t>SI NO RESPIRA</a:t>
            </a:r>
            <a:endParaRPr lang="es-ES" sz="6000" dirty="0"/>
          </a:p>
        </p:txBody>
      </p:sp>
      <p:sp>
        <p:nvSpPr>
          <p:cNvPr id="4" name="3 Flecha abajo"/>
          <p:cNvSpPr/>
          <p:nvPr/>
        </p:nvSpPr>
        <p:spPr>
          <a:xfrm>
            <a:off x="3428992" y="1714488"/>
            <a:ext cx="2260297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abajo"/>
          <p:cNvSpPr/>
          <p:nvPr/>
        </p:nvSpPr>
        <p:spPr>
          <a:xfrm>
            <a:off x="4643438" y="3643314"/>
            <a:ext cx="1714512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3143240" y="5000636"/>
            <a:ext cx="5429288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MANIOBRAS DE RCP</a:t>
            </a:r>
          </a:p>
          <a:p>
            <a:pPr algn="ctr"/>
            <a:r>
              <a:rPr lang="es-ES" sz="3200" dirty="0" smtClean="0">
                <a:solidFill>
                  <a:schemeClr val="tx1"/>
                </a:solidFill>
              </a:rPr>
              <a:t> (REANIMACIÓN CARDIOPULMONAR)</a:t>
            </a:r>
            <a:endParaRPr lang="es-E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214346" y="530352"/>
            <a:ext cx="5214974" cy="6113358"/>
          </a:xfrm>
        </p:spPr>
        <p:txBody>
          <a:bodyPr>
            <a:normAutofit/>
          </a:bodyPr>
          <a:lstStyle/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r>
              <a:rPr lang="es-ES" altLang="es-ES" sz="2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  EN NIÑOS 5 VENTILACIONES DE RESCATE.</a:t>
            </a:r>
          </a:p>
          <a:p>
            <a:pPr lvl="1">
              <a:spcBef>
                <a:spcPct val="50000"/>
              </a:spcBef>
              <a:buClr>
                <a:schemeClr val="hlink"/>
              </a:buClr>
              <a:buSzPct val="125000"/>
              <a:buNone/>
              <a:defRPr/>
            </a:pPr>
            <a:endParaRPr lang="es-ES" altLang="es-ES" sz="2800" b="1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</a:endParaRPr>
          </a:p>
          <a:p>
            <a:pPr lvl="2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  <a:defRPr/>
            </a:pPr>
            <a:r>
              <a:rPr lang="es-ES" altLang="es-ES" b="1" dirty="0" smtClean="0">
                <a:latin typeface="Arial Unicode MS" pitchFamily="34" charset="-128"/>
              </a:rPr>
              <a:t>Mantener vía aérea abierta con maniobra </a:t>
            </a:r>
            <a:r>
              <a:rPr lang="es-ES" alt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frente-mentón. </a:t>
            </a:r>
          </a:p>
          <a:p>
            <a:pPr lvl="2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  <a:defRPr/>
            </a:pPr>
            <a:r>
              <a:rPr lang="es-ES" alt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</a:rPr>
              <a:t>Tapar la nariz.</a:t>
            </a:r>
            <a:endParaRPr lang="es-ES" altLang="es-ES" b="1" dirty="0" smtClean="0">
              <a:latin typeface="Arial Unicode MS" pitchFamily="34" charset="-128"/>
            </a:endParaRPr>
          </a:p>
          <a:p>
            <a:pPr lvl="2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  <a:defRPr/>
            </a:pPr>
            <a:r>
              <a:rPr lang="es-ES" altLang="es-ES" b="1" dirty="0" smtClean="0">
                <a:latin typeface="Arial Unicode MS" pitchFamily="34" charset="-128"/>
              </a:rPr>
              <a:t>Insufle el aire en la boca mientras observa si se eleva el pecho.</a:t>
            </a:r>
          </a:p>
          <a:p>
            <a:pPr lvl="2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  <a:defRPr/>
            </a:pPr>
            <a:r>
              <a:rPr lang="es-ES" altLang="es-ES" b="1" dirty="0" smtClean="0">
                <a:latin typeface="Arial Unicode MS" pitchFamily="34" charset="-128"/>
              </a:rPr>
              <a:t> Duración aprox.  1segundo</a:t>
            </a:r>
            <a:r>
              <a:rPr lang="es-ES" altLang="es-ES" dirty="0" smtClean="0">
                <a:latin typeface="Arial Unicode MS" pitchFamily="34" charset="-128"/>
              </a:rPr>
              <a:t>.</a:t>
            </a:r>
          </a:p>
          <a:p>
            <a:pPr lvl="2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  <a:defRPr/>
            </a:pPr>
            <a:endParaRPr lang="es-ES" altLang="es-ES" dirty="0" smtClean="0">
              <a:latin typeface="Arial Unicode MS" pitchFamily="34" charset="-128"/>
            </a:endParaRPr>
          </a:p>
          <a:p>
            <a:endParaRPr lang="es-ES" dirty="0"/>
          </a:p>
        </p:txBody>
      </p:sp>
      <p:pic>
        <p:nvPicPr>
          <p:cNvPr id="4" name="Picture 7" descr="ppaacolectivos_4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5711" y="571480"/>
            <a:ext cx="365444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500034" y="571480"/>
            <a:ext cx="4214842" cy="15716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EN NIÑOS 5 VENTILACIONES DE RESCATE EN NIÑOS</a:t>
            </a:r>
          </a:p>
          <a:p>
            <a:pPr algn="ctr"/>
            <a:r>
              <a:rPr lang="es-ES" sz="2400" dirty="0" smtClean="0"/>
              <a:t>BOCA A BOCA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642974" y="428604"/>
            <a:ext cx="6429420" cy="6429396"/>
          </a:xfrm>
        </p:spPr>
        <p:txBody>
          <a:bodyPr>
            <a:normAutofit/>
          </a:bodyPr>
          <a:lstStyle/>
          <a:p>
            <a:pPr marL="622300" lvl="1" indent="1778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endParaRPr lang="es-ES" altLang="es-ES" sz="2800" b="1" dirty="0" smtClean="0">
              <a:solidFill>
                <a:schemeClr val="folHlink"/>
              </a:solidFill>
              <a:latin typeface="Arial Unicode MS" pitchFamily="34" charset="-128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endParaRPr lang="es-ES" altLang="es-ES" dirty="0" smtClean="0">
              <a:latin typeface="Arial" charset="0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endParaRPr lang="es-ES" altLang="es-ES" dirty="0" smtClean="0">
              <a:latin typeface="Arial" charset="0"/>
            </a:endParaRP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" charset="0"/>
              </a:rPr>
              <a:t>La cantidad de aire ha de ser menor que en el niño.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" charset="0"/>
              </a:rPr>
              <a:t> El indicador es la elevación del tórax.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" charset="0"/>
              </a:rPr>
              <a:t>Si el tórax no se eleva normalmente comprobar la correcta maniobra.</a:t>
            </a:r>
          </a:p>
          <a:p>
            <a:pPr marL="15240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" charset="0"/>
              </a:rPr>
              <a:t> No realizar más insuflaciones que las indicadas aunque no hayan sido efectivas</a:t>
            </a:r>
            <a:endParaRPr lang="es-ES" altLang="es-ES" b="1" dirty="0">
              <a:latin typeface="Arial" charset="0"/>
            </a:endParaRPr>
          </a:p>
        </p:txBody>
      </p:sp>
      <p:pic>
        <p:nvPicPr>
          <p:cNvPr id="4" name="Picture 6" descr="ppaacolectivos_5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500042"/>
            <a:ext cx="2786082" cy="258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paacolectivos_5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214686"/>
            <a:ext cx="2732092" cy="2732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42910" y="571480"/>
            <a:ext cx="4857784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5 VENTILACIONES DE RESCATE EN LACTANTES BOCA/ BOCA-NARIZ</a:t>
            </a:r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57818" y="500042"/>
            <a:ext cx="3786182" cy="2143140"/>
          </a:xfrm>
        </p:spPr>
        <p:txBody>
          <a:bodyPr/>
          <a:lstStyle/>
          <a:p>
            <a:r>
              <a:rPr lang="es-ES" dirty="0" smtClean="0"/>
              <a:t>VER, OIR Y SENTIR.</a:t>
            </a:r>
          </a:p>
          <a:p>
            <a:r>
              <a:rPr lang="es-ES" dirty="0" smtClean="0"/>
              <a:t>PALPAR PULSOS</a:t>
            </a:r>
          </a:p>
          <a:p>
            <a:pPr>
              <a:buNone/>
            </a:pP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500034" y="500042"/>
            <a:ext cx="4929222" cy="18573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VOLVER A EVALUAR SIGNOS DE RESPIRACIÓN Y PULSO</a:t>
            </a:r>
            <a:endParaRPr lang="es-ES" sz="2800" dirty="0"/>
          </a:p>
        </p:txBody>
      </p:sp>
      <p:pic>
        <p:nvPicPr>
          <p:cNvPr id="5" name="4 Imagen" descr="PULS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500306"/>
            <a:ext cx="8286807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714412" y="1142984"/>
            <a:ext cx="6357982" cy="5929354"/>
          </a:xfrm>
        </p:spPr>
        <p:txBody>
          <a:bodyPr>
            <a:normAutofit/>
          </a:bodyPr>
          <a:lstStyle/>
          <a:p>
            <a:pPr marL="622300" lvl="1" indent="177800" defTabSz="965200">
              <a:spcBef>
                <a:spcPct val="50000"/>
              </a:spcBef>
              <a:buClr>
                <a:schemeClr val="hlink"/>
              </a:buClr>
              <a:buSzPct val="125000"/>
            </a:pPr>
            <a:endParaRPr lang="es-ES" altLang="es-ES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</a:endParaRP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endParaRPr lang="es-ES" altLang="es-ES" b="1" dirty="0" smtClean="0">
              <a:latin typeface="Arial Unicode MS" pitchFamily="34" charset="-128"/>
            </a:endParaRP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Con el talón de una mano en el centro del pecho. Con la otra se puede sujetar la frente.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En niños grandes, con las dos manos, entrelazando los dedos.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Con los codos rectos situar los hombros encima de la víctima.</a:t>
            </a:r>
          </a:p>
        </p:txBody>
      </p:sp>
      <p:pic>
        <p:nvPicPr>
          <p:cNvPr id="4" name="Picture 7" descr="ppaacolectivos_5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500042"/>
            <a:ext cx="3071834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42910" y="428604"/>
            <a:ext cx="471490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MASAJE CARDÍACO EN </a:t>
            </a:r>
          </a:p>
          <a:p>
            <a:pPr algn="ctr"/>
            <a:r>
              <a:rPr lang="es-ES" sz="2800" dirty="0" smtClean="0"/>
              <a:t>NIÑOS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714412" y="530352"/>
            <a:ext cx="6715172" cy="5327540"/>
          </a:xfrm>
        </p:spPr>
        <p:txBody>
          <a:bodyPr/>
          <a:lstStyle/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Comprimir un tercio del tórax: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None/>
            </a:pPr>
            <a:r>
              <a:rPr lang="es-ES" altLang="es-ES" sz="2400" b="1" dirty="0" smtClean="0">
                <a:latin typeface="Arial Unicode MS" pitchFamily="34" charset="-128"/>
              </a:rPr>
              <a:t>   aprox 5 cm.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Dejar que se expanda sin perder el contacto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400" b="1" dirty="0" smtClean="0">
                <a:latin typeface="Arial Unicode MS" pitchFamily="34" charset="-128"/>
              </a:rPr>
              <a:t>El ritmo es de al menos 100 por minuto .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 Unicode MS" pitchFamily="34" charset="-128"/>
              </a:rPr>
              <a:t>30 COMPRESIONES TORÁCICAS 2 INSUFLACIONES.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b="1" dirty="0" smtClean="0">
                <a:latin typeface="Arial Unicode MS" pitchFamily="34" charset="-128"/>
              </a:rPr>
              <a:t>5 CICLOS / 2MINUTOS DE RCP. </a:t>
            </a:r>
          </a:p>
          <a:p>
            <a:pPr marL="1257300" lvl="2" indent="-266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b="1" dirty="0" smtClean="0">
                <a:latin typeface="Arial Unicode MS" pitchFamily="34" charset="-128"/>
              </a:rPr>
              <a:t>USO DEL DESA</a:t>
            </a:r>
            <a:endParaRPr lang="es-ES" b="1" dirty="0" smtClean="0"/>
          </a:p>
          <a:p>
            <a:endParaRPr lang="es-ES" dirty="0"/>
          </a:p>
        </p:txBody>
      </p:sp>
      <p:pic>
        <p:nvPicPr>
          <p:cNvPr id="6" name="Picture 8" descr="ppaacolectivos_5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642918"/>
            <a:ext cx="259080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857224" y="642918"/>
            <a:ext cx="7286676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DESA (DESFIBRILADOR SEMIAUTOMÁTICO)</a:t>
            </a:r>
            <a:endParaRPr lang="es-ES" sz="2800" dirty="0"/>
          </a:p>
        </p:txBody>
      </p:sp>
      <p:pic>
        <p:nvPicPr>
          <p:cNvPr id="5" name="4 Marcador de contenido" descr="DES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00100" y="4500570"/>
            <a:ext cx="2409825" cy="1905000"/>
          </a:xfrm>
          <a:prstGeom prst="rect">
            <a:avLst/>
          </a:prstGeom>
        </p:spPr>
      </p:pic>
      <p:pic>
        <p:nvPicPr>
          <p:cNvPr id="6" name="5 Imagen" descr="DES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000504"/>
            <a:ext cx="2928958" cy="2381250"/>
          </a:xfrm>
          <a:prstGeom prst="rect">
            <a:avLst/>
          </a:prstGeom>
        </p:spPr>
      </p:pic>
      <p:pic>
        <p:nvPicPr>
          <p:cNvPr id="7" name="6 Imagen" descr="cadena supervivenci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36612" y="2143115"/>
            <a:ext cx="7070776" cy="22145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500098" y="428604"/>
            <a:ext cx="6286544" cy="6429396"/>
          </a:xfrm>
        </p:spPr>
        <p:txBody>
          <a:bodyPr>
            <a:normAutofit/>
          </a:bodyPr>
          <a:lstStyle/>
          <a:p>
            <a:pPr marL="622300" lvl="1" indent="177800" defTabSz="965200">
              <a:spcBef>
                <a:spcPct val="50000"/>
              </a:spcBef>
              <a:buClr>
                <a:schemeClr val="hlink"/>
              </a:buClr>
              <a:buSzPct val="125000"/>
            </a:pPr>
            <a:endParaRPr lang="es-ES" altLang="es-ES" b="1" dirty="0" smtClean="0">
              <a:solidFill>
                <a:schemeClr val="accent1">
                  <a:lumMod val="75000"/>
                </a:schemeClr>
              </a:solidFill>
              <a:latin typeface="Arial Unicode MS" pitchFamily="34" charset="-128"/>
            </a:endParaRP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endParaRPr lang="es-ES" altLang="es-ES" sz="2000" b="1" dirty="0" smtClean="0">
              <a:latin typeface="Arial Unicode MS" pitchFamily="34" charset="-128"/>
            </a:endParaRP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 Unicode MS" pitchFamily="34" charset="-128"/>
              </a:rPr>
              <a:t>Zona de masaje en el punto medio de la línea intermamilar.</a:t>
            </a: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 Unicode MS" pitchFamily="34" charset="-128"/>
              </a:rPr>
              <a:t>Con dos dedos perpendiculares.</a:t>
            </a: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 Unicode MS" pitchFamily="34" charset="-128"/>
              </a:rPr>
              <a:t>Compresiones a un ritmo de al menos 120 por minuto.</a:t>
            </a: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b="1" dirty="0" smtClean="0">
                <a:latin typeface="Arial Unicode MS" pitchFamily="34" charset="-128"/>
              </a:rPr>
              <a:t>Comprimiendo un tercio del tórax: aprox. 4cm</a:t>
            </a:r>
          </a:p>
          <a:p>
            <a:pPr marL="1257300" lvl="2" indent="-266700" defTabSz="965200">
              <a:lnSpc>
                <a:spcPct val="130000"/>
              </a:lnSpc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sz="2000" b="1" dirty="0" smtClean="0">
                <a:latin typeface="Arial Unicode MS" pitchFamily="34" charset="-128"/>
              </a:rPr>
              <a:t>30 COMPRESIONES CON DOS INSUFLACIONES BOCA A BOCA-NARIZ</a:t>
            </a:r>
          </a:p>
          <a:p>
            <a:endParaRPr lang="es-ES" dirty="0"/>
          </a:p>
        </p:txBody>
      </p:sp>
      <p:pic>
        <p:nvPicPr>
          <p:cNvPr id="4" name="Picture 7" descr="ppaacolectivos_5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549275"/>
            <a:ext cx="302735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ppaacolectivos_57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3429000"/>
            <a:ext cx="3000396" cy="258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928662" y="500042"/>
            <a:ext cx="457203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MASAJE CARDÍACO EN LACTANTES</a:t>
            </a:r>
            <a:endParaRPr lang="es-E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4997774" cy="5827606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es-ES_tradnl" altLang="es-ES" sz="36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¿QUÉ DEBEMOS HACER?:</a:t>
            </a:r>
          </a:p>
          <a:p>
            <a:pPr>
              <a:lnSpc>
                <a:spcPct val="110000"/>
              </a:lnSpc>
              <a:defRPr/>
            </a:pPr>
            <a:endParaRPr lang="es-ES_tradnl" altLang="es-ES" sz="2400" dirty="0" smtClean="0">
              <a:solidFill>
                <a:schemeClr val="folHlin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es-ES_tradnl" altLang="es-ES" b="1" dirty="0" smtClean="0">
                <a:latin typeface="Arial" charset="0"/>
              </a:rPr>
              <a:t>Transmitir tranquilidad</a:t>
            </a:r>
            <a:r>
              <a:rPr lang="es-ES_tradnl" altLang="es-ES" dirty="0" smtClean="0">
                <a:latin typeface="Arial" charset="0"/>
              </a:rPr>
              <a:t> al niño/a: la sangre es muy escandalosa.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Valore el estado del paciente.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Valore la pérdida sanguínea.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es-ES_tradnl" altLang="es-ES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Controle la hemorragia con presión directa</a:t>
            </a:r>
            <a:r>
              <a:rPr lang="es-ES_tradnl" altLang="es-ES" b="1" u="sng" dirty="0" smtClean="0">
                <a:latin typeface="Arial" charset="0"/>
              </a:rPr>
              <a:t>.</a:t>
            </a:r>
          </a:p>
          <a:p>
            <a:pPr>
              <a:lnSpc>
                <a:spcPct val="11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Alerte a los SEM, si es necesario.</a:t>
            </a:r>
            <a:endParaRPr lang="es-ES" dirty="0"/>
          </a:p>
        </p:txBody>
      </p:sp>
      <p:pic>
        <p:nvPicPr>
          <p:cNvPr id="4" name="Picture 11" descr="ppaacolectivos_2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642918"/>
            <a:ext cx="2808288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428604"/>
            <a:ext cx="4926336" cy="6000792"/>
          </a:xfrm>
        </p:spPr>
        <p:txBody>
          <a:bodyPr>
            <a:normAutofit/>
          </a:bodyPr>
          <a:lstStyle/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ES" sz="2200" b="1" dirty="0" smtClean="0"/>
          </a:p>
          <a:p>
            <a:r>
              <a:rPr lang="es-ES" sz="2200" b="1" dirty="0" smtClean="0"/>
              <a:t>Realizar ciclos de 30/2 durante 1minuto.</a:t>
            </a:r>
          </a:p>
          <a:p>
            <a:r>
              <a:rPr lang="es-ES" sz="2200" b="1" dirty="0" smtClean="0"/>
              <a:t>VER, OIR Y SENTIR. </a:t>
            </a:r>
          </a:p>
          <a:p>
            <a:r>
              <a:rPr lang="es-ES" sz="2200" b="1" dirty="0" smtClean="0"/>
              <a:t>SI NO HAY RESPIRACIÓN CONTINUAR:</a:t>
            </a:r>
          </a:p>
          <a:p>
            <a:r>
              <a:rPr lang="es-ES" sz="2200" b="1" dirty="0" smtClean="0"/>
              <a:t>Hasta ver signos de respiración.</a:t>
            </a:r>
          </a:p>
          <a:p>
            <a:r>
              <a:rPr lang="es-ES" sz="2200" b="1" dirty="0" smtClean="0"/>
              <a:t>Hasta que llegue el equipo sanitario.</a:t>
            </a:r>
          </a:p>
          <a:p>
            <a:r>
              <a:rPr lang="es-ES" sz="2200" b="1" dirty="0" smtClean="0"/>
              <a:t>Hasta que las fuerzas no nos permitan continuar</a:t>
            </a:r>
            <a:r>
              <a:rPr lang="es-ES" b="1" dirty="0" smtClean="0"/>
              <a:t>.</a:t>
            </a:r>
            <a:endParaRPr lang="es-ES" b="1" dirty="0"/>
          </a:p>
        </p:txBody>
      </p:sp>
      <p:sp>
        <p:nvSpPr>
          <p:cNvPr id="4" name="3 Rectángulo"/>
          <p:cNvSpPr/>
          <p:nvPr/>
        </p:nvSpPr>
        <p:spPr>
          <a:xfrm>
            <a:off x="928662" y="714356"/>
            <a:ext cx="4071966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DURACIÓN DE LA REANIMACIÓN</a:t>
            </a:r>
            <a:endParaRPr lang="es-ES" sz="2800" dirty="0"/>
          </a:p>
        </p:txBody>
      </p:sp>
      <p:pic>
        <p:nvPicPr>
          <p:cNvPr id="6" name="5 Imagen" descr="AMBULANCIA SACYL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3500438"/>
            <a:ext cx="3230662" cy="2428892"/>
          </a:xfrm>
          <a:prstGeom prst="rect">
            <a:avLst/>
          </a:prstGeom>
        </p:spPr>
      </p:pic>
      <p:pic>
        <p:nvPicPr>
          <p:cNvPr id="7" name="6 Imagen" descr="1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928670"/>
            <a:ext cx="3267075" cy="1400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-785850" y="357166"/>
            <a:ext cx="6858048" cy="5827606"/>
          </a:xfrm>
        </p:spPr>
        <p:txBody>
          <a:bodyPr>
            <a:normAutofit fontScale="92500" lnSpcReduction="10000"/>
          </a:bodyPr>
          <a:lstStyle/>
          <a:p>
            <a:pPr marL="1181100" lvl="1" indent="-12700" algn="ctr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</a:pPr>
            <a:endParaRPr lang="es-ES" altLang="es-ES" b="1" dirty="0" smtClean="0">
              <a:solidFill>
                <a:schemeClr val="folHlink"/>
              </a:solidFill>
              <a:latin typeface="Arial Unicode MS" pitchFamily="34" charset="-128"/>
            </a:endParaRPr>
          </a:p>
          <a:p>
            <a:pPr marL="1181100" lvl="1" indent="-12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</a:pPr>
            <a:endParaRPr lang="es-ES" altLang="es-ES" b="1" dirty="0" smtClean="0">
              <a:latin typeface="Arial Unicode MS" pitchFamily="34" charset="-128"/>
            </a:endParaRPr>
          </a:p>
          <a:p>
            <a:pPr marL="1181100" lvl="1" indent="-12700" defTabSz="965200">
              <a:spcBef>
                <a:spcPct val="50000"/>
              </a:spcBef>
              <a:buClr>
                <a:schemeClr val="hlink"/>
              </a:buClr>
              <a:buSzPct val="125000"/>
              <a:buFont typeface="Wingdings" pitchFamily="2" charset="2"/>
              <a:buNone/>
            </a:pPr>
            <a:r>
              <a:rPr lang="es-ES" altLang="es-ES" b="1" dirty="0" smtClean="0">
                <a:latin typeface="Arial Unicode MS" pitchFamily="34" charset="-128"/>
              </a:rPr>
              <a:t>Pautas a seguir:</a:t>
            </a:r>
          </a:p>
          <a:p>
            <a:pPr marL="1181100" lvl="1" indent="-127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Recoger información básica, preguntando al niño, padres  o al entorno: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¿Qué ha pasado?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¿Cómo se encuentra, qué síntomas tiene?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¿Cómo se ha producido la lesión?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¿Tiene alguna enfermedad, toma medicación?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Alergias conocidas (medicamentos, alimentos…)</a:t>
            </a:r>
          </a:p>
          <a:p>
            <a:pPr marL="1893888" lvl="2" indent="-457200" defTabSz="965200">
              <a:spcBef>
                <a:spcPct val="50000"/>
              </a:spcBef>
              <a:buClr>
                <a:schemeClr val="hlink"/>
              </a:buClr>
              <a:buSzPct val="125000"/>
              <a:buFontTx/>
              <a:buChar char="-"/>
            </a:pPr>
            <a:r>
              <a:rPr lang="es-ES" altLang="es-ES" dirty="0" smtClean="0">
                <a:latin typeface="Arial Unicode MS" pitchFamily="34" charset="-128"/>
              </a:rPr>
              <a:t>Nombre, edad, domicilio, teléfono de familiares o persona de contacto.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642910" y="571480"/>
            <a:ext cx="6357982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dirty="0" smtClean="0"/>
              <a:t>EXPLORACIÓN SECUNDARIA</a:t>
            </a:r>
            <a:endParaRPr lang="es-ES" sz="2800" dirty="0"/>
          </a:p>
        </p:txBody>
      </p:sp>
      <p:pic>
        <p:nvPicPr>
          <p:cNvPr id="5" name="4 Imagen" descr="EVALUACIÓN.jpg"/>
          <p:cNvPicPr>
            <a:picLocks noChangeAspect="1"/>
          </p:cNvPicPr>
          <p:nvPr/>
        </p:nvPicPr>
        <p:blipFill>
          <a:blip r:embed="rId2" cstate="print"/>
          <a:srcRect l="9960" t="43489" r="64649" b="8333"/>
          <a:stretch>
            <a:fillRect/>
          </a:stretch>
        </p:blipFill>
        <p:spPr>
          <a:xfrm>
            <a:off x="6286512" y="1285860"/>
            <a:ext cx="2357454" cy="47149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6283658" cy="1051560"/>
          </a:xfrm>
        </p:spPr>
        <p:txBody>
          <a:bodyPr>
            <a:noAutofit/>
          </a:bodyPr>
          <a:lstStyle/>
          <a:p>
            <a:r>
              <a:rPr lang="es-ES" sz="5200" dirty="0" smtClean="0"/>
              <a:t>URGENCIAS TRAUMÁTICAS</a:t>
            </a:r>
            <a:endParaRPr lang="es-ES" sz="5200" dirty="0"/>
          </a:p>
        </p:txBody>
      </p:sp>
      <p:pic>
        <p:nvPicPr>
          <p:cNvPr id="4" name="Picture 6" descr="Resultado de imagen de HERIDA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928934"/>
            <a:ext cx="3114775" cy="2072741"/>
          </a:xfrm>
          <a:prstGeom prst="rect">
            <a:avLst/>
          </a:prstGeom>
          <a:noFill/>
        </p:spPr>
      </p:pic>
      <p:pic>
        <p:nvPicPr>
          <p:cNvPr id="5" name="Picture 4" descr="Resultado de imagen de HERID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642918"/>
            <a:ext cx="3071834" cy="2143140"/>
          </a:xfrm>
          <a:prstGeom prst="rect">
            <a:avLst/>
          </a:prstGeom>
          <a:noFill/>
        </p:spPr>
      </p:pic>
      <p:pic>
        <p:nvPicPr>
          <p:cNvPr id="6" name="Picture 13" descr="nino_herido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642918"/>
            <a:ext cx="398392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5783592" cy="5470416"/>
          </a:xfrm>
        </p:spPr>
        <p:txBody>
          <a:bodyPr>
            <a:normAutofit fontScale="92500" lnSpcReduction="10000"/>
          </a:bodyPr>
          <a:lstStyle/>
          <a:p>
            <a:r>
              <a:rPr lang="es-ES_tradnl" altLang="es-ES" sz="3600" b="1" dirty="0" smtClean="0">
                <a:solidFill>
                  <a:srgbClr val="669900"/>
                </a:solidFill>
                <a:latin typeface="Arial" charset="0"/>
              </a:rPr>
              <a:t>HEMORRAGIAS:</a:t>
            </a:r>
          </a:p>
          <a:p>
            <a:endParaRPr lang="es-ES_tradnl" altLang="es-ES" sz="3600" b="1" dirty="0" smtClean="0">
              <a:solidFill>
                <a:srgbClr val="669900"/>
              </a:solidFill>
              <a:latin typeface="Arial" charset="0"/>
            </a:endParaRPr>
          </a:p>
          <a:p>
            <a:pPr>
              <a:buFontTx/>
              <a:buChar char="•"/>
            </a:pPr>
            <a:r>
              <a:rPr lang="es-ES_tradnl" altLang="es-ES" sz="3600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s-ES_tradnl" altLang="es-ES" sz="3600" b="1" dirty="0" smtClean="0">
                <a:latin typeface="Arial" charset="0"/>
              </a:rPr>
              <a:t>Concepto:</a:t>
            </a:r>
            <a:r>
              <a:rPr lang="es-ES_tradnl" altLang="es-ES" sz="3600" dirty="0" smtClean="0">
                <a:latin typeface="Arial" charset="0"/>
              </a:rPr>
              <a:t> Salida de sangra de los vasos sanguíneos</a:t>
            </a:r>
          </a:p>
          <a:p>
            <a:endParaRPr lang="es-ES_tradnl" altLang="es-ES" sz="3600" dirty="0" smtClean="0">
              <a:latin typeface="Arial" charset="0"/>
            </a:endParaRPr>
          </a:p>
          <a:p>
            <a:pPr>
              <a:buFontTx/>
              <a:buChar char="•"/>
            </a:pPr>
            <a:r>
              <a:rPr lang="es-ES_tradnl" altLang="es-ES" sz="3600" dirty="0" smtClean="0">
                <a:latin typeface="Arial" charset="0"/>
              </a:rPr>
              <a:t>Hemorragias comunes en la </a:t>
            </a:r>
            <a:r>
              <a:rPr lang="es-ES_tradnl" altLang="es-ES" sz="3600" b="1" dirty="0" smtClean="0">
                <a:latin typeface="Arial" charset="0"/>
              </a:rPr>
              <a:t>infancia</a:t>
            </a:r>
            <a:r>
              <a:rPr lang="es-ES_tradnl" altLang="es-ES" sz="3600" dirty="0" smtClean="0">
                <a:latin typeface="Arial" charset="0"/>
              </a:rPr>
              <a:t>:</a:t>
            </a:r>
          </a:p>
          <a:p>
            <a:endParaRPr lang="es-ES_tradnl" altLang="es-ES" sz="3600" dirty="0" smtClean="0">
              <a:latin typeface="Arial" charset="0"/>
            </a:endParaRPr>
          </a:p>
          <a:p>
            <a:pPr lvl="1">
              <a:lnSpc>
                <a:spcPct val="120000"/>
              </a:lnSpc>
              <a:buFont typeface="Arial" charset="0"/>
              <a:buNone/>
            </a:pPr>
            <a:r>
              <a:rPr lang="es-ES_tradnl" altLang="es-ES" sz="3600" dirty="0" smtClean="0">
                <a:latin typeface="Arial" charset="0"/>
              </a:rPr>
              <a:t>1. </a:t>
            </a:r>
            <a:r>
              <a:rPr lang="es-ES_tradnl" altLang="es-ES" sz="3600" b="1" u="sng" dirty="0" smtClean="0">
                <a:latin typeface="Arial" charset="0"/>
              </a:rPr>
              <a:t>Externas</a:t>
            </a:r>
          </a:p>
          <a:p>
            <a:pPr lvl="1">
              <a:lnSpc>
                <a:spcPct val="120000"/>
              </a:lnSpc>
              <a:buFont typeface="Arial" charset="0"/>
              <a:buNone/>
            </a:pPr>
            <a:endParaRPr lang="es-ES_tradnl" altLang="es-ES" sz="3600" dirty="0" smtClean="0">
              <a:latin typeface="Arial" charset="0"/>
            </a:endParaRPr>
          </a:p>
          <a:p>
            <a:endParaRPr lang="es-ES" dirty="0"/>
          </a:p>
        </p:txBody>
      </p:sp>
      <p:pic>
        <p:nvPicPr>
          <p:cNvPr id="4" name="Picture 9" descr="ppaacolectivos_2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928670"/>
            <a:ext cx="2795588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714348" y="428604"/>
            <a:ext cx="385765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HEMORRAGIAS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14282" y="571480"/>
            <a:ext cx="5072098" cy="5786478"/>
          </a:xfrm>
        </p:spPr>
        <p:txBody>
          <a:bodyPr>
            <a:normAutofit lnSpcReduction="10000"/>
          </a:bodyPr>
          <a:lstStyle/>
          <a:p>
            <a:endParaRPr lang="es-ES" dirty="0" smtClean="0"/>
          </a:p>
          <a:p>
            <a:pPr>
              <a:buFontTx/>
              <a:buChar char="•"/>
              <a:defRPr/>
            </a:pPr>
            <a:r>
              <a:rPr lang="es-ES_tradnl" kern="0" dirty="0" smtClean="0"/>
              <a:t>2.  </a:t>
            </a:r>
            <a:r>
              <a:rPr lang="es-ES_tradnl" b="1" u="sng" kern="0" dirty="0" smtClean="0"/>
              <a:t>Internas: </a:t>
            </a:r>
          </a:p>
          <a:p>
            <a:pPr lvl="1">
              <a:buFontTx/>
              <a:buChar char="–"/>
              <a:defRPr/>
            </a:pPr>
            <a:r>
              <a:rPr lang="es-ES_tradnl" kern="0" dirty="0" smtClean="0"/>
              <a:t>Activar cadena de socorro y situación </a:t>
            </a:r>
            <a:r>
              <a:rPr lang="es-ES_tradnl" b="1" kern="0" dirty="0" err="1" smtClean="0"/>
              <a:t>Trendelemburg</a:t>
            </a:r>
            <a:endParaRPr lang="es-ES_tradnl" b="1" kern="0" dirty="0" smtClean="0"/>
          </a:p>
          <a:p>
            <a:pPr lvl="1">
              <a:buFontTx/>
              <a:buChar char="–"/>
              <a:defRPr/>
            </a:pPr>
            <a:endParaRPr lang="es-ES_tradnl" kern="0" dirty="0" smtClean="0"/>
          </a:p>
          <a:p>
            <a:pPr>
              <a:buFontTx/>
              <a:buChar char="•"/>
              <a:defRPr/>
            </a:pPr>
            <a:r>
              <a:rPr lang="es-ES_tradnl" kern="0" dirty="0" smtClean="0"/>
              <a:t>3. </a:t>
            </a:r>
            <a:r>
              <a:rPr lang="es-ES_tradnl" b="1" u="sng" kern="0" dirty="0" smtClean="0"/>
              <a:t>Exteriorizadas:</a:t>
            </a:r>
          </a:p>
          <a:p>
            <a:pPr lvl="1">
              <a:buFontTx/>
              <a:buChar char="–"/>
              <a:defRPr/>
            </a:pPr>
            <a:r>
              <a:rPr lang="es-ES_tradnl" kern="0" dirty="0" err="1" smtClean="0"/>
              <a:t>Otorragias</a:t>
            </a:r>
            <a:r>
              <a:rPr lang="es-ES_tradnl" kern="0" dirty="0" smtClean="0"/>
              <a:t>.</a:t>
            </a:r>
          </a:p>
          <a:p>
            <a:pPr lvl="1">
              <a:buFontTx/>
              <a:buChar char="–"/>
              <a:defRPr/>
            </a:pPr>
            <a:r>
              <a:rPr lang="es-ES_tradnl" kern="0" dirty="0" err="1" smtClean="0"/>
              <a:t>Epístaxis</a:t>
            </a:r>
            <a:endParaRPr lang="es-ES_tradnl" kern="0" dirty="0" smtClean="0"/>
          </a:p>
          <a:p>
            <a:pPr lvl="1">
              <a:buFontTx/>
              <a:buChar char="–"/>
              <a:defRPr/>
            </a:pPr>
            <a:r>
              <a:rPr lang="es-ES_tradnl" kern="0" dirty="0" smtClean="0"/>
              <a:t>Hemoptisis</a:t>
            </a:r>
          </a:p>
          <a:p>
            <a:pPr lvl="1">
              <a:buFontTx/>
              <a:buChar char="–"/>
              <a:defRPr/>
            </a:pPr>
            <a:r>
              <a:rPr lang="es-ES_tradnl" kern="0" dirty="0" smtClean="0"/>
              <a:t>Hematemesis.</a:t>
            </a:r>
          </a:p>
          <a:p>
            <a:pPr lvl="1">
              <a:buFontTx/>
              <a:buChar char="–"/>
              <a:defRPr/>
            </a:pPr>
            <a:r>
              <a:rPr lang="es-ES_tradnl" kern="0" dirty="0" err="1" smtClean="0"/>
              <a:t>Rectorragia</a:t>
            </a:r>
            <a:r>
              <a:rPr lang="es-ES_tradnl" kern="0" dirty="0" smtClean="0"/>
              <a:t>.</a:t>
            </a:r>
          </a:p>
          <a:p>
            <a:pPr lvl="1">
              <a:buFontTx/>
              <a:buChar char="–"/>
              <a:defRPr/>
            </a:pPr>
            <a:r>
              <a:rPr lang="es-ES_tradnl" kern="0" dirty="0" smtClean="0"/>
              <a:t>Metrorragia.</a:t>
            </a:r>
          </a:p>
          <a:p>
            <a:pPr lvl="1">
              <a:buFontTx/>
              <a:buChar char="–"/>
              <a:defRPr/>
            </a:pPr>
            <a:r>
              <a:rPr lang="es-ES_tradnl" kern="0" dirty="0" smtClean="0"/>
              <a:t>Hematuria.</a:t>
            </a:r>
            <a:endParaRPr lang="es-ES" kern="0" dirty="0" smtClean="0"/>
          </a:p>
          <a:p>
            <a:pPr>
              <a:buNone/>
            </a:pPr>
            <a:endParaRPr lang="es-ES" dirty="0"/>
          </a:p>
        </p:txBody>
      </p:sp>
      <p:pic>
        <p:nvPicPr>
          <p:cNvPr id="4" name="Picture 3907719" descr="S21Picture 3907719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214422"/>
            <a:ext cx="312420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829031" descr="S21Picture 582903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2500306"/>
            <a:ext cx="2857520" cy="1792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685436" descr="S21Picture 868543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4214818"/>
            <a:ext cx="2286016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4069080" cy="5470416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s-ES_tradnl" altLang="es-ES" sz="36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COMPRESIÓN DIRECTA:</a:t>
            </a:r>
          </a:p>
          <a:p>
            <a:pPr>
              <a:buNone/>
              <a:defRPr/>
            </a:pPr>
            <a:endParaRPr lang="es-ES_tradnl" altLang="es-ES" sz="2000" b="1" dirty="0" smtClean="0">
              <a:latin typeface="Arial" charset="0"/>
            </a:endParaRPr>
          </a:p>
          <a:p>
            <a:pPr>
              <a:defRPr/>
            </a:pPr>
            <a:endParaRPr lang="es-ES_tradnl" altLang="es-ES" sz="2000" dirty="0" smtClean="0">
              <a:latin typeface="Arial" charset="0"/>
            </a:endParaRP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  Efectuar </a:t>
            </a:r>
            <a:r>
              <a:rPr lang="es-ES_tradnl" altLang="es-ES" b="1" dirty="0" smtClean="0">
                <a:latin typeface="Arial" charset="0"/>
              </a:rPr>
              <a:t>presión </a:t>
            </a:r>
            <a:r>
              <a:rPr lang="es-ES_tradnl" altLang="es-ES" dirty="0" smtClean="0">
                <a:latin typeface="Arial" charset="0"/>
              </a:rPr>
              <a:t>en el punto sangrante.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  Apósito lo más limpio posible.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b="1" dirty="0" smtClean="0">
                <a:latin typeface="Arial" charset="0"/>
              </a:rPr>
              <a:t>  No retire</a:t>
            </a:r>
            <a:r>
              <a:rPr lang="es-ES_tradnl" altLang="es-ES" dirty="0" smtClean="0">
                <a:latin typeface="Arial" charset="0"/>
              </a:rPr>
              <a:t> nunca el primer apósito.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  Realice un </a:t>
            </a:r>
            <a:r>
              <a:rPr lang="es-ES_tradnl" altLang="es-ES" b="1" dirty="0" smtClean="0">
                <a:latin typeface="Arial" charset="0"/>
              </a:rPr>
              <a:t>vendaje compresivo</a:t>
            </a:r>
            <a:r>
              <a:rPr lang="es-ES_tradnl" altLang="es-ES" dirty="0" smtClean="0">
                <a:latin typeface="Arial" charset="0"/>
              </a:rPr>
              <a:t>.</a:t>
            </a:r>
          </a:p>
        </p:txBody>
      </p:sp>
      <p:pic>
        <p:nvPicPr>
          <p:cNvPr id="4" name="Picture 6" descr="ppaacolectivos_2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547244"/>
            <a:ext cx="3429024" cy="266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ppaacolectivos_2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357562"/>
            <a:ext cx="3429024" cy="29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285728"/>
            <a:ext cx="5640716" cy="6215106"/>
          </a:xfrm>
        </p:spPr>
        <p:txBody>
          <a:bodyPr>
            <a:normAutofit fontScale="92500" lnSpcReduction="20000"/>
          </a:bodyPr>
          <a:lstStyle/>
          <a:p>
            <a:endParaRPr lang="es-ES" dirty="0" smtClean="0"/>
          </a:p>
          <a:p>
            <a:pPr>
              <a:defRPr/>
            </a:pPr>
            <a:r>
              <a:rPr lang="es-ES_tradnl" altLang="es-ES" sz="36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¿QUÉ NO DEBEMOS HACER?:</a:t>
            </a:r>
          </a:p>
          <a:p>
            <a:pPr>
              <a:buNone/>
              <a:defRPr/>
            </a:pPr>
            <a:endParaRPr lang="es-ES_tradnl" altLang="es-ES" sz="3200" dirty="0" smtClean="0">
              <a:solidFill>
                <a:schemeClr val="folHlink"/>
              </a:solidFill>
              <a:latin typeface="Arial" charset="0"/>
            </a:endParaRP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Aplicar </a:t>
            </a:r>
            <a:r>
              <a:rPr lang="es-ES_tradnl" altLang="es-ES" b="1" dirty="0" smtClean="0">
                <a:latin typeface="Arial" charset="0"/>
              </a:rPr>
              <a:t>remedios caseros</a:t>
            </a:r>
            <a:r>
              <a:rPr lang="es-ES_tradnl" altLang="es-ES" dirty="0" smtClean="0">
                <a:latin typeface="Arial" charset="0"/>
              </a:rPr>
              <a:t> como pimienta, pegamento…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b="1" dirty="0" smtClean="0">
                <a:latin typeface="Arial" charset="0"/>
              </a:rPr>
              <a:t>Levantar el apósito</a:t>
            </a:r>
            <a:r>
              <a:rPr lang="es-ES_tradnl" altLang="es-ES" dirty="0" smtClean="0">
                <a:latin typeface="Arial" charset="0"/>
              </a:rPr>
              <a:t> para ver si sangra.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b="1" dirty="0" smtClean="0">
                <a:latin typeface="Arial" charset="0"/>
              </a:rPr>
              <a:t>No realizar compresión</a:t>
            </a:r>
            <a:r>
              <a:rPr lang="es-ES_tradnl" altLang="es-ES" dirty="0" smtClean="0">
                <a:latin typeface="Arial" charset="0"/>
              </a:rPr>
              <a:t> durante el tiempo oportuno.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Realizar </a:t>
            </a:r>
            <a:r>
              <a:rPr lang="es-ES_tradnl" altLang="es-ES" b="1" dirty="0" smtClean="0">
                <a:latin typeface="Arial" charset="0"/>
              </a:rPr>
              <a:t>movilizaciones </a:t>
            </a:r>
            <a:r>
              <a:rPr lang="es-ES_tradnl" altLang="es-ES" dirty="0" smtClean="0">
                <a:latin typeface="Arial" charset="0"/>
              </a:rPr>
              <a:t>en la zona.</a:t>
            </a:r>
          </a:p>
          <a:p>
            <a:pPr>
              <a:lnSpc>
                <a:spcPct val="120000"/>
              </a:lnSpc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Aplicar un </a:t>
            </a:r>
            <a:r>
              <a:rPr lang="es-ES_tradnl" altLang="es-ES" b="1" dirty="0" smtClean="0">
                <a:latin typeface="Arial" charset="0"/>
              </a:rPr>
              <a:t>“torniquete”</a:t>
            </a:r>
            <a:r>
              <a:rPr lang="es-ES_tradnl" altLang="es-ES" dirty="0" smtClean="0">
                <a:latin typeface="Arial" charset="0"/>
              </a:rPr>
              <a:t> sobre la extremidad.</a:t>
            </a:r>
          </a:p>
          <a:p>
            <a:endParaRPr lang="es-ES" dirty="0"/>
          </a:p>
        </p:txBody>
      </p:sp>
      <p:pic>
        <p:nvPicPr>
          <p:cNvPr id="4" name="Picture 2" descr="Resultado de imagen de herida sangran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1357298"/>
            <a:ext cx="2628900" cy="46005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530352"/>
            <a:ext cx="5000660" cy="6113358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dirty="0" smtClean="0"/>
              <a:t>Abertura en nuestra piel o mucosas.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Síntomas de la </a:t>
            </a:r>
            <a:r>
              <a:rPr lang="es-ES" b="1" u="sng" dirty="0" smtClean="0"/>
              <a:t>INFECCIÓN</a:t>
            </a:r>
            <a:r>
              <a:rPr lang="es-ES" dirty="0" smtClean="0"/>
              <a:t>: dolor, inflamación, enrojecimiento, impotencia funcional e incluso secreción.</a:t>
            </a:r>
          </a:p>
          <a:p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785786" y="714356"/>
            <a:ext cx="4143404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HERIDAS</a:t>
            </a:r>
            <a:endParaRPr lang="es-ES" sz="3200" dirty="0"/>
          </a:p>
        </p:txBody>
      </p:sp>
      <p:pic>
        <p:nvPicPr>
          <p:cNvPr id="5" name="3 Marcador de contenido" descr="her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02779" y="1357298"/>
            <a:ext cx="3512625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HERIDAS</a:t>
            </a:r>
            <a:endParaRPr lang="es-ES" dirty="0"/>
          </a:p>
        </p:txBody>
      </p:sp>
      <p:pic>
        <p:nvPicPr>
          <p:cNvPr id="4" name="3 Marcador de contenido" descr="TIPOSHER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00232" y="571480"/>
            <a:ext cx="4929222" cy="41725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02920" y="0"/>
            <a:ext cx="8183880" cy="1071546"/>
          </a:xfrm>
        </p:spPr>
        <p:txBody>
          <a:bodyPr/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HERIDAS GRAVES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-285784" y="1285860"/>
            <a:ext cx="5857916" cy="5143536"/>
          </a:xfrm>
        </p:spPr>
        <p:txBody>
          <a:bodyPr>
            <a:normAutofit fontScale="85000" lnSpcReduction="10000"/>
          </a:bodyPr>
          <a:lstStyle/>
          <a:p>
            <a:pPr lvl="2">
              <a:buFontTx/>
              <a:buChar char="•"/>
              <a:defRPr/>
            </a:pPr>
            <a:r>
              <a:rPr lang="es-ES" sz="3300" kern="0" dirty="0" smtClean="0"/>
              <a:t> Con bordes que no se juntan o miden mas de 2 o 3 cm.</a:t>
            </a:r>
          </a:p>
          <a:p>
            <a:pPr lvl="2">
              <a:buFontTx/>
              <a:buChar char="•"/>
              <a:defRPr/>
            </a:pPr>
            <a:r>
              <a:rPr lang="es-ES" sz="3300" kern="0" dirty="0" smtClean="0"/>
              <a:t>Con presencia de hemorragia que no se detiene.</a:t>
            </a:r>
          </a:p>
          <a:p>
            <a:pPr lvl="2">
              <a:buFontTx/>
              <a:buChar char="•"/>
              <a:defRPr/>
            </a:pPr>
            <a:r>
              <a:rPr lang="es-ES" sz="3300" kern="0" dirty="0" smtClean="0"/>
              <a:t>Dejan ver músculo o hueso.</a:t>
            </a:r>
          </a:p>
          <a:p>
            <a:pPr lvl="2">
              <a:buFontTx/>
              <a:buChar char="•"/>
              <a:defRPr/>
            </a:pPr>
            <a:r>
              <a:rPr lang="es-ES" sz="3300" kern="0" dirty="0" smtClean="0"/>
              <a:t>Afectan a articulaciones, a manos o a pies.</a:t>
            </a:r>
          </a:p>
          <a:p>
            <a:pPr lvl="2">
              <a:buFontTx/>
              <a:buChar char="•"/>
              <a:defRPr/>
            </a:pPr>
            <a:r>
              <a:rPr lang="es-ES" sz="3300" kern="0" dirty="0" smtClean="0"/>
              <a:t>Heridas punzantes.</a:t>
            </a:r>
          </a:p>
          <a:p>
            <a:pPr lvl="2">
              <a:buFontTx/>
              <a:buChar char="•"/>
              <a:defRPr/>
            </a:pPr>
            <a:r>
              <a:rPr lang="es-ES" sz="3300" kern="0" dirty="0" smtClean="0"/>
              <a:t>Mordeduras.</a:t>
            </a:r>
          </a:p>
          <a:p>
            <a:endParaRPr lang="es-ES" dirty="0"/>
          </a:p>
        </p:txBody>
      </p:sp>
      <p:pic>
        <p:nvPicPr>
          <p:cNvPr id="7" name="Picture 6" descr="C:\Users\guillermo\Desktop\descarg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78500" y="1510506"/>
            <a:ext cx="2865466" cy="399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857256"/>
          </a:xfrm>
        </p:spPr>
        <p:txBody>
          <a:bodyPr/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TRATAMIENTO HERIDAS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85720" y="1500174"/>
            <a:ext cx="4786346" cy="5000660"/>
          </a:xfrm>
        </p:spPr>
        <p:txBody>
          <a:bodyPr>
            <a:normAutofit/>
          </a:bodyPr>
          <a:lstStyle/>
          <a:p>
            <a:r>
              <a:rPr lang="es-ES" dirty="0" smtClean="0">
                <a:latin typeface="Arial Narrow" pitchFamily="34" charset="0"/>
              </a:rPr>
              <a:t>Evitar infección con </a:t>
            </a:r>
            <a:r>
              <a:rPr lang="es-ES" b="1" u="sng" dirty="0" smtClean="0">
                <a:latin typeface="Arial Narrow" pitchFamily="34" charset="0"/>
              </a:rPr>
              <a:t>ASEPSIA</a:t>
            </a:r>
            <a:r>
              <a:rPr lang="es-ES" dirty="0" smtClean="0">
                <a:latin typeface="Arial Narrow" pitchFamily="34" charset="0"/>
              </a:rPr>
              <a:t>. </a:t>
            </a:r>
          </a:p>
          <a:p>
            <a:r>
              <a:rPr lang="es-ES" b="1" u="sng" dirty="0" smtClean="0">
                <a:latin typeface="Arial Narrow" pitchFamily="34" charset="0"/>
              </a:rPr>
              <a:t>Lavarnos las manos </a:t>
            </a:r>
            <a:r>
              <a:rPr lang="es-ES" dirty="0" smtClean="0">
                <a:latin typeface="Arial Narrow" pitchFamily="34" charset="0"/>
              </a:rPr>
              <a:t>antes de curar heridas.</a:t>
            </a:r>
          </a:p>
          <a:p>
            <a:r>
              <a:rPr lang="es-ES" b="1" u="sng" dirty="0" smtClean="0">
                <a:latin typeface="Arial Narrow" pitchFamily="34" charset="0"/>
              </a:rPr>
              <a:t>Lavar bien la herida </a:t>
            </a:r>
            <a:r>
              <a:rPr lang="es-ES" dirty="0" smtClean="0">
                <a:latin typeface="Arial Narrow" pitchFamily="34" charset="0"/>
              </a:rPr>
              <a:t>con agua corriente o suero fisiológico.</a:t>
            </a:r>
          </a:p>
          <a:p>
            <a:r>
              <a:rPr lang="es-ES" b="1" u="sng" dirty="0" smtClean="0">
                <a:latin typeface="Arial Narrow" pitchFamily="34" charset="0"/>
              </a:rPr>
              <a:t>Secar</a:t>
            </a:r>
            <a:r>
              <a:rPr lang="es-ES" dirty="0" smtClean="0">
                <a:latin typeface="Arial Narrow" pitchFamily="34" charset="0"/>
              </a:rPr>
              <a:t> con apósitos limpios.</a:t>
            </a:r>
          </a:p>
          <a:p>
            <a:r>
              <a:rPr lang="es-ES" b="1" u="sng" dirty="0" smtClean="0">
                <a:latin typeface="Arial Narrow" pitchFamily="34" charset="0"/>
              </a:rPr>
              <a:t>Aplicar antiséptico</a:t>
            </a:r>
            <a:r>
              <a:rPr lang="es-ES" dirty="0" smtClean="0">
                <a:latin typeface="Arial Narrow" pitchFamily="34" charset="0"/>
              </a:rPr>
              <a:t>. clorhexidina o betadine.</a:t>
            </a:r>
          </a:p>
          <a:p>
            <a:r>
              <a:rPr lang="es-ES" b="1" u="sng" dirty="0" smtClean="0">
                <a:latin typeface="Arial Narrow" pitchFamily="34" charset="0"/>
              </a:rPr>
              <a:t>Cubrir </a:t>
            </a:r>
            <a:r>
              <a:rPr lang="es-ES" dirty="0" smtClean="0">
                <a:latin typeface="Arial Narrow" pitchFamily="34" charset="0"/>
              </a:rPr>
              <a:t>si es necesario por a su amplitud o gravedad.</a:t>
            </a:r>
          </a:p>
          <a:p>
            <a:endParaRPr lang="es-ES" dirty="0"/>
          </a:p>
        </p:txBody>
      </p:sp>
      <p:pic>
        <p:nvPicPr>
          <p:cNvPr id="7" name="Picture 7" descr="ppaacolectivos_24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214422"/>
            <a:ext cx="2436666" cy="243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ppaacolectivos_2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786190"/>
            <a:ext cx="2579687" cy="2579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CONTROL EN HERIDAS GRAVES</a:t>
            </a:r>
            <a:endParaRPr lang="es-ES" dirty="0"/>
          </a:p>
        </p:txBody>
      </p:sp>
      <p:pic>
        <p:nvPicPr>
          <p:cNvPr id="6" name="3 Marcador de contenido" descr="CONTROL HERI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642918"/>
            <a:ext cx="6786610" cy="2143140"/>
          </a:xfrm>
          <a:prstGeom prst="rect">
            <a:avLst/>
          </a:prstGeom>
        </p:spPr>
      </p:pic>
      <p:pic>
        <p:nvPicPr>
          <p:cNvPr id="7" name="Picture 2" descr="http://www.voraus.com/adiestramientocanino/modules/wfsection/images/article/a000026-img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857496"/>
            <a:ext cx="3571900" cy="25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http://usuarios.lycos.es/maxilis/fig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857496"/>
            <a:ext cx="3015565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5720" y="530352"/>
            <a:ext cx="5572164" cy="6327648"/>
          </a:xfrm>
        </p:spPr>
        <p:txBody>
          <a:bodyPr>
            <a:normAutofit/>
          </a:bodyPr>
          <a:lstStyle/>
          <a:p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ES" b="1" u="sng" dirty="0" smtClean="0"/>
          </a:p>
          <a:p>
            <a:r>
              <a:rPr lang="es-ES" sz="2400" b="1" u="sng" dirty="0" smtClean="0"/>
              <a:t>1ºgrado-</a:t>
            </a:r>
            <a:r>
              <a:rPr lang="es-ES" sz="2400" dirty="0" smtClean="0"/>
              <a:t> ERITEMA- </a:t>
            </a:r>
            <a:r>
              <a:rPr lang="es-ES" sz="2400" dirty="0" smtClean="0"/>
              <a:t>ENROJECIMIENTO</a:t>
            </a:r>
            <a:endParaRPr lang="es-ES" sz="2400" dirty="0" smtClean="0"/>
          </a:p>
          <a:p>
            <a:r>
              <a:rPr lang="es-ES" sz="2400" b="1" u="sng" dirty="0" smtClean="0"/>
              <a:t>2ºgrado-</a:t>
            </a:r>
            <a:r>
              <a:rPr lang="es-ES" sz="2400" dirty="0" smtClean="0"/>
              <a:t> FLICTENA- AMPOLLA</a:t>
            </a:r>
          </a:p>
          <a:p>
            <a:r>
              <a:rPr lang="es-ES" sz="2400" b="1" u="sng" dirty="0" smtClean="0"/>
              <a:t>3ºgrado-</a:t>
            </a:r>
            <a:r>
              <a:rPr lang="es-ES" sz="2400" dirty="0" smtClean="0"/>
              <a:t> ESFACELO- ZONA LUCHA, BLANCA. </a:t>
            </a:r>
          </a:p>
          <a:p>
            <a:r>
              <a:rPr lang="es-ES" sz="2400" b="1" u="sng" dirty="0" smtClean="0"/>
              <a:t>4ºgrado-</a:t>
            </a:r>
            <a:r>
              <a:rPr lang="es-ES" sz="2400" dirty="0" smtClean="0"/>
              <a:t> NECROSIS- ZONA MUERTA</a:t>
            </a:r>
            <a:endParaRPr lang="es-ES" sz="2400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1928802"/>
            <a:ext cx="5426402" cy="857256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CLASIFICACIÓN POR PROFUNDIDAD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428596" y="428604"/>
            <a:ext cx="4643470" cy="12144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QUEMADURAS</a:t>
            </a:r>
            <a:endParaRPr lang="es-ES" sz="3200" dirty="0"/>
          </a:p>
        </p:txBody>
      </p:sp>
      <p:pic>
        <p:nvPicPr>
          <p:cNvPr id="5" name="Picture 6" descr="Resultado de imagen de QUEMADURA PRIMER GRA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785794"/>
            <a:ext cx="1657350" cy="1857376"/>
          </a:xfrm>
          <a:prstGeom prst="rect">
            <a:avLst/>
          </a:prstGeom>
          <a:noFill/>
        </p:spPr>
      </p:pic>
      <p:pic>
        <p:nvPicPr>
          <p:cNvPr id="6" name="5 Imagen" descr="QUEMADURA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2714620"/>
            <a:ext cx="2619375" cy="1743075"/>
          </a:xfrm>
          <a:prstGeom prst="rect">
            <a:avLst/>
          </a:prstGeom>
        </p:spPr>
      </p:pic>
      <p:pic>
        <p:nvPicPr>
          <p:cNvPr id="7" name="Picture 18" descr="Resultado de imagen de quemadura tercer grad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4572008"/>
            <a:ext cx="2390775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CLASIFICACIÓN DE QUEMADURAS POR EXTENSIÓN</a:t>
            </a:r>
            <a:endParaRPr lang="es-ES" dirty="0"/>
          </a:p>
        </p:txBody>
      </p:sp>
      <p:pic>
        <p:nvPicPr>
          <p:cNvPr id="4" name="3 Marcador de contenido" descr="regla del 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1604" y="1142984"/>
            <a:ext cx="5715040" cy="34158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785818"/>
          </a:xfrm>
        </p:spPr>
        <p:txBody>
          <a:bodyPr/>
          <a:lstStyle/>
          <a:p>
            <a:r>
              <a:rPr lang="es-ES" dirty="0" smtClean="0">
                <a:solidFill>
                  <a:schemeClr val="accent1">
                    <a:lumMod val="75000"/>
                  </a:schemeClr>
                </a:solidFill>
              </a:rPr>
              <a:t>TRATAMIENTO QUEMADURAS</a:t>
            </a: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11 Marcador de contenido" descr="LAVARQU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928663" y="1428736"/>
            <a:ext cx="2786081" cy="2857520"/>
          </a:xfrm>
        </p:spPr>
      </p:pic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3929058" y="1071546"/>
            <a:ext cx="5214942" cy="5572164"/>
          </a:xfrm>
        </p:spPr>
        <p:txBody>
          <a:bodyPr>
            <a:normAutofit/>
          </a:bodyPr>
          <a:lstStyle/>
          <a:p>
            <a:pPr>
              <a:buNone/>
            </a:pPr>
            <a:endParaRPr lang="es-ES" sz="2800" b="1" i="1" dirty="0" smtClean="0"/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Berlin Sans FB" pitchFamily="34" charset="0"/>
              </a:rPr>
              <a:t>RETIRAR ANILLOS,      PULSERAS Y ROPA NO ADHERIDA.</a:t>
            </a:r>
          </a:p>
          <a:p>
            <a:pPr>
              <a:buFont typeface="Arial" pitchFamily="34" charset="0"/>
              <a:buChar char="•"/>
            </a:pPr>
            <a:r>
              <a:rPr lang="es-ES" sz="2800" b="1" i="1" dirty="0" smtClean="0">
                <a:latin typeface="Berlin Sans FB" pitchFamily="34" charset="0"/>
              </a:rPr>
              <a:t>PONER AL AGUA FRÍA</a:t>
            </a:r>
            <a:r>
              <a:rPr lang="es-ES" sz="2800" dirty="0" smtClean="0">
                <a:latin typeface="Berlin Sans FB" pitchFamily="34" charset="0"/>
              </a:rPr>
              <a:t>, NO HELADA DURANTE UNOS MINUTOS.</a:t>
            </a:r>
          </a:p>
          <a:p>
            <a:pPr>
              <a:buFont typeface="Arial" pitchFamily="34" charset="0"/>
              <a:buChar char="•"/>
            </a:pPr>
            <a:r>
              <a:rPr lang="es-ES" sz="2800" b="1" i="1" dirty="0" smtClean="0">
                <a:latin typeface="Berlin Sans FB" pitchFamily="34" charset="0"/>
              </a:rPr>
              <a:t>CUBRIR CON APÓSITOS LIMPIOS</a:t>
            </a:r>
            <a:r>
              <a:rPr lang="es-ES" sz="2800" dirty="0" smtClean="0">
                <a:latin typeface="Berlin Sans FB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Berlin Sans FB" pitchFamily="34" charset="0"/>
              </a:rPr>
              <a:t>EVITAR HIPOTÉRMIA.</a:t>
            </a:r>
          </a:p>
          <a:p>
            <a:pPr>
              <a:buFont typeface="Arial" pitchFamily="34" charset="0"/>
              <a:buChar char="•"/>
            </a:pPr>
            <a:r>
              <a:rPr lang="es-ES" sz="2800" dirty="0" smtClean="0">
                <a:latin typeface="Berlin Sans FB" pitchFamily="34" charset="0"/>
              </a:rPr>
              <a:t>TRASLADAR A SERVICIO DE URGENCIAS. </a:t>
            </a:r>
            <a:endParaRPr lang="es-ES" sz="2800" dirty="0">
              <a:latin typeface="Berlin Sans FB" pitchFamily="34" charset="0"/>
            </a:endParaRPr>
          </a:p>
        </p:txBody>
      </p:sp>
      <p:pic>
        <p:nvPicPr>
          <p:cNvPr id="13" name="12 Imagen" descr="LINITU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4500570"/>
            <a:ext cx="3357586" cy="1533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28596" y="571480"/>
            <a:ext cx="5143536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3200" b="1" i="1" dirty="0" smtClean="0"/>
              <a:t>NUNCA:</a:t>
            </a:r>
            <a:endParaRPr lang="es-ES" sz="2400" b="1" i="1" dirty="0" smtClean="0"/>
          </a:p>
          <a:p>
            <a:r>
              <a:rPr lang="es-ES" sz="2400" dirty="0" smtClean="0">
                <a:latin typeface="Berlin Sans FB" pitchFamily="34" charset="0"/>
              </a:rPr>
              <a:t>RETIRAR PIEL O ROPA ADHERIDA.</a:t>
            </a:r>
          </a:p>
          <a:p>
            <a:pPr>
              <a:buNone/>
            </a:pPr>
            <a:endParaRPr lang="es-ES" sz="2400" dirty="0" smtClean="0">
              <a:latin typeface="Berlin Sans FB" pitchFamily="34" charset="0"/>
            </a:endParaRPr>
          </a:p>
          <a:p>
            <a:r>
              <a:rPr lang="es-ES" sz="2400" dirty="0" smtClean="0">
                <a:latin typeface="Berlin Sans FB" pitchFamily="34" charset="0"/>
              </a:rPr>
              <a:t>APLICAR LOCIONES, DENTÍFRICO, ACEITES, UNGÜENTOS O GRASAS.</a:t>
            </a:r>
          </a:p>
          <a:p>
            <a:pPr>
              <a:buNone/>
            </a:pPr>
            <a:endParaRPr lang="es-ES" sz="2400" dirty="0" smtClean="0">
              <a:latin typeface="Berlin Sans FB" pitchFamily="34" charset="0"/>
            </a:endParaRPr>
          </a:p>
          <a:p>
            <a:r>
              <a:rPr lang="es-ES" sz="2400" dirty="0" smtClean="0">
                <a:latin typeface="Berlin Sans FB" pitchFamily="34" charset="0"/>
              </a:rPr>
              <a:t>ROMPER LAS AMPOLLAS.</a:t>
            </a:r>
          </a:p>
          <a:p>
            <a:pPr>
              <a:buNone/>
            </a:pPr>
            <a:endParaRPr lang="es-ES" sz="2400" dirty="0" smtClean="0">
              <a:latin typeface="Berlin Sans FB" pitchFamily="34" charset="0"/>
            </a:endParaRPr>
          </a:p>
          <a:p>
            <a:r>
              <a:rPr lang="es-ES" sz="2400" dirty="0" smtClean="0">
                <a:latin typeface="Berlin Sans FB" pitchFamily="34" charset="0"/>
              </a:rPr>
              <a:t>RETIRAR PIEL DESPRENDIDA.</a:t>
            </a:r>
          </a:p>
          <a:p>
            <a:pPr>
              <a:buNone/>
            </a:pPr>
            <a:endParaRPr lang="es-ES" sz="2400" dirty="0" smtClean="0">
              <a:latin typeface="Berlin Sans FB" pitchFamily="34" charset="0"/>
            </a:endParaRPr>
          </a:p>
          <a:p>
            <a:r>
              <a:rPr lang="es-ES" sz="2400" dirty="0" smtClean="0">
                <a:latin typeface="Berlin Sans FB" pitchFamily="34" charset="0"/>
              </a:rPr>
              <a:t>NO JUNTAR PIEL CON PIEL, DEDOS DE MANO O PIE, SEPARARLOS.</a:t>
            </a:r>
          </a:p>
          <a:p>
            <a:endParaRPr lang="es-ES" dirty="0"/>
          </a:p>
        </p:txBody>
      </p:sp>
      <p:pic>
        <p:nvPicPr>
          <p:cNvPr id="5" name="4 Marcador de contenido" descr="REMEDIOSCAS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86446" y="1857364"/>
            <a:ext cx="2619375" cy="38616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114300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ESGUINCES, LUXACIONES Y FRACTURAS</a:t>
            </a:r>
            <a:endParaRPr lang="es-ES" dirty="0"/>
          </a:p>
        </p:txBody>
      </p:sp>
      <p:pic>
        <p:nvPicPr>
          <p:cNvPr id="7" name="Picture 9" descr="DSC_013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2154855" cy="321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9" descr="2-8-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643050"/>
            <a:ext cx="2759075" cy="382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2-8-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4" y="2500306"/>
            <a:ext cx="2628898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428596" y="500042"/>
            <a:ext cx="6500858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 smtClean="0"/>
              <a:t>TRAUMATISMOS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785818"/>
          </a:xfrm>
        </p:spPr>
        <p:txBody>
          <a:bodyPr/>
          <a:lstStyle/>
          <a:p>
            <a:r>
              <a:rPr lang="es-ES" dirty="0" smtClean="0"/>
              <a:t>ESGUINCES Y CONTUSIONES</a:t>
            </a:r>
            <a:endParaRPr lang="es-ES" dirty="0"/>
          </a:p>
        </p:txBody>
      </p:sp>
      <p:pic>
        <p:nvPicPr>
          <p:cNvPr id="4" name="3 Marcador de contenido" descr="QUEHACERESGU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00694" y="3786190"/>
            <a:ext cx="2909038" cy="2500330"/>
          </a:xfrm>
        </p:spPr>
      </p:pic>
      <p:sp>
        <p:nvSpPr>
          <p:cNvPr id="5" name="4 Rectángulo"/>
          <p:cNvSpPr/>
          <p:nvPr/>
        </p:nvSpPr>
        <p:spPr>
          <a:xfrm>
            <a:off x="714348" y="2051700"/>
            <a:ext cx="342902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altLang="es-ES" sz="2000" b="1" dirty="0" smtClean="0">
                <a:solidFill>
                  <a:schemeClr val="folHlink"/>
                </a:solidFill>
                <a:latin typeface="Arial" charset="0"/>
              </a:rPr>
              <a:t>¿QUÉ DEBEMOS HACER?</a:t>
            </a:r>
          </a:p>
          <a:p>
            <a:pPr algn="ctr"/>
            <a:endParaRPr lang="es-ES_tradnl" altLang="es-ES" b="1" dirty="0" smtClean="0">
              <a:solidFill>
                <a:schemeClr val="bg1"/>
              </a:solidFill>
              <a:latin typeface="Arial" charset="0"/>
            </a:endParaRPr>
          </a:p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s-ES_tradnl" altLang="es-ES" sz="2400" dirty="0" smtClean="0">
                <a:latin typeface="Arial" charset="0"/>
              </a:rPr>
              <a:t>Tranquilizar al niño/a.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s-ES_tradnl" altLang="es-ES" sz="2400" b="1" dirty="0" smtClean="0">
                <a:latin typeface="Arial" charset="0"/>
              </a:rPr>
              <a:t>Aplicar frío local.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s-ES_tradnl" altLang="es-ES" sz="2400" b="1" dirty="0" smtClean="0">
                <a:latin typeface="Arial" charset="0"/>
              </a:rPr>
              <a:t>No movilizar</a:t>
            </a:r>
            <a:r>
              <a:rPr lang="es-ES_tradnl" altLang="es-ES" sz="2400" dirty="0" smtClean="0">
                <a:latin typeface="Arial" charset="0"/>
              </a:rPr>
              <a:t> la extremidad.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v"/>
            </a:pPr>
            <a:r>
              <a:rPr lang="es-ES_tradnl" altLang="es-ES" sz="2400" dirty="0" smtClean="0">
                <a:latin typeface="Arial" charset="0"/>
              </a:rPr>
              <a:t>Acuda al Centro de Salud si es necesario.</a:t>
            </a:r>
            <a:endParaRPr lang="es-ES_tradnl" altLang="es-ES" sz="2400" dirty="0">
              <a:latin typeface="Arial" charset="0"/>
            </a:endParaRPr>
          </a:p>
        </p:txBody>
      </p:sp>
      <p:pic>
        <p:nvPicPr>
          <p:cNvPr id="6" name="Picture 11" descr="3895981-joven-con-un-chichon-en-la-cabeza-despues-de-la-cai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285860"/>
            <a:ext cx="306229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428604"/>
            <a:ext cx="5286412" cy="6143668"/>
          </a:xfrm>
        </p:spPr>
        <p:txBody>
          <a:bodyPr>
            <a:normAutofit fontScale="62500" lnSpcReduction="20000"/>
          </a:bodyPr>
          <a:lstStyle/>
          <a:p>
            <a:pPr algn="ctr">
              <a:buFont typeface="Arial" pitchFamily="34" charset="0"/>
              <a:buChar char="•"/>
            </a:pPr>
            <a:r>
              <a:rPr lang="es-ES_tradnl" altLang="es-ES" sz="4500" dirty="0" smtClean="0">
                <a:latin typeface="Arial" charset="0"/>
              </a:rPr>
              <a:t> </a:t>
            </a:r>
            <a:r>
              <a:rPr lang="es-ES_tradnl" altLang="es-ES" sz="4500" u="sng" dirty="0" smtClean="0">
                <a:solidFill>
                  <a:schemeClr val="accent1"/>
                </a:solidFill>
                <a:latin typeface="Arial" charset="0"/>
              </a:rPr>
              <a:t>TRAUMATISMO CRANEOENCEFÁLICO</a:t>
            </a:r>
            <a:r>
              <a:rPr lang="es-ES_tradnl" altLang="es-ES" sz="2400" dirty="0" smtClean="0">
                <a:latin typeface="Arial" charset="0"/>
              </a:rPr>
              <a:t>.</a:t>
            </a:r>
          </a:p>
          <a:p>
            <a:pPr algn="ctr">
              <a:buFont typeface="Arial" pitchFamily="34" charset="0"/>
              <a:buChar char="•"/>
            </a:pPr>
            <a:endParaRPr lang="es-ES_tradnl" altLang="es-ES" sz="2400" dirty="0" smtClean="0">
              <a:latin typeface="Arial" charset="0"/>
            </a:endParaRPr>
          </a:p>
          <a:p>
            <a:r>
              <a:rPr lang="es-ES_tradnl" altLang="es-ES" dirty="0" smtClean="0">
                <a:latin typeface="Arial" charset="0"/>
              </a:rPr>
              <a:t>Pueden producir alteración de la consciencia, lesión cerebral y lesión craneal”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Activar al SEM rápidamente.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Tranquilizar e </a:t>
            </a:r>
            <a:r>
              <a:rPr lang="es-ES_tradnl" altLang="es-ES" b="1" dirty="0" smtClean="0">
                <a:latin typeface="Arial" charset="0"/>
              </a:rPr>
              <a:t>impedir que se mueva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</a:t>
            </a:r>
            <a:r>
              <a:rPr lang="es-ES_tradnl" altLang="es-ES" b="1" dirty="0" smtClean="0">
                <a:latin typeface="Arial" charset="0"/>
              </a:rPr>
              <a:t>No coja en brazos ni levante</a:t>
            </a:r>
            <a:r>
              <a:rPr lang="es-ES_tradnl" altLang="es-ES" dirty="0" smtClean="0">
                <a:latin typeface="Arial" charset="0"/>
              </a:rPr>
              <a:t> al niño/a. Vigilar la </a:t>
            </a:r>
            <a:r>
              <a:rPr lang="es-ES_tradnl" altLang="es-ES" b="1" dirty="0" smtClean="0">
                <a:latin typeface="Arial" charset="0"/>
              </a:rPr>
              <a:t>consciencia </a:t>
            </a:r>
            <a:r>
              <a:rPr lang="es-ES_tradnl" altLang="es-ES" dirty="0" smtClean="0">
                <a:latin typeface="Arial" charset="0"/>
              </a:rPr>
              <a:t>y el triángulo de valoración pediátrica.</a:t>
            </a:r>
          </a:p>
          <a:p>
            <a:pPr algn="ctr">
              <a:buNone/>
            </a:pPr>
            <a:r>
              <a:rPr lang="es-ES_tradnl" altLang="es-ES" b="1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s-ES_tradnl" altLang="es-ES" b="1" u="sng" dirty="0" smtClean="0">
                <a:solidFill>
                  <a:schemeClr val="accent1"/>
                </a:solidFill>
                <a:latin typeface="Arial" charset="0"/>
              </a:rPr>
              <a:t>SIGNOS Y SÍNTOMAS DE ALERTA</a:t>
            </a:r>
            <a:r>
              <a:rPr lang="es-ES_tradnl" altLang="es-ES" b="1" dirty="0" smtClean="0">
                <a:solidFill>
                  <a:schemeClr val="bg1"/>
                </a:solidFill>
                <a:latin typeface="Arial" charset="0"/>
              </a:rPr>
              <a:t>:</a:t>
            </a:r>
            <a:endParaRPr lang="es-ES_tradnl" altLang="es-ES" dirty="0" smtClean="0">
              <a:solidFill>
                <a:schemeClr val="bg1"/>
              </a:solidFill>
              <a:latin typeface="Arial" charset="0"/>
            </a:endParaRPr>
          </a:p>
          <a:p>
            <a:endParaRPr lang="es-ES_tradnl" altLang="es-ES" dirty="0" smtClean="0">
              <a:solidFill>
                <a:schemeClr val="bg1"/>
              </a:solidFill>
              <a:latin typeface="Arial" charset="0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ES_tradnl" altLang="es-ES" dirty="0" smtClean="0">
                <a:latin typeface="Arial" charset="0"/>
              </a:rPr>
              <a:t>  Alteraciones de </a:t>
            </a:r>
            <a:r>
              <a:rPr lang="es-ES_tradnl" altLang="es-ES" b="1" dirty="0" smtClean="0">
                <a:latin typeface="Arial" charset="0"/>
              </a:rPr>
              <a:t>consciencia</a:t>
            </a:r>
            <a:r>
              <a:rPr lang="es-ES_tradnl" altLang="es-ES" dirty="0" smtClean="0">
                <a:latin typeface="Arial" charset="0"/>
              </a:rPr>
              <a:t>: cambios de conducta.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ES_tradnl" altLang="es-ES" dirty="0" smtClean="0">
                <a:latin typeface="Arial" charset="0"/>
              </a:rPr>
              <a:t>  Pérdida de </a:t>
            </a:r>
            <a:r>
              <a:rPr lang="es-ES_tradnl" altLang="es-ES" b="1" dirty="0" smtClean="0">
                <a:latin typeface="Arial" charset="0"/>
              </a:rPr>
              <a:t>memoria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ES_tradnl" altLang="es-ES" dirty="0" smtClean="0">
                <a:latin typeface="Arial" charset="0"/>
              </a:rPr>
              <a:t>  </a:t>
            </a:r>
            <a:r>
              <a:rPr lang="es-ES_tradnl" altLang="es-ES" b="1" dirty="0" smtClean="0">
                <a:latin typeface="Arial" charset="0"/>
              </a:rPr>
              <a:t>Vómitos</a:t>
            </a:r>
            <a:r>
              <a:rPr lang="es-ES_tradnl" altLang="es-ES" dirty="0" smtClean="0">
                <a:latin typeface="Arial" charset="0"/>
              </a:rPr>
              <a:t> repetidos.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ES_tradnl" altLang="es-ES" dirty="0" smtClean="0">
                <a:latin typeface="Arial" charset="0"/>
              </a:rPr>
              <a:t>  </a:t>
            </a:r>
            <a:r>
              <a:rPr lang="es-ES_tradnl" altLang="es-ES" b="1" dirty="0" smtClean="0">
                <a:latin typeface="Arial" charset="0"/>
              </a:rPr>
              <a:t>Dolor </a:t>
            </a:r>
            <a:r>
              <a:rPr lang="es-ES_tradnl" altLang="es-ES" dirty="0" smtClean="0">
                <a:latin typeface="Arial" charset="0"/>
              </a:rPr>
              <a:t>de cabeza.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s-ES_tradnl" altLang="es-ES" b="1" dirty="0" smtClean="0">
                <a:latin typeface="Arial" charset="0"/>
              </a:rPr>
              <a:t>  Llanto</a:t>
            </a:r>
            <a:r>
              <a:rPr lang="es-ES_tradnl" altLang="es-ES" dirty="0" smtClean="0">
                <a:latin typeface="Arial" charset="0"/>
              </a:rPr>
              <a:t> irritable.</a:t>
            </a:r>
          </a:p>
          <a:p>
            <a:endParaRPr lang="es-ES" dirty="0"/>
          </a:p>
        </p:txBody>
      </p:sp>
      <p:pic>
        <p:nvPicPr>
          <p:cNvPr id="4" name="Picture 9" descr="650_1000_3325940191_f52cab4551_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928670"/>
            <a:ext cx="2773361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928694"/>
          </a:xfrm>
        </p:spPr>
        <p:txBody>
          <a:bodyPr/>
          <a:lstStyle/>
          <a:p>
            <a:r>
              <a:rPr lang="es-ES" dirty="0" smtClean="0"/>
              <a:t>LUXACIONES</a:t>
            </a:r>
            <a:endParaRPr lang="es-ES" dirty="0"/>
          </a:p>
        </p:txBody>
      </p:sp>
      <p:pic>
        <p:nvPicPr>
          <p:cNvPr id="4" name="3 Marcador de contenido" descr="QUEHACERFRA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57818" y="3500438"/>
            <a:ext cx="3086051" cy="2471299"/>
          </a:xfrm>
        </p:spPr>
      </p:pic>
      <p:sp>
        <p:nvSpPr>
          <p:cNvPr id="5" name="4 Rectángulo"/>
          <p:cNvSpPr/>
          <p:nvPr/>
        </p:nvSpPr>
        <p:spPr>
          <a:xfrm>
            <a:off x="785786" y="1428736"/>
            <a:ext cx="35719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altLang="es-ES" sz="2400" b="1" dirty="0" smtClean="0">
                <a:latin typeface="Arial" charset="0"/>
              </a:rPr>
              <a:t>PRONACIÓN DOLOROSA:</a:t>
            </a:r>
            <a:endParaRPr lang="es-ES_tradnl" altLang="es-ES" sz="2400" dirty="0" smtClean="0">
              <a:latin typeface="Arial" charset="0"/>
            </a:endParaRPr>
          </a:p>
          <a:p>
            <a:pPr>
              <a:defRPr/>
            </a:pPr>
            <a:endParaRPr lang="es-ES_tradnl" altLang="es-ES" u="sng" dirty="0" smtClean="0">
              <a:latin typeface="Arial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s-ES_tradnl" altLang="es-ES" dirty="0" smtClean="0">
                <a:latin typeface="Arial" charset="0"/>
              </a:rPr>
              <a:t>Desplazamiento del codo, dolorosa y que impide el movimiento.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  <a:defRPr/>
            </a:pPr>
            <a:r>
              <a:rPr lang="es-ES_tradnl" altLang="es-ES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Mecanismo: </a:t>
            </a:r>
            <a:r>
              <a:rPr lang="es-ES_tradnl" altLang="es-ES" dirty="0" smtClean="0">
                <a:latin typeface="Arial" charset="0"/>
              </a:rPr>
              <a:t>al intentar levantar al niño del suelo o al tirarles del brazo, en la acera.</a:t>
            </a:r>
          </a:p>
        </p:txBody>
      </p:sp>
      <p:pic>
        <p:nvPicPr>
          <p:cNvPr id="6" name="Picture 2" descr="Lesión de la cabeza radi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742889"/>
            <a:ext cx="3143272" cy="2515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357166"/>
            <a:ext cx="8183880" cy="1000132"/>
          </a:xfrm>
        </p:spPr>
        <p:txBody>
          <a:bodyPr/>
          <a:lstStyle/>
          <a:p>
            <a:r>
              <a:rPr lang="es-ES" dirty="0" smtClean="0"/>
              <a:t>FRACTURAS</a:t>
            </a:r>
            <a:endParaRPr lang="es-ES" dirty="0"/>
          </a:p>
        </p:txBody>
      </p:sp>
      <p:pic>
        <p:nvPicPr>
          <p:cNvPr id="4" name="5 Marcador de contenido" descr="FRACTAB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86380" y="500042"/>
            <a:ext cx="3528816" cy="2643206"/>
          </a:xfrm>
          <a:prstGeom prst="rect">
            <a:avLst/>
          </a:prstGeom>
        </p:spPr>
      </p:pic>
      <p:pic>
        <p:nvPicPr>
          <p:cNvPr id="5" name="11 Marcador de contenido" descr="HIELOVE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3357562"/>
            <a:ext cx="3357586" cy="3133734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571472" y="1285860"/>
            <a:ext cx="43577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endParaRPr lang="es-ES_tradnl" altLang="es-ES" dirty="0" smtClean="0">
              <a:solidFill>
                <a:schemeClr val="bg1"/>
              </a:solidFill>
              <a:latin typeface="Arial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altLang="es-ES" sz="2400" u="sng" dirty="0" smtClean="0">
                <a:solidFill>
                  <a:schemeClr val="accent1"/>
                </a:solidFill>
                <a:latin typeface="Arial" charset="0"/>
              </a:rPr>
              <a:t> EXTREMIDADES</a:t>
            </a:r>
          </a:p>
          <a:p>
            <a:pPr>
              <a:buFont typeface="Wingdings" pitchFamily="2" charset="2"/>
              <a:buChar char="q"/>
            </a:pPr>
            <a:endParaRPr lang="es-ES_tradnl" altLang="es-ES" sz="2400" u="sng" dirty="0" smtClean="0">
              <a:solidFill>
                <a:schemeClr val="accent1"/>
              </a:solidFill>
              <a:latin typeface="Arial" charset="0"/>
            </a:endParaRPr>
          </a:p>
          <a:p>
            <a:pPr>
              <a:buFont typeface="Wingdings" pitchFamily="2" charset="2"/>
              <a:buChar char="q"/>
            </a:pPr>
            <a:r>
              <a:rPr lang="es-ES_tradnl" altLang="es-ES" sz="2200" b="1" dirty="0" smtClean="0">
                <a:latin typeface="Arial" charset="0"/>
              </a:rPr>
              <a:t>Dolor </a:t>
            </a:r>
            <a:r>
              <a:rPr lang="es-ES_tradnl" altLang="es-ES" sz="2200" dirty="0" smtClean="0">
                <a:latin typeface="Arial" charset="0"/>
              </a:rPr>
              <a:t>que aumenta con la movilidad.</a:t>
            </a:r>
          </a:p>
          <a:p>
            <a:pPr>
              <a:buFont typeface="Wingdings" pitchFamily="2" charset="2"/>
              <a:buChar char="q"/>
            </a:pPr>
            <a:r>
              <a:rPr lang="es-ES_tradnl" altLang="es-ES" sz="2200" dirty="0" smtClean="0">
                <a:latin typeface="Arial" charset="0"/>
              </a:rPr>
              <a:t>  </a:t>
            </a:r>
            <a:r>
              <a:rPr lang="es-ES_tradnl" altLang="es-ES" sz="2200" b="1" dirty="0" smtClean="0">
                <a:latin typeface="Arial" charset="0"/>
              </a:rPr>
              <a:t>Impotencia funcional</a:t>
            </a:r>
            <a:r>
              <a:rPr lang="es-ES_tradnl" altLang="es-ES" sz="2200" dirty="0" smtClean="0">
                <a:latin typeface="Arial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s-ES_tradnl" altLang="es-ES" sz="2200" dirty="0" smtClean="0">
                <a:latin typeface="Arial" charset="0"/>
              </a:rPr>
              <a:t>  </a:t>
            </a:r>
            <a:r>
              <a:rPr lang="es-ES_tradnl" altLang="es-ES" sz="2200" b="1" dirty="0" smtClean="0">
                <a:latin typeface="Arial" charset="0"/>
              </a:rPr>
              <a:t>Edema, hinchazón, rubor</a:t>
            </a:r>
            <a:r>
              <a:rPr lang="es-ES_tradnl" altLang="es-ES" sz="2200" dirty="0" smtClean="0">
                <a:latin typeface="Arial" charset="0"/>
              </a:rPr>
              <a:t>.</a:t>
            </a:r>
          </a:p>
          <a:p>
            <a:pPr>
              <a:buFont typeface="Wingdings" pitchFamily="2" charset="2"/>
              <a:buChar char="q"/>
            </a:pPr>
            <a:r>
              <a:rPr lang="es-ES_tradnl" altLang="es-ES" sz="2200" dirty="0" smtClean="0">
                <a:latin typeface="Arial" charset="0"/>
              </a:rPr>
              <a:t> </a:t>
            </a:r>
            <a:r>
              <a:rPr lang="es-ES_tradnl" altLang="es-ES" sz="2200" b="1" dirty="0" smtClean="0">
                <a:latin typeface="Arial" charset="0"/>
              </a:rPr>
              <a:t>Rotación/acortamiento</a:t>
            </a:r>
            <a:r>
              <a:rPr lang="es-ES_tradnl" altLang="es-ES" sz="2200" dirty="0" smtClean="0">
                <a:latin typeface="Arial" charset="0"/>
              </a:rPr>
              <a:t>.</a:t>
            </a:r>
            <a:endParaRPr lang="es-ES_tradnl" altLang="es-ES" sz="2400" dirty="0" smtClean="0">
              <a:latin typeface="Arial" charset="0"/>
            </a:endParaRPr>
          </a:p>
          <a:p>
            <a:pPr algn="ctr"/>
            <a:r>
              <a:rPr lang="es-ES_tradnl" altLang="es-ES" sz="2400" u="sng" dirty="0" smtClean="0">
                <a:latin typeface="Arial" charset="0"/>
              </a:rPr>
              <a:t>“Ante la duda, pensar que pueda estar fracturado”</a:t>
            </a:r>
          </a:p>
          <a:p>
            <a:pPr algn="ctr"/>
            <a:endParaRPr lang="es-ES_tradnl" altLang="es-ES" sz="2400" u="sng" dirty="0" smtClean="0">
              <a:latin typeface="Arial" charset="0"/>
            </a:endParaRPr>
          </a:p>
          <a:p>
            <a:pPr algn="ctr"/>
            <a:endParaRPr lang="es-ES_tradnl" altLang="es-ES" sz="2400" u="sng" dirty="0" smtClean="0">
              <a:latin typeface="Arial" charset="0"/>
            </a:endParaRPr>
          </a:p>
          <a:p>
            <a:pPr algn="ctr"/>
            <a:endParaRPr lang="es-ES_tradnl" altLang="es-ES" sz="2400" u="sng" dirty="0" smtClean="0">
              <a:latin typeface="Arial" charset="0"/>
            </a:endParaRPr>
          </a:p>
          <a:p>
            <a:pPr algn="ctr"/>
            <a:endParaRPr lang="es-E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502920" y="428604"/>
            <a:ext cx="8183880" cy="114300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RAZONES PARA LA INMOVILIZACIÓN</a:t>
            </a:r>
            <a:endParaRPr lang="es-ES" dirty="0"/>
          </a:p>
        </p:txBody>
      </p:sp>
      <p:sp>
        <p:nvSpPr>
          <p:cNvPr id="6" name="5 Marcador de contenido"/>
          <p:cNvSpPr>
            <a:spLocks noGrp="1"/>
          </p:cNvSpPr>
          <p:nvPr>
            <p:ph idx="1"/>
          </p:nvPr>
        </p:nvSpPr>
        <p:spPr>
          <a:xfrm>
            <a:off x="214282" y="1714488"/>
            <a:ext cx="5357850" cy="457203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s-ES_tradnl" b="1" kern="0" dirty="0" smtClean="0"/>
              <a:t>Evitar el dolor</a:t>
            </a:r>
            <a:r>
              <a:rPr lang="es-ES_tradnl" kern="0" dirty="0" smtClean="0"/>
              <a:t>.</a:t>
            </a:r>
          </a:p>
          <a:p>
            <a:pPr>
              <a:lnSpc>
                <a:spcPct val="90000"/>
              </a:lnSpc>
              <a:buNone/>
              <a:defRPr/>
            </a:pPr>
            <a:endParaRPr lang="es-ES_tradnl" kern="0" dirty="0" smtClean="0"/>
          </a:p>
          <a:p>
            <a:pPr>
              <a:lnSpc>
                <a:spcPct val="90000"/>
              </a:lnSpc>
              <a:buFontTx/>
              <a:buChar char="•"/>
              <a:defRPr/>
            </a:pPr>
            <a:r>
              <a:rPr lang="es-ES_tradnl" b="1" kern="0" dirty="0" smtClean="0"/>
              <a:t>Prevenir o minimizar complicaciones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ES_tradnl" kern="0" dirty="0" smtClean="0"/>
              <a:t>	-Daño de músculos.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ES_tradnl" kern="0" dirty="0" smtClean="0"/>
              <a:t>	-Laceración de piel.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ES_tradnl" kern="0" dirty="0" smtClean="0"/>
              <a:t> 	-Restricción del flujo       sanguíneo.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ES_tradnl" kern="0" dirty="0" smtClean="0"/>
              <a:t>	-Sangrado excesivo.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s-ES_tradnl" kern="0" dirty="0" smtClean="0"/>
              <a:t>	-Parálisis de la extremidad.</a:t>
            </a:r>
            <a:endParaRPr lang="es-ES" kern="0" dirty="0" smtClean="0"/>
          </a:p>
          <a:p>
            <a:endParaRPr lang="es-ES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928802"/>
            <a:ext cx="274796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000240"/>
            <a:ext cx="24161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DSC_02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642918"/>
            <a:ext cx="3011488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DSC_023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000240"/>
            <a:ext cx="27543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INMOVILIZACIONES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6600" dirty="0" smtClean="0"/>
              <a:t>URGENCIAS SECUNDARIAS</a:t>
            </a:r>
            <a:endParaRPr lang="es-E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714348" y="649778"/>
            <a:ext cx="61436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60000"/>
              </a:lnSpc>
              <a:buFont typeface="Arial" charset="0"/>
              <a:buAutoNum type="arabicPeriod"/>
            </a:pPr>
            <a:r>
              <a:rPr lang="es-ES_tradnl" altLang="es-ES" sz="2000" dirty="0" smtClean="0">
                <a:latin typeface="Arial" charset="0"/>
              </a:rPr>
              <a:t>Intoxicaciones.</a:t>
            </a:r>
          </a:p>
          <a:p>
            <a:pPr marL="457200" indent="-457200">
              <a:lnSpc>
                <a:spcPct val="160000"/>
              </a:lnSpc>
              <a:buFont typeface="Arial" charset="0"/>
              <a:buAutoNum type="arabicPeriod"/>
            </a:pPr>
            <a:r>
              <a:rPr lang="es-ES_tradnl" altLang="es-ES" sz="2000" dirty="0" smtClean="0">
                <a:latin typeface="Arial" charset="0"/>
              </a:rPr>
              <a:t>Urgencias pediátricas más frecuentes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Situaciones de dificultad respiratoria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 Deshidratación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Enfriamiento (hipotermia)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Fiebre (hipertermia)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Convulsiones febriles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Convulsiones no relacionadas con fiebre</a:t>
            </a:r>
          </a:p>
          <a:p>
            <a:pPr marL="1093788" lvl="1" indent="-457200">
              <a:lnSpc>
                <a:spcPct val="160000"/>
              </a:lnSpc>
            </a:pPr>
            <a:r>
              <a:rPr lang="es-ES_tradnl" altLang="es-ES" sz="2000" dirty="0" smtClean="0">
                <a:latin typeface="Arial" charset="0"/>
              </a:rPr>
              <a:t>Reacciones alérgicas</a:t>
            </a:r>
          </a:p>
          <a:p>
            <a:pPr marL="457200" indent="-457200">
              <a:lnSpc>
                <a:spcPct val="160000"/>
              </a:lnSpc>
              <a:buFont typeface="Arial" charset="0"/>
              <a:buAutoNum type="arabicPeriod"/>
            </a:pPr>
            <a:r>
              <a:rPr lang="es-ES_tradnl" altLang="es-ES" sz="2000" dirty="0" smtClean="0">
                <a:latin typeface="Arial" charset="0"/>
              </a:rPr>
              <a:t>Botiquín</a:t>
            </a:r>
            <a:endParaRPr lang="es-ES_tradnl" altLang="es-ES" sz="20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INTOXICACIONES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642910" y="714356"/>
            <a:ext cx="4071966" cy="574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70000"/>
              </a:lnSpc>
              <a:defRPr/>
            </a:pPr>
            <a:r>
              <a:rPr lang="es-ES_tradnl" altLang="es-ES" dirty="0" smtClean="0">
                <a:latin typeface="Arial" charset="0"/>
              </a:rPr>
              <a:t>Llamamos </a:t>
            </a:r>
            <a:r>
              <a:rPr lang="es-ES_tradnl" altLang="es-ES" b="1" dirty="0" smtClean="0">
                <a:latin typeface="Arial" charset="0"/>
              </a:rPr>
              <a:t>“</a:t>
            </a:r>
            <a:r>
              <a:rPr lang="es-ES_tradnl" altLang="es-ES" b="1" u="sng" dirty="0" smtClean="0">
                <a:latin typeface="Arial" charset="0"/>
              </a:rPr>
              <a:t>TÓXICO</a:t>
            </a:r>
            <a:r>
              <a:rPr lang="es-ES_tradnl" altLang="es-ES" b="1" dirty="0" smtClean="0">
                <a:latin typeface="Arial" charset="0"/>
              </a:rPr>
              <a:t> a cualquier     </a:t>
            </a:r>
          </a:p>
          <a:p>
            <a:pPr>
              <a:lnSpc>
                <a:spcPct val="170000"/>
              </a:lnSpc>
              <a:defRPr/>
            </a:pPr>
            <a:r>
              <a:rPr lang="es-ES_tradnl" altLang="es-ES" b="1" dirty="0" smtClean="0">
                <a:latin typeface="Arial" charset="0"/>
              </a:rPr>
              <a:t>Sustancia que, una vez introducida en el organismo, es capaz de lesionarlo, ya sea a largo plazo, o bien de manera inmediata</a:t>
            </a:r>
            <a:r>
              <a:rPr lang="es-ES_tradnl" altLang="es-ES" dirty="0" smtClean="0">
                <a:latin typeface="Arial" charset="0"/>
              </a:rPr>
              <a:t>”.</a:t>
            </a:r>
          </a:p>
          <a:p>
            <a:pPr>
              <a:lnSpc>
                <a:spcPct val="170000"/>
              </a:lnSpc>
              <a:defRPr/>
            </a:pPr>
            <a:r>
              <a:rPr lang="es-ES_tradnl" altLang="es-ES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s-ES_tradnl" altLang="es-ES" dirty="0" smtClean="0">
                <a:latin typeface="Arial" charset="0"/>
              </a:rPr>
              <a:t>Los síntomas dependerán del tipo de tóxico, influyendo la cantidad, la vía de entrada, el tiempo de exposición, etc.</a:t>
            </a:r>
          </a:p>
          <a:p>
            <a:pPr>
              <a:lnSpc>
                <a:spcPct val="170000"/>
              </a:lnSpc>
              <a:defRPr/>
            </a:pPr>
            <a:endParaRPr lang="es-ES_tradnl" altLang="es-ES" dirty="0" smtClean="0">
              <a:latin typeface="Arial" charset="0"/>
            </a:endParaRPr>
          </a:p>
          <a:p>
            <a:pPr>
              <a:lnSpc>
                <a:spcPct val="170000"/>
              </a:lnSpc>
              <a:defRPr/>
            </a:pPr>
            <a:endParaRPr lang="es-ES_tradnl" altLang="es-ES" dirty="0" smtClean="0">
              <a:latin typeface="Arial" charset="0"/>
            </a:endParaRPr>
          </a:p>
          <a:p>
            <a:pPr>
              <a:lnSpc>
                <a:spcPct val="170000"/>
              </a:lnSpc>
              <a:defRPr/>
            </a:pPr>
            <a:endParaRPr lang="es-ES_tradnl" altLang="es-ES" dirty="0" smtClean="0"/>
          </a:p>
        </p:txBody>
      </p:sp>
      <p:pic>
        <p:nvPicPr>
          <p:cNvPr id="4" name="Picture 9" descr="bebe-medicament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1850" y="4143380"/>
            <a:ext cx="19621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500562" y="428604"/>
            <a:ext cx="464343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altLang="es-ES" sz="28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SÍNTOMAS: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Dolor o molestias abdominales. Vómitos, náuseas y diarreas (pueden ser de aparición tardía)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Aumento de la temperatura corporal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Afectación del estado general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Erupción cutánea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Sudoración importante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Alteración de la conciencia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Visión nublada</a:t>
            </a:r>
          </a:p>
          <a:p>
            <a:pPr lvl="1">
              <a:lnSpc>
                <a:spcPct val="120000"/>
              </a:lnSpc>
              <a:buFontTx/>
              <a:buChar char="•"/>
              <a:defRPr/>
            </a:pPr>
            <a:r>
              <a:rPr lang="es-ES_tradnl" altLang="es-ES" sz="2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Convulsiones</a:t>
            </a:r>
            <a:endParaRPr lang="es-E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VÍAS DE INTOXICACIÓN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00034" y="428604"/>
            <a:ext cx="4572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Tx/>
              <a:buChar char="•"/>
              <a:defRPr/>
            </a:pPr>
            <a:r>
              <a:rPr lang="es-ES_tradnl" altLang="es-ES" sz="2000" b="1" dirty="0" smtClean="0">
                <a:latin typeface="Arial" charset="0"/>
              </a:rPr>
              <a:t>Vía digestiva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Medicamentos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Venenos (pesticidas, raticidas)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Algunos alimentos como setas, plantas…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Productos de limpieza de uso doméstico</a:t>
            </a:r>
          </a:p>
          <a:p>
            <a:pPr lvl="1">
              <a:buFontTx/>
              <a:buChar char="•"/>
              <a:defRPr/>
            </a:pPr>
            <a:r>
              <a:rPr lang="es-ES_tradnl" altLang="es-ES" sz="2000" b="1" dirty="0" smtClean="0">
                <a:latin typeface="Arial" charset="0"/>
              </a:rPr>
              <a:t>Vía respiratoria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Humos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Gases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Aerosoles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vapores</a:t>
            </a:r>
            <a:endParaRPr lang="es-ES_tradnl" altLang="es-ES" sz="2800" dirty="0" smtClean="0"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s-ES_tradnl" altLang="es-ES" sz="2000" b="1" dirty="0" smtClean="0">
                <a:latin typeface="Arial" charset="0"/>
              </a:rPr>
              <a:t>Vía cutánea o mucosa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Insecticidas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Desengrasadores industriales, productos químicos</a:t>
            </a:r>
          </a:p>
          <a:p>
            <a:pPr lvl="2">
              <a:buFontTx/>
              <a:buChar char="•"/>
              <a:defRPr/>
            </a:pPr>
            <a:r>
              <a:rPr lang="es-ES_tradnl" altLang="es-ES" dirty="0" smtClean="0">
                <a:latin typeface="Arial" charset="0"/>
              </a:rPr>
              <a:t>Picaduras de animales</a:t>
            </a:r>
          </a:p>
        </p:txBody>
      </p:sp>
      <p:pic>
        <p:nvPicPr>
          <p:cNvPr id="4" name="Picture 7" descr="accidente_artic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333375"/>
            <a:ext cx="29527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Intoxicacione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14752"/>
            <a:ext cx="3303587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TRATAMIENTO INTOXICACIONES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0" y="351235"/>
            <a:ext cx="5429256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800" b="1" dirty="0" smtClean="0">
                <a:latin typeface="Arial" charset="0"/>
              </a:rPr>
              <a:t>    </a:t>
            </a:r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DEBEMOS HACER?</a:t>
            </a:r>
          </a:p>
          <a:p>
            <a:endParaRPr lang="es-ES_tradnl" altLang="es-ES" sz="2000" b="1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sz="2200" b="1" dirty="0" smtClean="0">
                <a:latin typeface="Arial" charset="0"/>
              </a:rPr>
              <a:t>PROTEGERNOS</a:t>
            </a:r>
            <a:r>
              <a:rPr lang="es-ES_tradnl" altLang="es-ES" sz="2200" dirty="0" smtClean="0">
                <a:latin typeface="Arial" charset="0"/>
              </a:rPr>
              <a:t> para evitar la </a:t>
            </a:r>
            <a:r>
              <a:rPr lang="es-ES_tradnl" altLang="es-ES" sz="2200" b="1" dirty="0" smtClean="0">
                <a:latin typeface="Arial" charset="0"/>
              </a:rPr>
              <a:t>auto intoxicación</a:t>
            </a:r>
            <a:r>
              <a:rPr lang="es-ES_tradnl" altLang="es-ES" sz="2200" dirty="0" smtClean="0">
                <a:latin typeface="Arial" charset="0"/>
              </a:rPr>
              <a:t>. Por ejemplo, usar guantes. </a:t>
            </a:r>
          </a:p>
          <a:p>
            <a:pPr marL="742950" lvl="1" indent="-285750"/>
            <a:endParaRPr lang="es-ES_tradnl" altLang="es-ES" sz="2200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sz="2200" b="1" dirty="0" smtClean="0">
                <a:latin typeface="Arial" charset="0"/>
              </a:rPr>
              <a:t>ELIMINAR EL RIESGO O ALEJAR AL NIÑO DE DICHO RIESGO.</a:t>
            </a:r>
            <a:r>
              <a:rPr lang="es-ES_tradnl" altLang="es-ES" sz="2200" dirty="0" smtClean="0">
                <a:latin typeface="Arial" charset="0"/>
              </a:rPr>
              <a:t> Por ejemplo, quitarle la ropa, irrigar abundantemente con agua corriente</a:t>
            </a:r>
          </a:p>
          <a:p>
            <a:pPr marL="742950" lvl="1" indent="-285750"/>
            <a:endParaRPr lang="es-ES_tradnl" altLang="es-ES" sz="2200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sz="2200" b="1" dirty="0" smtClean="0">
                <a:latin typeface="Arial" charset="0"/>
              </a:rPr>
              <a:t>CONTROL DE LA APARIENCIA DEL LACTANTE O NIÑO, LA RESPIRACIÓN Y EL ASPECTO DE LA PIEL.</a:t>
            </a:r>
            <a:endParaRPr lang="es-ES_tradnl" altLang="es-ES" sz="2200" b="1" dirty="0">
              <a:latin typeface="Arial" charset="0"/>
            </a:endParaRPr>
          </a:p>
        </p:txBody>
      </p:sp>
      <p:pic>
        <p:nvPicPr>
          <p:cNvPr id="7" name="6 Imagen" descr="foto lavar heri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72132" y="1643050"/>
            <a:ext cx="3024182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0" y="500042"/>
            <a:ext cx="9429784" cy="307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dirty="0" smtClean="0">
                <a:latin typeface="Arial" charset="0"/>
              </a:rPr>
              <a:t>Asegurar la </a:t>
            </a:r>
            <a:r>
              <a:rPr lang="es-ES_tradnl" altLang="es-ES" sz="2200" b="1" dirty="0" smtClean="0">
                <a:latin typeface="Arial" charset="0"/>
              </a:rPr>
              <a:t>PERMEABILIDAD DE LA VÍA AÉREA.</a:t>
            </a:r>
          </a:p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b="1" dirty="0" smtClean="0">
                <a:latin typeface="Arial" charset="0"/>
              </a:rPr>
              <a:t>IDENTIFICAR EL TÓXICO, LA CANTIDAD Y EL TIEMPO</a:t>
            </a:r>
            <a:r>
              <a:rPr lang="es-ES_tradnl" altLang="es-ES" sz="2200" dirty="0" smtClean="0">
                <a:latin typeface="Arial" charset="0"/>
              </a:rPr>
              <a:t> desde</a:t>
            </a:r>
          </a:p>
          <a:p>
            <a:pPr lvl="1">
              <a:lnSpc>
                <a:spcPct val="110000"/>
              </a:lnSpc>
              <a:defRPr/>
            </a:pPr>
            <a:r>
              <a:rPr lang="es-ES_tradnl" altLang="es-ES" sz="2200" dirty="0" smtClean="0">
                <a:latin typeface="Arial" charset="0"/>
              </a:rPr>
              <a:t> la exposición.</a:t>
            </a:r>
          </a:p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b="1" dirty="0" smtClean="0">
                <a:latin typeface="Arial" charset="0"/>
              </a:rPr>
              <a:t>RECOGER UNA MUESTRA DEL TÓXICO</a:t>
            </a:r>
            <a:r>
              <a:rPr lang="es-ES_tradnl" altLang="es-ES" sz="2200" dirty="0" smtClean="0">
                <a:latin typeface="Arial" charset="0"/>
              </a:rPr>
              <a:t>, si es posible.</a:t>
            </a:r>
          </a:p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b="1" dirty="0" smtClean="0">
                <a:latin typeface="Arial" charset="0"/>
              </a:rPr>
              <a:t>AIREAR LA ESTANCIA</a:t>
            </a:r>
            <a:r>
              <a:rPr lang="es-ES_tradnl" altLang="es-ES" sz="2200" dirty="0" smtClean="0">
                <a:latin typeface="Arial" charset="0"/>
              </a:rPr>
              <a:t> en caso de disolventes o hidrocarburos.</a:t>
            </a:r>
          </a:p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dirty="0" smtClean="0">
                <a:latin typeface="Arial" charset="0"/>
              </a:rPr>
              <a:t>Estar </a:t>
            </a:r>
            <a:r>
              <a:rPr lang="es-ES_tradnl" altLang="es-ES" sz="2200" b="1" dirty="0" smtClean="0">
                <a:latin typeface="Arial" charset="0"/>
              </a:rPr>
              <a:t>PREPARADO PARA INICIAR LA RCP</a:t>
            </a:r>
            <a:r>
              <a:rPr lang="es-ES_tradnl" altLang="es-ES" sz="2200" dirty="0" smtClean="0">
                <a:latin typeface="Arial" charset="0"/>
              </a:rPr>
              <a:t>.</a:t>
            </a:r>
          </a:p>
          <a:p>
            <a:pPr lvl="1">
              <a:lnSpc>
                <a:spcPct val="110000"/>
              </a:lnSpc>
              <a:buFontTx/>
              <a:buChar char="•"/>
              <a:defRPr/>
            </a:pPr>
            <a:r>
              <a:rPr lang="es-ES_tradnl" altLang="es-ES" sz="2200" dirty="0" smtClean="0">
                <a:latin typeface="Arial" charset="0"/>
              </a:rPr>
              <a:t>Llamar al </a:t>
            </a:r>
            <a:r>
              <a:rPr lang="es-ES_tradnl" altLang="es-ES" sz="2200" b="1" dirty="0" smtClean="0">
                <a:latin typeface="Arial" charset="0"/>
              </a:rPr>
              <a:t>112 </a:t>
            </a:r>
            <a:r>
              <a:rPr lang="es-ES_tradnl" altLang="es-ES" sz="2200" dirty="0" smtClean="0">
                <a:latin typeface="Arial" charset="0"/>
              </a:rPr>
              <a:t>o al TELÉFONO DE TOXICOLOGÍA </a:t>
            </a:r>
            <a:r>
              <a:rPr lang="es-ES_tradnl" altLang="es-ES" sz="2200" b="1" dirty="0" smtClean="0">
                <a:latin typeface="Arial" charset="0"/>
              </a:rPr>
              <a:t>(915620420)</a:t>
            </a:r>
            <a:r>
              <a:rPr lang="es-ES_tradnl" altLang="es-ES" sz="2200" dirty="0" smtClean="0">
                <a:latin typeface="Arial" charset="0"/>
              </a:rPr>
              <a:t> </a:t>
            </a:r>
          </a:p>
          <a:p>
            <a:pPr lvl="1">
              <a:lnSpc>
                <a:spcPct val="110000"/>
              </a:lnSpc>
              <a:defRPr/>
            </a:pPr>
            <a:r>
              <a:rPr lang="es-ES_tradnl" altLang="es-ES" sz="2200" dirty="0" smtClean="0">
                <a:latin typeface="Arial" charset="0"/>
              </a:rPr>
              <a:t>para obtener información y/o alertar a los servicios de emergencias</a:t>
            </a:r>
          </a:p>
        </p:txBody>
      </p:sp>
      <p:pic>
        <p:nvPicPr>
          <p:cNvPr id="4" name="Picture 10" descr="Bebes-borrachos"/>
          <p:cNvPicPr>
            <a:picLocks noChangeAspect="1" noChangeArrowheads="1"/>
          </p:cNvPicPr>
          <p:nvPr/>
        </p:nvPicPr>
        <p:blipFill>
          <a:blip r:embed="rId2" cstate="print"/>
          <a:srcRect b="16483"/>
          <a:stretch>
            <a:fillRect/>
          </a:stretch>
        </p:blipFill>
        <p:spPr bwMode="auto">
          <a:xfrm>
            <a:off x="1000100" y="4286256"/>
            <a:ext cx="7072362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TRATAMIENTO DE INTOXICACIONES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642910" y="714356"/>
            <a:ext cx="4572000" cy="393954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NO DEBEMOS HACER?</a:t>
            </a:r>
          </a:p>
          <a:p>
            <a:pPr>
              <a:defRPr/>
            </a:pPr>
            <a:endParaRPr lang="es-ES_tradnl" altLang="es-ES" b="1" dirty="0" smtClean="0"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s-ES_tradnl" altLang="es-ES" sz="2200" dirty="0" smtClean="0">
                <a:latin typeface="Arial" charset="0"/>
              </a:rPr>
              <a:t>Administrar remedios caseros para </a:t>
            </a:r>
            <a:r>
              <a:rPr lang="es-ES_tradnl" altLang="es-ES" sz="2200" b="1" dirty="0" smtClean="0">
                <a:latin typeface="Arial" charset="0"/>
              </a:rPr>
              <a:t>“diluir o desactivar el tóxico”</a:t>
            </a:r>
            <a:r>
              <a:rPr lang="es-ES_tradnl" altLang="es-ES" sz="2200" dirty="0" smtClean="0">
                <a:latin typeface="Arial" charset="0"/>
              </a:rPr>
              <a:t> (leche, clara de huevo…) sin previo consejo médico</a:t>
            </a:r>
          </a:p>
          <a:p>
            <a:pPr lvl="1">
              <a:defRPr/>
            </a:pPr>
            <a:endParaRPr lang="es-ES_tradnl" altLang="es-ES" sz="2200" dirty="0" smtClean="0">
              <a:latin typeface="Arial" charset="0"/>
            </a:endParaRPr>
          </a:p>
          <a:p>
            <a:pPr lvl="1">
              <a:buFontTx/>
              <a:buChar char="•"/>
              <a:defRPr/>
            </a:pPr>
            <a:r>
              <a:rPr lang="es-ES_tradnl" altLang="es-ES" sz="2200" dirty="0" smtClean="0">
                <a:latin typeface="Arial" charset="0"/>
              </a:rPr>
              <a:t>Provocar el </a:t>
            </a:r>
            <a:r>
              <a:rPr lang="es-ES_tradnl" altLang="es-ES" sz="2200" b="1" dirty="0" smtClean="0">
                <a:latin typeface="Arial" charset="0"/>
              </a:rPr>
              <a:t>vómito</a:t>
            </a:r>
            <a:r>
              <a:rPr lang="es-ES_tradnl" altLang="es-ES" sz="2200" dirty="0" smtClean="0">
                <a:latin typeface="Arial" charset="0"/>
              </a:rPr>
              <a:t>, si no nos lo han recomendado</a:t>
            </a:r>
            <a:endParaRPr lang="es-ES" dirty="0"/>
          </a:p>
        </p:txBody>
      </p:sp>
      <p:pic>
        <p:nvPicPr>
          <p:cNvPr id="4" name="3 Imagen" descr="CUIDADO DETERGENT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928670"/>
            <a:ext cx="3500462" cy="35004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URGENCIAS RESPIRATORIAS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428596" y="428604"/>
            <a:ext cx="64294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dirty="0" smtClean="0">
                <a:latin typeface="Arial" charset="0"/>
              </a:rPr>
              <a:t>Algunas generan dificultades como el aumento del trabajo     respiratorio (costillas marcadas, aleteo, ruidos). En estos casos siempre hay que consultar al pediatra.</a:t>
            </a:r>
          </a:p>
          <a:p>
            <a:pPr algn="ctr"/>
            <a:endParaRPr lang="es-ES_tradnl" altLang="es-ES" dirty="0" smtClean="0">
              <a:latin typeface="Arial" charset="0"/>
            </a:endParaRPr>
          </a:p>
          <a:p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TIPOS:</a:t>
            </a:r>
          </a:p>
          <a:p>
            <a:endParaRPr lang="es-ES_tradnl" altLang="es-ES" sz="2000" dirty="0" smtClean="0">
              <a:latin typeface="Arial" charset="0"/>
            </a:endParaRPr>
          </a:p>
          <a:p>
            <a:pPr marL="285750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LARINGITIS AGUDA o inflamación repentina de la glotis(edema de glotis, crup laríngeo, estridor laríngeo)</a:t>
            </a:r>
          </a:p>
          <a:p>
            <a:pPr marL="285750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Infección severa de la zona supraglótica o EPIGLOTITIS</a:t>
            </a:r>
          </a:p>
          <a:p>
            <a:pPr marL="285750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BRONQUITIS o infección del bronquio.</a:t>
            </a:r>
          </a:p>
          <a:p>
            <a:pPr marL="285750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CRISIS ASMÁTICA, estrechamiento del bronquio por inflamación.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s-ES_tradnl" altLang="es-ES" sz="2000" dirty="0" smtClean="0">
                <a:latin typeface="Arial" charset="0"/>
              </a:rPr>
              <a:t>   CUERPO EXTRAÑO</a:t>
            </a:r>
            <a:endParaRPr lang="es-ES_tradnl" altLang="es-ES" sz="3200" b="1" dirty="0">
              <a:latin typeface="Arial" charset="0"/>
            </a:endParaRPr>
          </a:p>
        </p:txBody>
      </p:sp>
      <p:pic>
        <p:nvPicPr>
          <p:cNvPr id="4" name="Picture 11" descr="laringit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19925" y="1000108"/>
            <a:ext cx="173355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0" y="428604"/>
            <a:ext cx="8643966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000" b="1" dirty="0" smtClean="0">
                <a:latin typeface="Arial" charset="0"/>
              </a:rPr>
              <a:t>       </a:t>
            </a:r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QUÉ DEBEMOS HACER?</a:t>
            </a:r>
          </a:p>
          <a:p>
            <a:endParaRPr lang="es-ES_tradnl" altLang="es-ES" sz="2000" b="1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Alertar al 112 o trasladar al enfermo de manera urgente a un centro sanitario.</a:t>
            </a:r>
          </a:p>
          <a:p>
            <a:pPr marL="742950" lvl="1" indent="-285750">
              <a:buFontTx/>
              <a:buChar char="•"/>
            </a:pPr>
            <a:r>
              <a:rPr lang="es-ES_tradnl" altLang="es-ES" sz="2000" b="1" dirty="0" smtClean="0">
                <a:latin typeface="Arial" charset="0"/>
              </a:rPr>
              <a:t>Apertura de la vía respiratoria</a:t>
            </a:r>
            <a:r>
              <a:rPr lang="es-ES_tradnl" altLang="es-ES" sz="2000" dirty="0" smtClean="0">
                <a:latin typeface="Arial" charset="0"/>
              </a:rPr>
              <a:t> y limpiaremos, sin forzar ni manipular, la cavidad bucal de secreciones.</a:t>
            </a:r>
          </a:p>
          <a:p>
            <a:pPr marL="742950" lvl="1" indent="-285750">
              <a:buFontTx/>
              <a:buChar char="•"/>
            </a:pPr>
            <a:r>
              <a:rPr lang="es-ES_tradnl" altLang="es-ES" sz="2000" b="1" dirty="0" smtClean="0">
                <a:latin typeface="Arial" charset="0"/>
              </a:rPr>
              <a:t>Tratar la fiebre</a:t>
            </a:r>
          </a:p>
          <a:p>
            <a:pPr marL="742950" lvl="1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Siempre dejaremos al niño </a:t>
            </a:r>
            <a:r>
              <a:rPr lang="es-ES_tradnl" altLang="es-ES" sz="2000" b="1" dirty="0" smtClean="0">
                <a:latin typeface="Arial" charset="0"/>
              </a:rPr>
              <a:t>sentado</a:t>
            </a:r>
            <a:r>
              <a:rPr lang="es-ES_tradnl" altLang="es-ES" sz="2000" dirty="0" smtClean="0">
                <a:latin typeface="Arial" charset="0"/>
              </a:rPr>
              <a:t>, lo que le permitirá respirar.</a:t>
            </a:r>
          </a:p>
          <a:p>
            <a:pPr marL="742950" lvl="1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Controle en todo memento la </a:t>
            </a:r>
            <a:r>
              <a:rPr lang="es-ES_tradnl" altLang="es-ES" sz="2000" b="1" dirty="0" smtClean="0">
                <a:latin typeface="Arial" charset="0"/>
              </a:rPr>
              <a:t>apariencia, el aspecto de la piel y la respiración del lactante o niño.</a:t>
            </a:r>
            <a:endParaRPr lang="es-ES_tradnl" altLang="es-ES" sz="2000" b="1" dirty="0">
              <a:latin typeface="Arial" charset="0"/>
            </a:endParaRPr>
          </a:p>
        </p:txBody>
      </p:sp>
      <p:pic>
        <p:nvPicPr>
          <p:cNvPr id="4" name="Picture 10" descr="Crup-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214818"/>
            <a:ext cx="5000660" cy="237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URGENCIAS RESPIRATORIAS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00034" y="500043"/>
            <a:ext cx="6786610" cy="2771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NO DEBEMOS HACER?</a:t>
            </a:r>
            <a:endParaRPr lang="es-ES" altLang="es-ES" sz="3600" b="1" dirty="0" smtClean="0">
              <a:latin typeface="Arial" charset="0"/>
            </a:endParaRPr>
          </a:p>
          <a:p>
            <a:pPr lvl="1"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-ES" altLang="es-ES" sz="2800" b="1" dirty="0" smtClean="0">
                <a:latin typeface="Arial" charset="0"/>
              </a:rPr>
              <a:t> </a:t>
            </a:r>
            <a:r>
              <a:rPr lang="es-ES" altLang="es-ES" sz="2800" dirty="0" smtClean="0">
                <a:latin typeface="Arial" charset="0"/>
              </a:rPr>
              <a:t>Prepararle vahos o inhalaciones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r>
              <a:rPr lang="es-ES" altLang="es-ES" sz="2800" dirty="0" smtClean="0">
                <a:latin typeface="Arial" charset="0"/>
              </a:rPr>
              <a:t>(eucaliptos…) muy calientes</a:t>
            </a:r>
          </a:p>
          <a:p>
            <a:pPr lvl="1"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-ES" altLang="es-ES" sz="2800" dirty="0" smtClean="0">
                <a:latin typeface="Arial" charset="0"/>
              </a:rPr>
              <a:t> Desabrigar al niño, exponerlo al frío</a:t>
            </a:r>
          </a:p>
          <a:p>
            <a:pPr lvl="1"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s-ES" altLang="es-ES" sz="2800" dirty="0" smtClean="0">
                <a:latin typeface="Arial" charset="0"/>
              </a:rPr>
              <a:t> Darle medicación por nuestra cuenta</a:t>
            </a:r>
          </a:p>
          <a:p>
            <a:pPr lvl="1">
              <a:lnSpc>
                <a:spcPct val="50000"/>
              </a:lnSpc>
              <a:spcBef>
                <a:spcPct val="50000"/>
              </a:spcBef>
            </a:pPr>
            <a:endParaRPr lang="es-ES" altLang="es-ES" sz="3200" dirty="0">
              <a:latin typeface="Arial" charset="0"/>
            </a:endParaRPr>
          </a:p>
        </p:txBody>
      </p:sp>
      <p:pic>
        <p:nvPicPr>
          <p:cNvPr id="4" name="3 Imagen" descr="MEDIC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14612" y="3429000"/>
            <a:ext cx="2857500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CRISIS ASMÁTICA</a:t>
            </a:r>
            <a:endParaRPr lang="es-ES" dirty="0"/>
          </a:p>
        </p:txBody>
      </p:sp>
      <p:pic>
        <p:nvPicPr>
          <p:cNvPr id="3" name="2 Imagen" descr="factores asma.png"/>
          <p:cNvPicPr>
            <a:picLocks noChangeAspect="1"/>
          </p:cNvPicPr>
          <p:nvPr/>
        </p:nvPicPr>
        <p:blipFill>
          <a:blip r:embed="rId2" cstate="print"/>
          <a:srcRect b="9999"/>
          <a:stretch>
            <a:fillRect/>
          </a:stretch>
        </p:blipFill>
        <p:spPr>
          <a:xfrm>
            <a:off x="785786" y="571480"/>
            <a:ext cx="4105275" cy="4286280"/>
          </a:xfrm>
          <a:prstGeom prst="rect">
            <a:avLst/>
          </a:prstGeom>
        </p:spPr>
      </p:pic>
      <p:pic>
        <p:nvPicPr>
          <p:cNvPr id="4" name="3 Imagen" descr="ASM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785794"/>
            <a:ext cx="3143272" cy="3071834"/>
          </a:xfrm>
          <a:prstGeom prst="rect">
            <a:avLst/>
          </a:prstGeom>
        </p:spPr>
      </p:pic>
      <p:pic>
        <p:nvPicPr>
          <p:cNvPr id="6" name="5 Imagen" descr="INH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4071942"/>
            <a:ext cx="3028950" cy="151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357158" y="500042"/>
            <a:ext cx="6500842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3200" b="1" dirty="0" smtClean="0">
                <a:solidFill>
                  <a:schemeClr val="folHlink"/>
                </a:solidFill>
                <a:latin typeface="Arial" charset="0"/>
              </a:rPr>
              <a:t>DESHIDRATACIÓN AGUDA</a:t>
            </a:r>
          </a:p>
          <a:p>
            <a:endParaRPr lang="es-ES_tradnl" altLang="es-ES" sz="3200" b="1" dirty="0" smtClean="0">
              <a:solidFill>
                <a:schemeClr val="folHlink"/>
              </a:solidFill>
              <a:latin typeface="Arial" charset="0"/>
            </a:endParaRPr>
          </a:p>
          <a:p>
            <a:endParaRPr lang="es-ES_tradnl" altLang="es-ES" sz="800" b="1" dirty="0" smtClean="0">
              <a:solidFill>
                <a:schemeClr val="folHlink"/>
              </a:solidFill>
              <a:latin typeface="Arial" charset="0"/>
            </a:endParaRPr>
          </a:p>
          <a:p>
            <a:r>
              <a:rPr lang="es-ES_tradnl" altLang="es-ES" dirty="0" smtClean="0">
                <a:latin typeface="Arial" charset="0"/>
              </a:rPr>
              <a:t>La deshidratación es la pérdida de agua </a:t>
            </a:r>
          </a:p>
          <a:p>
            <a:r>
              <a:rPr lang="es-ES_tradnl" altLang="es-ES" dirty="0" smtClean="0">
                <a:latin typeface="Arial" charset="0"/>
              </a:rPr>
              <a:t>del organismo. El lactante y el niño pequeño, </a:t>
            </a:r>
          </a:p>
          <a:p>
            <a:r>
              <a:rPr lang="es-ES_tradnl" altLang="es-ES" dirty="0" smtClean="0">
                <a:latin typeface="Arial" charset="0"/>
              </a:rPr>
              <a:t>por sus características físicas, pueden</a:t>
            </a:r>
          </a:p>
          <a:p>
            <a:r>
              <a:rPr lang="es-ES_tradnl" altLang="es-ES" dirty="0" smtClean="0">
                <a:latin typeface="Arial" charset="0"/>
              </a:rPr>
              <a:t> perder agua con más rapidez</a:t>
            </a:r>
          </a:p>
          <a:p>
            <a:endParaRPr lang="es-ES_tradnl" altLang="es-ES" dirty="0" smtClean="0">
              <a:latin typeface="Arial" charset="0"/>
            </a:endParaRPr>
          </a:p>
          <a:p>
            <a:endParaRPr lang="es-ES_tradnl" altLang="es-ES" dirty="0" smtClean="0">
              <a:latin typeface="Arial" charset="0"/>
            </a:endParaRPr>
          </a:p>
          <a:p>
            <a:endParaRPr lang="es-ES_tradnl" altLang="es-ES" dirty="0" smtClean="0">
              <a:latin typeface="Arial" charset="0"/>
            </a:endParaRPr>
          </a:p>
          <a:p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CAUSAS</a:t>
            </a:r>
          </a:p>
          <a:p>
            <a:endParaRPr lang="es-ES_tradnl" altLang="es-ES" sz="1000" b="1" dirty="0" smtClean="0">
              <a:latin typeface="Arial" charset="0"/>
            </a:endParaRPr>
          </a:p>
          <a:p>
            <a:pPr marL="285750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Gastroenteritis aguda. </a:t>
            </a:r>
          </a:p>
          <a:p>
            <a:pPr marL="285750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Mala preparación de los biberones por </a:t>
            </a:r>
          </a:p>
          <a:p>
            <a:pPr marL="285750" indent="-285750"/>
            <a:r>
              <a:rPr lang="es-ES_tradnl" altLang="es-ES" sz="2000" dirty="0" smtClean="0">
                <a:latin typeface="Arial" charset="0"/>
              </a:rPr>
              <a:t>    falta de higiene o por dosis mal preparadas</a:t>
            </a:r>
          </a:p>
          <a:p>
            <a:pPr marL="285750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Exposición a temperaturas muy altas o exceso de sol</a:t>
            </a:r>
          </a:p>
          <a:p>
            <a:pPr marL="285750" indent="-285750">
              <a:buFontTx/>
              <a:buChar char="•"/>
            </a:pPr>
            <a:r>
              <a:rPr lang="es-ES_tradnl" altLang="es-ES" sz="2000" dirty="0" smtClean="0">
                <a:latin typeface="Arial" charset="0"/>
              </a:rPr>
              <a:t>Trastornos médicos específicos (problemas renales, hormonales y metabólicos)</a:t>
            </a:r>
            <a:endParaRPr lang="es-ES_tradnl" altLang="es-ES" sz="2000" dirty="0">
              <a:latin typeface="Arial" charset="0"/>
            </a:endParaRPr>
          </a:p>
        </p:txBody>
      </p:sp>
      <p:pic>
        <p:nvPicPr>
          <p:cNvPr id="4" name="Picture 11" descr="20071115_mgb_deshidratacion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1643050"/>
            <a:ext cx="3174994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DESHIDRATACIÓN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428596" y="428604"/>
            <a:ext cx="6429404" cy="396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32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SÍNTOMAS Y SIGNOS</a:t>
            </a:r>
          </a:p>
          <a:p>
            <a:endParaRPr lang="es-ES_tradnl" altLang="es-ES" b="1" dirty="0" smtClean="0">
              <a:latin typeface="Arial" charset="0"/>
            </a:endParaRPr>
          </a:p>
          <a:p>
            <a:pPr marL="285750" indent="-285750">
              <a:lnSpc>
                <a:spcPct val="14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Niño o lactante irritable en el primer momento; a medida que pasa el tiempo está más </a:t>
            </a:r>
            <a:r>
              <a:rPr lang="es-ES_tradnl" altLang="es-ES" b="1" dirty="0" smtClean="0">
                <a:latin typeface="Arial" charset="0"/>
              </a:rPr>
              <a:t>decaído y somnoliento</a:t>
            </a:r>
            <a:r>
              <a:rPr lang="es-ES_tradnl" altLang="es-ES" dirty="0" smtClean="0">
                <a:latin typeface="Arial" charset="0"/>
              </a:rPr>
              <a:t>. </a:t>
            </a:r>
          </a:p>
          <a:p>
            <a:pPr marL="285750" indent="-285750">
              <a:lnSpc>
                <a:spcPct val="140000"/>
              </a:lnSpc>
              <a:buFontTx/>
              <a:buChar char="•"/>
            </a:pPr>
            <a:r>
              <a:rPr lang="es-ES_tradnl" altLang="es-ES" b="1" dirty="0" smtClean="0">
                <a:latin typeface="Arial" charset="0"/>
              </a:rPr>
              <a:t>Signo del pliegue:</a:t>
            </a:r>
            <a:r>
              <a:rPr lang="es-ES_tradnl" altLang="es-ES" dirty="0" smtClean="0">
                <a:latin typeface="Arial" charset="0"/>
              </a:rPr>
              <a:t> la piel, al pellizcarla, mantiene el pliegue. El mejor sitio para hacerlo es el abdomen.</a:t>
            </a:r>
          </a:p>
          <a:p>
            <a:pPr marL="285750" indent="-285750">
              <a:lnSpc>
                <a:spcPct val="14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Las mucosas, la lengua y los labios estarán </a:t>
            </a:r>
            <a:r>
              <a:rPr lang="es-ES_tradnl" altLang="es-ES" b="1" dirty="0" smtClean="0">
                <a:latin typeface="Arial" charset="0"/>
              </a:rPr>
              <a:t>secos</a:t>
            </a:r>
            <a:r>
              <a:rPr lang="es-ES_tradnl" altLang="es-ES" dirty="0" smtClean="0">
                <a:latin typeface="Arial" charset="0"/>
              </a:rPr>
              <a:t> o muy pastosos</a:t>
            </a:r>
          </a:p>
          <a:p>
            <a:pPr marL="285750" indent="-285750">
              <a:lnSpc>
                <a:spcPct val="14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Ocasionalmente fiebre</a:t>
            </a:r>
          </a:p>
          <a:p>
            <a:pPr marL="285750" indent="-285750">
              <a:lnSpc>
                <a:spcPct val="14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Poca </a:t>
            </a:r>
            <a:r>
              <a:rPr lang="es-ES_tradnl" altLang="es-ES" b="1" dirty="0" smtClean="0">
                <a:latin typeface="Arial" charset="0"/>
              </a:rPr>
              <a:t>emisión de orina</a:t>
            </a:r>
            <a:endParaRPr lang="es-ES_tradnl" altLang="es-ES" b="1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DESHIDRATACIÓN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357158" y="500043"/>
            <a:ext cx="4214842" cy="516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DEBEMOS HACER?</a:t>
            </a:r>
            <a:endParaRPr lang="es-ES_tradnl" altLang="es-ES" sz="2200" b="1" dirty="0" smtClean="0">
              <a:latin typeface="Arial" charset="0"/>
            </a:endParaRPr>
          </a:p>
          <a:p>
            <a:endParaRPr lang="es-ES_tradnl" altLang="es-ES" b="1" dirty="0" smtClean="0">
              <a:latin typeface="Arial" charset="0"/>
            </a:endParaRP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Sólo si el niño está consciente, podemos intentar una </a:t>
            </a:r>
            <a:r>
              <a:rPr lang="es-ES_tradnl" altLang="es-ES" b="1" dirty="0" smtClean="0">
                <a:latin typeface="Arial" charset="0"/>
              </a:rPr>
              <a:t>hidratación oral</a:t>
            </a:r>
            <a:r>
              <a:rPr lang="es-ES_tradnl" altLang="es-ES" dirty="0" smtClean="0">
                <a:latin typeface="Arial" charset="0"/>
              </a:rPr>
              <a:t> (ej.: </a:t>
            </a:r>
            <a:r>
              <a:rPr lang="es-ES_tradnl" altLang="es-ES" dirty="0" err="1" smtClean="0">
                <a:latin typeface="Arial" charset="0"/>
              </a:rPr>
              <a:t>sueroral</a:t>
            </a:r>
            <a:r>
              <a:rPr lang="es-ES_tradnl" altLang="es-ES" dirty="0" smtClean="0">
                <a:latin typeface="Arial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Si no está consciente, alerte al 112. 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Si es posible, cuantifique la orina y las defecaciones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Coloque al niño en </a:t>
            </a:r>
            <a:r>
              <a:rPr lang="es-ES_tradnl" altLang="es-ES" b="1" dirty="0" smtClean="0">
                <a:latin typeface="Arial" charset="0"/>
              </a:rPr>
              <a:t>posición lateral</a:t>
            </a:r>
            <a:r>
              <a:rPr lang="es-ES_tradnl" altLang="es-ES" dirty="0" smtClean="0">
                <a:latin typeface="Arial" charset="0"/>
              </a:rPr>
              <a:t>. Controle en todo momento la apariencia, el aspecto de la piel y la respiración</a:t>
            </a:r>
          </a:p>
          <a:p>
            <a:pPr marL="285750" indent="-285750">
              <a:lnSpc>
                <a:spcPct val="12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Alerte al 112.</a:t>
            </a:r>
          </a:p>
          <a:p>
            <a:pPr marL="742950" lvl="1" indent="-285750"/>
            <a:endParaRPr lang="es-ES_tradnl" altLang="es-ES" dirty="0">
              <a:latin typeface="Arial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643438" y="642918"/>
            <a:ext cx="4071934" cy="323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spcBef>
                <a:spcPct val="60000"/>
              </a:spcBef>
            </a:pPr>
            <a:r>
              <a:rPr lang="es-ES" altLang="es-ES" sz="2400" b="1" dirty="0" smtClean="0">
                <a:latin typeface="Arial" charset="0"/>
              </a:rPr>
              <a:t> </a:t>
            </a:r>
            <a:r>
              <a:rPr lang="es-ES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NO DEBEMOS HACER?</a:t>
            </a:r>
            <a:endParaRPr lang="es-ES" altLang="es-ES" sz="2400" b="1" dirty="0" smtClean="0">
              <a:solidFill>
                <a:schemeClr val="accent1">
                  <a:lumMod val="75000"/>
                </a:schemeClr>
              </a:solidFill>
              <a:latin typeface="Arial" charset="0"/>
            </a:endParaRPr>
          </a:p>
          <a:p>
            <a:pPr>
              <a:lnSpc>
                <a:spcPct val="70000"/>
              </a:lnSpc>
              <a:spcBef>
                <a:spcPct val="60000"/>
              </a:spcBef>
            </a:pPr>
            <a:endParaRPr lang="es-ES" altLang="es-ES" b="1" dirty="0" smtClean="0">
              <a:latin typeface="Arial" charset="0"/>
            </a:endParaRPr>
          </a:p>
          <a:p>
            <a:pPr>
              <a:lnSpc>
                <a:spcPct val="60000"/>
              </a:lnSpc>
              <a:spcBef>
                <a:spcPct val="60000"/>
              </a:spcBef>
              <a:buFontTx/>
              <a:buChar char="•"/>
            </a:pPr>
            <a:endParaRPr lang="es-ES" altLang="es-ES" b="1" dirty="0" smtClean="0">
              <a:latin typeface="Arial" charset="0"/>
            </a:endParaRPr>
          </a:p>
          <a:p>
            <a:pPr>
              <a:lnSpc>
                <a:spcPct val="60000"/>
              </a:lnSpc>
              <a:spcBef>
                <a:spcPct val="60000"/>
              </a:spcBef>
              <a:buFontTx/>
              <a:buChar char="•"/>
            </a:pPr>
            <a:r>
              <a:rPr lang="es-ES" altLang="es-ES" b="1" dirty="0" smtClean="0">
                <a:latin typeface="Arial" charset="0"/>
              </a:rPr>
              <a:t> </a:t>
            </a:r>
            <a:r>
              <a:rPr lang="es-ES" altLang="es-ES" sz="2000" dirty="0" smtClean="0">
                <a:latin typeface="Arial" charset="0"/>
              </a:rPr>
              <a:t>Mantener al niño expuesto a focos de calor.</a:t>
            </a:r>
          </a:p>
          <a:p>
            <a:pPr>
              <a:lnSpc>
                <a:spcPct val="60000"/>
              </a:lnSpc>
              <a:spcBef>
                <a:spcPct val="60000"/>
              </a:spcBef>
              <a:buFontTx/>
              <a:buChar char="•"/>
            </a:pPr>
            <a:r>
              <a:rPr lang="es-ES" altLang="es-ES" sz="2000" dirty="0" smtClean="0">
                <a:latin typeface="Arial" charset="0"/>
              </a:rPr>
              <a:t>Darle grandes cantidades de líquidos de una vez porque facilita el vómito.</a:t>
            </a:r>
          </a:p>
          <a:p>
            <a:pPr>
              <a:lnSpc>
                <a:spcPct val="60000"/>
              </a:lnSpc>
              <a:spcBef>
                <a:spcPct val="60000"/>
              </a:spcBef>
              <a:buFontTx/>
              <a:buChar char="•"/>
            </a:pPr>
            <a:r>
              <a:rPr lang="es-ES" altLang="es-ES" sz="2000" dirty="0" smtClean="0">
                <a:latin typeface="Arial" charset="0"/>
              </a:rPr>
              <a:t>Darle medicamentos por nuestra cuenta.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428596" y="357166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32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ENFRIAMIENTO (HIPOTERMIA)</a:t>
            </a:r>
          </a:p>
          <a:p>
            <a:endParaRPr lang="es-ES_tradnl" altLang="es-ES" b="1" dirty="0" smtClean="0">
              <a:latin typeface="Arial" charset="0"/>
            </a:endParaRPr>
          </a:p>
          <a:p>
            <a:r>
              <a:rPr lang="es-ES_tradnl" altLang="es-ES" dirty="0" smtClean="0">
                <a:latin typeface="Arial" charset="0"/>
              </a:rPr>
              <a:t>Los sistemas de regulación de la temperatura en el lactante y en niños pequeños no están aún lo suficientemente desarrollados. </a:t>
            </a:r>
          </a:p>
          <a:p>
            <a:endParaRPr lang="es-ES_tradnl" altLang="es-ES" sz="800" b="1" dirty="0" smtClean="0">
              <a:latin typeface="Arial" charset="0"/>
            </a:endParaRPr>
          </a:p>
          <a:p>
            <a:r>
              <a:rPr lang="es-ES_tradnl" altLang="es-ES" sz="2800" b="1" dirty="0" smtClean="0">
                <a:latin typeface="Arial" charset="0"/>
              </a:rPr>
              <a:t>SIGNOS Y SÍNTOMAS</a:t>
            </a:r>
          </a:p>
          <a:p>
            <a:endParaRPr lang="es-ES_tradnl" altLang="es-ES" sz="2800" b="1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Piel fría al tacto, puede tener un aspecto pálido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Niño poco activo, inusualmente tranquilo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Temblores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Respiración lenta y poco profunda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Falta de apetito</a:t>
            </a:r>
          </a:p>
        </p:txBody>
      </p:sp>
      <p:pic>
        <p:nvPicPr>
          <p:cNvPr id="4" name="Picture 14" descr="termometr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000504"/>
            <a:ext cx="3683000" cy="240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HIPOTERMIA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571472" y="500042"/>
            <a:ext cx="60007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DEBEMOS HACER?</a:t>
            </a:r>
          </a:p>
          <a:p>
            <a:endParaRPr lang="es-ES_tradnl" altLang="es-ES" sz="2400" b="1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 Retire prendas mojadas y cambie pañales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 cubra la cabeza con un gorrito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 envuélvalo en una manta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 caliente la habitación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Si el estado de conciencia es bueno, ofrecer bebidas calientes</a:t>
            </a:r>
          </a:p>
          <a:p>
            <a:pPr marL="742950" lvl="1" indent="-285750"/>
            <a:endParaRPr lang="es-ES_tradnl" altLang="es-ES" dirty="0" smtClean="0">
              <a:latin typeface="Arial" charset="0"/>
            </a:endParaRPr>
          </a:p>
          <a:p>
            <a:r>
              <a:rPr lang="es-ES_tradnl" altLang="es-ES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NO DEBEMOS HACER?</a:t>
            </a:r>
          </a:p>
          <a:p>
            <a:endParaRPr lang="es-ES_tradnl" altLang="es-ES" sz="2400" b="1" dirty="0" smtClean="0">
              <a:latin typeface="Arial" charset="0"/>
            </a:endParaRP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Bañarlo con agua caliente (atención a los cambios bruscos de temperatura)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Darle friegas enérgicas</a:t>
            </a:r>
          </a:p>
          <a:p>
            <a:pPr marL="742950" lvl="1" indent="-285750"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Tenerlo expuesto a corrientes de aire y humedad ambiental</a:t>
            </a:r>
            <a:endParaRPr lang="es-ES_tradnl" altLang="es-E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428596" y="588222"/>
            <a:ext cx="8715404" cy="5807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3200" b="1" dirty="0" smtClean="0">
                <a:solidFill>
                  <a:schemeClr val="folHlink"/>
                </a:solidFill>
                <a:latin typeface="Arial" charset="0"/>
              </a:rPr>
              <a:t>FIEBRE (HIPERTERMIA)</a:t>
            </a:r>
          </a:p>
          <a:p>
            <a:pPr algn="ctr"/>
            <a:r>
              <a:rPr lang="es-ES_tradnl" altLang="es-ES" sz="2000" dirty="0" smtClean="0">
                <a:latin typeface="Arial" charset="0"/>
              </a:rPr>
              <a:t>Se considera fiebre a la temperatura corporal superior a los 38º C. </a:t>
            </a:r>
          </a:p>
          <a:p>
            <a:pPr algn="ctr"/>
            <a:r>
              <a:rPr lang="es-ES_tradnl" altLang="es-ES" sz="2000" dirty="0" smtClean="0">
                <a:latin typeface="Arial" charset="0"/>
              </a:rPr>
              <a:t>No es una enfermedad en sí misma, sino un síntoma</a:t>
            </a:r>
            <a:endParaRPr lang="es-ES_tradnl" altLang="es-ES" sz="2000" b="1" dirty="0" smtClean="0">
              <a:latin typeface="Arial" charset="0"/>
            </a:endParaRPr>
          </a:p>
          <a:p>
            <a:endParaRPr lang="es-ES_tradnl" altLang="es-ES" sz="1600" b="1" dirty="0" smtClean="0">
              <a:latin typeface="Arial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b="1" dirty="0" smtClean="0">
                <a:latin typeface="Arial" charset="0"/>
              </a:rPr>
              <a:t> </a:t>
            </a:r>
            <a:r>
              <a:rPr lang="es-ES_tradnl" altLang="es-ES" dirty="0" smtClean="0">
                <a:latin typeface="Arial" charset="0"/>
              </a:rPr>
              <a:t>Asegúrese de que </a:t>
            </a:r>
            <a:r>
              <a:rPr lang="es-ES_tradnl" altLang="es-ES" b="1" dirty="0" smtClean="0">
                <a:latin typeface="Arial" charset="0"/>
              </a:rPr>
              <a:t>toma la temperatura</a:t>
            </a:r>
            <a:r>
              <a:rPr lang="es-ES_tradnl" altLang="es-ES" dirty="0" smtClean="0">
                <a:latin typeface="Arial" charset="0"/>
              </a:rPr>
              <a:t> de forma correcta.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Si está preocupado acuda al </a:t>
            </a:r>
            <a:r>
              <a:rPr lang="es-ES_tradnl" altLang="es-ES" b="1" dirty="0" smtClean="0">
                <a:latin typeface="Arial" charset="0"/>
              </a:rPr>
              <a:t>centro de salud o al pediatra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No se angustie: </a:t>
            </a:r>
            <a:r>
              <a:rPr lang="es-ES_tradnl" altLang="es-ES" b="1" dirty="0" smtClean="0">
                <a:latin typeface="Arial" charset="0"/>
              </a:rPr>
              <a:t>intente controlar la temperatura con los medicamentos habituales o por métodos físicos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Fiebre </a:t>
            </a:r>
            <a:r>
              <a:rPr lang="es-ES_tradnl" altLang="es-ES" b="1" dirty="0" smtClean="0">
                <a:latin typeface="Arial" charset="0"/>
              </a:rPr>
              <a:t>no es igual a gravedad</a:t>
            </a:r>
            <a:r>
              <a:rPr lang="es-ES_tradnl" altLang="es-ES" dirty="0" smtClean="0">
                <a:latin typeface="Arial" charset="0"/>
              </a:rPr>
              <a:t>.</a:t>
            </a:r>
            <a:r>
              <a:rPr lang="es-ES_tradnl" altLang="es-ES" sz="1600" dirty="0" smtClean="0">
                <a:latin typeface="Arial" charset="0"/>
              </a:rPr>
              <a:t> 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endParaRPr lang="es-ES_tradnl" altLang="es-ES" sz="1600" dirty="0" smtClean="0">
              <a:latin typeface="Arial" charset="0"/>
            </a:endParaRPr>
          </a:p>
          <a:p>
            <a:pPr>
              <a:lnSpc>
                <a:spcPct val="130000"/>
              </a:lnSpc>
            </a:pPr>
            <a:r>
              <a:rPr lang="es-ES_tradnl" altLang="es-ES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NO DEBEMOS HACER?</a:t>
            </a:r>
            <a:r>
              <a:rPr lang="es-ES_tradnl" altLang="es-ES" sz="1600" dirty="0" smtClean="0">
                <a:latin typeface="Arial" charset="0"/>
              </a:rPr>
              <a:t/>
            </a:r>
            <a:br>
              <a:rPr lang="es-ES_tradnl" altLang="es-ES" sz="1600" dirty="0" smtClean="0">
                <a:latin typeface="Arial" charset="0"/>
              </a:rPr>
            </a:br>
            <a:r>
              <a:rPr lang="es-ES_tradnl" altLang="es-ES" sz="1600" dirty="0" smtClean="0">
                <a:latin typeface="Arial" charset="0"/>
              </a:rPr>
              <a:t/>
            </a:r>
            <a:br>
              <a:rPr lang="es-ES_tradnl" altLang="es-ES" sz="1600" dirty="0" smtClean="0">
                <a:latin typeface="Arial" charset="0"/>
              </a:rPr>
            </a:br>
            <a:r>
              <a:rPr lang="es-ES_tradnl" altLang="es-ES" b="1" dirty="0" smtClean="0">
                <a:latin typeface="Arial" charset="0"/>
              </a:rPr>
              <a:t>Abrigar y tapar al niño “para que sude”</a:t>
            </a:r>
            <a:br>
              <a:rPr lang="es-ES_tradnl" altLang="es-ES" b="1" dirty="0" smtClean="0">
                <a:latin typeface="Arial" charset="0"/>
              </a:rPr>
            </a:br>
            <a:r>
              <a:rPr lang="es-ES_tradnl" altLang="es-ES" b="1" dirty="0" smtClean="0">
                <a:latin typeface="Arial" charset="0"/>
              </a:rPr>
              <a:t>Darle bebidas calientes</a:t>
            </a:r>
            <a:br>
              <a:rPr lang="es-ES_tradnl" altLang="es-ES" b="1" dirty="0" smtClean="0">
                <a:latin typeface="Arial" charset="0"/>
              </a:rPr>
            </a:br>
            <a:r>
              <a:rPr lang="es-ES_tradnl" altLang="es-ES" b="1" dirty="0" smtClean="0">
                <a:latin typeface="Arial" charset="0"/>
              </a:rPr>
              <a:t>Bañarlo en agua fría.</a:t>
            </a:r>
            <a:br>
              <a:rPr lang="es-ES_tradnl" altLang="es-ES" b="1" dirty="0" smtClean="0">
                <a:latin typeface="Arial" charset="0"/>
              </a:rPr>
            </a:br>
            <a:r>
              <a:rPr lang="es-ES_tradnl" altLang="es-ES" b="1" dirty="0" smtClean="0">
                <a:latin typeface="Arial" charset="0"/>
              </a:rPr>
              <a:t>Darle antibióticos </a:t>
            </a:r>
            <a:endParaRPr lang="es-ES_tradnl" altLang="es-ES" b="1" dirty="0">
              <a:latin typeface="Arial" charset="0"/>
            </a:endParaRPr>
          </a:p>
        </p:txBody>
      </p:sp>
      <p:pic>
        <p:nvPicPr>
          <p:cNvPr id="4" name="Picture 14" descr="termometr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714753"/>
            <a:ext cx="3571868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0" y="357166"/>
            <a:ext cx="6572264" cy="5675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800" b="1" dirty="0" smtClean="0">
                <a:latin typeface="Arial" charset="0"/>
              </a:rPr>
              <a:t>      </a:t>
            </a:r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DEBEMOS HACER?</a:t>
            </a:r>
          </a:p>
          <a:p>
            <a:endParaRPr lang="es-ES_tradnl" altLang="es-ES" b="1" dirty="0" smtClean="0">
              <a:solidFill>
                <a:schemeClr val="bg1"/>
              </a:solidFill>
              <a:latin typeface="Arial" charset="0"/>
            </a:endParaRP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b="1" dirty="0" smtClean="0">
                <a:latin typeface="Arial" charset="0"/>
              </a:rPr>
              <a:t>MANTENGA AL NIÑO FRESCO Y CÓMODO</a:t>
            </a:r>
            <a:r>
              <a:rPr lang="es-ES_tradnl" altLang="es-ES" dirty="0" smtClean="0">
                <a:latin typeface="Arial" charset="0"/>
              </a:rPr>
              <a:t>, poco abrigado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b="1" dirty="0" smtClean="0">
                <a:latin typeface="Arial" charset="0"/>
              </a:rPr>
              <a:t>Bebidas frescas y ligeras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sz="2000" b="1" dirty="0" smtClean="0">
                <a:latin typeface="Arial" charset="0"/>
              </a:rPr>
              <a:t>Refresque</a:t>
            </a:r>
            <a:r>
              <a:rPr lang="es-ES_tradnl" altLang="es-ES" sz="2000" dirty="0" smtClean="0">
                <a:latin typeface="Arial" charset="0"/>
              </a:rPr>
              <a:t> al niño con </a:t>
            </a:r>
            <a:r>
              <a:rPr lang="es-ES_tradnl" altLang="es-ES" sz="2000" b="1" dirty="0" smtClean="0">
                <a:latin typeface="Arial" charset="0"/>
              </a:rPr>
              <a:t>agua tibia</a:t>
            </a:r>
            <a:r>
              <a:rPr lang="es-ES_tradnl" altLang="es-ES" dirty="0" smtClean="0">
                <a:latin typeface="Arial" charset="0"/>
              </a:rPr>
              <a:t> por medio de compresas o en la bañera, si mantiene un buen estado de conciencia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Siga la </a:t>
            </a:r>
            <a:r>
              <a:rPr lang="es-ES_tradnl" altLang="es-ES" sz="2000" b="1" dirty="0" smtClean="0">
                <a:latin typeface="Arial" charset="0"/>
              </a:rPr>
              <a:t>pauta de medicación</a:t>
            </a:r>
            <a:r>
              <a:rPr lang="es-ES_tradnl" altLang="es-ES" sz="2000" dirty="0" smtClean="0">
                <a:latin typeface="Arial" charset="0"/>
              </a:rPr>
              <a:t> </a:t>
            </a:r>
            <a:r>
              <a:rPr lang="es-ES_tradnl" altLang="es-ES" dirty="0" smtClean="0">
                <a:latin typeface="Arial" charset="0"/>
              </a:rPr>
              <a:t>(antitérmicos) recomendada por su pediatra</a:t>
            </a:r>
          </a:p>
          <a:p>
            <a:pPr marL="742950" lvl="1" indent="-285750">
              <a:lnSpc>
                <a:spcPct val="120000"/>
              </a:lnSpc>
            </a:pPr>
            <a:r>
              <a:rPr lang="es-ES_tradnl" altLang="es-ES" sz="2400" dirty="0" smtClean="0">
                <a:latin typeface="Arial" charset="0"/>
              </a:rPr>
              <a:t> </a:t>
            </a:r>
            <a:r>
              <a:rPr lang="es-ES_tradnl" altLang="es-ES" sz="24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ACUDIR AL MÉDICO O LLAMAR AL 112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Temperatura </a:t>
            </a:r>
            <a:r>
              <a:rPr lang="es-ES_tradnl" altLang="es-ES" b="1" dirty="0" smtClean="0">
                <a:latin typeface="Arial" charset="0"/>
              </a:rPr>
              <a:t>superior a 40 º C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Lactantes </a:t>
            </a:r>
            <a:r>
              <a:rPr lang="es-ES_tradnl" altLang="es-ES" b="1" dirty="0" smtClean="0">
                <a:latin typeface="Arial" charset="0"/>
              </a:rPr>
              <a:t>menores de 3 meses.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Presencia de </a:t>
            </a:r>
            <a:r>
              <a:rPr lang="es-ES_tradnl" altLang="es-ES" b="1" dirty="0" smtClean="0">
                <a:latin typeface="Arial" charset="0"/>
              </a:rPr>
              <a:t>espasmos, rigidez o convulsiones.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Alteración del triángulo de evaluación pediátrico</a:t>
            </a:r>
          </a:p>
          <a:p>
            <a:pPr marL="742950" lvl="1" indent="-285750">
              <a:lnSpc>
                <a:spcPct val="120000"/>
              </a:lnSpc>
              <a:buFontTx/>
              <a:buChar char="•"/>
            </a:pPr>
            <a:r>
              <a:rPr lang="es-ES_tradnl" altLang="es-ES" dirty="0" smtClean="0">
                <a:latin typeface="Arial" charset="0"/>
              </a:rPr>
              <a:t>Aparición de </a:t>
            </a:r>
            <a:r>
              <a:rPr lang="es-ES_tradnl" altLang="es-ES" b="1" dirty="0" smtClean="0">
                <a:latin typeface="Arial" charset="0"/>
              </a:rPr>
              <a:t>erupciones o manchas.</a:t>
            </a:r>
            <a:endParaRPr lang="es-ES_tradnl" altLang="es-ES" b="1" dirty="0">
              <a:latin typeface="Arial" charset="0"/>
            </a:endParaRPr>
          </a:p>
        </p:txBody>
      </p:sp>
      <p:pic>
        <p:nvPicPr>
          <p:cNvPr id="4" name="Picture 9" descr="Muerte-s%C3%BAbita-en-los-beb%C3%A9s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765174"/>
            <a:ext cx="2214578" cy="4164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428596" y="500043"/>
            <a:ext cx="8286808" cy="2911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562600" algn="l"/>
                <a:tab pos="6642100" algn="l"/>
              </a:tabLst>
            </a:pPr>
            <a:r>
              <a:rPr lang="es-ES_tradnl" altLang="es-ES" sz="3200" b="1" dirty="0" smtClean="0">
                <a:solidFill>
                  <a:schemeClr val="folHlink"/>
                </a:solidFill>
                <a:latin typeface="Arial" charset="0"/>
              </a:rPr>
              <a:t>CONVULSIONES FEBRILES</a:t>
            </a:r>
          </a:p>
          <a:p>
            <a:pPr>
              <a:lnSpc>
                <a:spcPct val="120000"/>
              </a:lnSpc>
              <a:tabLst>
                <a:tab pos="5562600" algn="l"/>
                <a:tab pos="6642100" algn="l"/>
              </a:tabLst>
            </a:pPr>
            <a:endParaRPr lang="es-ES_tradnl" altLang="es-ES" b="1" dirty="0" smtClean="0">
              <a:solidFill>
                <a:schemeClr val="folHlink"/>
              </a:solidFill>
              <a:latin typeface="Arial" charset="0"/>
            </a:endParaRPr>
          </a:p>
          <a:p>
            <a:pPr>
              <a:lnSpc>
                <a:spcPct val="120000"/>
              </a:lnSpc>
              <a:tabLst>
                <a:tab pos="5562600" algn="l"/>
                <a:tab pos="6642100" algn="l"/>
              </a:tabLst>
            </a:pPr>
            <a:r>
              <a:rPr lang="es-ES_tradnl" altLang="es-ES" b="1" dirty="0" smtClean="0">
                <a:latin typeface="Arial" charset="0"/>
              </a:rPr>
              <a:t>Es una de las causas más frecuentes de urgencias en los lactantes y niños. Generalmente, suelen ser consecuencia de un aumento de la temperatura (fiebre) rápido, aunque pueden deberse a fiebre alta mantenida.</a:t>
            </a:r>
          </a:p>
          <a:p>
            <a:pPr>
              <a:lnSpc>
                <a:spcPct val="120000"/>
              </a:lnSpc>
              <a:tabLst>
                <a:tab pos="5562600" algn="l"/>
                <a:tab pos="6642100" algn="l"/>
              </a:tabLst>
            </a:pPr>
            <a:endParaRPr lang="es-ES_tradnl" altLang="es-ES" b="1" dirty="0" smtClean="0">
              <a:latin typeface="Arial" charset="0"/>
            </a:endParaRPr>
          </a:p>
          <a:p>
            <a:pPr>
              <a:lnSpc>
                <a:spcPct val="120000"/>
              </a:lnSpc>
              <a:tabLst>
                <a:tab pos="5562600" algn="l"/>
                <a:tab pos="6642100" algn="l"/>
              </a:tabLst>
            </a:pPr>
            <a:endParaRPr lang="es-ES_tradnl" altLang="es-ES" b="1" dirty="0">
              <a:latin typeface="Arial" charset="0"/>
            </a:endParaRPr>
          </a:p>
        </p:txBody>
      </p:sp>
      <p:pic>
        <p:nvPicPr>
          <p:cNvPr id="6" name="Picture 9" descr="tn_convuls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3000372"/>
            <a:ext cx="38100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CONVULSIONES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642910" y="428604"/>
            <a:ext cx="700092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562600" algn="l"/>
                <a:tab pos="6642100" algn="l"/>
              </a:tabLst>
            </a:pPr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SIGNOS Y SÍNTOMAS CONVULSIONES</a:t>
            </a:r>
          </a:p>
          <a:p>
            <a:pPr>
              <a:lnSpc>
                <a:spcPct val="120000"/>
              </a:lnSpc>
              <a:tabLst>
                <a:tab pos="5562600" algn="l"/>
                <a:tab pos="6642100" algn="l"/>
              </a:tabLst>
            </a:pPr>
            <a:endParaRPr lang="es-ES_tradnl" altLang="es-ES" b="1" dirty="0" smtClean="0">
              <a:latin typeface="Arial" charset="0"/>
            </a:endParaRPr>
          </a:p>
          <a:p>
            <a:pPr>
              <a:lnSpc>
                <a:spcPct val="120000"/>
              </a:lnSpc>
              <a:buFontTx/>
              <a:buChar char="•"/>
              <a:tabLst>
                <a:tab pos="5562600" algn="l"/>
                <a:tab pos="6642100" algn="l"/>
              </a:tabLst>
            </a:pPr>
            <a:r>
              <a:rPr lang="es-ES_tradnl" altLang="es-ES" b="1" dirty="0" smtClean="0">
                <a:latin typeface="Arial" charset="0"/>
              </a:rPr>
              <a:t> </a:t>
            </a:r>
            <a:r>
              <a:rPr lang="es-ES_tradnl" altLang="es-ES" sz="2000" b="1" dirty="0" smtClean="0">
                <a:latin typeface="Arial" charset="0"/>
              </a:rPr>
              <a:t>PÉRDIDA DE CONCIENCIA</a:t>
            </a:r>
            <a:r>
              <a:rPr lang="es-ES_tradnl" altLang="es-ES" dirty="0" smtClean="0">
                <a:latin typeface="Arial" charset="0"/>
              </a:rPr>
              <a:t>.</a:t>
            </a:r>
          </a:p>
          <a:p>
            <a:pPr>
              <a:lnSpc>
                <a:spcPct val="120000"/>
              </a:lnSpc>
              <a:buFontTx/>
              <a:buChar char="•"/>
              <a:tabLst>
                <a:tab pos="5562600" algn="l"/>
                <a:tab pos="6642100" algn="l"/>
              </a:tabLst>
            </a:pPr>
            <a:r>
              <a:rPr lang="es-ES_tradnl" altLang="es-ES" dirty="0" smtClean="0">
                <a:latin typeface="Arial" charset="0"/>
              </a:rPr>
              <a:t> Las convulsiones  son crisis que afectan a todo el cuerpo. Suelen ser de </a:t>
            </a:r>
            <a:r>
              <a:rPr lang="es-ES_tradnl" altLang="es-ES" b="1" dirty="0" smtClean="0">
                <a:latin typeface="Arial" charset="0"/>
              </a:rPr>
              <a:t>contracción-relajación</a:t>
            </a:r>
            <a:r>
              <a:rPr lang="es-ES_tradnl" altLang="es-ES" dirty="0" smtClean="0">
                <a:latin typeface="Arial" charset="0"/>
              </a:rPr>
              <a:t>, pero también podemos encontrarlas en un cuerpo flácido o sólo rígido</a:t>
            </a:r>
          </a:p>
          <a:p>
            <a:pPr>
              <a:lnSpc>
                <a:spcPct val="120000"/>
              </a:lnSpc>
              <a:buFontTx/>
              <a:buChar char="•"/>
              <a:tabLst>
                <a:tab pos="5562600" algn="l"/>
                <a:tab pos="6642100" algn="l"/>
              </a:tabLst>
            </a:pPr>
            <a:r>
              <a:rPr lang="es-ES_tradnl" altLang="es-ES" dirty="0" smtClean="0">
                <a:latin typeface="Arial" charset="0"/>
              </a:rPr>
              <a:t>Las convulsiones suelen durar entre 1 y 10 minutos y no suelen superar los 15 minutos, aunque pueden repetirse</a:t>
            </a:r>
          </a:p>
          <a:p>
            <a:pPr>
              <a:lnSpc>
                <a:spcPct val="120000"/>
              </a:lnSpc>
              <a:buFontTx/>
              <a:buChar char="•"/>
              <a:tabLst>
                <a:tab pos="5562600" algn="l"/>
                <a:tab pos="6642100" algn="l"/>
              </a:tabLst>
            </a:pPr>
            <a:r>
              <a:rPr lang="es-ES_tradnl" altLang="es-ES" dirty="0" smtClean="0">
                <a:latin typeface="Arial" charset="0"/>
              </a:rPr>
              <a:t>Posteriormente el bebé o niño se queda </a:t>
            </a:r>
            <a:r>
              <a:rPr lang="es-ES_tradnl" altLang="es-ES" b="1" dirty="0" smtClean="0">
                <a:latin typeface="Arial" charset="0"/>
              </a:rPr>
              <a:t>somnoliento.</a:t>
            </a:r>
            <a:endParaRPr lang="es-ES_tradnl" altLang="es-ES" dirty="0">
              <a:latin typeface="Arial" charset="0"/>
            </a:endParaRPr>
          </a:p>
        </p:txBody>
      </p:sp>
      <p:pic>
        <p:nvPicPr>
          <p:cNvPr id="4" name="Picture 11" descr="recognize-petit-mal-seizure-800x8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3857628"/>
            <a:ext cx="324643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CONVULSIONES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428596" y="500042"/>
            <a:ext cx="4500594" cy="481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¿QUÉ DEBEMOS HACER?</a:t>
            </a:r>
          </a:p>
          <a:p>
            <a:endParaRPr lang="es-ES_tradnl" altLang="es-ES" sz="1400" b="1" dirty="0" smtClean="0">
              <a:latin typeface="Arial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b="1" dirty="0" smtClean="0">
                <a:latin typeface="Arial" charset="0"/>
              </a:rPr>
              <a:t>  ASEGURAR LA APERTURA DE LA VÍA AÉREA. </a:t>
            </a:r>
            <a:endParaRPr lang="es-ES_tradnl" altLang="es-ES" dirty="0" smtClean="0">
              <a:latin typeface="Arial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 </a:t>
            </a:r>
            <a:r>
              <a:rPr lang="es-ES_tradnl" altLang="es-ES" b="1" dirty="0" smtClean="0">
                <a:latin typeface="Arial" charset="0"/>
              </a:rPr>
              <a:t>EVITAR QUE EL NIÑO SE DÉ GOLPES Y PUEDA AUTOLESIONARSE.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 </a:t>
            </a:r>
            <a:r>
              <a:rPr lang="es-ES_tradnl" altLang="es-ES" sz="2000" b="1" dirty="0" smtClean="0">
                <a:latin typeface="Arial" charset="0"/>
              </a:rPr>
              <a:t>PLS después de la crisis.</a:t>
            </a:r>
            <a:endParaRPr lang="es-ES_tradnl" altLang="es-ES" b="1" dirty="0" smtClean="0">
              <a:latin typeface="Arial" charset="0"/>
            </a:endParaRP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b="1" dirty="0" smtClean="0">
                <a:latin typeface="Arial" charset="0"/>
              </a:rPr>
              <a:t>  Siempre tiene que ser visto por un pediatra.</a:t>
            </a:r>
          </a:p>
          <a:p>
            <a:pPr>
              <a:lnSpc>
                <a:spcPct val="130000"/>
              </a:lnSpc>
              <a:buFont typeface="Wingdings" pitchFamily="2" charset="2"/>
              <a:buChar char="q"/>
            </a:pPr>
            <a:r>
              <a:rPr lang="es-ES_tradnl" altLang="es-ES" dirty="0" smtClean="0">
                <a:latin typeface="Arial" charset="0"/>
              </a:rPr>
              <a:t>  Controle en todo momento la apariencia del niño, el aspecto de la piel y la respiración.</a:t>
            </a:r>
            <a:endParaRPr lang="es-ES_tradnl" altLang="es-ES" dirty="0">
              <a:latin typeface="Arial" charset="0"/>
            </a:endParaRPr>
          </a:p>
        </p:txBody>
      </p:sp>
      <p:pic>
        <p:nvPicPr>
          <p:cNvPr id="5" name="Picture 9" descr="convulsio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825" y="1412875"/>
            <a:ext cx="381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CONVULSIONES</a:t>
            </a:r>
            <a:endParaRPr lang="es-ES" dirty="0"/>
          </a:p>
        </p:txBody>
      </p:sp>
      <p:sp>
        <p:nvSpPr>
          <p:cNvPr id="3" name="2 Rectángulo"/>
          <p:cNvSpPr/>
          <p:nvPr/>
        </p:nvSpPr>
        <p:spPr>
          <a:xfrm>
            <a:off x="0" y="571480"/>
            <a:ext cx="821533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altLang="es-ES" sz="2800" b="1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    ¿QUÉ NO DEBEMOS HACER?</a:t>
            </a:r>
          </a:p>
          <a:p>
            <a:endParaRPr lang="es-ES_tradnl" altLang="es-ES" sz="2000" b="1" dirty="0" smtClean="0">
              <a:latin typeface="Arial" charset="0"/>
            </a:endParaRPr>
          </a:p>
          <a:p>
            <a:pPr marL="742950" lvl="1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s-ES_tradnl" altLang="es-ES" sz="2000" b="1" dirty="0" smtClean="0">
                <a:latin typeface="Arial" charset="0"/>
              </a:rPr>
              <a:t>Bañarlo en agua fría</a:t>
            </a:r>
            <a:r>
              <a:rPr lang="es-ES_tradnl" altLang="es-ES" dirty="0" smtClean="0">
                <a:latin typeface="Arial" charset="0"/>
              </a:rPr>
              <a:t>, puede empeorar la situación</a:t>
            </a:r>
          </a:p>
          <a:p>
            <a:pPr marL="742950" lvl="1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s-ES_tradnl" altLang="es-ES" sz="2000" b="1" dirty="0" smtClean="0">
                <a:latin typeface="Arial" charset="0"/>
              </a:rPr>
              <a:t>Poner los dedos en su boca para que no se trague la lengua</a:t>
            </a:r>
          </a:p>
          <a:p>
            <a:pPr marL="742950" lvl="1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s-ES_tradnl" altLang="es-ES" sz="2000" b="1" dirty="0" smtClean="0">
                <a:latin typeface="Arial" charset="0"/>
              </a:rPr>
              <a:t>Poner objetos en su boca para que no se muerda la lengua</a:t>
            </a:r>
          </a:p>
          <a:p>
            <a:pPr marL="742950" lvl="1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s-ES_tradnl" altLang="es-ES" sz="2000" b="1" dirty="0" smtClean="0">
                <a:latin typeface="Arial" charset="0"/>
              </a:rPr>
              <a:t>Sujetarlo fuertemente para evitar que se mueva</a:t>
            </a:r>
          </a:p>
          <a:p>
            <a:pPr marL="742950" lvl="1" indent="-285750">
              <a:lnSpc>
                <a:spcPct val="110000"/>
              </a:lnSpc>
              <a:buFont typeface="Wingdings" pitchFamily="2" charset="2"/>
              <a:buChar char="q"/>
            </a:pPr>
            <a:r>
              <a:rPr lang="es-ES_tradnl" altLang="es-ES" sz="2000" b="1" dirty="0" smtClean="0">
                <a:latin typeface="Arial" charset="0"/>
              </a:rPr>
              <a:t>Trasladarlo durante la crisis</a:t>
            </a:r>
            <a:endParaRPr lang="es-ES" sz="2000" b="1" dirty="0"/>
          </a:p>
        </p:txBody>
      </p:sp>
      <p:pic>
        <p:nvPicPr>
          <p:cNvPr id="4" name="Picture 10" descr="1401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143248"/>
            <a:ext cx="3024187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REACCIONES ALÉRGICAS</a:t>
            </a:r>
            <a:endParaRPr lang="es-ES" dirty="0"/>
          </a:p>
        </p:txBody>
      </p:sp>
      <p:pic>
        <p:nvPicPr>
          <p:cNvPr id="3" name="2 Imagen" descr="ALERGI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800082"/>
            <a:ext cx="7286676" cy="415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REACCIÓN ANAFILÁCTICA</a:t>
            </a:r>
            <a:endParaRPr lang="es-ES" dirty="0"/>
          </a:p>
        </p:txBody>
      </p:sp>
      <p:pic>
        <p:nvPicPr>
          <p:cNvPr id="5" name="4 Imagen" descr="ANAFILAX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800082"/>
            <a:ext cx="6286544" cy="41529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4854898" cy="1586682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¿QUÉ DEBEMOS HACER?</a:t>
            </a:r>
            <a:endParaRPr lang="es-ES" dirty="0"/>
          </a:p>
        </p:txBody>
      </p:sp>
      <p:pic>
        <p:nvPicPr>
          <p:cNvPr id="3" name="2 Imagen" descr="TRATAMIENTO ALERGIA.png"/>
          <p:cNvPicPr>
            <a:picLocks noChangeAspect="1"/>
          </p:cNvPicPr>
          <p:nvPr/>
        </p:nvPicPr>
        <p:blipFill>
          <a:blip r:embed="rId2" cstate="print"/>
          <a:srcRect b="11429"/>
          <a:stretch>
            <a:fillRect/>
          </a:stretch>
        </p:blipFill>
        <p:spPr>
          <a:xfrm>
            <a:off x="357158" y="214290"/>
            <a:ext cx="8501122" cy="4429155"/>
          </a:xfrm>
          <a:prstGeom prst="rect">
            <a:avLst/>
          </a:prstGeom>
        </p:spPr>
      </p:pic>
      <p:pic>
        <p:nvPicPr>
          <p:cNvPr id="5" name="4 Imagen" descr="adrenal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4572008"/>
            <a:ext cx="3835093" cy="22859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GRACIAS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PICADURAS DE SERPIENTE</a:t>
            </a:r>
            <a:endParaRPr lang="es-ES" dirty="0"/>
          </a:p>
        </p:txBody>
      </p:sp>
      <p:pic>
        <p:nvPicPr>
          <p:cNvPr id="5" name="4 Imagen" descr="PICADURASER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9097671" cy="43577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PARTO DE URGENCIA</a:t>
            </a:r>
            <a:endParaRPr lang="es-ES" dirty="0"/>
          </a:p>
        </p:txBody>
      </p:sp>
      <p:pic>
        <p:nvPicPr>
          <p:cNvPr id="4" name="3 Imagen" descr="PARTOU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428604"/>
            <a:ext cx="5715040" cy="4572032"/>
          </a:xfrm>
          <a:prstGeom prst="rect">
            <a:avLst/>
          </a:prstGeom>
        </p:spPr>
      </p:pic>
      <p:pic>
        <p:nvPicPr>
          <p:cNvPr id="5" name="4 Imagen" descr="ATARCORDÓN.jpg"/>
          <p:cNvPicPr>
            <a:picLocks noChangeAspect="1"/>
          </p:cNvPicPr>
          <p:nvPr/>
        </p:nvPicPr>
        <p:blipFill>
          <a:blip r:embed="rId3" cstate="print"/>
          <a:srcRect l="15686" t="7478" r="17648" b="7278"/>
          <a:stretch>
            <a:fillRect/>
          </a:stretch>
        </p:blipFill>
        <p:spPr>
          <a:xfrm>
            <a:off x="6215074" y="357166"/>
            <a:ext cx="2928926" cy="56961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Picture 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Picture 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KIP" val="SKIP"/>
  <p:tag name="RNROPT" val="Picture 1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29905</TotalTime>
  <Words>2989</Words>
  <Application>Microsoft Office PowerPoint</Application>
  <PresentationFormat>Presentación en pantalla (4:3)</PresentationFormat>
  <Paragraphs>540</Paragraphs>
  <Slides>88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88</vt:i4>
      </vt:variant>
    </vt:vector>
  </HeadingPairs>
  <TitlesOfParts>
    <vt:vector size="89" baseType="lpstr">
      <vt:lpstr>Aspecto</vt:lpstr>
      <vt:lpstr>PRIMEROS AUXILIOS EN  AMBITO ESCOLAR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PCR PARADA CARDIORRESPIRATORIA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GRACIAS</vt:lpstr>
      <vt:lpstr>URGENCIAS TRAUMÁTICAS</vt:lpstr>
      <vt:lpstr>Diapositiva 40</vt:lpstr>
      <vt:lpstr>Diapositiva 41</vt:lpstr>
      <vt:lpstr>Diapositiva 42</vt:lpstr>
      <vt:lpstr>Diapositiva 43</vt:lpstr>
      <vt:lpstr>Diapositiva 44</vt:lpstr>
      <vt:lpstr>TIPOS DE HERIDAS</vt:lpstr>
      <vt:lpstr>HERIDAS GRAVES</vt:lpstr>
      <vt:lpstr>TRATAMIENTO HERIDAS</vt:lpstr>
      <vt:lpstr>CONTROL EN HERIDAS GRAVES</vt:lpstr>
      <vt:lpstr>CLASIFICACIÓN POR PROFUNDIDAD</vt:lpstr>
      <vt:lpstr>CLASIFICACIÓN DE QUEMADURAS POR EXTENSIÓN</vt:lpstr>
      <vt:lpstr>TRATAMIENTO QUEMADURAS</vt:lpstr>
      <vt:lpstr>Diapositiva 52</vt:lpstr>
      <vt:lpstr>ESGUINCES, LUXACIONES Y FRACTURAS</vt:lpstr>
      <vt:lpstr>ESGUINCES Y CONTUSIONES</vt:lpstr>
      <vt:lpstr>Diapositiva 55</vt:lpstr>
      <vt:lpstr>LUXACIONES</vt:lpstr>
      <vt:lpstr>FRACTURAS</vt:lpstr>
      <vt:lpstr>RAZONES PARA LA INMOVILIZACIÓN</vt:lpstr>
      <vt:lpstr>INMOVILIZACIONES</vt:lpstr>
      <vt:lpstr>GRACIAS</vt:lpstr>
      <vt:lpstr>URGENCIAS SECUNDARIAS</vt:lpstr>
      <vt:lpstr>Diapositiva 62</vt:lpstr>
      <vt:lpstr>INTOXICACIONES</vt:lpstr>
      <vt:lpstr>VÍAS DE INTOXICACIÓN</vt:lpstr>
      <vt:lpstr>TRATAMIENTO INTOXICACIONES</vt:lpstr>
      <vt:lpstr>Diapositiva 66</vt:lpstr>
      <vt:lpstr>TRATAMIENTO DE INTOXICACIONES</vt:lpstr>
      <vt:lpstr>URGENCIAS RESPIRATORIAS</vt:lpstr>
      <vt:lpstr>Diapositiva 69</vt:lpstr>
      <vt:lpstr>URGENCIAS RESPIRATORIAS</vt:lpstr>
      <vt:lpstr>CRISIS ASMÁTICA</vt:lpstr>
      <vt:lpstr>Diapositiva 72</vt:lpstr>
      <vt:lpstr>DESHIDRATACIÓN</vt:lpstr>
      <vt:lpstr>DESHIDRATACIÓN</vt:lpstr>
      <vt:lpstr>Diapositiva 75</vt:lpstr>
      <vt:lpstr>HIPOTERMIA</vt:lpstr>
      <vt:lpstr>Diapositiva 77</vt:lpstr>
      <vt:lpstr>Diapositiva 78</vt:lpstr>
      <vt:lpstr>Diapositiva 79</vt:lpstr>
      <vt:lpstr>CONVULSIONES</vt:lpstr>
      <vt:lpstr>CONVULSIONES</vt:lpstr>
      <vt:lpstr>CONVULSIONES</vt:lpstr>
      <vt:lpstr>REACCIONES ALÉRGICAS</vt:lpstr>
      <vt:lpstr>REACCIÓN ANAFILÁCTICA</vt:lpstr>
      <vt:lpstr>  ¿QUÉ DEBEMOS HACER?</vt:lpstr>
      <vt:lpstr>GRACIAS</vt:lpstr>
      <vt:lpstr>PICADURAS DE SERPIENTE</vt:lpstr>
      <vt:lpstr>PARTO DE URGENCIA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PRIMEROS AUXILIOS EN  AMBITO ESCOLAR</dc:title>
  <dc:creator>alberto arribas martin</dc:creator>
  <cp:lastModifiedBy>equipo2</cp:lastModifiedBy>
  <cp:revision>13</cp:revision>
  <dcterms:created xsi:type="dcterms:W3CDTF">2017-02-14T22:21:44Z</dcterms:created>
  <dcterms:modified xsi:type="dcterms:W3CDTF">2018-11-14T19:12:40Z</dcterms:modified>
</cp:coreProperties>
</file>